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4"/>
  </p:notesMasterIdLst>
  <p:handoutMasterIdLst>
    <p:handoutMasterId r:id="rId5"/>
  </p:handoutMasterIdLst>
  <p:sldIdLst>
    <p:sldId id="3556" r:id="rId2"/>
    <p:sldId id="3557" r:id="rId3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6242" autoAdjust="0"/>
  </p:normalViewPr>
  <p:slideViewPr>
    <p:cSldViewPr snapToGrid="0">
      <p:cViewPr varScale="1">
        <p:scale>
          <a:sx n="62" d="100"/>
          <a:sy n="62" d="100"/>
        </p:scale>
        <p:origin x="19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5BED1F-9CF1-3E1A-74D6-9A8EC5548E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6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7FAB2F7-F33E-AC30-57DF-9CCA3AFC2B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8056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r">
              <a:defRPr sz="1200"/>
            </a:lvl1pPr>
          </a:lstStyle>
          <a:p>
            <a:fld id="{04FF995B-B910-4992-9E12-B33376F7F61D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B82BF5-752A-35D7-A03B-CAFAA913D2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428584"/>
            <a:ext cx="2945659" cy="498055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A517BC9-7F4F-79EC-773C-2AAF040DBC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6" y="9428584"/>
            <a:ext cx="2945659" cy="498055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r">
              <a:defRPr sz="1200"/>
            </a:lvl1pPr>
          </a:lstStyle>
          <a:p>
            <a:fld id="{1BAE40D3-7AB9-4E84-8942-AC0D85F57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601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6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6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r">
              <a:defRPr sz="1200"/>
            </a:lvl1pPr>
          </a:lstStyle>
          <a:p>
            <a:fld id="{A067DA42-A217-4BB4-B700-7628B0449D7D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9" tIns="45710" rIns="91419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19" tIns="45710" rIns="91419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8055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8055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r">
              <a:defRPr sz="1200"/>
            </a:lvl1pPr>
          </a:lstStyle>
          <a:p>
            <a:fld id="{8B1C98A7-496A-4647-9941-5DD389492A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0666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BD19-D10B-472C-8BE7-7DAA35F1C7E5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38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D4D4-9CB6-44FE-BF86-FDA3209FFB6A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68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9B8AD-A5B6-4B24-A9F1-4666F58E831B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49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41D-3E05-4DC8-85BD-4D60A993439B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96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63062-AEFB-4548-B6C7-C0EBC685700C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54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AAB4-D0E4-4C1B-93DC-EE5245744B7B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08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30C30-E9F6-4436-BD0C-DEA49761D341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6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DE95-827C-4432-9931-F6FBE28772C7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F4B1-E117-4FD2-A4F2-FEA18F2E087F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17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88A6-C7E7-4949-B569-71D2A701421F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60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F60C-9C44-4267-B706-7CDE4A3DB226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69E-8AE4-4237-8DAD-EB92E37D54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00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45444-9051-4A00-9574-6817D5EFE0F3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B69E-8AE4-4237-8DAD-EB92E37D54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33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601FE-D086-CF78-D0F6-A2520B8F3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3C56FD-B451-7DD1-F099-969CCBF46834}"/>
              </a:ext>
            </a:extLst>
          </p:cNvPr>
          <p:cNvSpPr txBox="1"/>
          <p:nvPr/>
        </p:nvSpPr>
        <p:spPr>
          <a:xfrm>
            <a:off x="122154" y="138789"/>
            <a:ext cx="1171199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類型Ⅰ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のプロジェクトの出口戦略シート（ロジックモデル）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16BA55C-3DAE-2B58-0E5A-110026A65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678299"/>
              </p:ext>
            </p:extLst>
          </p:nvPr>
        </p:nvGraphicFramePr>
        <p:xfrm>
          <a:off x="216617" y="822224"/>
          <a:ext cx="12368368" cy="519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4228">
                  <a:extLst>
                    <a:ext uri="{9D8B030D-6E8A-4147-A177-3AD203B41FA5}">
                      <a16:colId xmlns:a16="http://schemas.microsoft.com/office/drawing/2014/main" val="3383692061"/>
                    </a:ext>
                  </a:extLst>
                </a:gridCol>
                <a:gridCol w="11334140">
                  <a:extLst>
                    <a:ext uri="{9D8B030D-6E8A-4147-A177-3AD203B41FA5}">
                      <a16:colId xmlns:a16="http://schemas.microsoft.com/office/drawing/2014/main" val="2063421106"/>
                    </a:ext>
                  </a:extLst>
                </a:gridCol>
              </a:tblGrid>
              <a:tr h="5191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PJ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82358538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A882185-0FD7-3DD6-16B0-529BBD46C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150362"/>
              </p:ext>
            </p:extLst>
          </p:nvPr>
        </p:nvGraphicFramePr>
        <p:xfrm>
          <a:off x="216617" y="1682178"/>
          <a:ext cx="5812839" cy="3483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事業化に当たり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目指す研究成果指標</a:t>
                      </a:r>
                      <a:endParaRPr kumimoji="1" lang="ja-JP" altLang="en-US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3056283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B6E355AB-6432-51EB-0CF8-9DA261947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736208"/>
              </p:ext>
            </p:extLst>
          </p:nvPr>
        </p:nvGraphicFramePr>
        <p:xfrm>
          <a:off x="6772145" y="1682179"/>
          <a:ext cx="5812839" cy="2205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成果指標に対する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マーケットのニーズ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1778921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501D4387-0E4F-B3D2-15A2-F7A5E9395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815374"/>
              </p:ext>
            </p:extLst>
          </p:nvPr>
        </p:nvGraphicFramePr>
        <p:xfrm>
          <a:off x="216617" y="5823967"/>
          <a:ext cx="5812839" cy="3483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上記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に対する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現在地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3056283">
                <a:tc>
                  <a:txBody>
                    <a:bodyPr/>
                    <a:lstStyle/>
                    <a:p>
                      <a:pPr algn="l"/>
                      <a:endParaRPr kumimoji="1" lang="en-US" altLang="ja-JP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7C30195A-0D4F-0017-9608-0680E190F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046615"/>
              </p:ext>
            </p:extLst>
          </p:nvPr>
        </p:nvGraphicFramePr>
        <p:xfrm>
          <a:off x="6772145" y="6746479"/>
          <a:ext cx="5812839" cy="2504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8450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達成のために何をどのスケジュールで進めるか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2019835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sp>
        <p:nvSpPr>
          <p:cNvPr id="13" name="矢印: 右 12">
            <a:extLst>
              <a:ext uri="{FF2B5EF4-FFF2-40B4-BE49-F238E27FC236}">
                <a16:creationId xmlns:a16="http://schemas.microsoft.com/office/drawing/2014/main" id="{19A459A4-2880-3579-5001-44113C78C4FD}"/>
              </a:ext>
            </a:extLst>
          </p:cNvPr>
          <p:cNvSpPr/>
          <p:nvPr/>
        </p:nvSpPr>
        <p:spPr>
          <a:xfrm rot="16200000">
            <a:off x="2745992" y="4984501"/>
            <a:ext cx="557015" cy="102336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6194B63B-386F-B11E-3808-8D2A4FFB18BD}"/>
              </a:ext>
            </a:extLst>
          </p:cNvPr>
          <p:cNvSpPr/>
          <p:nvPr/>
        </p:nvSpPr>
        <p:spPr>
          <a:xfrm>
            <a:off x="6122293" y="4194311"/>
            <a:ext cx="557015" cy="102336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B4D4CE9D-EC96-FF1A-CFF5-076C6DE83174}"/>
              </a:ext>
            </a:extLst>
          </p:cNvPr>
          <p:cNvSpPr/>
          <p:nvPr/>
        </p:nvSpPr>
        <p:spPr>
          <a:xfrm rot="16200000">
            <a:off x="5819354" y="2714960"/>
            <a:ext cx="1162893" cy="478575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980D9DC0-364C-64EE-5471-C9E8BB701C2F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3536184" y="5496185"/>
            <a:ext cx="3235961" cy="1481176"/>
          </a:xfrm>
          <a:prstGeom prst="bentConnector3">
            <a:avLst>
              <a:gd name="adj1" fmla="val 88956"/>
            </a:avLst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827B90F-1542-9F22-AD5D-AA49AAC10BA4}"/>
              </a:ext>
            </a:extLst>
          </p:cNvPr>
          <p:cNvSpPr/>
          <p:nvPr/>
        </p:nvSpPr>
        <p:spPr>
          <a:xfrm>
            <a:off x="216617" y="1682178"/>
            <a:ext cx="5812839" cy="34830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C579A33-35A1-3153-96FB-43CF2AD1C676}"/>
              </a:ext>
            </a:extLst>
          </p:cNvPr>
          <p:cNvSpPr txBox="1">
            <a:spLocks/>
          </p:cNvSpPr>
          <p:nvPr/>
        </p:nvSpPr>
        <p:spPr>
          <a:xfrm>
            <a:off x="9921240" y="9196707"/>
            <a:ext cx="2880360" cy="5111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457200" rtl="0" eaLnBrk="1" latinLnBrk="0" hangingPunct="1">
              <a:defRPr sz="1108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40080">
              <a:defRPr/>
            </a:pPr>
            <a:fld id="{0F9AB69E-8AE4-4237-8DAD-EB92E37D5423}" type="slidenum">
              <a:rPr kumimoji="1" lang="ja-JP" altLang="en-US" sz="1551">
                <a:solidFill>
                  <a:prstClr val="black"/>
                </a:solidFill>
              </a:rPr>
              <a:pPr defTabSz="640080">
                <a:defRPr/>
              </a:pPr>
              <a:t>1</a:t>
            </a:fld>
            <a:endParaRPr kumimoji="1" lang="ja-JP" altLang="en-US" sz="1551">
              <a:solidFill>
                <a:prstClr val="black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3A69B2-CF89-B24A-FA27-9FBFB4155FE6}"/>
              </a:ext>
            </a:extLst>
          </p:cNvPr>
          <p:cNvSpPr txBox="1"/>
          <p:nvPr/>
        </p:nvSpPr>
        <p:spPr>
          <a:xfrm>
            <a:off x="10489483" y="9213742"/>
            <a:ext cx="2095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＜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A3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・片面印刷＞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B7F0D2F-0CEF-3D31-E62B-7A4887F45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216424"/>
              </p:ext>
            </p:extLst>
          </p:nvPr>
        </p:nvGraphicFramePr>
        <p:xfrm>
          <a:off x="6772145" y="4014175"/>
          <a:ext cx="5812839" cy="25853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6971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成果指標が達成された場合の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最終製品（県民生活の向上）のイメージ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2115600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C3A6955-523E-C270-D367-89F7C5E6C6E9}"/>
              </a:ext>
            </a:extLst>
          </p:cNvPr>
          <p:cNvSpPr txBox="1"/>
          <p:nvPr/>
        </p:nvSpPr>
        <p:spPr>
          <a:xfrm>
            <a:off x="7423688" y="440950"/>
            <a:ext cx="51612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該当する類型（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類型Ⅰ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or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Ⅱ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のシートにご記載ください）</a:t>
            </a:r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EABCCB-B558-AAEA-6BCC-BAF76B87A3B1}"/>
              </a:ext>
            </a:extLst>
          </p:cNvPr>
          <p:cNvSpPr txBox="1"/>
          <p:nvPr/>
        </p:nvSpPr>
        <p:spPr>
          <a:xfrm>
            <a:off x="11608231" y="7293"/>
            <a:ext cx="1273671" cy="373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（別紙３）　　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860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F4602-253D-B98E-6F3E-514A8709E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78E726-F04C-C731-F4BA-6042E3C15C8D}"/>
              </a:ext>
            </a:extLst>
          </p:cNvPr>
          <p:cNvSpPr txBox="1"/>
          <p:nvPr/>
        </p:nvSpPr>
        <p:spPr>
          <a:xfrm>
            <a:off x="122154" y="138789"/>
            <a:ext cx="1171199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Ⅱ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のプロジェクトの出口戦略シート（ロジックモデル）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1172D96-FD44-2677-75DA-2783D006D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15580"/>
              </p:ext>
            </p:extLst>
          </p:nvPr>
        </p:nvGraphicFramePr>
        <p:xfrm>
          <a:off x="216617" y="822224"/>
          <a:ext cx="12368368" cy="519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4228">
                  <a:extLst>
                    <a:ext uri="{9D8B030D-6E8A-4147-A177-3AD203B41FA5}">
                      <a16:colId xmlns:a16="http://schemas.microsoft.com/office/drawing/2014/main" val="3383692061"/>
                    </a:ext>
                  </a:extLst>
                </a:gridCol>
                <a:gridCol w="11334140">
                  <a:extLst>
                    <a:ext uri="{9D8B030D-6E8A-4147-A177-3AD203B41FA5}">
                      <a16:colId xmlns:a16="http://schemas.microsoft.com/office/drawing/2014/main" val="2063421106"/>
                    </a:ext>
                  </a:extLst>
                </a:gridCol>
              </a:tblGrid>
              <a:tr h="5191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PJ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82358538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6425398-4055-1F30-D26A-CB0883DED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126753"/>
              </p:ext>
            </p:extLst>
          </p:nvPr>
        </p:nvGraphicFramePr>
        <p:xfrm>
          <a:off x="216617" y="1682178"/>
          <a:ext cx="5812839" cy="3483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A.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目指すべき技術水準</a:t>
                      </a:r>
                    </a:p>
                  </a:txBody>
                  <a:tcPr marL="128016" marR="128016" marT="64008" marB="640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3056283">
                <a:tc>
                  <a:txBody>
                    <a:bodyPr/>
                    <a:lstStyle/>
                    <a:p>
                      <a:pPr algn="l"/>
                      <a:endParaRPr kumimoji="1" lang="en-US" altLang="ja-JP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7CF22B3F-EFB5-18CD-D955-C9D8285F4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128887"/>
              </p:ext>
            </p:extLst>
          </p:nvPr>
        </p:nvGraphicFramePr>
        <p:xfrm>
          <a:off x="6772145" y="1682179"/>
          <a:ext cx="5812839" cy="25043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72542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他のプロジェクトへ寄与する点、または三次元積層実装技術の確立において不可欠である点</a:t>
                      </a: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1778921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4F2FD38F-B026-3B8B-7D40-DDB6FA095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393788"/>
              </p:ext>
            </p:extLst>
          </p:nvPr>
        </p:nvGraphicFramePr>
        <p:xfrm>
          <a:off x="6772145" y="4192019"/>
          <a:ext cx="5812839" cy="2205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D.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内製化が必要な理由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1778921">
                <a:tc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29B31CA-0CE4-7A1C-69C0-6D0FE3CEF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346700"/>
              </p:ext>
            </p:extLst>
          </p:nvPr>
        </p:nvGraphicFramePr>
        <p:xfrm>
          <a:off x="216617" y="5823967"/>
          <a:ext cx="5812839" cy="3483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上記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に対する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現在地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3056283">
                <a:tc>
                  <a:txBody>
                    <a:bodyPr/>
                    <a:lstStyle/>
                    <a:p>
                      <a:pPr algn="l"/>
                      <a:endParaRPr kumimoji="1" lang="en-US" altLang="ja-JP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9291DC70-B1A8-FE6F-A9C4-D7D01DEE6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21962"/>
              </p:ext>
            </p:extLst>
          </p:nvPr>
        </p:nvGraphicFramePr>
        <p:xfrm>
          <a:off x="6772145" y="6746479"/>
          <a:ext cx="5812839" cy="2504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2839">
                  <a:extLst>
                    <a:ext uri="{9D8B030D-6E8A-4147-A177-3AD203B41FA5}">
                      <a16:colId xmlns:a16="http://schemas.microsoft.com/office/drawing/2014/main" val="171420782"/>
                    </a:ext>
                  </a:extLst>
                </a:gridCol>
              </a:tblGrid>
              <a:tr h="48450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E.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達成のために何をどのスケジュールで進めるか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53553532"/>
                  </a:ext>
                </a:extLst>
              </a:tr>
              <a:tr h="2019835">
                <a:tc>
                  <a:txBody>
                    <a:bodyPr/>
                    <a:lstStyle/>
                    <a:p>
                      <a:pPr algn="l"/>
                      <a:endParaRPr kumimoji="1" lang="en-US" altLang="ja-JP" sz="8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28016" marR="128016" marT="64008" marB="64008"/>
                </a:tc>
                <a:extLst>
                  <a:ext uri="{0D108BD9-81ED-4DB2-BD59-A6C34878D82A}">
                    <a16:rowId xmlns:a16="http://schemas.microsoft.com/office/drawing/2014/main" val="954818344"/>
                  </a:ext>
                </a:extLst>
              </a:tr>
            </a:tbl>
          </a:graphicData>
        </a:graphic>
      </p:graphicFrame>
      <p:sp>
        <p:nvSpPr>
          <p:cNvPr id="13" name="矢印: 右 12">
            <a:extLst>
              <a:ext uri="{FF2B5EF4-FFF2-40B4-BE49-F238E27FC236}">
                <a16:creationId xmlns:a16="http://schemas.microsoft.com/office/drawing/2014/main" id="{3DF8FE2D-7365-9703-4425-272B5924976B}"/>
              </a:ext>
            </a:extLst>
          </p:cNvPr>
          <p:cNvSpPr/>
          <p:nvPr/>
        </p:nvSpPr>
        <p:spPr>
          <a:xfrm rot="16200000">
            <a:off x="2745992" y="4984501"/>
            <a:ext cx="557015" cy="102336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2B211555-7DCD-489A-6114-32B2A0A6F7AB}"/>
              </a:ext>
            </a:extLst>
          </p:cNvPr>
          <p:cNvSpPr/>
          <p:nvPr/>
        </p:nvSpPr>
        <p:spPr>
          <a:xfrm rot="5400000">
            <a:off x="5819354" y="2714960"/>
            <a:ext cx="1162893" cy="478575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091FC23D-0561-B3B3-CA00-2E71FE17B65A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3536184" y="5496185"/>
            <a:ext cx="3235961" cy="1481176"/>
          </a:xfrm>
          <a:prstGeom prst="bentConnector3">
            <a:avLst>
              <a:gd name="adj1" fmla="val 88956"/>
            </a:avLst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A6E4C8-F0D0-821F-6989-7AC8FB210474}"/>
              </a:ext>
            </a:extLst>
          </p:cNvPr>
          <p:cNvSpPr/>
          <p:nvPr/>
        </p:nvSpPr>
        <p:spPr>
          <a:xfrm>
            <a:off x="216617" y="1682178"/>
            <a:ext cx="5812839" cy="34830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28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72A6703-5E8C-BC19-8D19-BA3A6665D549}"/>
              </a:ext>
            </a:extLst>
          </p:cNvPr>
          <p:cNvSpPr txBox="1">
            <a:spLocks/>
          </p:cNvSpPr>
          <p:nvPr/>
        </p:nvSpPr>
        <p:spPr>
          <a:xfrm>
            <a:off x="9921240" y="9196707"/>
            <a:ext cx="2880360" cy="5111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457200" rtl="0" eaLnBrk="1" latinLnBrk="0" hangingPunct="1">
              <a:defRPr sz="1108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40080">
              <a:defRPr/>
            </a:pPr>
            <a:fld id="{0F9AB69E-8AE4-4237-8DAD-EB92E37D5423}" type="slidenum">
              <a:rPr kumimoji="1" lang="ja-JP" altLang="en-US" sz="1551">
                <a:solidFill>
                  <a:prstClr val="black"/>
                </a:solidFill>
              </a:rPr>
              <a:pPr defTabSz="640080">
                <a:defRPr/>
              </a:pPr>
              <a:t>2</a:t>
            </a:fld>
            <a:endParaRPr kumimoji="1" lang="ja-JP" altLang="en-US" sz="1551">
              <a:solidFill>
                <a:prstClr val="black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A4F108D-3742-5D4C-FBBA-0BF01EFFE8B7}"/>
              </a:ext>
            </a:extLst>
          </p:cNvPr>
          <p:cNvSpPr txBox="1"/>
          <p:nvPr/>
        </p:nvSpPr>
        <p:spPr>
          <a:xfrm>
            <a:off x="7423688" y="440950"/>
            <a:ext cx="51612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該当する類型（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類型Ⅰ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or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類型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Ⅱ</a:t>
            </a:r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のシートにご記載ください）</a:t>
            </a:r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FD66E1-A058-D2A9-325D-BFF7ABEE0DBC}"/>
              </a:ext>
            </a:extLst>
          </p:cNvPr>
          <p:cNvSpPr txBox="1"/>
          <p:nvPr/>
        </p:nvSpPr>
        <p:spPr>
          <a:xfrm>
            <a:off x="10489483" y="9213742"/>
            <a:ext cx="2095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＜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A3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・片面印刷＞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BCEE358-C7BA-6F68-A8BE-5C2D5434756A}"/>
              </a:ext>
            </a:extLst>
          </p:cNvPr>
          <p:cNvSpPr txBox="1"/>
          <p:nvPr/>
        </p:nvSpPr>
        <p:spPr>
          <a:xfrm>
            <a:off x="11608231" y="7293"/>
            <a:ext cx="1273671" cy="373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（別紙３）　　</a:t>
            </a:r>
            <a:endParaRPr lang="ja-JP" altLang="en-US" sz="3528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3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977</TotalTime>
  <Words>196</Words>
  <Application>Microsoft Office PowerPoint</Application>
  <PresentationFormat>A3 297x420 mm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1400544</dc:creator>
  <cp:lastModifiedBy>4819403</cp:lastModifiedBy>
  <cp:revision>71</cp:revision>
  <cp:lastPrinted>2025-12-03T07:46:05Z</cp:lastPrinted>
  <dcterms:created xsi:type="dcterms:W3CDTF">2025-11-21T02:19:18Z</dcterms:created>
  <dcterms:modified xsi:type="dcterms:W3CDTF">2026-01-27T01:48:25Z</dcterms:modified>
</cp:coreProperties>
</file>