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1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934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095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889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6368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552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623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552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216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224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032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B37EE-70F1-47ED-87BA-96C1BB13BC0A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6999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/>
          <p:cNvSpPr/>
          <p:nvPr/>
        </p:nvSpPr>
        <p:spPr>
          <a:xfrm>
            <a:off x="86495" y="5824847"/>
            <a:ext cx="6672649" cy="18428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90613" y="4880914"/>
            <a:ext cx="6672649" cy="7043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6496" y="2053633"/>
            <a:ext cx="6672649" cy="26072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額縁 7"/>
          <p:cNvSpPr/>
          <p:nvPr/>
        </p:nvSpPr>
        <p:spPr>
          <a:xfrm>
            <a:off x="86497" y="1707643"/>
            <a:ext cx="1729946" cy="345990"/>
          </a:xfrm>
          <a:prstGeom prst="beve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申請の流れ</a:t>
            </a:r>
          </a:p>
        </p:txBody>
      </p:sp>
      <p:sp>
        <p:nvSpPr>
          <p:cNvPr id="12" name="額縁 11"/>
          <p:cNvSpPr/>
          <p:nvPr/>
        </p:nvSpPr>
        <p:spPr>
          <a:xfrm>
            <a:off x="86497" y="4772116"/>
            <a:ext cx="1729946" cy="345990"/>
          </a:xfrm>
          <a:prstGeom prst="beve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申請期限</a:t>
            </a:r>
          </a:p>
        </p:txBody>
      </p:sp>
      <p:sp>
        <p:nvSpPr>
          <p:cNvPr id="13" name="額縁 12"/>
          <p:cNvSpPr/>
          <p:nvPr/>
        </p:nvSpPr>
        <p:spPr>
          <a:xfrm>
            <a:off x="90613" y="5665922"/>
            <a:ext cx="1729946" cy="345990"/>
          </a:xfrm>
          <a:prstGeom prst="beve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申請方法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808202" y="4942709"/>
            <a:ext cx="4911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令和</a:t>
            </a:r>
            <a:r>
              <a:rPr kumimoji="1" lang="en-US" altLang="ja-JP" sz="24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年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１２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月</a:t>
            </a:r>
            <a:r>
              <a:rPr kumimoji="1" lang="en-US" altLang="ja-JP" sz="24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26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日（</a:t>
            </a:r>
            <a:r>
              <a:rPr kumimoji="1" lang="ja-JP" altLang="en-US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曜日）まで</a:t>
            </a:r>
            <a:r>
              <a:rPr kumimoji="1" lang="en-US" altLang="ja-JP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当日消印有効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70033" y="6011912"/>
            <a:ext cx="64133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電子申請システム（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Logo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フォーム）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によるオンライン申請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※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申請方法等の詳細は、熊本県薬務衛生課ホームページをご確認ください。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270032" y="6601970"/>
            <a:ext cx="41440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薬務衛生課</a:t>
            </a:r>
            <a:r>
              <a:rPr kumimoji="0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HP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B4B4B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：</a:t>
            </a:r>
            <a:endParaRPr kumimoji="0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4B4B4B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lvl="0">
              <a:defRPr/>
            </a:pPr>
            <a:r>
              <a:rPr lang="en-US" altLang="ja-JP" sz="1200" dirty="0">
                <a:solidFill>
                  <a:srgbClr val="4B4B4B"/>
                </a:solidFill>
                <a:latin typeface="+mn-ea"/>
              </a:rPr>
              <a:t>https://www.pref.kumamoto.jp/soshiki/45/239066.html</a:t>
            </a:r>
            <a:endParaRPr kumimoji="0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4B4B4B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77818" y="7203642"/>
            <a:ext cx="2716111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熊本県　電子処方箋　補助金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105791" y="7203475"/>
            <a:ext cx="1071720" cy="369332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検索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82372" y="7924798"/>
            <a:ext cx="6672649" cy="90857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3" name="額縁 22"/>
          <p:cNvSpPr/>
          <p:nvPr/>
        </p:nvSpPr>
        <p:spPr>
          <a:xfrm>
            <a:off x="78256" y="7816000"/>
            <a:ext cx="1729946" cy="345990"/>
          </a:xfrm>
          <a:prstGeom prst="beve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留意事項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70032" y="8270788"/>
            <a:ext cx="6493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県への交付申請前に、社会保険診療報酬支払基金が実施する電子処方箋管理サービスの導入に関する補助金を申請し、交付決定を受ける必要があります。</a:t>
            </a:r>
          </a:p>
        </p:txBody>
      </p:sp>
      <p:sp>
        <p:nvSpPr>
          <p:cNvPr id="26" name="AutoShape 2" descr="data:image/png;base64,iVBORw0KGgoAAAANSUhEUgAAAQAAAAEACAYAAABccqhmAAAAAXNSR0IArs4c6QAAGT1JREFUeF7tneF6G7kOQ5v3f+i936S3TuMZaXgwGMpxsX+XEkUQhCjacT9+/fr1368f9N9//6077sfHB0JqdtbRXs743sXHCHRnPqiPUZ7omRChbjDeGL2uooSAnAVC3dPkRgAowszemY8IAMN+mXUEoA59OoDvWCncoRhSUapn8x7LdAAAV5rcdAAAXMHUmY90AEICVixRVNx1Tifh6M2ixPAuPmhxjuwV7lAMKUeUvDrXpAMAaNLkpgMA4AqmznxQkXn7IaCilkIOD5fMEtsB/KvGTvF1YeXEgxbtFjONw3leirnCXepDsR+da9gB/DQQFWI5W0UlKUdrOuKgPpxcoL4jAB5mRQAAjk7CA7efpkqBUCGjPpx4UN8RAMqgY/sIAMDRSXjgNgIwACtPAMqivX0EAGAYAfgOlhOPdACAiEbTCAAA00l44DYdQDoASpeyvU0AFAV3vlE72kH62W85C38ZUh/UXjnTyjXK9JxyseNj2Y44Znmi9YE/BaCgOw/bNRDqKDbqg9qvLGbFd0fhRAAOZgOjPwaiSqIkXfFB1yjtfEexUR/UXsnHyjURAA/6tD7SARzg3lFs1Ae199Cpb5cIgAfrCMATjukAPMS6e5cIgAfhCEAEwMOk5l0iAB7AIwARAA+TmneJAHgAjwAUBUAh3ChFyvucrqH221mVNR4a8l2c+eDexysohkocKz9Z+2eHgEqiIgDO0vq+lzMfzlNGAJ7QXKlW21Foi0PtZz4iAM7SigD8QWBlTaUDOOA0/eSA3hJKe97h477yPt85HcA5RhULeuFFACIAFV7dbhMB8EAcAcgQ8IGA0jV4aMh3iQBwzI5WRACKAjCDu6NwXD6c78cRJsp36D10/r0LJbUSh+u8ipA5c0ix+mefABGAOuUjAHWsIgB1rCRlpwpHB3rKgA6EbG/PnbeHcnOu9E99K1yguY0AAMRoMSvtoJJ0V3ve0WXQIgDpeZimA6ijFgGoY5UO4AArKlgRgDrhKLb1nb8sIwAAtXQAe7AoSSMAdcJRbOs7/0MCoIBC13SoqEIG59OA7qUUuhLjUa5W+qbcmc1wZnvRy4jaz56vSox0zSiH+FMA6lixjwDsUVtZhCt9u/lDB51OoXYJshOTCABAk5LBOQRcWYQrfYP0PEyd56U5Vy4vJUa6Jh3AE2KKGlMyRAAoTT32EYB6B5kOAHAuAlAHSxHY+u5zywhABOCUSwpBIwCnsD4MFHzru0cAKFb4CUAddNnT6Su13+Kga6h9fNRvqHfCqqtGiJ/hE4Bs0mlLi43avxPhaOzUPlgxIeusk6qvCMABUrQQqH0KhxUOxZfad+WjWpSddhGACMDpu135aIvOS/4FH52FXfUVAYgARACa5j7Vouy0iwBEACIAEYBOzbnmi77vqH3Xe5Cei9onjtebM1xj/j2rP/5b+YHtPTF925W+RZUjOX3QvZxv51Hszt8DWEk35QtCCiYKh1atiQAYkKdFO3NJ94oA1BMYATjoitIB1Ak0sqRFGwG4jrmyQwQgAnA68HISS2l3qZikA6hnLAIQAYgATP7RUOW9S4tKEcV6ic8t6Vlnu62Mw4XHtk9mAAY06a2dJ4ABdGGLCIChA1BaTvp2FnKLlzgn2696czqF6e4cKvlYeQsr2DoFiBJ++DEyHQJGAOrQK6RWxIQWp7NwXKRWsHLGUc/qb8sIwAFiNCEu8tDkbfYK4agfpw+KrUpSGqMrhwpWCiY0Pqe4urBSYkgH8ISaQjgKvNOHQnbllqIxukitYKVgQuOLADwhkCdAnUIKqfMEOBhUfWx/srL/LwJwnYv4U4AIwHXQZ+15BCACUGdY3XL4BNiew/VtNEv6hyyKstNW1Hk7K0XrOq8iyNS3lvXjVZQLiu+f5oPy3Zm/lj8HpgmhgLhvVBfATpGhGG6YKGuUgiNrOs7003xQvrv4+Vk36QDqLSch+qwAnYKVDqA+G3AWjlNkIgBPOaSAOAtK2StPgLo0OguH4h4BOLjs0gGkA6iX73XLCEC9Yxmh7RSyPAEOUHYBnBlAnewuzLtmH04hox2vE6vhx4CKEwoKtZ/dPxTE2V70CzTUfvbM6MCEntfJBaWHUPwf+VEEmfLqp81kIgCgA6DF6SScUgSu8zp9RwDue3JK2I7+GMiZ9He5cVwFlQ6AUVXhYjqAGsbpANIBPBCgArf6SVaj+JeVsyNTBnROfGnsw/OmA6i3ZDSBTsIpt6DrvE7fCnEV/+kAakinA0gHkA5A/Pv+oxLLEPDGglrdcrpu1MwAarfTH6t0AAwvYo07APqxiEJ2EoBKEiUO5Vx0jYvsm1+XYDlvNXqmWRwU25k9xd3JH6dvPHCnMwAlcHooJbFOEBX/rjU0DqUrovmIAOxRVupAGRzePctIB+CqXNM+EYB7i62jCCkVaM6tw+V0ADRd99pTMqQD8OSD4p4OAOBOW06w9cN0ZQKV87puogiAB/2V/HH6prWWJ4CHP7ZdKBkiAB7oKe5v3wEosGL1GfzYo+J7tEZJFI1DOS/1Qe2VMyldiTLVd51NyS31TXGnQrKdZ2Uc+EdBZwB2gEUTqIBL46Bn2uypD2qvnCkCsEeA4h4BOGDRT7slaNKVYqM+qL1ypghABOASbyhJFbWkB0wHQBGrF8GsfX3V3FI0OjitcNQVR54AB0jSpNNk5AmgILZfs7JwnF3tyjgiABGA02p0fhPw1BkwWFk4byMA9EdBlW8hjXKqJJDeztQe8O+Sqetcr1qczpxfAvriYpon5elDxcRZN/hHQSMAFxn1/+WUWD9tQBcBqPMkAlDH6kd9fDYLKwIAkr7QlOYpHQBIlrOV6VBRENqpKSVWOoBTSG8xoHmKAIA0RACuT7YzAwCEE0wjAE+gZQYgsOjGTxoiAJ580A6LdpyzU9K9nBfncAjodEIHQk5Sv0scCs1p7Er7Ss9Fyf6qhUPj3uxdsdO8br5HuY0AgNt5pZA5CUdvO8W3EyvXXs7CUTCJABSfE+kAFHrdO0/wnMh3Cyo3agRgn8V0AOkAHgjkCXBQIMY/WU8HkA7ggYCLDMobOU+Aej/jFEVXzp2dTDqAdADpACZ6EAGoi+Vw0uga4rzqu09RdmUNSMWnKb0pnGR35ty1F8Vj8+vExJVzZxz4bwGUlpN+mWLmg+6lJJAC3OGDFv+MvJSIFA/FtxIfXaPkifpQ7BV8Xc+4CMABkjQhCrGoD4VYLrFUzkp9K/HRNUqeqA/FXsE3AvCEAL3VlE7GBbrSnivEokVI7Z2dmhIfXRMB2COWDiAdwAOBCACVFI99OgCAIyWpovo0IR0+AERyQVNs0wEoWdmvoXxTcB92r/QXgZTWeSWxOoqzw4dCNYo7tVeI6CQ7xUTJE/Wh2DsxoTHmNwFBxii4s8TSYqP2W1j0vACKhyklr/NMTt/OvUY4unwovBp2AKN/HFQhAyWpkwwu0JVbTfHtwspJBiXnLlKv9t0Rh8uHM+fpAADzqGApiaKfZig+QMinpi5Snzo6MHD6du6lXAhHa+gloXR9EQDAvAjA9QEWxVCZOQ3b3ckf9kQAQCFQgOmtZjiK/EbNE4Ch31E4d9+o2/4dcbh8OLu+dACA7/T2UhJFxVLxAUI+NXWR+tRRngClS41ytOWvASlJFDK4uhLlHaWc11Xos4S7fCjxUSIqQuaMj763aXzKU0bxQTGJABxkRgGeFglNFLWftbWU7DQ2RUQjAHuUFR5SnkQAIgCl1pKKACVvBCACQDlWslduO0re0kGejKhSU/t0APusdIhMBxecz4l0AOkA0gFMvjWpCC8VAacPulcEIAIQAYgAUM1i9lSV2O6/reknDR3T8w4fClb0WdQRh/PZRbkwG1oqe41yQmPs8G39PYBR4BGA+nuUFmcEoI7tDKuVuNO6ceY8AnCAJhUsav+qA7qVcdDbURmERQD2CEQAIgCnM4A8AZQ796DY4D8ykicAwJ2CtZrU9Lal8Tlvu9VYARpI86DMACjC0J6SHW4vJX01qSkmEYA6KxSsMgOo44stKdmxg3wKgCCjZF8tlig4gQv/dAdAfxHISQZl+ukcFlH/KwuHFoF7SOb0f/deNE8zAaBnVbqPkQ9nHMNLOAKwh592LNR+86isoWSkAufaf/U+zsKhsUQADhCjt7bynW2aKOWGpMTq6JaUuJ0kVfzfvYbmKR0AyEgHqSMAICGCaQRgDxq9pDq6K6eQ5QkACoW259Q+TwCQDMHUWTjUvVNcnXFEAEAmaUFT+wgASIZg6iwc6v5tBGAliBR0paCciVLOO1pDcXe1rjMMZ/E5/VMcqfAqOXfmQ/FPMaG8Gv4oKA3cOUhRgu4gg3Iuuobi7ixAhaBO/xSrjpw786HgSzGJADwhQBPoAlzdh57XWYAKQZ3+KWYRgDpiozylA6hj2GIZAajDHAGoYxUBeMJKue3qcOuWEYA6dhGAOlYRgAjAKVsUUcwT4DusyvdkThNjMGgRAHpOetvR/VV7F6mVglLPfOc6hdTO3NJ8KLi7fNB9tryt7GSsMwBKQidJqO+ZvZLEo/0UIjrjcO0VAdgjSYt2lgu6l8KrdACgGiIA19tap7jTfDgLZEQbWrQRgAMEnCQB9X1qSglHSXJ6gBczSAeQDuCBgKKuIz5HAF6s0gfHiQBEACIAQq06xVJwb1sSAXhjAdiGkC6m0HcRtVcmpkpsHYXb8cygPl41HzSHSv5oN0rttxhc+aB4zHxbfxacEojaRwDqN5GTcM4OQCEvXRMB2CM2/BQgHQArKkpGOv+g+8/I7rpxIgD1gurIB+VIOgCImHKDQBe4HRzt30G4CEAEoMRv2tJT+zwBWLeSDqBE208j+qan9s4nWT2qL8s8AQBq6QC+g5UOIB1AqXzojU7t0wGkA6gQURFweqNT+5ftAPLvArCiOiKgkwyKKCrzgUohXbFRMKEDU1roqzsZmlsanyIywz8Goslw3s7OwZZCYgq8Qna6hr7nZ/lQMKFraHyz/V17RQAOnjLpANIB0OKu2LuKVhnQrby8ZtikA6gw5+Qfd1RuwqLbh1k6AIqYZ0hGC9eVJ2f3GgE4QIAWbZ4A9YJSCHe9vM93SAdQ7yw7sBqKa54A9UQ5byiadCqimQEwEaXt+bkE1nlFuaDMS4bcpV8FVm5nZ6s2CoQmUInD5Vu5tX+aANACUQZ01IdiT4vTmSfqezYviQA8IRABUMrhvjURgHrH4uQu/mtAxXk6gHrh0E5G6Sbqp+mzjABEAB4I/LQ2qqNonZj0lXXdUwQgAhABEH4iOh1AXWQUS/oOdwo19Z0ZwEGGO0BMB6CU1vc16QAWdQCjjwGVwhlOGj+2UcP+PzobmNGMKq/i24kJLRka37Y/FSYFExoH5Yhrf3UfisnqPFH/Lf8wSEfh0MBpYmftlbIXJSSNLwJAET62p7ldnSfqPwIAeNIhZM4bMh0ASO7ANALwBAwFpOvmpMr3qnFEAK4XrXMHyhPKQ3enRv2nAwBsSQcAwIKmlLhwe9k8ApAO4IFABECuo9OFEYA9RArfKI5LvwlIDztrl04Z9mSw0jc9q/sZRYmlYEVjVL5hOvJBb203vs5nHMWR2kcAAGIKscD2U1NatLPN6F4RAE8WO3CkJ40AAMQiAAAsaJoOAAJmMo8AACAjAAAsaBoBgICZzCMAAMgIAAALmkYAIGAm8wgAADICAMCCphEACJjJPAIAgIwAALCgaQQAAmYyb/kikOmsn9u84gRbic8lJspf0TkxpHF0TMLpV6CV/I3WUDxmnHb6GO0VAXBmH+ylEOVo+wjAHpUIQJ2IEYA6VlbLCIAVzm+bRQDq2EYA6lhZLSMAVjgjACKcEQARuKvLIgBXERyvTwdQxzYCUMfKahkBsMKZDkCEs0UAnJNfqu6uQnN/AvGKcYgcOlxG45v5pntR+803XUPtZz6cuONPeFb+JqASOAU+ArBH2SnIoxzSPEUAlGqo53aYjwhAHXisroMfQ3XeOPXTf1lGAPaoUcGi9ukAFKYerKHApwOo3xKmFH1uQ/OUDsCDPr6k0gHUgcfgpgPYgat0H1RMqL0iWE4fdQaeW2KORgDOQf1jgcGNAEQA/kLA2Y2OWIs5SgWgXi665Qwo5QbRT1Jb6UysMz56LsW3chMeoUrPuu1Bz6v4qDHg2nzFhSE96yeGEQAFtu9rnMSipFbezvT2UHzQOBQMO3xQdtAzKc8PeqaZfQTAgKZCXmcRjvai51pJXnrWdAAG4qYD8ICokDcCcL2LooLlzJMzf3kCPKGZGcAaYaIF5WxfleKk51V80EzQMzkxpGfNDEBB7GCNk1gKgfIEqCXSmae36QC272zU4PtttRpE6p9+LEKw+GOrFK0rDuW81Lfio2ONM7dKDo9idGLbEZ/1NwFdSVd+5YYqckeiZnhQ/y6Cdom4iwuzfToKhMZB87o6vggAzfCBvVKclCiKD9fTwADRLVtEAOqwjrCKANQxHFoqxRkBuA58BKCOYQTgCStagEqrlidAnaCKZQSgjloEIALwQMApfnUK+i0jAHVMIwARgAjApF6UZ9zRdk5x7RC44VeB69pybtkRCB14OT9pOEfgPguFuJSkio/7Ij7fWflmHV1D7bdTK2uoyNBcRQAOEKYFck7J+yxowmdEHJ1S8XFfxOc7K4VG11D7CICp0CgZnYk6p16/BcUjAnCcI8oTah8BiADcog4RgD2sHcXZ4YM+azd7yoc8AUzCdEt1FzalCU8HkA7gbwQiABGAU5lRROZ00xsNOm7nDh8tHQD9Y6Ab81bamgJP7ZW3mjI0pJ+MdBShE6tSMpuNlE9+OnCnMCh8Gw54IwDX35BKQiIAlPbX7SMAewzx3wJcT8O1HegtRe3TARyQRPh142tZvmd1BCAC8EDASYZ0APcUrHtXZ87dZyP7KXzLE+AJAScZlITkCUAo77F15txzIm0XhW8RgAjAKducz6VTZwsMIgAHT4DRvwuwID+XXDqntVRh6W2+BaqsuQTQX4upbwVbiuEsNnre4W0nzDJcvjviU3y0fA/ARVwlQMU3Ja9CEmWNEsvRGuo7ArBHkXJE4W6HjwjAQWYo8LSg0gEwKVPwJcK32dLnD+VIBIDlHFsrt9TICU2uQlBlDQZlsID6VrClGHYUiHMG8IrxKRimA0gH8ECA3oIzwr1igUQA9hmLAEQAIgD/8hPg3b8K7Gqb3e9Epa12xUJveudtrsTQgZULk5/WZbz9V4EVwtHZAH1Tz4aAzvN2xNFx3gjAdZRHGEYAALauWyICAEAXfuSC7f7b2pXbdAAK+mANTRTY+tSU+p61zh23WjqA05TK8w/KBafI1KP6skwHoKD2tIYmPQJgAD0dgAXECIABxgiAAURhi45uyZXbPAGEBJMlNFFk7zNb6jsdwBmitf8fAajhNLPCHcDKj35eVUVpGpQ4XtEHPZNirxQ55aiSD+UTHho/jZ3GvZ0nAkCzYrBXCEfddvigZ1LsaRHMhmoj/wpWEQAlmxfXvGqiaFhKHK/og55JsY8A1FFLB3CAVYdS11P02zICUEcsAlDHKgIQAXgg0CEydWrqlhGAOnYRgAhABGDy7b3MAPYI2IaAilKPEkI/VlMGPwoZnOet63qfJcXdeeM49+pD7LU8OT9eHv4tACWJApHiQyHQ0dkUIVPOq+By9xoah4K5cyaj5OpuDFfuHwEwoK+QihaO4Zi3bEHjiADckgZ50wiADN3XwghA/Z0YATAQzrhFBMAAZgQgAmCg0ZItIgAG2CMAEQADjZZsEQEAsDuHUfQTBWei6Lt9O6uy5ihGJQ6Xb5Dqh6nTt/L8oTxRYnSteftPASIA9Zt+RKoIgKfclK7T43m8SwTAgLAiMpQMyq2mrEkH8B2BdABPjKDEndWXQlCaEKU4qSYoPiiOTqxcvjecaOzUN82F8+kz20s5V0fs9FzpAChiB/a0CGaFQ9tw5W8BKBHzBDCQpOmnzehJIwAUsQjANwSo+FHxUdKjdEtUeJVzdcROz/U2AuAkIn1mjEBXEk7Jq9zOlCQuPGZ+FaycRevij4IVjd2Z8wjAAYuUJB6RkSZWeb86yeAsKCoyClbO80YAntCkNxFNuEJ2ZY0SRwTgezZdeKQDOEaAip9T9NMBpAM41e4IwB4i2jE4xS8CYBjEKdPz00p5MqDK7uxwtr0U/0cxRgAiAA8EXKRSyK6syROAytbePgIQAYgACHWkiCUVLGc76ByqUbgUrJznpS09tX+bJwBNrGLf0Z53JEQh9UoBUG56JUb6zKA+KIbOzlLh+2iNU2SGPrY/GqMJcQZ5tFcEwNNyugrHKZbKre2KQ+FVRxFGAMDwTLmlqGB1EI4WgkJEVxwRgNeaizhrAH8MSItJsVeUWvFDlddVtLOz0vbVOQNQiEVFhmK42VMfFMM8AQ6yopDBVYQRgDwB/kYgAvCdD87aTAdwoFodhKM3YZ4A9eslHUAdq6EA1LfotaTqR4t51g7SJwM9q9LuKs8JGofigwqW0vW9uw96SSizmgiA4flDiagkSpFZKkBOsaSYRADqGaZ5nV0sEYAIwAOBCMD12YtTyNIB3FicSltLW2enUtfvhy9L6j8CEAFQeNa6ZiWpIwB7BOjAjdrPZjLv/sxIB5AO4JK4rhTLdy/ODiHrEID/AeWtjVHaWPkg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079829" y="5289464"/>
            <a:ext cx="54841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※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裏面に記載する申請書及び添付書類を添えて申請してください。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90613" y="9069319"/>
            <a:ext cx="6672649" cy="7043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4" name="額縁 33"/>
          <p:cNvSpPr/>
          <p:nvPr/>
        </p:nvSpPr>
        <p:spPr>
          <a:xfrm>
            <a:off x="86496" y="8898736"/>
            <a:ext cx="4399007" cy="345990"/>
          </a:xfrm>
          <a:prstGeom prst="beve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お問合せ先</a:t>
            </a: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（</a:t>
            </a: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※</a:t>
            </a: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申請書提出先ではありません）</a:t>
            </a:r>
            <a:endParaRPr kumimoji="1" lang="en-US" altLang="ja-JP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62260" y="9256667"/>
            <a:ext cx="541205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熊本県健康福祉部薬務衛生課　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Tel.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096-333-2242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明朝 Medium" panose="02020500000000000000" pitchFamily="17" charset="-128"/>
                <a:ea typeface="BIZ UD明朝 Medium" panose="02020500000000000000" pitchFamily="17" charset="-128"/>
                <a:cs typeface="+mn-cs"/>
              </a:rPr>
              <a:t>熊本市中央区水前寺６丁目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明朝 Medium" panose="02020500000000000000" pitchFamily="17" charset="-128"/>
                <a:ea typeface="BIZ UD明朝 Medium" panose="02020500000000000000" pitchFamily="17" charset="-128"/>
                <a:cs typeface="+mn-cs"/>
              </a:rPr>
              <a:t>18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明朝 Medium" panose="02020500000000000000" pitchFamily="17" charset="-128"/>
                <a:ea typeface="BIZ UD明朝 Medium" panose="02020500000000000000" pitchFamily="17" charset="-128"/>
                <a:cs typeface="+mn-cs"/>
              </a:rPr>
              <a:t>番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明朝 Medium" panose="02020500000000000000" pitchFamily="17" charset="-128"/>
                <a:ea typeface="BIZ UD明朝 Medium" panose="02020500000000000000" pitchFamily="17" charset="-128"/>
                <a:cs typeface="+mn-cs"/>
              </a:rPr>
              <a:t>1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明朝 Medium" panose="02020500000000000000" pitchFamily="17" charset="-128"/>
                <a:ea typeface="BIZ UD明朝 Medium" panose="02020500000000000000" pitchFamily="17" charset="-128"/>
                <a:cs typeface="+mn-cs"/>
              </a:rPr>
              <a:t>号</a:t>
            </a:r>
          </a:p>
        </p:txBody>
      </p:sp>
      <p:sp>
        <p:nvSpPr>
          <p:cNvPr id="29" name="角丸四角形 28"/>
          <p:cNvSpPr/>
          <p:nvPr/>
        </p:nvSpPr>
        <p:spPr>
          <a:xfrm>
            <a:off x="4116" y="28830"/>
            <a:ext cx="6858000" cy="531341"/>
          </a:xfrm>
          <a:prstGeom prst="round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保険薬局への電子処方箋の導入費用の一部を助成します！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06127" y="720810"/>
            <a:ext cx="6532558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kumimoji="1"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</a:t>
            </a:r>
            <a:endParaRPr kumimoji="1"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熊本県薬局電子処方箋活用・普及促進事業費補助金</a:t>
            </a:r>
            <a:endParaRPr kumimoji="1" lang="en-US" altLang="ja-JP" sz="2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のお知らせ</a:t>
            </a:r>
          </a:p>
        </p:txBody>
      </p:sp>
      <p:sp>
        <p:nvSpPr>
          <p:cNvPr id="31" name="AutoShape 2" descr="data:image/png;base64,iVBORw0KGgoAAAANSUhEUgAAAQAAAAEACAYAAABccqhmAAAAAXNSR0IArs4c6QAAGT1JREFUeF7tneF6G7kOQ5v3f+i936S3TuMZaXgwGMpxsX+XEkUQhCjacT9+/fr1368f9N9//6077sfHB0JqdtbRXs743sXHCHRnPqiPUZ7omRChbjDeGL2uooSAnAVC3dPkRgAowszemY8IAMN+mXUEoA59OoDvWCncoRhSUapn8x7LdAAAV5rcdAAAXMHUmY90AEICVixRVNx1Tifh6M2ixPAuPmhxjuwV7lAMKUeUvDrXpAMAaNLkpgMA4AqmznxQkXn7IaCilkIOD5fMEtsB/KvGTvF1YeXEgxbtFjONw3leirnCXepDsR+da9gB/DQQFWI5W0UlKUdrOuKgPpxcoL4jAB5mRQAAjk7CA7efpkqBUCGjPpx4UN8RAMqgY/sIAMDRSXjgNgIwACtPAMqivX0EAGAYAfgOlhOPdACAiEbTCAAA00l44DYdQDoASpeyvU0AFAV3vlE72kH62W85C38ZUh/UXjnTyjXK9JxyseNj2Y44Znmi9YE/BaCgOw/bNRDqKDbqg9qvLGbFd0fhRAAOZgOjPwaiSqIkXfFB1yjtfEexUR/UXsnHyjURAA/6tD7SARzg3lFs1Ae199Cpb5cIgAfrCMATjukAPMS6e5cIgAfhCEAEwMOk5l0iAB7AIwARAA+TmneJAHgAjwAUBUAh3ChFyvucrqH221mVNR4a8l2c+eDexysohkocKz9Z+2eHgEqiIgDO0vq+lzMfzlNGAJ7QXKlW21Foi0PtZz4iAM7SigD8QWBlTaUDOOA0/eSA3hJKe97h477yPt85HcA5RhULeuFFACIAFV7dbhMB8EAcAcgQ8IGA0jV4aMh3iQBwzI5WRACKAjCDu6NwXD6c78cRJsp36D10/r0LJbUSh+u8ipA5c0ix+mefABGAOuUjAHWsIgB1rCRlpwpHB3rKgA6EbG/PnbeHcnOu9E99K1yguY0AAMRoMSvtoJJ0V3ve0WXQIgDpeZimA6ijFgGoY5UO4AArKlgRgDrhKLb1nb8sIwAAtXQAe7AoSSMAdcJRbOs7/0MCoIBC13SoqEIG59OA7qUUuhLjUa5W+qbcmc1wZnvRy4jaz56vSox0zSiH+FMA6lixjwDsUVtZhCt9u/lDB51OoXYJshOTCABAk5LBOQRcWYQrfYP0PEyd56U5Vy4vJUa6Jh3AE2KKGlMyRAAoTT32EYB6B5kOAHAuAlAHSxHY+u5zywhABOCUSwpBIwCnsD4MFHzru0cAKFb4CUAddNnT6Su13+Kga6h9fNRvqHfCqqtGiJ/hE4Bs0mlLi43avxPhaOzUPlgxIeusk6qvCMABUrQQqH0KhxUOxZfad+WjWpSddhGACMDpu135aIvOS/4FH52FXfUVAYgARACa5j7Vouy0iwBEACIAEYBOzbnmi77vqH3Xe5Cei9onjtebM1xj/j2rP/5b+YHtPTF925W+RZUjOX3QvZxv51Hszt8DWEk35QtCCiYKh1atiQAYkKdFO3NJ94oA1BMYATjoitIB1Ak0sqRFGwG4jrmyQwQgAnA68HISS2l3qZikA6hnLAIQAYgATP7RUOW9S4tKEcV6ic8t6Vlnu62Mw4XHtk9mAAY06a2dJ4ABdGGLCIChA1BaTvp2FnKLlzgn2696czqF6e4cKvlYeQsr2DoFiBJ++DEyHQJGAOrQK6RWxIQWp7NwXKRWsHLGUc/qb8sIwAFiNCEu8tDkbfYK4agfpw+KrUpSGqMrhwpWCiY0Pqe4urBSYkgH8ISaQjgKvNOHQnbllqIxukitYKVgQuOLADwhkCdAnUIKqfMEOBhUfWx/srL/LwJwnYv4U4AIwHXQZ+15BCACUGdY3XL4BNiew/VtNEv6hyyKstNW1Hk7K0XrOq8iyNS3lvXjVZQLiu+f5oPy3Zm/lj8HpgmhgLhvVBfATpGhGG6YKGuUgiNrOs7003xQvrv4+Vk36QDqLSch+qwAnYKVDqA+G3AWjlNkIgBPOaSAOAtK2StPgLo0OguH4h4BOLjs0gGkA6iX73XLCEC9Yxmh7RSyPAEOUHYBnBlAnewuzLtmH04hox2vE6vhx4CKEwoKtZ/dPxTE2V70CzTUfvbM6MCEntfJBaWHUPwf+VEEmfLqp81kIgCgA6DF6SScUgSu8zp9RwDue3JK2I7+GMiZ9He5cVwFlQ6AUVXhYjqAGsbpANIBPBCgArf6SVaj+JeVsyNTBnROfGnsw/OmA6i3ZDSBTsIpt6DrvE7fCnEV/+kAakinA0gHkA5A/Pv+oxLLEPDGglrdcrpu1MwAarfTH6t0AAwvYo07APqxiEJ2EoBKEiUO5Vx0jYvsm1+XYDlvNXqmWRwU25k9xd3JH6dvPHCnMwAlcHooJbFOEBX/rjU0DqUrovmIAOxRVupAGRzePctIB+CqXNM+EYB7i62jCCkVaM6tw+V0ADRd99pTMqQD8OSD4p4OAOBOW06w9cN0ZQKV87puogiAB/2V/HH6prWWJ4CHP7ZdKBkiAB7oKe5v3wEosGL1GfzYo+J7tEZJFI1DOS/1Qe2VMyldiTLVd51NyS31TXGnQrKdZ2Uc+EdBZwB2gEUTqIBL46Bn2uypD2qvnCkCsEeA4h4BOGDRT7slaNKVYqM+qL1ypghABOASbyhJFbWkB0wHQBGrF8GsfX3V3FI0OjitcNQVR54AB0jSpNNk5AmgILZfs7JwnF3tyjgiABGA02p0fhPw1BkwWFk4byMA9EdBlW8hjXKqJJDeztQe8O+Sqetcr1qczpxfAvriYpon5elDxcRZN/hHQSMAFxn1/+WUWD9tQBcBqPMkAlDH6kd9fDYLKwIAkr7QlOYpHQBIlrOV6VBRENqpKSVWOoBTSG8xoHmKAIA0RACuT7YzAwCEE0wjAE+gZQYgsOjGTxoiAJ580A6LdpyzU9K9nBfncAjodEIHQk5Sv0scCs1p7Er7Ss9Fyf6qhUPj3uxdsdO8br5HuY0AgNt5pZA5CUdvO8W3EyvXXs7CUTCJABSfE+kAFHrdO0/wnMh3Cyo3agRgn8V0AOkAHgjkCXBQIMY/WU8HkA7ggYCLDMobOU+Aej/jFEVXzp2dTDqAdADpACZ6EAGoi+Vw0uga4rzqu09RdmUNSMWnKb0pnGR35ty1F8Vj8+vExJVzZxz4bwGUlpN+mWLmg+6lJJAC3OGDFv+MvJSIFA/FtxIfXaPkifpQ7BV8Xc+4CMABkjQhCrGoD4VYLrFUzkp9K/HRNUqeqA/FXsE3AvCEAL3VlE7GBbrSnivEokVI7Z2dmhIfXRMB2COWDiAdwAOBCACVFI99OgCAIyWpovo0IR0+AERyQVNs0wEoWdmvoXxTcB92r/QXgZTWeSWxOoqzw4dCNYo7tVeI6CQ7xUTJE/Wh2DsxoTHmNwFBxii4s8TSYqP2W1j0vACKhyklr/NMTt/OvUY4unwovBp2AKN/HFQhAyWpkwwu0JVbTfHtwspJBiXnLlKv9t0Rh8uHM+fpAADzqGApiaKfZig+QMinpi5Snzo6MHD6du6lXAhHa+gloXR9EQDAvAjA9QEWxVCZOQ3b3ckf9kQAQCFQgOmtZjiK/EbNE4Ch31E4d9+o2/4dcbh8OLu+dACA7/T2UhJFxVLxAUI+NXWR+tRRngClS41ytOWvASlJFDK4uhLlHaWc11Xos4S7fCjxUSIqQuaMj763aXzKU0bxQTGJABxkRgGeFglNFLWftbWU7DQ2RUQjAHuUFR5SnkQAIgCl1pKKACVvBCACQDlWslduO0re0kGejKhSU/t0APusdIhMBxecz4l0AOkA0gFMvjWpCC8VAacPulcEIAIQAYgAUM1i9lSV2O6/reknDR3T8w4fClb0WdQRh/PZRbkwG1oqe41yQmPs8G39PYBR4BGA+nuUFmcEoI7tDKuVuNO6ceY8AnCAJhUsav+qA7qVcdDbURmERQD2CEQAIgCnM4A8AZQ796DY4D8ykicAwJ2CtZrU9Lal8Tlvu9VYARpI86DMACjC0J6SHW4vJX01qSkmEYA6KxSsMgOo44stKdmxg3wKgCCjZF8tlig4gQv/dAdAfxHISQZl+ukcFlH/KwuHFoF7SOb0f/deNE8zAaBnVbqPkQ9nHMNLOAKwh592LNR+86isoWSkAufaf/U+zsKhsUQADhCjt7bynW2aKOWGpMTq6JaUuJ0kVfzfvYbmKR0AyEgHqSMAICGCaQRgDxq9pDq6K6eQ5QkACoW259Q+TwCQDMHUWTjUvVNcnXFEAEAmaUFT+wgASIZg6iwc6v5tBGAliBR0paCciVLOO1pDcXe1rjMMZ/E5/VMcqfAqOXfmQ/FPMaG8Gv4oKA3cOUhRgu4gg3Iuuobi7ixAhaBO/xSrjpw786HgSzGJADwhQBPoAlzdh57XWYAKQZ3+KWYRgDpiozylA6hj2GIZAajDHAGoYxUBeMJKue3qcOuWEYA6dhGAOlYRgAjAKVsUUcwT4DusyvdkThNjMGgRAHpOetvR/VV7F6mVglLPfOc6hdTO3NJ8KLi7fNB9tryt7GSsMwBKQidJqO+ZvZLEo/0UIjrjcO0VAdgjSYt2lgu6l8KrdACgGiIA19tap7jTfDgLZEQbWrQRgAMEnCQB9X1qSglHSXJ6gBczSAeQDuCBgKKuIz5HAF6s0gfHiQBEACIAQq06xVJwb1sSAXhjAdiGkC6m0HcRtVcmpkpsHYXb8cygPl41HzSHSv5oN0rttxhc+aB4zHxbfxacEojaRwDqN5GTcM4OQCEvXRMB2CM2/BQgHQArKkpGOv+g+8/I7rpxIgD1gurIB+VIOgCImHKDQBe4HRzt30G4CEAEoMRv2tJT+zwBWLeSDqBE208j+qan9s4nWT2qL8s8AQBq6QC+g5UOIB1AqXzojU7t0wGkA6gQURFweqNT+5ftAPLvArCiOiKgkwyKKCrzgUohXbFRMKEDU1roqzsZmlsanyIywz8Goslw3s7OwZZCYgq8Qna6hr7nZ/lQMKFraHyz/V17RQAOnjLpANIB0OKu2LuKVhnQrby8ZtikA6gw5+Qfd1RuwqLbh1k6AIqYZ0hGC9eVJ2f3GgE4QIAWbZ4A9YJSCHe9vM93SAdQ7yw7sBqKa54A9UQ5byiadCqimQEwEaXt+bkE1nlFuaDMS4bcpV8FVm5nZ6s2CoQmUInD5Vu5tX+aANACUQZ01IdiT4vTmSfqezYviQA8IRABUMrhvjURgHrH4uQu/mtAxXk6gHrh0E5G6Sbqp+mzjABEAB4I/LQ2qqNonZj0lXXdUwQgAhABEH4iOh1AXWQUS/oOdwo19Z0ZwEGGO0BMB6CU1vc16QAWdQCjjwGVwhlOGj+2UcP+PzobmNGMKq/i24kJLRka37Y/FSYFExoH5Yhrf3UfisnqPFH/Lf8wSEfh0MBpYmftlbIXJSSNLwJAET62p7ldnSfqPwIAeNIhZM4bMh0ASO7ANALwBAwFpOvmpMr3qnFEAK4XrXMHyhPKQ3enRv2nAwBsSQcAwIKmlLhwe9k8ApAO4IFABECuo9OFEYA9RArfKI5LvwlIDztrl04Z9mSw0jc9q/sZRYmlYEVjVL5hOvJBb203vs5nHMWR2kcAAGIKscD2U1NatLPN6F4RAE8WO3CkJ40AAMQiAAAsaJoOAAJmMo8AACAjAAAsaBoBgICZzCMAAMgIAAALmkYAIGAm8wgAADICAMCCphEACJjJPAIAgIwAALCgaQQAAmYyb/kikOmsn9u84gRbic8lJspf0TkxpHF0TMLpV6CV/I3WUDxmnHb6GO0VAXBmH+ylEOVo+wjAHpUIQJ2IEYA6VlbLCIAVzm+bRQDq2EYA6lhZLSMAVjgjACKcEQARuKvLIgBXERyvTwdQxzYCUMfKahkBsMKZDkCEs0UAnJNfqu6uQnN/AvGKcYgcOlxG45v5pntR+803XUPtZz6cuONPeFb+JqASOAU+ArBH2SnIoxzSPEUAlGqo53aYjwhAHXisroMfQ3XeOPXTf1lGAPaoUcGi9ukAFKYerKHApwOo3xKmFH1uQ/OUDsCDPr6k0gHUgcfgpgPYgat0H1RMqL0iWE4fdQaeW2KORgDOQf1jgcGNAEQA/kLA2Y2OWIs5SgWgXi665Qwo5QbRT1Jb6UysMz56LsW3chMeoUrPuu1Bz6v4qDHg2nzFhSE96yeGEQAFtu9rnMSipFbezvT2UHzQOBQMO3xQdtAzKc8PeqaZfQTAgKZCXmcRjvai51pJXnrWdAAG4qYD8ICokDcCcL2LooLlzJMzf3kCPKGZGcAaYaIF5WxfleKk51V80EzQMzkxpGfNDEBB7GCNk1gKgfIEqCXSmae36QC272zU4PtttRpE6p9+LEKw+GOrFK0rDuW81Lfio2ONM7dKDo9idGLbEZ/1NwFdSVd+5YYqckeiZnhQ/y6Cdom4iwuzfToKhMZB87o6vggAzfCBvVKclCiKD9fTwADRLVtEAOqwjrCKANQxHFoqxRkBuA58BKCOYQTgCStagEqrlidAnaCKZQSgjloEIALwQMApfnUK+i0jAHVMIwARgAjApF6UZ9zRdk5x7RC44VeB69pybtkRCB14OT9pOEfgPguFuJSkio/7Ij7fWflmHV1D7bdTK2uoyNBcRQAOEKYFck7J+yxowmdEHJ1S8XFfxOc7K4VG11D7CICp0CgZnYk6p16/BcUjAnCcI8oTah8BiADcog4RgD2sHcXZ4YM+azd7yoc8AUzCdEt1FzalCU8HkA7gbwQiABGAU5lRROZ00xsNOm7nDh8tHQD9Y6Ab81bamgJP7ZW3mjI0pJ+MdBShE6tSMpuNlE9+OnCnMCh8Gw54IwDX35BKQiIAlPbX7SMAewzx3wJcT8O1HegtRe3TARyQRPh142tZvmd1BCAC8EDASYZ0APcUrHtXZ87dZyP7KXzLE+AJAScZlITkCUAo77F15txzIm0XhW8RgAjAKducz6VTZwsMIgAHT4DRvwuwID+XXDqntVRh6W2+BaqsuQTQX4upbwVbiuEsNnre4W0nzDJcvjviU3y0fA/ARVwlQMU3Ja9CEmWNEsvRGuo7ArBHkXJE4W6HjwjAQWYo8LSg0gEwKVPwJcK32dLnD+VIBIDlHFsrt9TICU2uQlBlDQZlsID6VrClGHYUiHMG8IrxKRimA0gH8ECA3oIzwr1igUQA9hmLAEQAIgD/8hPg3b8K7Gqb3e9Epa12xUJveudtrsTQgZULk5/WZbz9V4EVwtHZAH1Tz4aAzvN2xNFx3gjAdZRHGEYAALauWyICAEAXfuSC7f7b2pXbdAAK+mANTRTY+tSU+p61zh23WjqA05TK8w/KBafI1KP6skwHoKD2tIYmPQJgAD0dgAXECIABxgiAAURhi45uyZXbPAGEBJMlNFFk7zNb6jsdwBmitf8fAajhNLPCHcDKj35eVUVpGpQ4XtEHPZNirxQ55aiSD+UTHho/jZ3GvZ0nAkCzYrBXCEfddvigZ1LsaRHMhmoj/wpWEQAlmxfXvGqiaFhKHK/og55JsY8A1FFLB3CAVYdS11P02zICUEcsAlDHKgIQAXgg0CEydWrqlhGAOnYRgAhABGDy7b3MAPYI2IaAilKPEkI/VlMGPwoZnOet63qfJcXdeeM49+pD7LU8OT9eHv4tACWJApHiQyHQ0dkUIVPOq+By9xoah4K5cyaj5OpuDFfuHwEwoK+QihaO4Zi3bEHjiADckgZ50wiADN3XwghA/Z0YATAQzrhFBMAAZgQgAmCg0ZItIgAG2CMAEQADjZZsEQEAsDuHUfQTBWei6Lt9O6uy5ihGJQ6Xb5Dqh6nTt/L8oTxRYnSteftPASIA9Zt+RKoIgKfclK7T43m8SwTAgLAiMpQMyq2mrEkH8B2BdABPjKDEndWXQlCaEKU4qSYoPiiOTqxcvjecaOzUN82F8+kz20s5V0fs9FzpAChiB/a0CGaFQ9tw5W8BKBHzBDCQpOmnzehJIwAUsQjANwSo+FHxUdKjdEtUeJVzdcROz/U2AuAkIn1mjEBXEk7Jq9zOlCQuPGZ+FaycRevij4IVjd2Z8wjAAYuUJB6RkSZWeb86yeAsKCoyClbO80YAntCkNxFNuEJ2ZY0SRwTgezZdeKQDOEaAip9T9NMBpAM41e4IwB4i2jE4xS8CYBjEKdPz00p5MqDK7uxwtr0U/0cxRgAiAA8EXKRSyK6syROAytbePgIQAYgACHWkiCUVLGc76ByqUbgUrJznpS09tX+bJwBNrGLf0Z53JEQh9UoBUG56JUb6zKA+KIbOzlLh+2iNU2SGPrY/GqMJcQZ5tFcEwNNyugrHKZbKre2KQ+FVRxFGAMDwTLmlqGB1EI4WgkJEVxwRgNeaizhrAH8MSItJsVeUWvFDlddVtLOz0vbVOQNQiEVFhmK42VMfFMM8AQ6yopDBVYQRgDwB/kYgAvCdD87aTAdwoFodhKM3YZ4A9eslHUAdq6EA1LfotaTqR4t51g7SJwM9q9LuKs8JGofigwqW0vW9uw96SSizmgiA4flDiagkSpFZKkBOsaSYRADqGaZ5nV0sEYAIwAOBCMD12YtTyNIB3FicSltLW2enUtfvhy9L6j8CEAFQeNa6ZiWpIwB7BOjAjdrPZjLv/sxIB5AO4JK4rhTLdy/ODiHrEID/AeWtjVHaWPkgAAAAAElFTkSuQmC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760" y="2086577"/>
            <a:ext cx="6166430" cy="2561658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4135D49-3168-5227-531F-65E9A647A908}"/>
              </a:ext>
            </a:extLst>
          </p:cNvPr>
          <p:cNvSpPr txBox="1"/>
          <p:nvPr/>
        </p:nvSpPr>
        <p:spPr>
          <a:xfrm>
            <a:off x="4487907" y="7482565"/>
            <a:ext cx="100540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dirty="0" err="1"/>
              <a:t>LoGo</a:t>
            </a:r>
            <a:r>
              <a:rPr kumimoji="1" lang="ja-JP" altLang="en-US" sz="1050" dirty="0"/>
              <a:t>フォーム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ED85C5FA-C290-BF4F-F780-DEE6961F87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0609" y="6591082"/>
            <a:ext cx="900000" cy="900000"/>
          </a:xfrm>
          <a:prstGeom prst="rect">
            <a:avLst/>
          </a:prstGeom>
          <a:ln w="19050">
            <a:solidFill>
              <a:srgbClr val="FF0000"/>
            </a:solidFill>
          </a:ln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C3331D3-C074-9365-3D66-7EA66842310F}"/>
              </a:ext>
            </a:extLst>
          </p:cNvPr>
          <p:cNvSpPr txBox="1"/>
          <p:nvPr/>
        </p:nvSpPr>
        <p:spPr>
          <a:xfrm>
            <a:off x="5695099" y="7465080"/>
            <a:ext cx="101021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/>
              <a:t>薬務衛生課</a:t>
            </a:r>
            <a:r>
              <a:rPr kumimoji="1" lang="en-US" altLang="ja-JP" sz="1050" dirty="0"/>
              <a:t>HP</a:t>
            </a:r>
            <a:endParaRPr kumimoji="1" lang="ja-JP" altLang="en-US" sz="1050" dirty="0"/>
          </a:p>
        </p:txBody>
      </p:sp>
      <p:pic>
        <p:nvPicPr>
          <p:cNvPr id="10" name="図 9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EDFD34D2-B181-47E1-92FF-A37C2E9A5EC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206" y="6583053"/>
            <a:ext cx="900000" cy="900000"/>
          </a:xfrm>
          <a:prstGeom prst="rect">
            <a:avLst/>
          </a:prstGeom>
          <a:ln w="1905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942376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94729" y="4755692"/>
            <a:ext cx="6672649" cy="40708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82372" y="676911"/>
            <a:ext cx="6672649" cy="38034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額縁 7"/>
          <p:cNvSpPr/>
          <p:nvPr/>
        </p:nvSpPr>
        <p:spPr>
          <a:xfrm>
            <a:off x="82373" y="330921"/>
            <a:ext cx="4077730" cy="345990"/>
          </a:xfrm>
          <a:prstGeom prst="beve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申請区分・補助率・補助上限額</a:t>
            </a:r>
          </a:p>
        </p:txBody>
      </p:sp>
      <p:sp>
        <p:nvSpPr>
          <p:cNvPr id="12" name="額縁 11"/>
          <p:cNvSpPr/>
          <p:nvPr/>
        </p:nvSpPr>
        <p:spPr>
          <a:xfrm>
            <a:off x="90612" y="4646894"/>
            <a:ext cx="2373187" cy="345990"/>
          </a:xfrm>
          <a:prstGeom prst="beve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申請に必要な書類</a:t>
            </a:r>
          </a:p>
        </p:txBody>
      </p:sp>
      <p:sp>
        <p:nvSpPr>
          <p:cNvPr id="26" name="AutoShape 2" descr="data:image/png;base64,iVBORw0KGgoAAAANSUhEUgAAAQAAAAEACAYAAABccqhmAAAAAXNSR0IArs4c6QAAGT1JREFUeF7tneF6G7kOQ5v3f+i936S3TuMZaXgwGMpxsX+XEkUQhCjacT9+/fr1368f9N9//6077sfHB0JqdtbRXs743sXHCHRnPqiPUZ7omRChbjDeGL2uooSAnAVC3dPkRgAowszemY8IAMN+mXUEoA59OoDvWCncoRhSUapn8x7LdAAAV5rcdAAAXMHUmY90AEICVixRVNx1Tifh6M2ixPAuPmhxjuwV7lAMKUeUvDrXpAMAaNLkpgMA4AqmznxQkXn7IaCilkIOD5fMEtsB/KvGTvF1YeXEgxbtFjONw3leirnCXepDsR+da9gB/DQQFWI5W0UlKUdrOuKgPpxcoL4jAB5mRQAAjk7CA7efpkqBUCGjPpx4UN8RAMqgY/sIAMDRSXjgNgIwACtPAMqivX0EAGAYAfgOlhOPdACAiEbTCAAA00l44DYdQDoASpeyvU0AFAV3vlE72kH62W85C38ZUh/UXjnTyjXK9JxyseNj2Y44Znmi9YE/BaCgOw/bNRDqKDbqg9qvLGbFd0fhRAAOZgOjPwaiSqIkXfFB1yjtfEexUR/UXsnHyjURAA/6tD7SARzg3lFs1Ae199Cpb5cIgAfrCMATjukAPMS6e5cIgAfhCEAEwMOk5l0iAB7AIwARAA+TmneJAHgAjwAUBUAh3ChFyvucrqH221mVNR4a8l2c+eDexysohkocKz9Z+2eHgEqiIgDO0vq+lzMfzlNGAJ7QXKlW21Foi0PtZz4iAM7SigD8QWBlTaUDOOA0/eSA3hJKe97h477yPt85HcA5RhULeuFFACIAFV7dbhMB8EAcAcgQ8IGA0jV4aMh3iQBwzI5WRACKAjCDu6NwXD6c78cRJsp36D10/r0LJbUSh+u8ipA5c0ix+mefABGAOuUjAHWsIgB1rCRlpwpHB3rKgA6EbG/PnbeHcnOu9E99K1yguY0AAMRoMSvtoJJ0V3ve0WXQIgDpeZimA6ijFgGoY5UO4AArKlgRgDrhKLb1nb8sIwAAtXQAe7AoSSMAdcJRbOs7/0MCoIBC13SoqEIG59OA7qUUuhLjUa5W+qbcmc1wZnvRy4jaz56vSox0zSiH+FMA6lixjwDsUVtZhCt9u/lDB51OoXYJshOTCABAk5LBOQRcWYQrfYP0PEyd56U5Vy4vJUa6Jh3AE2KKGlMyRAAoTT32EYB6B5kOAHAuAlAHSxHY+u5zywhABOCUSwpBIwCnsD4MFHzru0cAKFb4CUAddNnT6Su13+Kga6h9fNRvqHfCqqtGiJ/hE4Bs0mlLi43avxPhaOzUPlgxIeusk6qvCMABUrQQqH0KhxUOxZfad+WjWpSddhGACMDpu135aIvOS/4FH52FXfUVAYgARACa5j7Vouy0iwBEACIAEYBOzbnmi77vqH3Xe5Cei9onjtebM1xj/j2rP/5b+YHtPTF925W+RZUjOX3QvZxv51Hszt8DWEk35QtCCiYKh1atiQAYkKdFO3NJ94oA1BMYATjoitIB1Ak0sqRFGwG4jrmyQwQgAnA68HISS2l3qZikA6hnLAIQAYgATP7RUOW9S4tKEcV6ic8t6Vlnu62Mw4XHtk9mAAY06a2dJ4ABdGGLCIChA1BaTvp2FnKLlzgn2696czqF6e4cKvlYeQsr2DoFiBJ++DEyHQJGAOrQK6RWxIQWp7NwXKRWsHLGUc/qb8sIwAFiNCEu8tDkbfYK4agfpw+KrUpSGqMrhwpWCiY0Pqe4urBSYkgH8ISaQjgKvNOHQnbllqIxukitYKVgQuOLADwhkCdAnUIKqfMEOBhUfWx/srL/LwJwnYv4U4AIwHXQZ+15BCACUGdY3XL4BNiew/VtNEv6hyyKstNW1Hk7K0XrOq8iyNS3lvXjVZQLiu+f5oPy3Zm/lj8HpgmhgLhvVBfATpGhGG6YKGuUgiNrOs7003xQvrv4+Vk36QDqLSch+qwAnYKVDqA+G3AWjlNkIgBPOaSAOAtK2StPgLo0OguH4h4BOLjs0gGkA6iX73XLCEC9Yxmh7RSyPAEOUHYBnBlAnewuzLtmH04hox2vE6vhx4CKEwoKtZ/dPxTE2V70CzTUfvbM6MCEntfJBaWHUPwf+VEEmfLqp81kIgCgA6DF6SScUgSu8zp9RwDue3JK2I7+GMiZ9He5cVwFlQ6AUVXhYjqAGsbpANIBPBCgArf6SVaj+JeVsyNTBnROfGnsw/OmA6i3ZDSBTsIpt6DrvE7fCnEV/+kAakinA0gHkA5A/Pv+oxLLEPDGglrdcrpu1MwAarfTH6t0AAwvYo07APqxiEJ2EoBKEiUO5Vx0jYvsm1+XYDlvNXqmWRwU25k9xd3JH6dvPHCnMwAlcHooJbFOEBX/rjU0DqUrovmIAOxRVupAGRzePctIB+CqXNM+EYB7i62jCCkVaM6tw+V0ADRd99pTMqQD8OSD4p4OAOBOW06w9cN0ZQKV87puogiAB/2V/HH6prWWJ4CHP7ZdKBkiAB7oKe5v3wEosGL1GfzYo+J7tEZJFI1DOS/1Qe2VMyldiTLVd51NyS31TXGnQrKdZ2Uc+EdBZwB2gEUTqIBL46Bn2uypD2qvnCkCsEeA4h4BOGDRT7slaNKVYqM+qL1ypghABOASbyhJFbWkB0wHQBGrF8GsfX3V3FI0OjitcNQVR54AB0jSpNNk5AmgILZfs7JwnF3tyjgiABGA02p0fhPw1BkwWFk4byMA9EdBlW8hjXKqJJDeztQe8O+Sqetcr1qczpxfAvriYpon5elDxcRZN/hHQSMAFxn1/+WUWD9tQBcBqPMkAlDH6kd9fDYLKwIAkr7QlOYpHQBIlrOV6VBRENqpKSVWOoBTSG8xoHmKAIA0RACuT7YzAwCEE0wjAE+gZQYgsOjGTxoiAJ580A6LdpyzU9K9nBfncAjodEIHQk5Sv0scCs1p7Er7Ss9Fyf6qhUPj3uxdsdO8br5HuY0AgNt5pZA5CUdvO8W3EyvXXs7CUTCJABSfE+kAFHrdO0/wnMh3Cyo3agRgn8V0AOkAHgjkCXBQIMY/WU8HkA7ggYCLDMobOU+Aej/jFEVXzp2dTDqAdADpACZ6EAGoi+Vw0uga4rzqu09RdmUNSMWnKb0pnGR35ty1F8Vj8+vExJVzZxz4bwGUlpN+mWLmg+6lJJAC3OGDFv+MvJSIFA/FtxIfXaPkifpQ7BV8Xc+4CMABkjQhCrGoD4VYLrFUzkp9K/HRNUqeqA/FXsE3AvCEAL3VlE7GBbrSnivEokVI7Z2dmhIfXRMB2COWDiAdwAOBCACVFI99OgCAIyWpovo0IR0+AERyQVNs0wEoWdmvoXxTcB92r/QXgZTWeSWxOoqzw4dCNYo7tVeI6CQ7xUTJE/Wh2DsxoTHmNwFBxii4s8TSYqP2W1j0vACKhyklr/NMTt/OvUY4unwovBp2AKN/HFQhAyWpkwwu0JVbTfHtwspJBiXnLlKv9t0Rh8uHM+fpAADzqGApiaKfZig+QMinpi5Snzo6MHD6du6lXAhHa+gloXR9EQDAvAjA9QEWxVCZOQ3b3ckf9kQAQCFQgOmtZjiK/EbNE4Ch31E4d9+o2/4dcbh8OLu+dACA7/T2UhJFxVLxAUI+NXWR+tRRngClS41ytOWvASlJFDK4uhLlHaWc11Xos4S7fCjxUSIqQuaMj763aXzKU0bxQTGJABxkRgGeFglNFLWftbWU7DQ2RUQjAHuUFR5SnkQAIgCl1pKKACVvBCACQDlWslduO0re0kGejKhSU/t0APusdIhMBxecz4l0AOkA0gFMvjWpCC8VAacPulcEIAIQAYgAUM1i9lSV2O6/reknDR3T8w4fClb0WdQRh/PZRbkwG1oqe41yQmPs8G39PYBR4BGA+nuUFmcEoI7tDKuVuNO6ceY8AnCAJhUsav+qA7qVcdDbURmERQD2CEQAIgCnM4A8AZQ796DY4D8ykicAwJ2CtZrU9Lal8Tlvu9VYARpI86DMACjC0J6SHW4vJX01qSkmEYA6KxSsMgOo44stKdmxg3wKgCCjZF8tlig4gQv/dAdAfxHISQZl+ukcFlH/KwuHFoF7SOb0f/deNE8zAaBnVbqPkQ9nHMNLOAKwh592LNR+86isoWSkAufaf/U+zsKhsUQADhCjt7bynW2aKOWGpMTq6JaUuJ0kVfzfvYbmKR0AyEgHqSMAICGCaQRgDxq9pDq6K6eQ5QkACoW259Q+TwCQDMHUWTjUvVNcnXFEAEAmaUFT+wgASIZg6iwc6v5tBGAliBR0paCciVLOO1pDcXe1rjMMZ/E5/VMcqfAqOXfmQ/FPMaG8Gv4oKA3cOUhRgu4gg3Iuuobi7ixAhaBO/xSrjpw786HgSzGJADwhQBPoAlzdh57XWYAKQZ3+KWYRgDpiozylA6hj2GIZAajDHAGoYxUBeMJKue3qcOuWEYA6dhGAOlYRgAjAKVsUUcwT4DusyvdkThNjMGgRAHpOetvR/VV7F6mVglLPfOc6hdTO3NJ8KLi7fNB9tryt7GSsMwBKQidJqO+ZvZLEo/0UIjrjcO0VAdgjSYt2lgu6l8KrdACgGiIA19tap7jTfDgLZEQbWrQRgAMEnCQB9X1qSglHSXJ6gBczSAeQDuCBgKKuIz5HAF6s0gfHiQBEACIAQq06xVJwb1sSAXhjAdiGkC6m0HcRtVcmpkpsHYXb8cygPl41HzSHSv5oN0rttxhc+aB4zHxbfxacEojaRwDqN5GTcM4OQCEvXRMB2CM2/BQgHQArKkpGOv+g+8/I7rpxIgD1gurIB+VIOgCImHKDQBe4HRzt30G4CEAEoMRv2tJT+zwBWLeSDqBE208j+qan9s4nWT2qL8s8AQBq6QC+g5UOIB1AqXzojU7t0wGkA6gQURFweqNT+5ftAPLvArCiOiKgkwyKKCrzgUohXbFRMKEDU1roqzsZmlsanyIywz8Goslw3s7OwZZCYgq8Qna6hr7nZ/lQMKFraHyz/V17RQAOnjLpANIB0OKu2LuKVhnQrby8ZtikA6gw5+Qfd1RuwqLbh1k6AIqYZ0hGC9eVJ2f3GgE4QIAWbZ4A9YJSCHe9vM93SAdQ7yw7sBqKa54A9UQ5byiadCqimQEwEaXt+bkE1nlFuaDMS4bcpV8FVm5nZ6s2CoQmUInD5Vu5tX+aANACUQZ01IdiT4vTmSfqezYviQA8IRABUMrhvjURgHrH4uQu/mtAxXk6gHrh0E5G6Sbqp+mzjABEAB4I/LQ2qqNonZj0lXXdUwQgAhABEH4iOh1AXWQUS/oOdwo19Z0ZwEGGO0BMB6CU1vc16QAWdQCjjwGVwhlOGj+2UcP+PzobmNGMKq/i24kJLRka37Y/FSYFExoH5Yhrf3UfisnqPFH/Lf8wSEfh0MBpYmftlbIXJSSNLwJAET62p7ldnSfqPwIAeNIhZM4bMh0ASO7ANALwBAwFpOvmpMr3qnFEAK4XrXMHyhPKQ3enRv2nAwBsSQcAwIKmlLhwe9k8ApAO4IFABECuo9OFEYA9RArfKI5LvwlIDztrl04Z9mSw0jc9q/sZRYmlYEVjVL5hOvJBb203vs5nHMWR2kcAAGIKscD2U1NatLPN6F4RAE8WO3CkJ40AAMQiAAAsaJoOAAJmMo8AACAjAAAsaBoBgICZzCMAAMgIAAALmkYAIGAm8wgAADICAMCCphEACJjJPAIAgIwAALCgaQQAAmYyb/kikOmsn9u84gRbic8lJspf0TkxpHF0TMLpV6CV/I3WUDxmnHb6GO0VAXBmH+ylEOVo+wjAHpUIQJ2IEYA6VlbLCIAVzm+bRQDq2EYA6lhZLSMAVjgjACKcEQARuKvLIgBXERyvTwdQxzYCUMfKahkBsMKZDkCEs0UAnJNfqu6uQnN/AvGKcYgcOlxG45v5pntR+803XUPtZz6cuONPeFb+JqASOAU+ArBH2SnIoxzSPEUAlGqo53aYjwhAHXisroMfQ3XeOPXTf1lGAPaoUcGi9ukAFKYerKHApwOo3xKmFH1uQ/OUDsCDPr6k0gHUgcfgpgPYgat0H1RMqL0iWE4fdQaeW2KORgDOQf1jgcGNAEQA/kLA2Y2OWIs5SgWgXi665Qwo5QbRT1Jb6UysMz56LsW3chMeoUrPuu1Bz6v4qDHg2nzFhSE96yeGEQAFtu9rnMSipFbezvT2UHzQOBQMO3xQdtAzKc8PeqaZfQTAgKZCXmcRjvai51pJXnrWdAAG4qYD8ICokDcCcL2LooLlzJMzf3kCPKGZGcAaYaIF5WxfleKk51V80EzQMzkxpGfNDEBB7GCNk1gKgfIEqCXSmae36QC272zU4PtttRpE6p9+LEKw+GOrFK0rDuW81Lfio2ONM7dKDo9idGLbEZ/1NwFdSVd+5YYqckeiZnhQ/y6Cdom4iwuzfToKhMZB87o6vggAzfCBvVKclCiKD9fTwADRLVtEAOqwjrCKANQxHFoqxRkBuA58BKCOYQTgCStagEqrlidAnaCKZQSgjloEIALwQMApfnUK+i0jAHVMIwARgAjApF6UZ9zRdk5x7RC44VeB69pybtkRCB14OT9pOEfgPguFuJSkio/7Ij7fWflmHV1D7bdTK2uoyNBcRQAOEKYFck7J+yxowmdEHJ1S8XFfxOc7K4VG11D7CICp0CgZnYk6p16/BcUjAnCcI8oTah8BiADcog4RgD2sHcXZ4YM+azd7yoc8AUzCdEt1FzalCU8HkA7gbwQiABGAU5lRROZ00xsNOm7nDh8tHQD9Y6Ab81bamgJP7ZW3mjI0pJ+MdBShE6tSMpuNlE9+OnCnMCh8Gw54IwDX35BKQiIAlPbX7SMAewzx3wJcT8O1HegtRe3TARyQRPh142tZvmd1BCAC8EDASYZ0APcUrHtXZ87dZyP7KXzLE+AJAScZlITkCUAo77F15txzIm0XhW8RgAjAKducz6VTZwsMIgAHT4DRvwuwID+XXDqntVRh6W2+BaqsuQTQX4upbwVbiuEsNnre4W0nzDJcvjviU3y0fA/ARVwlQMU3Ja9CEmWNEsvRGuo7ArBHkXJE4W6HjwjAQWYo8LSg0gEwKVPwJcK32dLnD+VIBIDlHFsrt9TICU2uQlBlDQZlsID6VrClGHYUiHMG8IrxKRimA0gH8ECA3oIzwr1igUQA9hmLAEQAIgD/8hPg3b8K7Gqb3e9Epa12xUJveudtrsTQgZULk5/WZbz9V4EVwtHZAH1Tz4aAzvN2xNFx3gjAdZRHGEYAALauWyICAEAXfuSC7f7b2pXbdAAK+mANTRTY+tSU+p61zh23WjqA05TK8w/KBafI1KP6skwHoKD2tIYmPQJgAD0dgAXECIABxgiAAURhi45uyZXbPAGEBJMlNFFk7zNb6jsdwBmitf8fAajhNLPCHcDKj35eVUVpGpQ4XtEHPZNirxQ55aiSD+UTHho/jZ3GvZ0nAkCzYrBXCEfddvigZ1LsaRHMhmoj/wpWEQAlmxfXvGqiaFhKHK/og55JsY8A1FFLB3CAVYdS11P02zICUEcsAlDHKgIQAXgg0CEydWrqlhGAOnYRgAhABGDy7b3MAPYI2IaAilKPEkI/VlMGPwoZnOet63qfJcXdeeM49+pD7LU8OT9eHv4tACWJApHiQyHQ0dkUIVPOq+By9xoah4K5cyaj5OpuDFfuHwEwoK+QihaO4Zi3bEHjiADckgZ50wiADN3XwghA/Z0YATAQzrhFBMAAZgQgAmCg0ZItIgAG2CMAEQADjZZsEQEAsDuHUfQTBWei6Lt9O6uy5ihGJQ6Xb5Dqh6nTt/L8oTxRYnSteftPASIA9Zt+RKoIgKfclK7T43m8SwTAgLAiMpQMyq2mrEkH8B2BdABPjKDEndWXQlCaEKU4qSYoPiiOTqxcvjecaOzUN82F8+kz20s5V0fs9FzpAChiB/a0CGaFQ9tw5W8BKBHzBDCQpOmnzehJIwAUsQjANwSo+FHxUdKjdEtUeJVzdcROz/U2AuAkIn1mjEBXEk7Jq9zOlCQuPGZ+FaycRevij4IVjd2Z8wjAAYuUJB6RkSZWeb86yeAsKCoyClbO80YAntCkNxFNuEJ2ZY0SRwTgezZdeKQDOEaAip9T9NMBpAM41e4IwB4i2jE4xS8CYBjEKdPz00p5MqDK7uxwtr0U/0cxRgAiAA8EXKRSyK6syROAytbePgIQAYgACHWkiCUVLGc76ByqUbgUrJznpS09tX+bJwBNrGLf0Z53JEQh9UoBUG56JUb6zKA+KIbOzlLh+2iNU2SGPrY/GqMJcQZ5tFcEwNNyugrHKZbKre2KQ+FVRxFGAMDwTLmlqGB1EI4WgkJEVxwRgNeaizhrAH8MSItJsVeUWvFDlddVtLOz0vbVOQNQiEVFhmK42VMfFMM8AQ6yopDBVYQRgDwB/kYgAvCdD87aTAdwoFodhKM3YZ4A9eslHUAdq6EA1LfotaTqR4t51g7SJwM9q9LuKs8JGofigwqW0vW9uw96SSizmgiA4flDiagkSpFZKkBOsaSYRADqGaZ5nV0sEYAIwAOBCMD12YtTyNIB3FicSltLW2enUtfvhy9L6j8CEAFQeNa6ZiWpIwB7BOjAjdrPZjLv/sxIB5AO4JK4rhTLdy/ODiHrEID/AeWtjVHaWPkg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aphicFrame>
        <p:nvGraphicFramePr>
          <p:cNvPr id="39" name="表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786935"/>
              </p:ext>
            </p:extLst>
          </p:nvPr>
        </p:nvGraphicFramePr>
        <p:xfrm>
          <a:off x="313854" y="1212369"/>
          <a:ext cx="6201435" cy="2835258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14787">
                  <a:extLst>
                    <a:ext uri="{9D8B030D-6E8A-4147-A177-3AD203B41FA5}">
                      <a16:colId xmlns:a16="http://schemas.microsoft.com/office/drawing/2014/main" val="1883753551"/>
                    </a:ext>
                  </a:extLst>
                </a:gridCol>
                <a:gridCol w="1462216">
                  <a:extLst>
                    <a:ext uri="{9D8B030D-6E8A-4147-A177-3AD203B41FA5}">
                      <a16:colId xmlns:a16="http://schemas.microsoft.com/office/drawing/2014/main" val="3074543753"/>
                    </a:ext>
                  </a:extLst>
                </a:gridCol>
                <a:gridCol w="1462216">
                  <a:extLst>
                    <a:ext uri="{9D8B030D-6E8A-4147-A177-3AD203B41FA5}">
                      <a16:colId xmlns:a16="http://schemas.microsoft.com/office/drawing/2014/main" val="1294345253"/>
                    </a:ext>
                  </a:extLst>
                </a:gridCol>
                <a:gridCol w="1462216">
                  <a:extLst>
                    <a:ext uri="{9D8B030D-6E8A-4147-A177-3AD203B41FA5}">
                      <a16:colId xmlns:a16="http://schemas.microsoft.com/office/drawing/2014/main" val="2292807315"/>
                    </a:ext>
                  </a:extLst>
                </a:gridCol>
              </a:tblGrid>
              <a:tr h="3545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申請区分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導入費用（上限）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補助率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補助上限額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185519"/>
                  </a:ext>
                </a:extLst>
              </a:tr>
              <a:tr h="752046"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(1)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初期導入のみ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387,000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1/4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97,000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444988"/>
                  </a:ext>
                </a:extLst>
              </a:tr>
              <a:tr h="7520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(2)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新機能の追加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既に基本機能を導入済みの施設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256,000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1/4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64,000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321030"/>
                  </a:ext>
                </a:extLst>
              </a:tr>
              <a:tr h="7520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(3)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初期導入＋新機能の同時導入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553,000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1/4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138,000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459122"/>
                  </a:ext>
                </a:extLst>
              </a:tr>
            </a:tbl>
          </a:graphicData>
        </a:graphic>
      </p:graphicFrame>
      <p:sp>
        <p:nvSpPr>
          <p:cNvPr id="41" name="テキスト ボックス 40"/>
          <p:cNvSpPr txBox="1"/>
          <p:nvPr/>
        </p:nvSpPr>
        <p:spPr>
          <a:xfrm>
            <a:off x="313854" y="785709"/>
            <a:ext cx="42883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/>
              <a:t>県の補助金の申請区分等は次のとおりです。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55575" y="5128866"/>
            <a:ext cx="6545382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●交付申請書（様式第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号）</a:t>
            </a: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（添付書類）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①申請薬局一覧（様式第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号別添：申請区分ごと）　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②社会保険診療報酬支払基金からの交付決定通知書（写し）</a:t>
            </a: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③社会保険診療報酬支払基金に申請した資料一式（写し）</a:t>
            </a: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④振込先口座が分かる通帳の見開きページ（写し）　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⑤委任状兼口座振替申出書（押印要）  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dirty="0">
                <a:latin typeface="+mn-ea"/>
              </a:rPr>
              <a:t>※</a:t>
            </a:r>
            <a:r>
              <a:rPr lang="ja-JP" altLang="en-US" sz="1600" dirty="0">
                <a:latin typeface="+mn-ea"/>
              </a:rPr>
              <a:t>⑤は該当する場合のみ郵送で提出</a:t>
            </a:r>
          </a:p>
          <a:p>
            <a:b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en-US" altLang="ja-JP" sz="1600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1600" dirty="0">
                <a:solidFill>
                  <a:srgbClr val="FF0000"/>
                </a:solidFill>
                <a:latin typeface="+mn-ea"/>
              </a:rPr>
              <a:t>詳しくは、「熊本県薬局電子処方箋の活用・普及促進事業費補助金</a:t>
            </a:r>
            <a:endParaRPr lang="en-US" altLang="ja-JP" sz="160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600" dirty="0">
                <a:solidFill>
                  <a:srgbClr val="FF0000"/>
                </a:solidFill>
                <a:latin typeface="+mn-ea"/>
              </a:rPr>
              <a:t>　交付要項」及び薬務衛生課ホームページ等をご確認ください。</a:t>
            </a:r>
            <a:endParaRPr kumimoji="1" lang="ja-JP" altLang="en-US" sz="1600" dirty="0">
              <a:latin typeface="+mn-ea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-89697" y="8813800"/>
            <a:ext cx="716093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+mn-ea"/>
              </a:rPr>
              <a:t>（参考）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社会保険診療報酬支払基金が実施する補助事業に関しては「医療機関等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向け総合ポータルサイト」をご確認ください。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支払基金ＨＰ　</a:t>
            </a:r>
            <a:r>
              <a:rPr kumimoji="1" lang="en-US" altLang="ja-JP" sz="1400" dirty="0">
                <a:latin typeface="+mn-ea"/>
              </a:rPr>
              <a:t>https://iryohokenjyoho.service-now.com/csm?id=ep_top</a:t>
            </a:r>
          </a:p>
          <a:p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58252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244</TotalTime>
  <Words>449</Words>
  <Application>Microsoft Office PowerPoint</Application>
  <PresentationFormat>A4 210 x 297 mm</PresentationFormat>
  <Paragraphs>56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BIZ UD明朝 Medium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0950127</dc:creator>
  <cp:lastModifiedBy>0900155</cp:lastModifiedBy>
  <cp:revision>23</cp:revision>
  <cp:lastPrinted>2024-06-04T03:09:32Z</cp:lastPrinted>
  <dcterms:created xsi:type="dcterms:W3CDTF">2024-05-28T04:50:56Z</dcterms:created>
  <dcterms:modified xsi:type="dcterms:W3CDTF">2025-09-11T05:42:35Z</dcterms:modified>
</cp:coreProperties>
</file>