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7200900" cy="10080625"/>
  <p:notesSz cx="6797675" cy="9926638"/>
  <p:defaultTextStyle>
    <a:defPPr>
      <a:defRPr lang="ja-JP"/>
    </a:defPPr>
    <a:lvl1pPr marL="0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1282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42564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13845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85127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56409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27691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98972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70254" algn="l" defTabSz="94256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268">
          <p15:clr>
            <a:srgbClr val="A4A3A4"/>
          </p15:clr>
        </p15:guide>
        <p15:guide id="3" orient="horz" pos="31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1E19"/>
    <a:srgbClr val="302C2E"/>
    <a:srgbClr val="016BB5"/>
    <a:srgbClr val="FFF100"/>
    <a:srgbClr val="FF00FF"/>
    <a:srgbClr val="3AB3DA"/>
    <a:srgbClr val="0364B6"/>
    <a:srgbClr val="55BCD9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96182" autoAdjust="0"/>
  </p:normalViewPr>
  <p:slideViewPr>
    <p:cSldViewPr snapToGrid="0">
      <p:cViewPr>
        <p:scale>
          <a:sx n="100" d="100"/>
          <a:sy n="100" d="100"/>
        </p:scale>
        <p:origin x="390" y="72"/>
      </p:cViewPr>
      <p:guideLst>
        <p:guide orient="horz" pos="3175"/>
        <p:guide pos="2268"/>
        <p:guide orient="horz" pos="3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6"/>
            <a:ext cx="2945659" cy="498056"/>
          </a:xfrm>
          <a:prstGeom prst="rect">
            <a:avLst/>
          </a:prstGeom>
        </p:spPr>
        <p:txBody>
          <a:bodyPr vert="horz" lIns="91175" tIns="45588" rIns="91175" bIns="45588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16"/>
            <a:ext cx="2945659" cy="498056"/>
          </a:xfrm>
          <a:prstGeom prst="rect">
            <a:avLst/>
          </a:prstGeom>
        </p:spPr>
        <p:txBody>
          <a:bodyPr vert="horz" lIns="91175" tIns="45588" rIns="91175" bIns="45588" rtlCol="0"/>
          <a:lstStyle>
            <a:lvl1pPr algn="r">
              <a:defRPr sz="1300"/>
            </a:lvl1pPr>
          </a:lstStyle>
          <a:p>
            <a:fld id="{A5BBB26A-9954-405A-90F4-0F00F0FF043A}" type="datetimeFigureOut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1863" y="1241425"/>
            <a:ext cx="23939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75" tIns="45588" rIns="91175" bIns="4558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204"/>
            <a:ext cx="5438140" cy="3908612"/>
          </a:xfrm>
          <a:prstGeom prst="rect">
            <a:avLst/>
          </a:prstGeom>
        </p:spPr>
        <p:txBody>
          <a:bodyPr vert="horz" lIns="91175" tIns="45588" rIns="91175" bIns="4558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175" tIns="45588" rIns="91175" bIns="45588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175" tIns="45588" rIns="91175" bIns="45588" rtlCol="0" anchor="b"/>
          <a:lstStyle>
            <a:lvl1pPr algn="r">
              <a:defRPr sz="1300"/>
            </a:lvl1pPr>
          </a:lstStyle>
          <a:p>
            <a:fld id="{6414E9B5-AB10-4364-A706-E135753C50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82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1282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42564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13845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85127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56409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27691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98972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70254" algn="l" defTabSz="9425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1649770"/>
            <a:ext cx="6120765" cy="3509551"/>
          </a:xfrm>
        </p:spPr>
        <p:txBody>
          <a:bodyPr anchor="b"/>
          <a:lstStyle>
            <a:lvl1pPr algn="ctr">
              <a:defRPr sz="4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294662"/>
            <a:ext cx="5400675" cy="2433817"/>
          </a:xfrm>
        </p:spPr>
        <p:txBody>
          <a:bodyPr/>
          <a:lstStyle>
            <a:lvl1pPr marL="0" indent="0" algn="ctr">
              <a:buNone/>
              <a:defRPr sz="1900"/>
            </a:lvl1pPr>
            <a:lvl2pPr marL="353461" indent="0" algn="ctr">
              <a:buNone/>
              <a:defRPr sz="1500"/>
            </a:lvl2pPr>
            <a:lvl3pPr marL="706923" indent="0" algn="ctr">
              <a:buNone/>
              <a:defRPr sz="1400"/>
            </a:lvl3pPr>
            <a:lvl4pPr marL="1060384" indent="0" algn="ctr">
              <a:buNone/>
              <a:defRPr sz="1200"/>
            </a:lvl4pPr>
            <a:lvl5pPr marL="1413845" indent="0" algn="ctr">
              <a:buNone/>
              <a:defRPr sz="1200"/>
            </a:lvl5pPr>
            <a:lvl6pPr marL="1767307" indent="0" algn="ctr">
              <a:buNone/>
              <a:defRPr sz="1200"/>
            </a:lvl6pPr>
            <a:lvl7pPr marL="2120768" indent="0" algn="ctr">
              <a:buNone/>
              <a:defRPr sz="1200"/>
            </a:lvl7pPr>
            <a:lvl8pPr marL="2474229" indent="0" algn="ctr">
              <a:buNone/>
              <a:defRPr sz="1200"/>
            </a:lvl8pPr>
            <a:lvl9pPr marL="2827691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7CF1-9702-4970-BB0F-CAA1CC8A9EB6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5606" y="9454998"/>
            <a:ext cx="500233" cy="313203"/>
          </a:xfrm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D5E9010D-6C54-4902-AF36-6D40B390FFB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10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B91F-7AA7-4BEE-93A3-DE9901484C28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53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3145" y="536700"/>
            <a:ext cx="1552694" cy="85428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3" y="536700"/>
            <a:ext cx="4568071" cy="85428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48E-4B8D-4063-83D2-B337237C7038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278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E4C7-7E84-4284-8B0D-A165DFB44F24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446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2" y="2513159"/>
            <a:ext cx="6210776" cy="4193259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312" y="6746088"/>
            <a:ext cx="6210776" cy="2205136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3534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069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603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138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673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1207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742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8276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9FA0-0A11-475E-9F30-3C8183B4BE71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7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2" y="2683500"/>
            <a:ext cx="3060383" cy="6396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456" y="2683500"/>
            <a:ext cx="3060383" cy="6396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1918-A8A4-43F1-877B-9087675E7F9D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764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1" y="536702"/>
            <a:ext cx="6210776" cy="1948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00" y="2471155"/>
            <a:ext cx="3046318" cy="121107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461" indent="0">
              <a:buNone/>
              <a:defRPr sz="1500" b="1"/>
            </a:lvl2pPr>
            <a:lvl3pPr marL="706923" indent="0">
              <a:buNone/>
              <a:defRPr sz="1400" b="1"/>
            </a:lvl3pPr>
            <a:lvl4pPr marL="1060384" indent="0">
              <a:buNone/>
              <a:defRPr sz="1200" b="1"/>
            </a:lvl4pPr>
            <a:lvl5pPr marL="1413845" indent="0">
              <a:buNone/>
              <a:defRPr sz="1200" b="1"/>
            </a:lvl5pPr>
            <a:lvl6pPr marL="1767307" indent="0">
              <a:buNone/>
              <a:defRPr sz="1200" b="1"/>
            </a:lvl6pPr>
            <a:lvl7pPr marL="2120768" indent="0">
              <a:buNone/>
              <a:defRPr sz="1200" b="1"/>
            </a:lvl7pPr>
            <a:lvl8pPr marL="2474229" indent="0">
              <a:buNone/>
              <a:defRPr sz="1200" b="1"/>
            </a:lvl8pPr>
            <a:lvl9pPr marL="282769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00" y="3682229"/>
            <a:ext cx="3046318" cy="54160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5457" y="2471155"/>
            <a:ext cx="3061320" cy="121107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461" indent="0">
              <a:buNone/>
              <a:defRPr sz="1500" b="1"/>
            </a:lvl2pPr>
            <a:lvl3pPr marL="706923" indent="0">
              <a:buNone/>
              <a:defRPr sz="1400" b="1"/>
            </a:lvl3pPr>
            <a:lvl4pPr marL="1060384" indent="0">
              <a:buNone/>
              <a:defRPr sz="1200" b="1"/>
            </a:lvl4pPr>
            <a:lvl5pPr marL="1413845" indent="0">
              <a:buNone/>
              <a:defRPr sz="1200" b="1"/>
            </a:lvl5pPr>
            <a:lvl6pPr marL="1767307" indent="0">
              <a:buNone/>
              <a:defRPr sz="1200" b="1"/>
            </a:lvl6pPr>
            <a:lvl7pPr marL="2120768" indent="0">
              <a:buNone/>
              <a:defRPr sz="1200" b="1"/>
            </a:lvl7pPr>
            <a:lvl8pPr marL="2474229" indent="0">
              <a:buNone/>
              <a:defRPr sz="1200" b="1"/>
            </a:lvl8pPr>
            <a:lvl9pPr marL="282769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5457" y="3682229"/>
            <a:ext cx="3061320" cy="54160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7361-F70B-436B-9BF2-05FA6FFB2732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454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5665-7959-4CCA-9AE4-F1B029E2CD0F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93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9F1-9C9D-4F4D-B0A5-F6AF57D984A6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825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672042"/>
            <a:ext cx="2322478" cy="2352146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321" y="1451426"/>
            <a:ext cx="3645456" cy="716377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3024188"/>
            <a:ext cx="2322478" cy="5602681"/>
          </a:xfrm>
        </p:spPr>
        <p:txBody>
          <a:bodyPr/>
          <a:lstStyle>
            <a:lvl1pPr marL="0" indent="0">
              <a:buNone/>
              <a:defRPr sz="1200"/>
            </a:lvl1pPr>
            <a:lvl2pPr marL="353461" indent="0">
              <a:buNone/>
              <a:defRPr sz="1100"/>
            </a:lvl2pPr>
            <a:lvl3pPr marL="706923" indent="0">
              <a:buNone/>
              <a:defRPr sz="900"/>
            </a:lvl3pPr>
            <a:lvl4pPr marL="1060384" indent="0">
              <a:buNone/>
              <a:defRPr sz="800"/>
            </a:lvl4pPr>
            <a:lvl5pPr marL="1413845" indent="0">
              <a:buNone/>
              <a:defRPr sz="800"/>
            </a:lvl5pPr>
            <a:lvl6pPr marL="1767307" indent="0">
              <a:buNone/>
              <a:defRPr sz="800"/>
            </a:lvl6pPr>
            <a:lvl7pPr marL="2120768" indent="0">
              <a:buNone/>
              <a:defRPr sz="800"/>
            </a:lvl7pPr>
            <a:lvl8pPr marL="2474229" indent="0">
              <a:buNone/>
              <a:defRPr sz="800"/>
            </a:lvl8pPr>
            <a:lvl9pPr marL="2827691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FD02-53B4-44FF-8BD6-801E42C477DB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24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672042"/>
            <a:ext cx="2322478" cy="2352146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1321" y="1451426"/>
            <a:ext cx="3645456" cy="7163778"/>
          </a:xfrm>
        </p:spPr>
        <p:txBody>
          <a:bodyPr anchor="t"/>
          <a:lstStyle>
            <a:lvl1pPr marL="0" indent="0">
              <a:buNone/>
              <a:defRPr sz="2500"/>
            </a:lvl1pPr>
            <a:lvl2pPr marL="353461" indent="0">
              <a:buNone/>
              <a:defRPr sz="2200"/>
            </a:lvl2pPr>
            <a:lvl3pPr marL="706923" indent="0">
              <a:buNone/>
              <a:defRPr sz="1900"/>
            </a:lvl3pPr>
            <a:lvl4pPr marL="1060384" indent="0">
              <a:buNone/>
              <a:defRPr sz="1500"/>
            </a:lvl4pPr>
            <a:lvl5pPr marL="1413845" indent="0">
              <a:buNone/>
              <a:defRPr sz="1500"/>
            </a:lvl5pPr>
            <a:lvl6pPr marL="1767307" indent="0">
              <a:buNone/>
              <a:defRPr sz="1500"/>
            </a:lvl6pPr>
            <a:lvl7pPr marL="2120768" indent="0">
              <a:buNone/>
              <a:defRPr sz="1500"/>
            </a:lvl7pPr>
            <a:lvl8pPr marL="2474229" indent="0">
              <a:buNone/>
              <a:defRPr sz="1500"/>
            </a:lvl8pPr>
            <a:lvl9pPr marL="2827691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3024188"/>
            <a:ext cx="2322478" cy="5602681"/>
          </a:xfrm>
        </p:spPr>
        <p:txBody>
          <a:bodyPr/>
          <a:lstStyle>
            <a:lvl1pPr marL="0" indent="0">
              <a:buNone/>
              <a:defRPr sz="1200"/>
            </a:lvl1pPr>
            <a:lvl2pPr marL="353461" indent="0">
              <a:buNone/>
              <a:defRPr sz="1100"/>
            </a:lvl2pPr>
            <a:lvl3pPr marL="706923" indent="0">
              <a:buNone/>
              <a:defRPr sz="900"/>
            </a:lvl3pPr>
            <a:lvl4pPr marL="1060384" indent="0">
              <a:buNone/>
              <a:defRPr sz="800"/>
            </a:lvl4pPr>
            <a:lvl5pPr marL="1413845" indent="0">
              <a:buNone/>
              <a:defRPr sz="800"/>
            </a:lvl5pPr>
            <a:lvl6pPr marL="1767307" indent="0">
              <a:buNone/>
              <a:defRPr sz="800"/>
            </a:lvl6pPr>
            <a:lvl7pPr marL="2120768" indent="0">
              <a:buNone/>
              <a:defRPr sz="800"/>
            </a:lvl7pPr>
            <a:lvl8pPr marL="2474229" indent="0">
              <a:buNone/>
              <a:defRPr sz="800"/>
            </a:lvl8pPr>
            <a:lvl9pPr marL="2827691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57EA-C8CF-458A-9632-8AE2D1174500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19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063" y="536702"/>
            <a:ext cx="6210776" cy="1948455"/>
          </a:xfrm>
          <a:prstGeom prst="rect">
            <a:avLst/>
          </a:prstGeom>
        </p:spPr>
        <p:txBody>
          <a:bodyPr vert="horz" lIns="94256" tIns="47128" rIns="94256" bIns="47128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63" y="2683500"/>
            <a:ext cx="6210776" cy="6396064"/>
          </a:xfrm>
          <a:prstGeom prst="rect">
            <a:avLst/>
          </a:prstGeom>
        </p:spPr>
        <p:txBody>
          <a:bodyPr vert="horz" lIns="94256" tIns="47128" rIns="94256" bIns="47128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062" y="9343249"/>
            <a:ext cx="1620203" cy="536700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3E72-BD53-448D-B0AE-D586C9D33650}" type="datetime1">
              <a:rPr kumimoji="1" lang="ja-JP" altLang="en-US" smtClean="0"/>
              <a:t>2025/8/12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5299" y="9343249"/>
            <a:ext cx="2430304" cy="536700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5636" y="9343249"/>
            <a:ext cx="1620203" cy="536700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010D-6C54-4902-AF36-6D40B390FF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882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706923" rtl="0" eaLnBrk="1" latinLnBrk="0" hangingPunct="1">
        <a:lnSpc>
          <a:spcPct val="90000"/>
        </a:lnSpc>
        <a:spcBef>
          <a:spcPct val="0"/>
        </a:spcBef>
        <a:buNone/>
        <a:defRPr kumimoji="1"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731" indent="-176731" algn="l" defTabSz="706923" rtl="0" eaLnBrk="1" latinLnBrk="0" hangingPunct="1">
        <a:lnSpc>
          <a:spcPct val="90000"/>
        </a:lnSpc>
        <a:spcBef>
          <a:spcPts val="773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0192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83653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15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90576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44037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97499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50960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04421" indent="-176731" algn="l" defTabSz="706923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3461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6923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0384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3845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7307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0768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74229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27691" algn="l" defTabSz="706923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473681" y="1561549"/>
            <a:ext cx="6286099" cy="608404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4256" tIns="47128" rIns="94256" bIns="47128" rtlCol="0" anchor="ctr"/>
          <a:lstStyle/>
          <a:p>
            <a:pPr algn="ctr"/>
            <a:endParaRPr lang="ja-JP" altLang="en-US" sz="2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87780" y="1671969"/>
            <a:ext cx="6057900" cy="387564"/>
          </a:xfrm>
          <a:prstGeom prst="rect">
            <a:avLst/>
          </a:prstGeom>
          <a:noFill/>
        </p:spPr>
        <p:txBody>
          <a:bodyPr wrap="square" lIns="94256" tIns="47128" rIns="94256" bIns="47128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sz="1600" dirty="0" smtClean="0">
                <a:latin typeface="+mn-ea"/>
              </a:rPr>
              <a:t>災害対策基本法の規定に基づく道路区間の指定について（通知）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3681" y="2354139"/>
            <a:ext cx="6286099" cy="19071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600" dirty="0"/>
              <a:t>　</a:t>
            </a:r>
            <a:r>
              <a:rPr lang="ja-JP" altLang="ja-JP" sz="1600" dirty="0"/>
              <a:t>この度</a:t>
            </a:r>
            <a:r>
              <a:rPr lang="ja-JP" altLang="ja-JP" sz="1600" dirty="0" smtClean="0"/>
              <a:t>の豪雨</a:t>
            </a:r>
            <a:r>
              <a:rPr lang="ja-JP" altLang="en-US" sz="1600" dirty="0" smtClean="0"/>
              <a:t>被害</a:t>
            </a:r>
            <a:r>
              <a:rPr lang="ja-JP" altLang="ja-JP" sz="1600" dirty="0" smtClean="0"/>
              <a:t>を</a:t>
            </a:r>
            <a:r>
              <a:rPr lang="ja-JP" altLang="ja-JP" sz="1600" dirty="0"/>
              <a:t>受け、緊急通行車両の通行を確保することを目的として、</a:t>
            </a:r>
            <a:r>
              <a:rPr lang="ja-JP" altLang="en-US" sz="1600" dirty="0"/>
              <a:t>各道路管理者において</a:t>
            </a:r>
            <a:r>
              <a:rPr lang="ja-JP" altLang="ja-JP" sz="1600" dirty="0"/>
              <a:t>災害対策基本法第７６条の６第１項の規定に基づき、本日、</a:t>
            </a:r>
            <a:r>
              <a:rPr lang="ja-JP" altLang="en-US" sz="1600" dirty="0" smtClean="0"/>
              <a:t>１６</a:t>
            </a:r>
            <a:r>
              <a:rPr lang="ja-JP" altLang="ja-JP" sz="1600" dirty="0" smtClean="0"/>
              <a:t>時</a:t>
            </a:r>
            <a:r>
              <a:rPr lang="ja-JP" altLang="ja-JP" sz="1600" dirty="0"/>
              <a:t>に下記の区間を指定しました。</a:t>
            </a:r>
          </a:p>
          <a:p>
            <a:pPr algn="dist"/>
            <a:r>
              <a:rPr lang="ja-JP" altLang="en-US" sz="1600" dirty="0"/>
              <a:t>　</a:t>
            </a:r>
            <a:r>
              <a:rPr lang="ja-JP" altLang="ja-JP" sz="1600" dirty="0"/>
              <a:t>当該区間においては、交通に支障がある場合には、立ち往生車両</a:t>
            </a:r>
            <a:r>
              <a:rPr lang="ja-JP" altLang="en-US" sz="1600" dirty="0"/>
              <a:t>の</a:t>
            </a:r>
            <a:r>
              <a:rPr lang="ja-JP" altLang="ja-JP" sz="1600" dirty="0"/>
              <a:t>移動等を行います。当該道路に放置している車両は、速やかに移動</a:t>
            </a:r>
            <a:endParaRPr lang="en-US" altLang="ja-JP" sz="1600" dirty="0"/>
          </a:p>
          <a:p>
            <a:r>
              <a:rPr lang="ja-JP" altLang="ja-JP" sz="1600" dirty="0"/>
              <a:t>するようお願いいたします。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　　　　記</a:t>
            </a:r>
            <a:endParaRPr lang="ja-JP" altLang="ja-JP" sz="16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3189993" y="6484345"/>
            <a:ext cx="2628902" cy="498133"/>
            <a:chOff x="3181348" y="6632765"/>
            <a:chExt cx="2628902" cy="581278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3181348" y="6908172"/>
              <a:ext cx="2628902" cy="305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endPara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885871" y="6632765"/>
              <a:ext cx="16131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endPara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Rectangle 1">
            <a:extLst>
              <a:ext uri="{FF2B5EF4-FFF2-40B4-BE49-F238E27FC236}">
                <a16:creationId xmlns:a16="http://schemas.microsoft.com/office/drawing/2014/main" id="{6DC8C262-3979-406F-A8CF-1B25DC92C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81" y="5797442"/>
            <a:ext cx="8067505" cy="50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9E54CD46-3A8F-49DC-AC79-0462D3C8A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013927"/>
              </p:ext>
            </p:extLst>
          </p:nvPr>
        </p:nvGraphicFramePr>
        <p:xfrm>
          <a:off x="473681" y="4374931"/>
          <a:ext cx="6354525" cy="1372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7025">
                  <a:extLst>
                    <a:ext uri="{9D8B030D-6E8A-4147-A177-3AD203B41FA5}">
                      <a16:colId xmlns:a16="http://schemas.microsoft.com/office/drawing/2014/main" val="701691086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3500625945"/>
                    </a:ext>
                  </a:extLst>
                </a:gridCol>
              </a:tblGrid>
              <a:tr h="3465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+mj-ea"/>
                          <a:ea typeface="+mj-ea"/>
                        </a:rPr>
                        <a:t>路線名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06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指定する区間</a:t>
                      </a:r>
                      <a:endParaRPr lang="ja-JP" altLang="ja-JP" sz="11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618611"/>
                  </a:ext>
                </a:extLst>
              </a:tr>
              <a:tr h="854167">
                <a:tc>
                  <a:txBody>
                    <a:bodyPr/>
                    <a:lstStyle/>
                    <a:p>
                      <a:pPr marL="0" marR="0" lvl="0" indent="0" algn="ctr" defTabSz="706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一般</a:t>
                      </a:r>
                      <a:r>
                        <a:rPr lang="ja-JP" alt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国道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、</a:t>
                      </a:r>
                      <a:r>
                        <a:rPr lang="ja-JP" alt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県道</a:t>
                      </a:r>
                      <a:endParaRPr lang="ja-JP" altLang="ja-JP" sz="14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ja-JP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06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熊本県天草地域</a:t>
                      </a:r>
                      <a:r>
                        <a:rPr lang="ja-JP" altLang="en-US" sz="1400" dirty="0"/>
                        <a:t>全域</a:t>
                      </a:r>
                      <a:r>
                        <a:rPr lang="ja-JP" altLang="en-US" sz="1400" dirty="0" smtClean="0"/>
                        <a:t>（天草市、上天草市、天草郡苓北町）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765865"/>
                  </a:ext>
                </a:extLst>
              </a:tr>
            </a:tbl>
          </a:graphicData>
        </a:graphic>
      </p:graphicFrame>
      <p:grpSp>
        <p:nvGrpSpPr>
          <p:cNvPr id="15" name="グループ化 14"/>
          <p:cNvGrpSpPr/>
          <p:nvPr/>
        </p:nvGrpSpPr>
        <p:grpSpPr>
          <a:xfrm>
            <a:off x="1842012" y="8039582"/>
            <a:ext cx="4917768" cy="1088918"/>
            <a:chOff x="455709" y="8209106"/>
            <a:chExt cx="6138465" cy="1355379"/>
          </a:xfrm>
        </p:grpSpPr>
        <p:sp>
          <p:nvSpPr>
            <p:cNvPr id="16" name="角丸四角形 15"/>
            <p:cNvSpPr/>
            <p:nvPr/>
          </p:nvSpPr>
          <p:spPr>
            <a:xfrm>
              <a:off x="455709" y="8209106"/>
              <a:ext cx="6138465" cy="1315808"/>
            </a:xfrm>
            <a:prstGeom prst="roundRect">
              <a:avLst>
                <a:gd name="adj" fmla="val 10133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4256" tIns="47128" rIns="94256" bIns="47128" rtlCol="0" anchor="ctr"/>
            <a:lstStyle/>
            <a:p>
              <a:pPr algn="ctr"/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53842" y="8277593"/>
              <a:ext cx="6040331" cy="1286892"/>
            </a:xfrm>
            <a:prstGeom prst="rect">
              <a:avLst/>
            </a:prstGeom>
            <a:noFill/>
            <a:ln w="25400" cmpd="sng">
              <a:noFill/>
            </a:ln>
          </p:spPr>
          <p:txBody>
            <a:bodyPr wrap="square" lIns="94256" tIns="47128" rIns="94256" bIns="47128" rtlCol="0" anchor="t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altLang="ja-JP" sz="1400" dirty="0">
                  <a:latin typeface="+mn-ea"/>
                </a:rPr>
                <a:t>【</a:t>
              </a:r>
              <a:r>
                <a:rPr lang="ja-JP" altLang="en-US" sz="1400" dirty="0">
                  <a:latin typeface="+mn-ea"/>
                </a:rPr>
                <a:t>問合せ先</a:t>
              </a:r>
              <a:r>
                <a:rPr lang="en-US" altLang="ja-JP" sz="1400" dirty="0">
                  <a:latin typeface="+mn-ea"/>
                </a:rPr>
                <a:t>】</a:t>
              </a:r>
            </a:p>
            <a:p>
              <a:r>
                <a:rPr lang="ja-JP" altLang="en-US" sz="1400" dirty="0" smtClean="0">
                  <a:latin typeface="+mn-ea"/>
                </a:rPr>
                <a:t>熊本県土木部道路都市局道路保全課　　　本田（ほんだ）</a:t>
              </a:r>
              <a:endParaRPr lang="zh-TW" altLang="en-US" sz="1400" dirty="0">
                <a:latin typeface="+mn-ea"/>
              </a:endParaRPr>
            </a:p>
            <a:p>
              <a:r>
                <a:rPr lang="en-US" altLang="ja-JP" sz="1400" dirty="0">
                  <a:latin typeface="+mn-ea"/>
                </a:rPr>
                <a:t>TEL </a:t>
              </a:r>
              <a:r>
                <a:rPr lang="ja-JP" altLang="en-US" sz="1400" dirty="0" smtClean="0">
                  <a:latin typeface="+mn-ea"/>
                </a:rPr>
                <a:t>０９６－３３３－２４９５／内線：５３４５４</a:t>
              </a:r>
              <a:endParaRPr lang="ja-JP" altLang="en-US" sz="1400" dirty="0">
                <a:latin typeface="+mn-ea"/>
              </a:endParaRPr>
            </a:p>
            <a:p>
              <a:endParaRPr lang="ja-JP" altLang="en-US" sz="1400" dirty="0">
                <a:latin typeface="+mn-ea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4057650" y="771387"/>
            <a:ext cx="2702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令和７年（２０２５年）８月１２日</a:t>
            </a:r>
            <a:endParaRPr lang="en-US" altLang="ja-JP" sz="1400" dirty="0"/>
          </a:p>
          <a:p>
            <a:pPr algn="r"/>
            <a:r>
              <a:rPr kumimoji="1" lang="ja-JP" altLang="en-US" sz="1400" dirty="0" smtClean="0"/>
              <a:t>熊　　　　　　　本　　　　　　　県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0383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010D-6C54-4902-AF36-6D40B390FFB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69" y="1883070"/>
            <a:ext cx="6651312" cy="635258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00050" y="3381375"/>
            <a:ext cx="220027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〇対象市町村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＜天草管内＞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天草市、上天草市、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天草郡苓北町</a:t>
            </a:r>
            <a:endParaRPr kumimoji="1" lang="en-US" altLang="ja-JP" sz="1600" dirty="0" smtClean="0"/>
          </a:p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22519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 cmpd="sng">
          <a:solidFill>
            <a:srgbClr val="FF0000"/>
          </a:solidFill>
          <a:prstDash val="sysDot"/>
          <a:tailEnd type="triangle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7561</TotalTime>
  <Words>51</Words>
  <Application>Microsoft Office PowerPoint</Application>
  <PresentationFormat>ユーザー設定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HGSｺﾞｼｯｸM</vt:lpstr>
      <vt:lpstr>ＭＳ Ｐゴシック</vt:lpstr>
      <vt:lpstr>新細明體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パシフィックコンサルタンツ(株)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 孝</dc:creator>
  <cp:lastModifiedBy>0510905</cp:lastModifiedBy>
  <cp:revision>681</cp:revision>
  <cp:lastPrinted>2025-08-12T06:53:56Z</cp:lastPrinted>
  <dcterms:created xsi:type="dcterms:W3CDTF">2014-07-24T08:27:23Z</dcterms:created>
  <dcterms:modified xsi:type="dcterms:W3CDTF">2025-08-12T06:56:53Z</dcterms:modified>
</cp:coreProperties>
</file>