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75" r:id="rId2"/>
  </p:sldMasterIdLst>
  <p:notesMasterIdLst>
    <p:notesMasterId r:id="rId112"/>
  </p:notesMasterIdLst>
  <p:handoutMasterIdLst>
    <p:handoutMasterId r:id="rId113"/>
  </p:handoutMasterIdLst>
  <p:sldIdLst>
    <p:sldId id="256" r:id="rId3"/>
    <p:sldId id="257" r:id="rId4"/>
    <p:sldId id="402" r:id="rId5"/>
    <p:sldId id="271" r:id="rId6"/>
    <p:sldId id="350" r:id="rId7"/>
    <p:sldId id="273" r:id="rId8"/>
    <p:sldId id="274" r:id="rId9"/>
    <p:sldId id="275" r:id="rId10"/>
    <p:sldId id="276" r:id="rId11"/>
    <p:sldId id="279" r:id="rId12"/>
    <p:sldId id="486" r:id="rId13"/>
    <p:sldId id="278" r:id="rId14"/>
    <p:sldId id="336" r:id="rId15"/>
    <p:sldId id="342" r:id="rId16"/>
    <p:sldId id="341" r:id="rId17"/>
    <p:sldId id="340" r:id="rId18"/>
    <p:sldId id="311" r:id="rId19"/>
    <p:sldId id="312" r:id="rId20"/>
    <p:sldId id="313" r:id="rId21"/>
    <p:sldId id="345" r:id="rId22"/>
    <p:sldId id="347" r:id="rId23"/>
    <p:sldId id="314" r:id="rId24"/>
    <p:sldId id="315" r:id="rId25"/>
    <p:sldId id="485" r:id="rId26"/>
    <p:sldId id="348" r:id="rId27"/>
    <p:sldId id="349" r:id="rId28"/>
    <p:sldId id="353" r:id="rId29"/>
    <p:sldId id="282" r:id="rId30"/>
    <p:sldId id="323" r:id="rId31"/>
    <p:sldId id="484" r:id="rId32"/>
    <p:sldId id="289" r:id="rId33"/>
    <p:sldId id="354" r:id="rId34"/>
    <p:sldId id="325" r:id="rId35"/>
    <p:sldId id="368" r:id="rId36"/>
    <p:sldId id="335" r:id="rId37"/>
    <p:sldId id="366" r:id="rId38"/>
    <p:sldId id="367" r:id="rId39"/>
    <p:sldId id="355" r:id="rId40"/>
    <p:sldId id="356" r:id="rId41"/>
    <p:sldId id="357" r:id="rId42"/>
    <p:sldId id="358" r:id="rId43"/>
    <p:sldId id="369" r:id="rId44"/>
    <p:sldId id="371" r:id="rId45"/>
    <p:sldId id="370" r:id="rId46"/>
    <p:sldId id="372" r:id="rId47"/>
    <p:sldId id="417" r:id="rId48"/>
    <p:sldId id="418" r:id="rId49"/>
    <p:sldId id="419" r:id="rId50"/>
    <p:sldId id="420" r:id="rId51"/>
    <p:sldId id="421" r:id="rId52"/>
    <p:sldId id="422" r:id="rId53"/>
    <p:sldId id="423" r:id="rId54"/>
    <p:sldId id="424" r:id="rId55"/>
    <p:sldId id="425" r:id="rId56"/>
    <p:sldId id="426" r:id="rId57"/>
    <p:sldId id="428" r:id="rId58"/>
    <p:sldId id="429" r:id="rId59"/>
    <p:sldId id="430" r:id="rId60"/>
    <p:sldId id="431" r:id="rId61"/>
    <p:sldId id="432" r:id="rId62"/>
    <p:sldId id="433" r:id="rId63"/>
    <p:sldId id="434" r:id="rId64"/>
    <p:sldId id="435" r:id="rId65"/>
    <p:sldId id="436" r:id="rId66"/>
    <p:sldId id="437" r:id="rId67"/>
    <p:sldId id="438" r:id="rId68"/>
    <p:sldId id="439" r:id="rId69"/>
    <p:sldId id="440" r:id="rId70"/>
    <p:sldId id="441" r:id="rId71"/>
    <p:sldId id="442" r:id="rId72"/>
    <p:sldId id="443" r:id="rId73"/>
    <p:sldId id="444" r:id="rId74"/>
    <p:sldId id="445" r:id="rId75"/>
    <p:sldId id="446" r:id="rId76"/>
    <p:sldId id="447" r:id="rId77"/>
    <p:sldId id="448" r:id="rId78"/>
    <p:sldId id="449" r:id="rId79"/>
    <p:sldId id="450" r:id="rId80"/>
    <p:sldId id="451" r:id="rId81"/>
    <p:sldId id="452" r:id="rId82"/>
    <p:sldId id="453" r:id="rId83"/>
    <p:sldId id="454" r:id="rId84"/>
    <p:sldId id="455" r:id="rId85"/>
    <p:sldId id="456" r:id="rId86"/>
    <p:sldId id="457" r:id="rId87"/>
    <p:sldId id="459" r:id="rId88"/>
    <p:sldId id="460" r:id="rId89"/>
    <p:sldId id="461" r:id="rId90"/>
    <p:sldId id="462" r:id="rId91"/>
    <p:sldId id="463" r:id="rId92"/>
    <p:sldId id="464" r:id="rId93"/>
    <p:sldId id="465" r:id="rId94"/>
    <p:sldId id="466" r:id="rId95"/>
    <p:sldId id="467" r:id="rId96"/>
    <p:sldId id="468" r:id="rId97"/>
    <p:sldId id="469" r:id="rId98"/>
    <p:sldId id="470" r:id="rId99"/>
    <p:sldId id="471" r:id="rId100"/>
    <p:sldId id="472" r:id="rId101"/>
    <p:sldId id="473" r:id="rId102"/>
    <p:sldId id="474" r:id="rId103"/>
    <p:sldId id="475" r:id="rId104"/>
    <p:sldId id="476" r:id="rId105"/>
    <p:sldId id="477" r:id="rId106"/>
    <p:sldId id="478" r:id="rId107"/>
    <p:sldId id="479" r:id="rId108"/>
    <p:sldId id="480" r:id="rId109"/>
    <p:sldId id="482" r:id="rId110"/>
    <p:sldId id="483" r:id="rId111"/>
  </p:sldIdLst>
  <p:sldSz cx="9144000" cy="6858000" type="screen4x3"/>
  <p:notesSz cx="9866313" cy="6735763"/>
  <p:defaultTex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5pPr>
    <a:lvl6pPr marL="2286000" algn="l" defTabSz="914400" rtl="0" eaLnBrk="1" latinLnBrk="0" hangingPunct="1">
      <a:defRPr kern="1200">
        <a:solidFill>
          <a:schemeClr val="bg1"/>
        </a:solidFill>
        <a:latin typeface="Verdana" pitchFamily="32" charset="0"/>
        <a:ea typeface="ＭＳ Ｐゴシック" pitchFamily="48" charset="-128"/>
        <a:cs typeface="+mn-cs"/>
      </a:defRPr>
    </a:lvl6pPr>
    <a:lvl7pPr marL="2743200" algn="l" defTabSz="914400" rtl="0" eaLnBrk="1" latinLnBrk="0" hangingPunct="1">
      <a:defRPr kern="1200">
        <a:solidFill>
          <a:schemeClr val="bg1"/>
        </a:solidFill>
        <a:latin typeface="Verdana" pitchFamily="32" charset="0"/>
        <a:ea typeface="ＭＳ Ｐゴシック" pitchFamily="48" charset="-128"/>
        <a:cs typeface="+mn-cs"/>
      </a:defRPr>
    </a:lvl7pPr>
    <a:lvl8pPr marL="3200400" algn="l" defTabSz="914400" rtl="0" eaLnBrk="1" latinLnBrk="0" hangingPunct="1">
      <a:defRPr kern="1200">
        <a:solidFill>
          <a:schemeClr val="bg1"/>
        </a:solidFill>
        <a:latin typeface="Verdana" pitchFamily="32" charset="0"/>
        <a:ea typeface="ＭＳ Ｐゴシック" pitchFamily="48" charset="-128"/>
        <a:cs typeface="+mn-cs"/>
      </a:defRPr>
    </a:lvl8pPr>
    <a:lvl9pPr marL="3657600" algn="l" defTabSz="914400" rtl="0" eaLnBrk="1" latinLnBrk="0" hangingPunct="1">
      <a:defRPr kern="1200">
        <a:solidFill>
          <a:schemeClr val="bg1"/>
        </a:solidFill>
        <a:latin typeface="Verdana" pitchFamily="32" charset="0"/>
        <a:ea typeface="ＭＳ Ｐゴシック" pitchFamily="4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1967" userDrawn="1">
          <p15:clr>
            <a:srgbClr val="A4A3A4"/>
          </p15:clr>
        </p15:guide>
        <p15:guide id="2" pos="316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DAE5"/>
    <a:srgbClr val="FDC7D8"/>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94" autoAdjust="0"/>
    <p:restoredTop sz="94333" autoAdjust="0"/>
  </p:normalViewPr>
  <p:slideViewPr>
    <p:cSldViewPr>
      <p:cViewPr varScale="1">
        <p:scale>
          <a:sx n="73" d="100"/>
          <a:sy n="73" d="100"/>
        </p:scale>
        <p:origin x="1308" y="5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1967"/>
        <p:guide pos="316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172.16.40.161\disk\05%20&#30475;&#35703;&#29677;\&#9679;104&#12288;&#12300;H28&#29066;&#26412;&#22320;&#38663;&#12301;&#28797;&#23475;&#38306;&#20418;\00-2&#12288;%20&#28797;&#23475;&#25903;&#25588;&#12490;&#12540;&#12473;&#27963;&#21205;&#22577;&#21578;&#26360;\&#36991;&#38627;&#25152;&#12288;&#36991;&#38627;&#32773;&#38598;&#35336;.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ja-JP" altLang="en-US" dirty="0" smtClean="0">
                <a:solidFill>
                  <a:schemeClr val="tx1"/>
                </a:solidFill>
              </a:rPr>
              <a:t>「熊本型」ヘリ救急搬送件数</a:t>
            </a:r>
            <a:endParaRPr lang="ja-JP" altLang="en-US" dirty="0">
              <a:solidFill>
                <a:schemeClr val="tx1"/>
              </a:solidFill>
            </a:endParaRPr>
          </a:p>
        </c:rich>
      </c:tx>
      <c:layout>
        <c:manualLayout>
          <c:xMode val="edge"/>
          <c:yMode val="edge"/>
          <c:x val="0.30027534168597531"/>
          <c:y val="1.250000000000000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7.8942259565661088E-2"/>
          <c:y val="0.14029699803149606"/>
          <c:w val="0.71014188572403758"/>
          <c:h val="0.68932898622047245"/>
        </c:manualLayout>
      </c:layout>
      <c:lineChart>
        <c:grouping val="standard"/>
        <c:varyColors val="0"/>
        <c:ser>
          <c:idx val="0"/>
          <c:order val="0"/>
          <c:tx>
            <c:strRef>
              <c:f>Sheet1!$B$1</c:f>
              <c:strCache>
                <c:ptCount val="1"/>
                <c:pt idx="0">
                  <c:v>防災消防ヘリ</c:v>
                </c:pt>
              </c:strCache>
            </c:strRef>
          </c:tx>
          <c:spPr>
            <a:ln w="28575" cap="rnd">
              <a:solidFill>
                <a:schemeClr val="accent1">
                  <a:shade val="65000"/>
                </a:schemeClr>
              </a:solidFill>
              <a:round/>
            </a:ln>
            <a:effectLst/>
          </c:spPr>
          <c:marker>
            <c:symbol val="triangle"/>
            <c:size val="5"/>
            <c:spPr>
              <a:solidFill>
                <a:schemeClr val="accent1">
                  <a:shade val="65000"/>
                </a:schemeClr>
              </a:solidFill>
              <a:ln w="9525">
                <a:solidFill>
                  <a:schemeClr val="accent1">
                    <a:shade val="65000"/>
                  </a:schemeClr>
                </a:solidFill>
              </a:ln>
              <a:effectLst/>
            </c:spPr>
          </c:marker>
          <c:cat>
            <c:strRef>
              <c:f>Sheet1!$A$2:$A$9</c:f>
              <c:strCache>
                <c:ptCount val="8"/>
                <c:pt idx="0">
                  <c:v>平成27年</c:v>
                </c:pt>
                <c:pt idx="1">
                  <c:v>平成28年</c:v>
                </c:pt>
                <c:pt idx="2">
                  <c:v>平成29年</c:v>
                </c:pt>
                <c:pt idx="3">
                  <c:v>平成30年</c:v>
                </c:pt>
                <c:pt idx="4">
                  <c:v>令和元年</c:v>
                </c:pt>
                <c:pt idx="5">
                  <c:v>令和２年</c:v>
                </c:pt>
                <c:pt idx="6">
                  <c:v>令和３年</c:v>
                </c:pt>
                <c:pt idx="7">
                  <c:v>令和４年</c:v>
                </c:pt>
              </c:strCache>
            </c:strRef>
          </c:cat>
          <c:val>
            <c:numRef>
              <c:f>Sheet1!$B$2:$B$9</c:f>
              <c:numCache>
                <c:formatCode>General</c:formatCode>
                <c:ptCount val="8"/>
                <c:pt idx="0">
                  <c:v>185</c:v>
                </c:pt>
                <c:pt idx="1">
                  <c:v>228</c:v>
                </c:pt>
                <c:pt idx="2">
                  <c:v>165</c:v>
                </c:pt>
                <c:pt idx="3">
                  <c:v>193</c:v>
                </c:pt>
                <c:pt idx="4">
                  <c:v>148</c:v>
                </c:pt>
                <c:pt idx="5">
                  <c:v>81</c:v>
                </c:pt>
                <c:pt idx="6">
                  <c:v>58</c:v>
                </c:pt>
                <c:pt idx="7">
                  <c:v>91</c:v>
                </c:pt>
              </c:numCache>
            </c:numRef>
          </c:val>
          <c:smooth val="0"/>
          <c:extLst>
            <c:ext xmlns:c16="http://schemas.microsoft.com/office/drawing/2014/chart" uri="{C3380CC4-5D6E-409C-BE32-E72D297353CC}">
              <c16:uniqueId val="{00000000-DCD4-40BE-A638-2E6EC0E02749}"/>
            </c:ext>
          </c:extLst>
        </c:ser>
        <c:ser>
          <c:idx val="1"/>
          <c:order val="1"/>
          <c:tx>
            <c:strRef>
              <c:f>Sheet1!$C$1</c:f>
              <c:strCache>
                <c:ptCount val="1"/>
                <c:pt idx="0">
                  <c:v>ドクターヘリ</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cat>
            <c:strRef>
              <c:f>Sheet1!$A$2:$A$9</c:f>
              <c:strCache>
                <c:ptCount val="8"/>
                <c:pt idx="0">
                  <c:v>平成27年</c:v>
                </c:pt>
                <c:pt idx="1">
                  <c:v>平成28年</c:v>
                </c:pt>
                <c:pt idx="2">
                  <c:v>平成29年</c:v>
                </c:pt>
                <c:pt idx="3">
                  <c:v>平成30年</c:v>
                </c:pt>
                <c:pt idx="4">
                  <c:v>令和元年</c:v>
                </c:pt>
                <c:pt idx="5">
                  <c:v>令和２年</c:v>
                </c:pt>
                <c:pt idx="6">
                  <c:v>令和３年</c:v>
                </c:pt>
                <c:pt idx="7">
                  <c:v>令和４年</c:v>
                </c:pt>
              </c:strCache>
            </c:strRef>
          </c:cat>
          <c:val>
            <c:numRef>
              <c:f>Sheet1!$C$2:$C$9</c:f>
              <c:numCache>
                <c:formatCode>General</c:formatCode>
                <c:ptCount val="8"/>
                <c:pt idx="0">
                  <c:v>638</c:v>
                </c:pt>
                <c:pt idx="1">
                  <c:v>728</c:v>
                </c:pt>
                <c:pt idx="2">
                  <c:v>661</c:v>
                </c:pt>
                <c:pt idx="3">
                  <c:v>580</c:v>
                </c:pt>
                <c:pt idx="4">
                  <c:v>569</c:v>
                </c:pt>
                <c:pt idx="5">
                  <c:v>503</c:v>
                </c:pt>
                <c:pt idx="6">
                  <c:v>574</c:v>
                </c:pt>
                <c:pt idx="7">
                  <c:v>626</c:v>
                </c:pt>
              </c:numCache>
            </c:numRef>
          </c:val>
          <c:smooth val="0"/>
          <c:extLst>
            <c:ext xmlns:c16="http://schemas.microsoft.com/office/drawing/2014/chart" uri="{C3380CC4-5D6E-409C-BE32-E72D297353CC}">
              <c16:uniqueId val="{00000001-DCD4-40BE-A638-2E6EC0E02749}"/>
            </c:ext>
          </c:extLst>
        </c:ser>
        <c:ser>
          <c:idx val="2"/>
          <c:order val="2"/>
          <c:tx>
            <c:strRef>
              <c:f>Sheet1!$D$1</c:f>
              <c:strCache>
                <c:ptCount val="1"/>
                <c:pt idx="0">
                  <c:v>２機合計</c:v>
                </c:pt>
              </c:strCache>
            </c:strRef>
          </c:tx>
          <c:spPr>
            <a:ln w="28575" cap="rnd">
              <a:solidFill>
                <a:schemeClr val="accent1">
                  <a:tint val="65000"/>
                </a:schemeClr>
              </a:solidFill>
              <a:round/>
            </a:ln>
            <a:effectLst/>
          </c:spPr>
          <c:marker>
            <c:symbol val="circle"/>
            <c:size val="5"/>
            <c:spPr>
              <a:solidFill>
                <a:schemeClr val="accent1">
                  <a:tint val="65000"/>
                </a:schemeClr>
              </a:solidFill>
              <a:ln w="9525">
                <a:solidFill>
                  <a:schemeClr val="accent1">
                    <a:tint val="65000"/>
                  </a:schemeClr>
                </a:solidFill>
              </a:ln>
              <a:effectLst/>
            </c:spPr>
          </c:marker>
          <c:cat>
            <c:strRef>
              <c:f>Sheet1!$A$2:$A$9</c:f>
              <c:strCache>
                <c:ptCount val="8"/>
                <c:pt idx="0">
                  <c:v>平成27年</c:v>
                </c:pt>
                <c:pt idx="1">
                  <c:v>平成28年</c:v>
                </c:pt>
                <c:pt idx="2">
                  <c:v>平成29年</c:v>
                </c:pt>
                <c:pt idx="3">
                  <c:v>平成30年</c:v>
                </c:pt>
                <c:pt idx="4">
                  <c:v>令和元年</c:v>
                </c:pt>
                <c:pt idx="5">
                  <c:v>令和２年</c:v>
                </c:pt>
                <c:pt idx="6">
                  <c:v>令和３年</c:v>
                </c:pt>
                <c:pt idx="7">
                  <c:v>令和４年</c:v>
                </c:pt>
              </c:strCache>
            </c:strRef>
          </c:cat>
          <c:val>
            <c:numRef>
              <c:f>Sheet1!$D$2:$D$9</c:f>
              <c:numCache>
                <c:formatCode>General</c:formatCode>
                <c:ptCount val="8"/>
                <c:pt idx="0">
                  <c:v>823</c:v>
                </c:pt>
                <c:pt idx="1">
                  <c:v>956</c:v>
                </c:pt>
                <c:pt idx="2">
                  <c:v>826</c:v>
                </c:pt>
                <c:pt idx="3">
                  <c:v>773</c:v>
                </c:pt>
                <c:pt idx="4">
                  <c:v>717</c:v>
                </c:pt>
                <c:pt idx="5">
                  <c:v>584</c:v>
                </c:pt>
                <c:pt idx="6">
                  <c:v>632</c:v>
                </c:pt>
                <c:pt idx="7">
                  <c:v>717</c:v>
                </c:pt>
              </c:numCache>
            </c:numRef>
          </c:val>
          <c:smooth val="0"/>
          <c:extLst>
            <c:ext xmlns:c16="http://schemas.microsoft.com/office/drawing/2014/chart" uri="{C3380CC4-5D6E-409C-BE32-E72D297353CC}">
              <c16:uniqueId val="{00000002-DCD4-40BE-A638-2E6EC0E02749}"/>
            </c:ext>
          </c:extLst>
        </c:ser>
        <c:dLbls>
          <c:showLegendKey val="0"/>
          <c:showVal val="0"/>
          <c:showCatName val="0"/>
          <c:showSerName val="0"/>
          <c:showPercent val="0"/>
          <c:showBubbleSize val="0"/>
        </c:dLbls>
        <c:marker val="1"/>
        <c:smooth val="0"/>
        <c:axId val="477936792"/>
        <c:axId val="477942040"/>
      </c:lineChart>
      <c:catAx>
        <c:axId val="477936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77942040"/>
        <c:crosses val="autoZero"/>
        <c:auto val="1"/>
        <c:lblAlgn val="ctr"/>
        <c:lblOffset val="100"/>
        <c:noMultiLvlLbl val="0"/>
      </c:catAx>
      <c:valAx>
        <c:axId val="477942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779367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0888821747899742E-2"/>
          <c:y val="3.1554602218215114E-2"/>
          <c:w val="0.90049622703412069"/>
          <c:h val="0.84810482283464572"/>
        </c:manualLayout>
      </c:layout>
      <c:barChart>
        <c:barDir val="col"/>
        <c:grouping val="stacked"/>
        <c:varyColors val="0"/>
        <c:ser>
          <c:idx val="0"/>
          <c:order val="0"/>
          <c:tx>
            <c:strRef>
              <c:f>Sheet1!$B$1</c:f>
              <c:strCache>
                <c:ptCount val="1"/>
                <c:pt idx="0">
                  <c:v>現場救急</c:v>
                </c:pt>
              </c:strCache>
            </c:strRef>
          </c:tx>
          <c:spPr>
            <a:solidFill>
              <a:schemeClr val="accent1">
                <a:shade val="65000"/>
              </a:schemeClr>
            </a:solidFill>
            <a:ln>
              <a:noFill/>
            </a:ln>
            <a:effectLst/>
          </c:spPr>
          <c:invertIfNegative val="0"/>
          <c:dLbls>
            <c:dLbl>
              <c:idx val="4"/>
              <c:layout>
                <c:manualLayout>
                  <c:x val="5.6452625408378293E-8"/>
                  <c:y val="-3.7208542847053162E-3"/>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2.3881605747509534E-2"/>
                      <c:h val="7.3821749008553469E-2"/>
                    </c:manualLayout>
                  </c15:layout>
                </c:ext>
                <c:ext xmlns:c16="http://schemas.microsoft.com/office/drawing/2014/chart" uri="{C3380CC4-5D6E-409C-BE32-E72D297353CC}">
                  <c16:uniqueId val="{00000005-C8C6-4F37-9633-5570C71FC29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阿蘇</c:v>
                </c:pt>
                <c:pt idx="1">
                  <c:v>天草</c:v>
                </c:pt>
                <c:pt idx="2">
                  <c:v>有明</c:v>
                </c:pt>
                <c:pt idx="3">
                  <c:v>宇城</c:v>
                </c:pt>
                <c:pt idx="4">
                  <c:v>上球磨</c:v>
                </c:pt>
                <c:pt idx="5">
                  <c:v>上益城</c:v>
                </c:pt>
                <c:pt idx="6">
                  <c:v>菊池</c:v>
                </c:pt>
                <c:pt idx="7">
                  <c:v>熊本市</c:v>
                </c:pt>
                <c:pt idx="8">
                  <c:v>人吉</c:v>
                </c:pt>
                <c:pt idx="9">
                  <c:v>水俣</c:v>
                </c:pt>
                <c:pt idx="10">
                  <c:v>八代</c:v>
                </c:pt>
                <c:pt idx="11">
                  <c:v>山鹿</c:v>
                </c:pt>
              </c:strCache>
            </c:strRef>
          </c:cat>
          <c:val>
            <c:numRef>
              <c:f>Sheet1!$B$2:$B$13</c:f>
              <c:numCache>
                <c:formatCode>General</c:formatCode>
                <c:ptCount val="12"/>
                <c:pt idx="0">
                  <c:v>158</c:v>
                </c:pt>
                <c:pt idx="1">
                  <c:v>68</c:v>
                </c:pt>
                <c:pt idx="2">
                  <c:v>38</c:v>
                </c:pt>
                <c:pt idx="3">
                  <c:v>29</c:v>
                </c:pt>
                <c:pt idx="4">
                  <c:v>3</c:v>
                </c:pt>
                <c:pt idx="5">
                  <c:v>70</c:v>
                </c:pt>
                <c:pt idx="6">
                  <c:v>39</c:v>
                </c:pt>
                <c:pt idx="7">
                  <c:v>9</c:v>
                </c:pt>
                <c:pt idx="8">
                  <c:v>6</c:v>
                </c:pt>
                <c:pt idx="9">
                  <c:v>6</c:v>
                </c:pt>
                <c:pt idx="10">
                  <c:v>7</c:v>
                </c:pt>
                <c:pt idx="11">
                  <c:v>79</c:v>
                </c:pt>
              </c:numCache>
            </c:numRef>
          </c:val>
          <c:extLst>
            <c:ext xmlns:c16="http://schemas.microsoft.com/office/drawing/2014/chart" uri="{C3380CC4-5D6E-409C-BE32-E72D297353CC}">
              <c16:uniqueId val="{00000000-C8C6-4F37-9633-5570C71FC29B}"/>
            </c:ext>
          </c:extLst>
        </c:ser>
        <c:ser>
          <c:idx val="1"/>
          <c:order val="1"/>
          <c:tx>
            <c:strRef>
              <c:f>Sheet1!$C$1</c:f>
              <c:strCache>
                <c:ptCount val="1"/>
                <c:pt idx="0">
                  <c:v>病院間搬送</c:v>
                </c:pt>
              </c:strCache>
            </c:strRef>
          </c:tx>
          <c:spPr>
            <a:solidFill>
              <a:schemeClr val="accent1"/>
            </a:solidFill>
            <a:ln>
              <a:noFill/>
            </a:ln>
            <a:effectLst/>
          </c:spPr>
          <c:invertIfNegative val="0"/>
          <c:dLbls>
            <c:dLbl>
              <c:idx val="4"/>
              <c:layout>
                <c:manualLayout>
                  <c:x val="2.8677933707456173E-2"/>
                  <c:y val="-7.44170856941064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8C6-4F37-9633-5570C71FC29B}"/>
                </c:ext>
              </c:extLst>
            </c:dLbl>
            <c:dLbl>
              <c:idx val="6"/>
              <c:delete val="1"/>
              <c:extLst>
                <c:ext xmlns:c15="http://schemas.microsoft.com/office/drawing/2012/chart" uri="{CE6537A1-D6FC-4f65-9D91-7224C49458BB}"/>
                <c:ext xmlns:c16="http://schemas.microsoft.com/office/drawing/2014/chart" uri="{C3380CC4-5D6E-409C-BE32-E72D297353CC}">
                  <c16:uniqueId val="{0000000D-C8C6-4F37-9633-5570C71FC29B}"/>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阿蘇</c:v>
                </c:pt>
                <c:pt idx="1">
                  <c:v>天草</c:v>
                </c:pt>
                <c:pt idx="2">
                  <c:v>有明</c:v>
                </c:pt>
                <c:pt idx="3">
                  <c:v>宇城</c:v>
                </c:pt>
                <c:pt idx="4">
                  <c:v>上球磨</c:v>
                </c:pt>
                <c:pt idx="5">
                  <c:v>上益城</c:v>
                </c:pt>
                <c:pt idx="6">
                  <c:v>菊池</c:v>
                </c:pt>
                <c:pt idx="7">
                  <c:v>熊本市</c:v>
                </c:pt>
                <c:pt idx="8">
                  <c:v>人吉</c:v>
                </c:pt>
                <c:pt idx="9">
                  <c:v>水俣</c:v>
                </c:pt>
                <c:pt idx="10">
                  <c:v>八代</c:v>
                </c:pt>
                <c:pt idx="11">
                  <c:v>山鹿</c:v>
                </c:pt>
              </c:strCache>
            </c:strRef>
          </c:cat>
          <c:val>
            <c:numRef>
              <c:f>Sheet1!$C$2:$C$13</c:f>
              <c:numCache>
                <c:formatCode>General</c:formatCode>
                <c:ptCount val="12"/>
                <c:pt idx="0">
                  <c:v>30</c:v>
                </c:pt>
                <c:pt idx="1">
                  <c:v>51</c:v>
                </c:pt>
                <c:pt idx="2">
                  <c:v>11</c:v>
                </c:pt>
                <c:pt idx="3">
                  <c:v>2</c:v>
                </c:pt>
                <c:pt idx="4">
                  <c:v>5</c:v>
                </c:pt>
                <c:pt idx="5">
                  <c:v>5</c:v>
                </c:pt>
                <c:pt idx="6">
                  <c:v>0</c:v>
                </c:pt>
                <c:pt idx="7">
                  <c:v>10</c:v>
                </c:pt>
                <c:pt idx="8">
                  <c:v>12</c:v>
                </c:pt>
                <c:pt idx="9">
                  <c:v>13</c:v>
                </c:pt>
                <c:pt idx="10">
                  <c:v>6</c:v>
                </c:pt>
                <c:pt idx="11">
                  <c:v>7</c:v>
                </c:pt>
              </c:numCache>
            </c:numRef>
          </c:val>
          <c:extLst>
            <c:ext xmlns:c16="http://schemas.microsoft.com/office/drawing/2014/chart" uri="{C3380CC4-5D6E-409C-BE32-E72D297353CC}">
              <c16:uniqueId val="{00000001-C8C6-4F37-9633-5570C71FC29B}"/>
            </c:ext>
          </c:extLst>
        </c:ser>
        <c:ser>
          <c:idx val="2"/>
          <c:order val="2"/>
          <c:tx>
            <c:strRef>
              <c:f>Sheet1!$D$1</c:f>
              <c:strCache>
                <c:ptCount val="1"/>
                <c:pt idx="0">
                  <c:v>出動後キャンセル</c:v>
                </c:pt>
              </c:strCache>
            </c:strRef>
          </c:tx>
          <c:spPr>
            <a:solidFill>
              <a:schemeClr val="accent1">
                <a:tint val="65000"/>
              </a:schemeClr>
            </a:solidFill>
            <a:ln>
              <a:noFill/>
            </a:ln>
            <a:effectLst/>
          </c:spPr>
          <c:invertIfNegative val="0"/>
          <c:dLbls>
            <c:dLbl>
              <c:idx val="3"/>
              <c:layout>
                <c:manualLayout>
                  <c:x val="1.5772863539100842E-2"/>
                  <c:y val="-4.21696818933269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8C6-4F37-9633-5570C71FC29B}"/>
                </c:ext>
              </c:extLst>
            </c:dLbl>
            <c:dLbl>
              <c:idx val="4"/>
              <c:layout>
                <c:manualLayout>
                  <c:x val="1.2905070168355277E-2"/>
                  <c:y val="-0.1339507542493913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8C6-4F37-9633-5570C71FC29B}"/>
                </c:ext>
              </c:extLst>
            </c:dLbl>
            <c:dLbl>
              <c:idx val="5"/>
              <c:layout>
                <c:manualLayout>
                  <c:x val="1.8640656909846513E-2"/>
                  <c:y val="-2.97668342776425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8C6-4F37-9633-5570C71FC29B}"/>
                </c:ext>
              </c:extLst>
            </c:dLbl>
            <c:dLbl>
              <c:idx val="6"/>
              <c:delete val="1"/>
              <c:extLst>
                <c:ext xmlns:c15="http://schemas.microsoft.com/office/drawing/2012/chart" uri="{CE6537A1-D6FC-4f65-9D91-7224C49458BB}"/>
                <c:ext xmlns:c16="http://schemas.microsoft.com/office/drawing/2014/chart" uri="{C3380CC4-5D6E-409C-BE32-E72D297353CC}">
                  <c16:uniqueId val="{00000008-C8C6-4F37-9633-5570C71FC29B}"/>
                </c:ext>
              </c:extLst>
            </c:dLbl>
            <c:dLbl>
              <c:idx val="7"/>
              <c:delete val="1"/>
              <c:extLst>
                <c:ext xmlns:c15="http://schemas.microsoft.com/office/drawing/2012/chart" uri="{CE6537A1-D6FC-4f65-9D91-7224C49458BB}"/>
                <c:ext xmlns:c16="http://schemas.microsoft.com/office/drawing/2014/chart" uri="{C3380CC4-5D6E-409C-BE32-E72D297353CC}">
                  <c16:uniqueId val="{00000009-C8C6-4F37-9633-5570C71FC29B}"/>
                </c:ext>
              </c:extLst>
            </c:dLbl>
            <c:dLbl>
              <c:idx val="8"/>
              <c:layout>
                <c:manualLayout>
                  <c:x val="5.7355867414911298E-3"/>
                  <c:y val="-4.21696818933269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8C6-4F37-9633-5570C71FC29B}"/>
                </c:ext>
              </c:extLst>
            </c:dLbl>
            <c:dLbl>
              <c:idx val="9"/>
              <c:layout>
                <c:manualLayout>
                  <c:x val="2.8677933707456174E-3"/>
                  <c:y val="-5.20919599858744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8C6-4F37-9633-5570C71FC29B}"/>
                </c:ext>
              </c:extLst>
            </c:dLbl>
            <c:dLbl>
              <c:idx val="11"/>
              <c:layout>
                <c:manualLayout>
                  <c:x val="1.051512088782681E-16"/>
                  <c:y val="-3.47279733239162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8C6-4F37-9633-5570C71FC29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阿蘇</c:v>
                </c:pt>
                <c:pt idx="1">
                  <c:v>天草</c:v>
                </c:pt>
                <c:pt idx="2">
                  <c:v>有明</c:v>
                </c:pt>
                <c:pt idx="3">
                  <c:v>宇城</c:v>
                </c:pt>
                <c:pt idx="4">
                  <c:v>上球磨</c:v>
                </c:pt>
                <c:pt idx="5">
                  <c:v>上益城</c:v>
                </c:pt>
                <c:pt idx="6">
                  <c:v>菊池</c:v>
                </c:pt>
                <c:pt idx="7">
                  <c:v>熊本市</c:v>
                </c:pt>
                <c:pt idx="8">
                  <c:v>人吉</c:v>
                </c:pt>
                <c:pt idx="9">
                  <c:v>水俣</c:v>
                </c:pt>
                <c:pt idx="10">
                  <c:v>八代</c:v>
                </c:pt>
                <c:pt idx="11">
                  <c:v>山鹿</c:v>
                </c:pt>
              </c:strCache>
            </c:strRef>
          </c:cat>
          <c:val>
            <c:numRef>
              <c:f>Sheet1!$D$2:$D$13</c:f>
              <c:numCache>
                <c:formatCode>General</c:formatCode>
                <c:ptCount val="12"/>
                <c:pt idx="0">
                  <c:v>17</c:v>
                </c:pt>
                <c:pt idx="1">
                  <c:v>16</c:v>
                </c:pt>
                <c:pt idx="2">
                  <c:v>5</c:v>
                </c:pt>
                <c:pt idx="3">
                  <c:v>2</c:v>
                </c:pt>
                <c:pt idx="4">
                  <c:v>1</c:v>
                </c:pt>
                <c:pt idx="5">
                  <c:v>1</c:v>
                </c:pt>
                <c:pt idx="6">
                  <c:v>0</c:v>
                </c:pt>
                <c:pt idx="7">
                  <c:v>0</c:v>
                </c:pt>
                <c:pt idx="8">
                  <c:v>2</c:v>
                </c:pt>
                <c:pt idx="9">
                  <c:v>1</c:v>
                </c:pt>
                <c:pt idx="10">
                  <c:v>7</c:v>
                </c:pt>
                <c:pt idx="11">
                  <c:v>1</c:v>
                </c:pt>
              </c:numCache>
            </c:numRef>
          </c:val>
          <c:extLst>
            <c:ext xmlns:c16="http://schemas.microsoft.com/office/drawing/2014/chart" uri="{C3380CC4-5D6E-409C-BE32-E72D297353CC}">
              <c16:uniqueId val="{00000002-C8C6-4F37-9633-5570C71FC29B}"/>
            </c:ext>
          </c:extLst>
        </c:ser>
        <c:dLbls>
          <c:showLegendKey val="0"/>
          <c:showVal val="0"/>
          <c:showCatName val="0"/>
          <c:showSerName val="0"/>
          <c:showPercent val="0"/>
          <c:showBubbleSize val="0"/>
        </c:dLbls>
        <c:gapWidth val="150"/>
        <c:overlap val="100"/>
        <c:axId val="477920064"/>
        <c:axId val="477919080"/>
      </c:barChart>
      <c:catAx>
        <c:axId val="477920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77919080"/>
        <c:crosses val="autoZero"/>
        <c:auto val="1"/>
        <c:lblAlgn val="ctr"/>
        <c:lblOffset val="100"/>
        <c:noMultiLvlLbl val="0"/>
      </c:catAx>
      <c:valAx>
        <c:axId val="477919080"/>
        <c:scaling>
          <c:orientation val="minMax"/>
          <c:max val="21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77920064"/>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498031496062987E-2"/>
          <c:y val="4.5906457223105754E-2"/>
          <c:w val="0.83610137795275585"/>
          <c:h val="0.79630172149214584"/>
        </c:manualLayout>
      </c:layout>
      <c:lineChart>
        <c:grouping val="standard"/>
        <c:varyColors val="0"/>
        <c:ser>
          <c:idx val="1"/>
          <c:order val="1"/>
          <c:tx>
            <c:strRef>
              <c:f>'[避難所　避難者集計.xlsx]作業用'!$C$3</c:f>
              <c:strCache>
                <c:ptCount val="1"/>
                <c:pt idx="0">
                  <c:v>避難者数</c:v>
                </c:pt>
              </c:strCache>
            </c:strRef>
          </c:tx>
          <c:marker>
            <c:symbol val="none"/>
          </c:marker>
          <c:cat>
            <c:numRef>
              <c:f>'[避難所　避難者集計.xlsx]作業用'!$A$4:$A$38</c:f>
              <c:numCache>
                <c:formatCode>m"月"d"日"</c:formatCode>
                <c:ptCount val="35"/>
                <c:pt idx="0">
                  <c:v>42475</c:v>
                </c:pt>
                <c:pt idx="1">
                  <c:v>42475</c:v>
                </c:pt>
                <c:pt idx="2">
                  <c:v>42475</c:v>
                </c:pt>
                <c:pt idx="3">
                  <c:v>42475</c:v>
                </c:pt>
                <c:pt idx="4">
                  <c:v>42476</c:v>
                </c:pt>
                <c:pt idx="5">
                  <c:v>42476</c:v>
                </c:pt>
                <c:pt idx="6">
                  <c:v>42477</c:v>
                </c:pt>
                <c:pt idx="7">
                  <c:v>42477</c:v>
                </c:pt>
                <c:pt idx="8">
                  <c:v>42478</c:v>
                </c:pt>
                <c:pt idx="9">
                  <c:v>42478</c:v>
                </c:pt>
                <c:pt idx="10">
                  <c:v>42479</c:v>
                </c:pt>
                <c:pt idx="11">
                  <c:v>42479</c:v>
                </c:pt>
                <c:pt idx="12">
                  <c:v>42480</c:v>
                </c:pt>
                <c:pt idx="13">
                  <c:v>42480</c:v>
                </c:pt>
                <c:pt idx="14">
                  <c:v>42481</c:v>
                </c:pt>
                <c:pt idx="15">
                  <c:v>42482</c:v>
                </c:pt>
                <c:pt idx="16">
                  <c:v>42483</c:v>
                </c:pt>
                <c:pt idx="17">
                  <c:v>42484</c:v>
                </c:pt>
                <c:pt idx="18">
                  <c:v>42485</c:v>
                </c:pt>
                <c:pt idx="19">
                  <c:v>42486</c:v>
                </c:pt>
                <c:pt idx="20">
                  <c:v>42487</c:v>
                </c:pt>
                <c:pt idx="21">
                  <c:v>42488</c:v>
                </c:pt>
                <c:pt idx="22">
                  <c:v>42489</c:v>
                </c:pt>
                <c:pt idx="23">
                  <c:v>42490</c:v>
                </c:pt>
                <c:pt idx="24">
                  <c:v>42491</c:v>
                </c:pt>
                <c:pt idx="25">
                  <c:v>42492</c:v>
                </c:pt>
                <c:pt idx="26">
                  <c:v>42496</c:v>
                </c:pt>
                <c:pt idx="27">
                  <c:v>42503</c:v>
                </c:pt>
                <c:pt idx="28">
                  <c:v>42504</c:v>
                </c:pt>
                <c:pt idx="29">
                  <c:v>42506</c:v>
                </c:pt>
                <c:pt idx="30">
                  <c:v>42510</c:v>
                </c:pt>
                <c:pt idx="31">
                  <c:v>42521</c:v>
                </c:pt>
                <c:pt idx="32">
                  <c:v>42526</c:v>
                </c:pt>
                <c:pt idx="33">
                  <c:v>42531</c:v>
                </c:pt>
                <c:pt idx="34">
                  <c:v>42534</c:v>
                </c:pt>
              </c:numCache>
            </c:numRef>
          </c:cat>
          <c:val>
            <c:numRef>
              <c:f>'[避難所　避難者集計.xlsx]作業用'!$C$4:$C$38</c:f>
              <c:numCache>
                <c:formatCode>#,##0_);[Red]\(#,##0\)</c:formatCode>
                <c:ptCount val="35"/>
                <c:pt idx="0">
                  <c:v>23233</c:v>
                </c:pt>
                <c:pt idx="1">
                  <c:v>44449</c:v>
                </c:pt>
                <c:pt idx="2">
                  <c:v>15176</c:v>
                </c:pt>
                <c:pt idx="3">
                  <c:v>7262</c:v>
                </c:pt>
                <c:pt idx="4">
                  <c:v>68911</c:v>
                </c:pt>
                <c:pt idx="5">
                  <c:v>91763</c:v>
                </c:pt>
                <c:pt idx="6">
                  <c:v>183882</c:v>
                </c:pt>
                <c:pt idx="7">
                  <c:v>110816</c:v>
                </c:pt>
                <c:pt idx="8">
                  <c:v>104900</c:v>
                </c:pt>
                <c:pt idx="9">
                  <c:v>93874</c:v>
                </c:pt>
                <c:pt idx="10">
                  <c:v>116861</c:v>
                </c:pt>
                <c:pt idx="11">
                  <c:v>95052</c:v>
                </c:pt>
                <c:pt idx="12">
                  <c:v>103380</c:v>
                </c:pt>
                <c:pt idx="13">
                  <c:v>92314</c:v>
                </c:pt>
                <c:pt idx="14">
                  <c:v>99868</c:v>
                </c:pt>
                <c:pt idx="15">
                  <c:v>90970</c:v>
                </c:pt>
                <c:pt idx="16">
                  <c:v>78228</c:v>
                </c:pt>
                <c:pt idx="17">
                  <c:v>67788</c:v>
                </c:pt>
                <c:pt idx="18">
                  <c:v>53457</c:v>
                </c:pt>
                <c:pt idx="19">
                  <c:v>47032</c:v>
                </c:pt>
                <c:pt idx="20">
                  <c:v>39702</c:v>
                </c:pt>
                <c:pt idx="21">
                  <c:v>38196</c:v>
                </c:pt>
                <c:pt idx="22">
                  <c:v>31735</c:v>
                </c:pt>
                <c:pt idx="23">
                  <c:v>26567</c:v>
                </c:pt>
                <c:pt idx="24">
                  <c:v>23246</c:v>
                </c:pt>
                <c:pt idx="25">
                  <c:v>20557</c:v>
                </c:pt>
                <c:pt idx="26">
                  <c:v>15693</c:v>
                </c:pt>
                <c:pt idx="27">
                  <c:v>10843</c:v>
                </c:pt>
                <c:pt idx="28">
                  <c:v>10312</c:v>
                </c:pt>
                <c:pt idx="29">
                  <c:v>10305</c:v>
                </c:pt>
                <c:pt idx="30">
                  <c:v>9838</c:v>
                </c:pt>
                <c:pt idx="31">
                  <c:v>8178</c:v>
                </c:pt>
                <c:pt idx="32">
                  <c:v>7087</c:v>
                </c:pt>
                <c:pt idx="33">
                  <c:v>6633</c:v>
                </c:pt>
                <c:pt idx="34">
                  <c:v>6431</c:v>
                </c:pt>
              </c:numCache>
            </c:numRef>
          </c:val>
          <c:smooth val="0"/>
          <c:extLst>
            <c:ext xmlns:c16="http://schemas.microsoft.com/office/drawing/2014/chart" uri="{C3380CC4-5D6E-409C-BE32-E72D297353CC}">
              <c16:uniqueId val="{00000000-C503-4224-8B3E-065CFC612B03}"/>
            </c:ext>
          </c:extLst>
        </c:ser>
        <c:dLbls>
          <c:showLegendKey val="0"/>
          <c:showVal val="0"/>
          <c:showCatName val="0"/>
          <c:showSerName val="0"/>
          <c:showPercent val="0"/>
          <c:showBubbleSize val="0"/>
        </c:dLbls>
        <c:marker val="1"/>
        <c:smooth val="0"/>
        <c:axId val="98162944"/>
        <c:axId val="98168832"/>
      </c:lineChart>
      <c:lineChart>
        <c:grouping val="standard"/>
        <c:varyColors val="0"/>
        <c:ser>
          <c:idx val="0"/>
          <c:order val="0"/>
          <c:tx>
            <c:strRef>
              <c:f>'[避難所　避難者集計.xlsx]作業用'!$B$3</c:f>
              <c:strCache>
                <c:ptCount val="1"/>
                <c:pt idx="0">
                  <c:v>避難所数</c:v>
                </c:pt>
              </c:strCache>
            </c:strRef>
          </c:tx>
          <c:marker>
            <c:symbol val="none"/>
          </c:marker>
          <c:cat>
            <c:numRef>
              <c:f>'[避難所　避難者集計.xlsx]作業用'!$A$4:$A$38</c:f>
              <c:numCache>
                <c:formatCode>m"月"d"日"</c:formatCode>
                <c:ptCount val="35"/>
                <c:pt idx="0">
                  <c:v>42475</c:v>
                </c:pt>
                <c:pt idx="1">
                  <c:v>42475</c:v>
                </c:pt>
                <c:pt idx="2">
                  <c:v>42475</c:v>
                </c:pt>
                <c:pt idx="3">
                  <c:v>42475</c:v>
                </c:pt>
                <c:pt idx="4">
                  <c:v>42476</c:v>
                </c:pt>
                <c:pt idx="5">
                  <c:v>42476</c:v>
                </c:pt>
                <c:pt idx="6">
                  <c:v>42477</c:v>
                </c:pt>
                <c:pt idx="7">
                  <c:v>42477</c:v>
                </c:pt>
                <c:pt idx="8">
                  <c:v>42478</c:v>
                </c:pt>
                <c:pt idx="9">
                  <c:v>42478</c:v>
                </c:pt>
                <c:pt idx="10">
                  <c:v>42479</c:v>
                </c:pt>
                <c:pt idx="11">
                  <c:v>42479</c:v>
                </c:pt>
                <c:pt idx="12">
                  <c:v>42480</c:v>
                </c:pt>
                <c:pt idx="13">
                  <c:v>42480</c:v>
                </c:pt>
                <c:pt idx="14">
                  <c:v>42481</c:v>
                </c:pt>
                <c:pt idx="15">
                  <c:v>42482</c:v>
                </c:pt>
                <c:pt idx="16">
                  <c:v>42483</c:v>
                </c:pt>
                <c:pt idx="17">
                  <c:v>42484</c:v>
                </c:pt>
                <c:pt idx="18">
                  <c:v>42485</c:v>
                </c:pt>
                <c:pt idx="19">
                  <c:v>42486</c:v>
                </c:pt>
                <c:pt idx="20">
                  <c:v>42487</c:v>
                </c:pt>
                <c:pt idx="21">
                  <c:v>42488</c:v>
                </c:pt>
                <c:pt idx="22">
                  <c:v>42489</c:v>
                </c:pt>
                <c:pt idx="23">
                  <c:v>42490</c:v>
                </c:pt>
                <c:pt idx="24">
                  <c:v>42491</c:v>
                </c:pt>
                <c:pt idx="25">
                  <c:v>42492</c:v>
                </c:pt>
                <c:pt idx="26">
                  <c:v>42496</c:v>
                </c:pt>
                <c:pt idx="27">
                  <c:v>42503</c:v>
                </c:pt>
                <c:pt idx="28">
                  <c:v>42504</c:v>
                </c:pt>
                <c:pt idx="29">
                  <c:v>42506</c:v>
                </c:pt>
                <c:pt idx="30">
                  <c:v>42510</c:v>
                </c:pt>
                <c:pt idx="31">
                  <c:v>42521</c:v>
                </c:pt>
                <c:pt idx="32">
                  <c:v>42526</c:v>
                </c:pt>
                <c:pt idx="33">
                  <c:v>42531</c:v>
                </c:pt>
                <c:pt idx="34">
                  <c:v>42534</c:v>
                </c:pt>
              </c:numCache>
            </c:numRef>
          </c:cat>
          <c:val>
            <c:numRef>
              <c:f>'[避難所　避難者集計.xlsx]作業用'!$B$4:$B$38</c:f>
              <c:numCache>
                <c:formatCode>#,##0_);[Red]\(#,##0\)</c:formatCode>
                <c:ptCount val="35"/>
                <c:pt idx="0">
                  <c:v>352</c:v>
                </c:pt>
                <c:pt idx="1">
                  <c:v>505</c:v>
                </c:pt>
                <c:pt idx="2">
                  <c:v>399</c:v>
                </c:pt>
                <c:pt idx="3">
                  <c:v>375</c:v>
                </c:pt>
                <c:pt idx="4">
                  <c:v>655</c:v>
                </c:pt>
                <c:pt idx="5">
                  <c:v>686</c:v>
                </c:pt>
                <c:pt idx="6">
                  <c:v>855</c:v>
                </c:pt>
                <c:pt idx="7">
                  <c:v>723</c:v>
                </c:pt>
                <c:pt idx="8">
                  <c:v>638</c:v>
                </c:pt>
                <c:pt idx="9">
                  <c:v>632</c:v>
                </c:pt>
                <c:pt idx="10">
                  <c:v>667</c:v>
                </c:pt>
                <c:pt idx="11">
                  <c:v>641</c:v>
                </c:pt>
                <c:pt idx="12">
                  <c:v>660</c:v>
                </c:pt>
                <c:pt idx="13">
                  <c:v>623</c:v>
                </c:pt>
                <c:pt idx="14">
                  <c:v>658</c:v>
                </c:pt>
                <c:pt idx="15">
                  <c:v>614</c:v>
                </c:pt>
                <c:pt idx="16">
                  <c:v>625</c:v>
                </c:pt>
                <c:pt idx="17">
                  <c:v>591</c:v>
                </c:pt>
                <c:pt idx="18">
                  <c:v>581</c:v>
                </c:pt>
                <c:pt idx="19">
                  <c:v>534</c:v>
                </c:pt>
                <c:pt idx="20">
                  <c:v>506</c:v>
                </c:pt>
                <c:pt idx="21">
                  <c:v>469</c:v>
                </c:pt>
                <c:pt idx="22">
                  <c:v>444</c:v>
                </c:pt>
                <c:pt idx="23">
                  <c:v>424</c:v>
                </c:pt>
                <c:pt idx="24">
                  <c:v>409</c:v>
                </c:pt>
                <c:pt idx="25">
                  <c:v>396</c:v>
                </c:pt>
                <c:pt idx="26">
                  <c:v>359</c:v>
                </c:pt>
                <c:pt idx="27">
                  <c:v>244</c:v>
                </c:pt>
                <c:pt idx="28">
                  <c:v>238</c:v>
                </c:pt>
                <c:pt idx="29">
                  <c:v>234</c:v>
                </c:pt>
                <c:pt idx="30">
                  <c:v>217</c:v>
                </c:pt>
                <c:pt idx="31">
                  <c:v>185</c:v>
                </c:pt>
                <c:pt idx="32">
                  <c:v>154</c:v>
                </c:pt>
                <c:pt idx="33">
                  <c:v>141</c:v>
                </c:pt>
                <c:pt idx="34">
                  <c:v>145</c:v>
                </c:pt>
              </c:numCache>
            </c:numRef>
          </c:val>
          <c:smooth val="0"/>
          <c:extLst>
            <c:ext xmlns:c16="http://schemas.microsoft.com/office/drawing/2014/chart" uri="{C3380CC4-5D6E-409C-BE32-E72D297353CC}">
              <c16:uniqueId val="{00000001-C503-4224-8B3E-065CFC612B03}"/>
            </c:ext>
          </c:extLst>
        </c:ser>
        <c:dLbls>
          <c:showLegendKey val="0"/>
          <c:showVal val="0"/>
          <c:showCatName val="0"/>
          <c:showSerName val="0"/>
          <c:showPercent val="0"/>
          <c:showBubbleSize val="0"/>
        </c:dLbls>
        <c:marker val="1"/>
        <c:smooth val="0"/>
        <c:axId val="98171904"/>
        <c:axId val="98170368"/>
      </c:lineChart>
      <c:dateAx>
        <c:axId val="98162944"/>
        <c:scaling>
          <c:orientation val="minMax"/>
        </c:scaling>
        <c:delete val="0"/>
        <c:axPos val="b"/>
        <c:numFmt formatCode="m&quot;月&quot;d&quot;日&quot;" sourceLinked="1"/>
        <c:majorTickMark val="out"/>
        <c:minorTickMark val="none"/>
        <c:tickLblPos val="nextTo"/>
        <c:txPr>
          <a:bodyPr rot="-5400000" vert="horz"/>
          <a:lstStyle/>
          <a:p>
            <a:pPr>
              <a:defRPr/>
            </a:pPr>
            <a:endParaRPr lang="ja-JP"/>
          </a:p>
        </c:txPr>
        <c:crossAx val="98168832"/>
        <c:crosses val="autoZero"/>
        <c:auto val="1"/>
        <c:lblOffset val="100"/>
        <c:baseTimeUnit val="days"/>
        <c:majorUnit val="2"/>
        <c:majorTimeUnit val="days"/>
      </c:dateAx>
      <c:valAx>
        <c:axId val="98168832"/>
        <c:scaling>
          <c:orientation val="minMax"/>
        </c:scaling>
        <c:delete val="0"/>
        <c:axPos val="l"/>
        <c:numFmt formatCode="#,##0_);[Red]\(#,##0\)" sourceLinked="1"/>
        <c:majorTickMark val="out"/>
        <c:minorTickMark val="none"/>
        <c:tickLblPos val="nextTo"/>
        <c:txPr>
          <a:bodyPr/>
          <a:lstStyle/>
          <a:p>
            <a:pPr>
              <a:defRPr sz="1400"/>
            </a:pPr>
            <a:endParaRPr lang="ja-JP"/>
          </a:p>
        </c:txPr>
        <c:crossAx val="98162944"/>
        <c:crosses val="autoZero"/>
        <c:crossBetween val="between"/>
      </c:valAx>
      <c:valAx>
        <c:axId val="98170368"/>
        <c:scaling>
          <c:orientation val="minMax"/>
        </c:scaling>
        <c:delete val="0"/>
        <c:axPos val="r"/>
        <c:numFmt formatCode="#,##0_);[Red]\(#,##0\)" sourceLinked="1"/>
        <c:majorTickMark val="out"/>
        <c:minorTickMark val="none"/>
        <c:tickLblPos val="nextTo"/>
        <c:txPr>
          <a:bodyPr/>
          <a:lstStyle/>
          <a:p>
            <a:pPr>
              <a:defRPr sz="1600"/>
            </a:pPr>
            <a:endParaRPr lang="ja-JP"/>
          </a:p>
        </c:txPr>
        <c:crossAx val="98171904"/>
        <c:crosses val="max"/>
        <c:crossBetween val="between"/>
      </c:valAx>
      <c:dateAx>
        <c:axId val="98171904"/>
        <c:scaling>
          <c:orientation val="minMax"/>
        </c:scaling>
        <c:delete val="1"/>
        <c:axPos val="b"/>
        <c:numFmt formatCode="m&quot;月&quot;d&quot;日&quot;" sourceLinked="1"/>
        <c:majorTickMark val="out"/>
        <c:minorTickMark val="none"/>
        <c:tickLblPos val="nextTo"/>
        <c:crossAx val="98170368"/>
        <c:crosses val="autoZero"/>
        <c:auto val="1"/>
        <c:lblOffset val="100"/>
        <c:baseTimeUnit val="days"/>
      </c:dateAx>
    </c:plotArea>
    <c:legend>
      <c:legendPos val="b"/>
      <c:overlay val="0"/>
      <c:txPr>
        <a:bodyPr/>
        <a:lstStyle/>
        <a:p>
          <a:pPr>
            <a:defRPr sz="1800" b="1"/>
          </a:pPr>
          <a:endParaRPr lang="ja-JP"/>
        </a:p>
      </c:txPr>
    </c:legend>
    <c:plotVisOnly val="1"/>
    <c:dispBlanksAs val="gap"/>
    <c:showDLblsOverMax val="0"/>
  </c:chart>
  <c:externalData r:id="rId2">
    <c:autoUpdate val="0"/>
  </c:externalData>
  <c:userShapes r:id="rId3"/>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0.47717</cdr:x>
      <cdr:y>0.71735</cdr:y>
    </cdr:from>
    <cdr:to>
      <cdr:x>0.55399</cdr:x>
      <cdr:y>0.77868</cdr:y>
    </cdr:to>
    <cdr:sp macro="" textlink="">
      <cdr:nvSpPr>
        <cdr:cNvPr id="2" name="テキスト ボックス 9"/>
        <cdr:cNvSpPr txBox="1"/>
      </cdr:nvSpPr>
      <cdr:spPr>
        <a:xfrm xmlns:a="http://schemas.openxmlformats.org/drawingml/2006/main">
          <a:off x="4363256" y="4319350"/>
          <a:ext cx="702436" cy="369332"/>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wrap="non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en-US" altLang="ja-JP" b="1" dirty="0">
              <a:solidFill>
                <a:srgbClr val="FF0000"/>
              </a:solidFill>
            </a:rPr>
            <a:t>1</a:t>
          </a:r>
          <a:r>
            <a:rPr kumimoji="1" lang="ja-JP" altLang="en-US" b="1" dirty="0">
              <a:solidFill>
                <a:srgbClr val="FF0000"/>
              </a:solidFill>
            </a:rPr>
            <a:t>ヵ月</a:t>
          </a:r>
        </a:p>
      </cdr:txBody>
    </cdr:sp>
  </cdr:relSizeAnchor>
  <cdr:relSizeAnchor xmlns:cdr="http://schemas.openxmlformats.org/drawingml/2006/chartDrawing">
    <cdr:from>
      <cdr:x>0.94655</cdr:x>
      <cdr:y>0.93936</cdr:y>
    </cdr:from>
    <cdr:to>
      <cdr:x>0.99253</cdr:x>
      <cdr:y>1</cdr:y>
    </cdr:to>
    <cdr:sp macro="" textlink="">
      <cdr:nvSpPr>
        <cdr:cNvPr id="4" name="スライド番号プレースホルダ 5">
          <a:extLst xmlns:a="http://schemas.openxmlformats.org/drawingml/2006/main">
            <a:ext uri="{FF2B5EF4-FFF2-40B4-BE49-F238E27FC236}">
              <a16:creationId xmlns:a16="http://schemas.microsoft.com/office/drawing/2014/main" id="{5749EAB7-71D5-41B3-9C25-5E6F5F60CF5E}"/>
            </a:ext>
          </a:extLst>
        </cdr:cNvPr>
        <cdr:cNvSpPr txBox="1">
          <a:spLocks xmlns:a="http://schemas.openxmlformats.org/drawingml/2006/main" noGrp="1"/>
        </cdr:cNvSpPr>
      </cdr:nvSpPr>
      <cdr:spPr bwMode="auto">
        <a:xfrm xmlns:a="http://schemas.openxmlformats.org/drawingml/2006/main">
          <a:off x="8655248" y="6505577"/>
          <a:ext cx="420490" cy="365125"/>
        </a:xfrm>
        <a:prstGeom xmlns:a="http://schemas.openxmlformats.org/drawingml/2006/main" prst="rect">
          <a:avLst/>
        </a:prstGeom>
        <a:solidFill xmlns:a="http://schemas.openxmlformats.org/drawingml/2006/main">
          <a:schemeClr val="tx1"/>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anchor="ctr"/>
        <a:lstStyle xmlns:a="http://schemas.openxmlformats.org/drawingml/2006/main">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5pPr>
          <a:lvl6pPr marL="2286000" algn="l" defTabSz="914400" rtl="0" eaLnBrk="1" latinLnBrk="0" hangingPunct="1">
            <a:defRPr kern="1200">
              <a:solidFill>
                <a:schemeClr val="bg1"/>
              </a:solidFill>
              <a:latin typeface="Verdana" pitchFamily="32" charset="0"/>
              <a:ea typeface="ＭＳ Ｐゴシック" pitchFamily="48" charset="-128"/>
              <a:cs typeface="+mn-cs"/>
            </a:defRPr>
          </a:lvl6pPr>
          <a:lvl7pPr marL="2743200" algn="l" defTabSz="914400" rtl="0" eaLnBrk="1" latinLnBrk="0" hangingPunct="1">
            <a:defRPr kern="1200">
              <a:solidFill>
                <a:schemeClr val="bg1"/>
              </a:solidFill>
              <a:latin typeface="Verdana" pitchFamily="32" charset="0"/>
              <a:ea typeface="ＭＳ Ｐゴシック" pitchFamily="48" charset="-128"/>
              <a:cs typeface="+mn-cs"/>
            </a:defRPr>
          </a:lvl7pPr>
          <a:lvl8pPr marL="3200400" algn="l" defTabSz="914400" rtl="0" eaLnBrk="1" latinLnBrk="0" hangingPunct="1">
            <a:defRPr kern="1200">
              <a:solidFill>
                <a:schemeClr val="bg1"/>
              </a:solidFill>
              <a:latin typeface="Verdana" pitchFamily="32" charset="0"/>
              <a:ea typeface="ＭＳ Ｐゴシック" pitchFamily="48" charset="-128"/>
              <a:cs typeface="+mn-cs"/>
            </a:defRPr>
          </a:lvl8pPr>
          <a:lvl9pPr marL="3657600" algn="l" defTabSz="914400" rtl="0" eaLnBrk="1" latinLnBrk="0" hangingPunct="1">
            <a:defRPr kern="1200">
              <a:solidFill>
                <a:schemeClr val="bg1"/>
              </a:solidFill>
              <a:latin typeface="Verdana" pitchFamily="32" charset="0"/>
              <a:ea typeface="ＭＳ Ｐゴシック" pitchFamily="48" charset="-128"/>
              <a:cs typeface="+mn-cs"/>
            </a:defRPr>
          </a:lvl9pPr>
        </a:lstStyle>
        <a:p xmlns:a="http://schemas.openxmlformats.org/drawingml/2006/main">
          <a:pPr algn="r" eaLnBrk="1" hangingPunct="1"/>
          <a:r>
            <a:rPr lang="en-US" altLang="ja-JP" sz="1600" dirty="0">
              <a:latin typeface="HGｺﾞｼｯｸM" pitchFamily="49" charset="-128"/>
              <a:ea typeface="HGｺﾞｼｯｸM" pitchFamily="49" charset="-128"/>
            </a:rPr>
            <a:t>95</a:t>
          </a:r>
          <a:endParaRPr lang="en-US" altLang="ja-JP" sz="1600" dirty="0">
            <a:solidFill>
              <a:schemeClr val="bg1"/>
            </a:solidFill>
            <a:latin typeface="HGｺﾞｼｯｸM" pitchFamily="49" charset="-128"/>
            <a:ea typeface="HGｺﾞｼｯｸM" pitchFamily="49" charset="-128"/>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6478" cy="337166"/>
          </a:xfrm>
          <a:prstGeom prst="rect">
            <a:avLst/>
          </a:prstGeom>
        </p:spPr>
        <p:txBody>
          <a:bodyPr vert="horz" lIns="90763" tIns="45382" rIns="90763" bIns="4538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87533" y="0"/>
            <a:ext cx="4276478" cy="337166"/>
          </a:xfrm>
          <a:prstGeom prst="rect">
            <a:avLst/>
          </a:prstGeom>
        </p:spPr>
        <p:txBody>
          <a:bodyPr vert="horz" lIns="90763" tIns="45382" rIns="90763" bIns="45382" rtlCol="0"/>
          <a:lstStyle>
            <a:lvl1pPr algn="r">
              <a:defRPr sz="1200"/>
            </a:lvl1pPr>
          </a:lstStyle>
          <a:p>
            <a:fld id="{127B1760-4CF3-434A-B7FA-7C6F7807DA36}" type="datetimeFigureOut">
              <a:rPr kumimoji="1" lang="ja-JP" altLang="en-US" smtClean="0"/>
              <a:t>2024/5/22</a:t>
            </a:fld>
            <a:endParaRPr kumimoji="1" lang="ja-JP" altLang="en-US"/>
          </a:p>
        </p:txBody>
      </p:sp>
      <p:sp>
        <p:nvSpPr>
          <p:cNvPr id="4" name="フッター プレースホルダー 3"/>
          <p:cNvSpPr>
            <a:spLocks noGrp="1"/>
          </p:cNvSpPr>
          <p:nvPr>
            <p:ph type="ftr" sz="quarter" idx="2"/>
          </p:nvPr>
        </p:nvSpPr>
        <p:spPr>
          <a:xfrm>
            <a:off x="0" y="6398598"/>
            <a:ext cx="4276478" cy="337166"/>
          </a:xfrm>
          <a:prstGeom prst="rect">
            <a:avLst/>
          </a:prstGeom>
        </p:spPr>
        <p:txBody>
          <a:bodyPr vert="horz" lIns="90763" tIns="45382" rIns="90763" bIns="4538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87533" y="6398598"/>
            <a:ext cx="4276478" cy="337166"/>
          </a:xfrm>
          <a:prstGeom prst="rect">
            <a:avLst/>
          </a:prstGeom>
        </p:spPr>
        <p:txBody>
          <a:bodyPr vert="horz" lIns="90763" tIns="45382" rIns="90763" bIns="45382" rtlCol="0" anchor="b"/>
          <a:lstStyle>
            <a:lvl1pPr algn="r">
              <a:defRPr sz="1200"/>
            </a:lvl1pPr>
          </a:lstStyle>
          <a:p>
            <a:fld id="{8BA6E6BA-B298-43D0-A127-5066250F2FBD}" type="slidenum">
              <a:rPr kumimoji="1" lang="ja-JP" altLang="en-US" smtClean="0"/>
              <a:t>‹#›</a:t>
            </a:fld>
            <a:endParaRPr kumimoji="1" lang="ja-JP" altLang="en-US"/>
          </a:p>
        </p:txBody>
      </p:sp>
    </p:spTree>
    <p:extLst>
      <p:ext uri="{BB962C8B-B14F-4D97-AF65-F5344CB8AC3E}">
        <p14:creationId xmlns:p14="http://schemas.microsoft.com/office/powerpoint/2010/main" val="35513686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AutoShape 1"/>
          <p:cNvSpPr>
            <a:spLocks noChangeArrowheads="1"/>
          </p:cNvSpPr>
          <p:nvPr/>
        </p:nvSpPr>
        <p:spPr bwMode="auto">
          <a:xfrm>
            <a:off x="2" y="1"/>
            <a:ext cx="9866313" cy="6735763"/>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6" tIns="45713" rIns="91426" bIns="45713" anchor="ctr"/>
          <a:lstStyle/>
          <a:p>
            <a:endParaRPr lang="ja-JP" altLang="en-US"/>
          </a:p>
        </p:txBody>
      </p:sp>
      <p:sp>
        <p:nvSpPr>
          <p:cNvPr id="55299" name="AutoShape 2"/>
          <p:cNvSpPr>
            <a:spLocks noChangeArrowheads="1"/>
          </p:cNvSpPr>
          <p:nvPr/>
        </p:nvSpPr>
        <p:spPr bwMode="auto">
          <a:xfrm>
            <a:off x="2" y="1"/>
            <a:ext cx="9866313" cy="6735763"/>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6" tIns="45713" rIns="91426" bIns="45713" anchor="ctr"/>
          <a:lstStyle/>
          <a:p>
            <a:endParaRPr lang="ja-JP" altLang="en-US"/>
          </a:p>
        </p:txBody>
      </p:sp>
      <p:sp>
        <p:nvSpPr>
          <p:cNvPr id="55300" name="AutoShape 3"/>
          <p:cNvSpPr>
            <a:spLocks noChangeArrowheads="1"/>
          </p:cNvSpPr>
          <p:nvPr/>
        </p:nvSpPr>
        <p:spPr bwMode="auto">
          <a:xfrm>
            <a:off x="2" y="1"/>
            <a:ext cx="9866313" cy="6735763"/>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6" tIns="45713" rIns="91426" bIns="45713" anchor="ctr"/>
          <a:lstStyle/>
          <a:p>
            <a:endParaRPr lang="ja-JP" altLang="en-US"/>
          </a:p>
        </p:txBody>
      </p:sp>
      <p:sp>
        <p:nvSpPr>
          <p:cNvPr id="55301" name="AutoShape 4"/>
          <p:cNvSpPr>
            <a:spLocks noChangeArrowheads="1"/>
          </p:cNvSpPr>
          <p:nvPr/>
        </p:nvSpPr>
        <p:spPr bwMode="auto">
          <a:xfrm>
            <a:off x="2" y="1"/>
            <a:ext cx="9866313" cy="6735763"/>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6" tIns="45713" rIns="91426" bIns="45713" anchor="ctr"/>
          <a:lstStyle/>
          <a:p>
            <a:endParaRPr lang="ja-JP" altLang="en-US"/>
          </a:p>
        </p:txBody>
      </p:sp>
      <p:sp>
        <p:nvSpPr>
          <p:cNvPr id="55302" name="AutoShape 5"/>
          <p:cNvSpPr>
            <a:spLocks noChangeArrowheads="1"/>
          </p:cNvSpPr>
          <p:nvPr/>
        </p:nvSpPr>
        <p:spPr bwMode="auto">
          <a:xfrm>
            <a:off x="2" y="1"/>
            <a:ext cx="9866313" cy="6735763"/>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6" tIns="45713" rIns="91426" bIns="45713" anchor="ctr"/>
          <a:lstStyle/>
          <a:p>
            <a:endParaRPr lang="ja-JP" altLang="en-US"/>
          </a:p>
        </p:txBody>
      </p:sp>
      <p:sp>
        <p:nvSpPr>
          <p:cNvPr id="55303" name="Text Box 6"/>
          <p:cNvSpPr txBox="1">
            <a:spLocks noChangeArrowheads="1"/>
          </p:cNvSpPr>
          <p:nvPr/>
        </p:nvSpPr>
        <p:spPr bwMode="auto">
          <a:xfrm>
            <a:off x="1" y="0"/>
            <a:ext cx="4276256" cy="337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6" tIns="45713" rIns="91426" bIns="45713" anchor="ctr"/>
          <a:lstStyle/>
          <a:p>
            <a:endParaRPr lang="ja-JP" altLang="en-US"/>
          </a:p>
        </p:txBody>
      </p:sp>
      <p:sp>
        <p:nvSpPr>
          <p:cNvPr id="55304" name="Text Box 7"/>
          <p:cNvSpPr txBox="1">
            <a:spLocks noChangeArrowheads="1"/>
          </p:cNvSpPr>
          <p:nvPr/>
        </p:nvSpPr>
        <p:spPr bwMode="auto">
          <a:xfrm>
            <a:off x="5587732" y="0"/>
            <a:ext cx="4276254" cy="337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6" tIns="45713" rIns="91426" bIns="45713" anchor="ctr"/>
          <a:lstStyle/>
          <a:p>
            <a:endParaRPr lang="ja-JP" altLang="en-US"/>
          </a:p>
        </p:txBody>
      </p:sp>
      <p:sp>
        <p:nvSpPr>
          <p:cNvPr id="55305" name="Rectangle 8"/>
          <p:cNvSpPr>
            <a:spLocks noGrp="1" noRot="1" noChangeAspect="1" noChangeArrowheads="1"/>
          </p:cNvSpPr>
          <p:nvPr>
            <p:ph type="sldImg"/>
          </p:nvPr>
        </p:nvSpPr>
        <p:spPr bwMode="auto">
          <a:xfrm>
            <a:off x="3248025" y="504825"/>
            <a:ext cx="3360738" cy="2520950"/>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4105" name="Rectangle 9"/>
          <p:cNvSpPr>
            <a:spLocks noGrp="1" noChangeArrowheads="1"/>
          </p:cNvSpPr>
          <p:nvPr>
            <p:ph type="body"/>
          </p:nvPr>
        </p:nvSpPr>
        <p:spPr bwMode="auto">
          <a:xfrm>
            <a:off x="985936" y="3199352"/>
            <a:ext cx="7882818" cy="302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86" tIns="46793" rIns="89986" bIns="46793" numCol="1" anchor="t" anchorCtr="0" compatLnSpc="1">
            <a:prstTxWarp prst="textNoShape">
              <a:avLst/>
            </a:prstTxWarp>
          </a:bodyPr>
          <a:lstStyle/>
          <a:p>
            <a:pPr lvl="0"/>
            <a:endParaRPr lang="ja-JP" altLang="ja-JP" noProof="0" smtClean="0"/>
          </a:p>
        </p:txBody>
      </p:sp>
      <p:sp>
        <p:nvSpPr>
          <p:cNvPr id="55307" name="Text Box 10"/>
          <p:cNvSpPr txBox="1">
            <a:spLocks noChangeArrowheads="1"/>
          </p:cNvSpPr>
          <p:nvPr/>
        </p:nvSpPr>
        <p:spPr bwMode="auto">
          <a:xfrm>
            <a:off x="1" y="6396536"/>
            <a:ext cx="4276256" cy="337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6" tIns="45713" rIns="91426" bIns="45713" anchor="ctr"/>
          <a:lstStyle/>
          <a:p>
            <a:endParaRPr lang="ja-JP" altLang="en-US"/>
          </a:p>
        </p:txBody>
      </p:sp>
      <p:sp>
        <p:nvSpPr>
          <p:cNvPr id="4107" name="Rectangle 11"/>
          <p:cNvSpPr>
            <a:spLocks noGrp="1" noChangeArrowheads="1"/>
          </p:cNvSpPr>
          <p:nvPr>
            <p:ph type="sldNum"/>
          </p:nvPr>
        </p:nvSpPr>
        <p:spPr bwMode="auto">
          <a:xfrm>
            <a:off x="5587735" y="6396537"/>
            <a:ext cx="4264628" cy="331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86" tIns="46793" rIns="89986" bIns="46793" numCol="1" anchor="b" anchorCtr="0" compatLnSpc="1">
            <a:prstTxWarp prst="textNoShape">
              <a:avLst/>
            </a:prstTxWarp>
          </a:bodyPr>
          <a:lstStyle>
            <a:lvl1pPr algn="r">
              <a:buClrTx/>
              <a:buFontTx/>
              <a:buNone/>
              <a:tabLst>
                <a:tab pos="723788" algn="l"/>
                <a:tab pos="1447577" algn="l"/>
                <a:tab pos="2171365" algn="l"/>
                <a:tab pos="2895154" algn="l"/>
              </a:tabLst>
              <a:defRPr sz="1200">
                <a:solidFill>
                  <a:srgbClr val="000000"/>
                </a:solidFill>
                <a:latin typeface="Arial" charset="0"/>
                <a:ea typeface="ＭＳ Ｐ明朝" charset="-128"/>
              </a:defRPr>
            </a:lvl1pPr>
          </a:lstStyle>
          <a:p>
            <a:pPr>
              <a:defRPr/>
            </a:pPr>
            <a:fld id="{72A8B88E-A962-4A88-8970-1A1DD9473673}" type="slidenum">
              <a:rPr lang="en-US" altLang="ja-JP"/>
              <a:pPr>
                <a:defRPr/>
              </a:pPr>
              <a:t>‹#›</a:t>
            </a:fld>
            <a:endParaRPr lang="en-US" altLang="ja-JP"/>
          </a:p>
        </p:txBody>
      </p:sp>
    </p:spTree>
    <p:extLst>
      <p:ext uri="{BB962C8B-B14F-4D97-AF65-F5344CB8AC3E}">
        <p14:creationId xmlns:p14="http://schemas.microsoft.com/office/powerpoint/2010/main" val="3088463372"/>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43FA0CB-8B9B-40DC-96E6-51E2DF77FDDE}" type="slidenum">
              <a:rPr lang="en-US" altLang="ja-JP" smtClean="0">
                <a:latin typeface="Arial" charset="0"/>
              </a:rPr>
              <a:pPr eaLnBrk="1" hangingPunct="1">
                <a:spcBef>
                  <a:spcPct val="0"/>
                </a:spcBef>
              </a:pPr>
              <a:t>1</a:t>
            </a:fld>
            <a:endParaRPr lang="en-US" altLang="ja-JP" smtClean="0">
              <a:latin typeface="Arial" charset="0"/>
            </a:endParaRPr>
          </a:p>
        </p:txBody>
      </p:sp>
      <p:sp>
        <p:nvSpPr>
          <p:cNvPr id="5632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ar-SA" altLang="ja-JP" b="1" dirty="0"/>
              <a:t>挨拶</a:t>
            </a:r>
            <a:endParaRPr lang="ja-JP" altLang="ja-JP" dirty="0"/>
          </a:p>
          <a:p>
            <a:r>
              <a:rPr lang="ja-JP" altLang="ja-JP" dirty="0"/>
              <a:t>●</a:t>
            </a:r>
            <a:r>
              <a:rPr lang="ar-SA" altLang="ja-JP" dirty="0"/>
              <a:t>自己紹介（課、班の紹介のうえ、担当業務など）</a:t>
            </a:r>
            <a:endParaRPr lang="ja-JP" altLang="ja-JP" dirty="0"/>
          </a:p>
          <a:p>
            <a:r>
              <a:rPr lang="ar-SA" altLang="ja-JP" dirty="0"/>
              <a:t>・今回の講義を担当する県庁医療政策課の</a:t>
            </a:r>
            <a:r>
              <a:rPr lang="ja-JP" altLang="ja-JP" dirty="0"/>
              <a:t>内田</a:t>
            </a:r>
            <a:r>
              <a:rPr lang="ar-SA" altLang="ja-JP" dirty="0"/>
              <a:t>と申します。よろしくお願いします。</a:t>
            </a:r>
            <a:endParaRPr lang="ja-JP" altLang="ja-JP" dirty="0"/>
          </a:p>
          <a:p>
            <a:r>
              <a:rPr lang="ar-SA" altLang="ja-JP" dirty="0"/>
              <a:t>・講義を始める前に簡単な自己紹介をします。医療政策課は、熊本県の医療行政の</a:t>
            </a:r>
            <a:endParaRPr lang="ja-JP" altLang="ja-JP" dirty="0"/>
          </a:p>
          <a:p>
            <a:r>
              <a:rPr lang="ar-SA" altLang="ja-JP" dirty="0"/>
              <a:t>　推進に取り組んでいる部署です。私の所属する医療連携班は、地域医療体制の整備、</a:t>
            </a:r>
            <a:endParaRPr lang="ja-JP" altLang="ja-JP" dirty="0"/>
          </a:p>
          <a:p>
            <a:r>
              <a:rPr lang="ar-SA" altLang="ja-JP" dirty="0"/>
              <a:t>具体的には、救急医療、災害医療、小児医療、周産期医療などを所管しており、</a:t>
            </a:r>
            <a:endParaRPr lang="ja-JP" altLang="ja-JP" dirty="0"/>
          </a:p>
          <a:p>
            <a:r>
              <a:rPr lang="ar-SA" altLang="ja-JP" dirty="0"/>
              <a:t>その中でも私は、救急医療を主に担当しています。</a:t>
            </a:r>
            <a:endParaRPr lang="ja-JP" altLang="ja-JP" dirty="0"/>
          </a:p>
          <a:p>
            <a:r>
              <a:rPr lang="en-US" altLang="ja-JP" dirty="0"/>
              <a:t> </a:t>
            </a:r>
            <a:endParaRPr lang="ja-JP" altLang="ja-JP" dirty="0"/>
          </a:p>
          <a:p>
            <a:r>
              <a:rPr lang="ja-JP" altLang="ja-JP" dirty="0"/>
              <a:t>●</a:t>
            </a:r>
            <a:r>
              <a:rPr lang="ar-SA" altLang="ja-JP" dirty="0"/>
              <a:t>今日の流れ</a:t>
            </a:r>
            <a:endParaRPr lang="ja-JP" altLang="ja-JP" dirty="0"/>
          </a:p>
          <a:p>
            <a:r>
              <a:rPr lang="ar-SA" altLang="ja-JP" dirty="0"/>
              <a:t>・本日の演題は「救急医療体制の理解」ということで、救急医療の現状や課題、</a:t>
            </a:r>
            <a:r>
              <a:rPr lang="ja-JP" altLang="ja-JP" dirty="0"/>
              <a:t>それから、</a:t>
            </a:r>
            <a:r>
              <a:rPr lang="ar-SA" altLang="ja-JP" dirty="0"/>
              <a:t>熊本型ヘリ救急搬送体制という</a:t>
            </a:r>
            <a:r>
              <a:rPr lang="ja-JP" altLang="ja-JP" dirty="0"/>
              <a:t>２部</a:t>
            </a:r>
            <a:r>
              <a:rPr lang="ar-SA" altLang="ja-JP" dirty="0"/>
              <a:t>構成でお話していきます。</a:t>
            </a:r>
            <a:endParaRPr lang="ja-JP" altLang="ja-JP" dirty="0"/>
          </a:p>
          <a:p>
            <a:r>
              <a:rPr lang="ar-SA" altLang="ja-JP" dirty="0"/>
              <a:t>・講義の時間は</a:t>
            </a:r>
            <a:r>
              <a:rPr lang="en-US" altLang="ja-JP" dirty="0"/>
              <a:t>2</a:t>
            </a:r>
            <a:r>
              <a:rPr lang="ar-SA" altLang="ja-JP" dirty="0"/>
              <a:t>時間ありますので、途中で</a:t>
            </a:r>
            <a:r>
              <a:rPr lang="en-US" altLang="ja-JP" dirty="0"/>
              <a:t>DVD</a:t>
            </a:r>
            <a:r>
              <a:rPr lang="ja-JP" altLang="ja-JP" dirty="0"/>
              <a:t>の視聴や</a:t>
            </a:r>
            <a:r>
              <a:rPr lang="ar-SA" altLang="ja-JP" dirty="0"/>
              <a:t>休憩を挟み</a:t>
            </a:r>
            <a:r>
              <a:rPr lang="ja-JP" altLang="ja-JP" dirty="0" err="1"/>
              <a:t>ながら</a:t>
            </a:r>
            <a:r>
              <a:rPr lang="ar-SA" altLang="ja-JP" dirty="0"/>
              <a:t>、</a:t>
            </a:r>
            <a:r>
              <a:rPr lang="ja-JP" altLang="ja-JP" dirty="0"/>
              <a:t>進めていき</a:t>
            </a:r>
            <a:r>
              <a:rPr lang="ar-SA" altLang="ja-JP" dirty="0"/>
              <a:t>たいと思います</a:t>
            </a:r>
            <a:r>
              <a:rPr lang="ja-JP" altLang="en-US" dirty="0" err="1"/>
              <a:t>。</a:t>
            </a:r>
            <a:endParaRPr lang="ja-JP" altLang="ja-JP"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13</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14</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idx="10"/>
          </p:nvPr>
        </p:nvSpPr>
        <p:spPr/>
        <p:txBody>
          <a:bodyPr/>
          <a:lstStyle/>
          <a:p>
            <a:pPr>
              <a:defRPr/>
            </a:pPr>
            <a:fld id="{72A8B88E-A962-4A88-8970-1A1DD9473673}" type="slidenum">
              <a:rPr lang="en-US" altLang="ja-JP" smtClean="0"/>
              <a:pPr>
                <a:defRPr/>
              </a:pPr>
              <a:t>17</a:t>
            </a:fld>
            <a:endParaRPr lang="en-US" altLang="ja-JP"/>
          </a:p>
        </p:txBody>
      </p:sp>
    </p:spTree>
    <p:extLst>
      <p:ext uri="{BB962C8B-B14F-4D97-AF65-F5344CB8AC3E}">
        <p14:creationId xmlns:p14="http://schemas.microsoft.com/office/powerpoint/2010/main" val="4153902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18</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19</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20</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21</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22</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23</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723788" algn="l"/>
                <a:tab pos="1447577" algn="l"/>
                <a:tab pos="2171365" algn="l"/>
                <a:tab pos="2895154" algn="l"/>
              </a:tabLst>
              <a:defRPr/>
            </a:pPr>
            <a:fld id="{2FEF540E-B5AE-40C1-8642-9CE7965715FD}" type="slidenum">
              <a:rPr kumimoji="0" lang="en-US" altLang="ja-JP" sz="1200" b="0" i="0" u="none" strike="noStrike" kern="1200" cap="none" spc="0" normalizeH="0" baseline="0" noProof="0" smtClean="0">
                <a:ln>
                  <a:noFill/>
                </a:ln>
                <a:solidFill>
                  <a:srgbClr val="000000"/>
                </a:solidFill>
                <a:effectLst/>
                <a:uLnTx/>
                <a:uFillTx/>
                <a:latin typeface="Arial" charset="0"/>
                <a:ea typeface="ＭＳ Ｐ明朝" charset="-128"/>
                <a:cs typeface="+mn-cs"/>
              </a:rPr>
              <a:pPr marL="0" marR="0" lvl="0" indent="0" algn="r" defTabSz="449263" rtl="0" eaLnBrk="1" fontAlgn="base" latinLnBrk="0" hangingPunct="1">
                <a:lnSpc>
                  <a:spcPct val="100000"/>
                </a:lnSpc>
                <a:spcBef>
                  <a:spcPct val="0"/>
                </a:spcBef>
                <a:spcAft>
                  <a:spcPct val="0"/>
                </a:spcAft>
                <a:buClrTx/>
                <a:buSzPct val="100000"/>
                <a:buFontTx/>
                <a:buNone/>
                <a:tabLst>
                  <a:tab pos="723788" algn="l"/>
                  <a:tab pos="1447577" algn="l"/>
                  <a:tab pos="2171365" algn="l"/>
                  <a:tab pos="2895154" algn="l"/>
                </a:tabLst>
                <a:defRPr/>
              </a:pPr>
              <a:t>24</a:t>
            </a:fld>
            <a:endParaRPr kumimoji="0" lang="en-US" altLang="ja-JP" sz="1200" b="0" i="0" u="none" strike="noStrike" kern="1200" cap="none" spc="0" normalizeH="0" baseline="0" noProof="0" smtClean="0">
              <a:ln>
                <a:noFill/>
              </a:ln>
              <a:solidFill>
                <a:srgbClr val="000000"/>
              </a:solidFill>
              <a:effectLst/>
              <a:uLnTx/>
              <a:uFillTx/>
              <a:latin typeface="Arial" charset="0"/>
              <a:ea typeface="ＭＳ Ｐ明朝" charset="-128"/>
              <a:cs typeface="+mn-cs"/>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extLst>
      <p:ext uri="{BB962C8B-B14F-4D97-AF65-F5344CB8AC3E}">
        <p14:creationId xmlns:p14="http://schemas.microsoft.com/office/powerpoint/2010/main" val="2805497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6922D923-9FB8-4162-8A6A-1055AADCBABD}" type="slidenum">
              <a:rPr lang="en-US" altLang="ja-JP" smtClean="0">
                <a:latin typeface="Arial" charset="0"/>
              </a:rPr>
              <a:pPr eaLnBrk="1" hangingPunct="1">
                <a:spcBef>
                  <a:spcPct val="0"/>
                </a:spcBef>
              </a:pPr>
              <a:t>2</a:t>
            </a:fld>
            <a:endParaRPr lang="en-US" altLang="ja-JP" smtClean="0">
              <a:latin typeface="Arial" charset="0"/>
            </a:endParaRPr>
          </a:p>
        </p:txBody>
      </p:sp>
      <p:sp>
        <p:nvSpPr>
          <p:cNvPr id="57347"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27</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extLst>
      <p:ext uri="{BB962C8B-B14F-4D97-AF65-F5344CB8AC3E}">
        <p14:creationId xmlns:p14="http://schemas.microsoft.com/office/powerpoint/2010/main" val="3302072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C3619ADC-D52F-4B54-A522-C196C7C1817B}" type="slidenum">
              <a:rPr lang="en-US" altLang="ja-JP" smtClean="0">
                <a:latin typeface="Arial" charset="0"/>
              </a:rPr>
              <a:pPr eaLnBrk="1" hangingPunct="1">
                <a:spcBef>
                  <a:spcPct val="0"/>
                </a:spcBef>
              </a:pPr>
              <a:t>28</a:t>
            </a:fld>
            <a:endParaRPr lang="en-US" altLang="ja-JP" smtClean="0">
              <a:latin typeface="Arial" charset="0"/>
            </a:endParaRPr>
          </a:p>
        </p:txBody>
      </p:sp>
      <p:sp>
        <p:nvSpPr>
          <p:cNvPr id="82947"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8" name="Text Box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tabLst>
                <a:tab pos="0" algn="l"/>
                <a:tab pos="447606" algn="l"/>
                <a:tab pos="896800" algn="l"/>
                <a:tab pos="1345992" algn="l"/>
                <a:tab pos="1795187" algn="l"/>
                <a:tab pos="2244379" algn="l"/>
                <a:tab pos="2693573" algn="l"/>
                <a:tab pos="3142766" algn="l"/>
                <a:tab pos="3591959" algn="l"/>
                <a:tab pos="4041153" algn="l"/>
                <a:tab pos="4490347" algn="l"/>
                <a:tab pos="4939539" algn="l"/>
                <a:tab pos="5388733" algn="l"/>
                <a:tab pos="5837925" algn="l"/>
                <a:tab pos="6287119" algn="l"/>
                <a:tab pos="6736313" algn="l"/>
                <a:tab pos="7185506" algn="l"/>
                <a:tab pos="7634699" algn="l"/>
                <a:tab pos="8083893" algn="l"/>
                <a:tab pos="8533085" algn="l"/>
                <a:tab pos="8982280" algn="l"/>
              </a:tabLst>
            </a:pPr>
            <a:endParaRPr lang="ja-JP" altLang="ja-JP" dirty="0" smtClean="0">
              <a:latin typeface="Arial" charset="0"/>
              <a:ea typeface="ＭＳ Ｐ明朝" charset="-128"/>
            </a:endParaRPr>
          </a:p>
        </p:txBody>
      </p:sp>
      <p:sp>
        <p:nvSpPr>
          <p:cNvPr id="82949" name="Text Box 3"/>
          <p:cNvSpPr txBox="1">
            <a:spLocks noChangeArrowheads="1"/>
          </p:cNvSpPr>
          <p:nvPr/>
        </p:nvSpPr>
        <p:spPr bwMode="auto">
          <a:xfrm>
            <a:off x="5587732" y="6396536"/>
            <a:ext cx="4276254" cy="337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6" tIns="46793" rIns="89986" bIns="46793"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62C10409-9283-4B22-9761-822172249B05}" type="slidenum">
              <a:rPr lang="en-US" altLang="ja-JP">
                <a:latin typeface="Arial" charset="0"/>
              </a:rPr>
              <a:pPr algn="r" eaLnBrk="1" hangingPunct="1">
                <a:spcBef>
                  <a:spcPct val="0"/>
                </a:spcBef>
                <a:buClrTx/>
                <a:buFontTx/>
                <a:buNone/>
              </a:pPr>
              <a:t>28</a:t>
            </a:fld>
            <a:endParaRPr lang="en-US" altLang="ja-JP">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C3619ADC-D52F-4B54-A522-C196C7C1817B}" type="slidenum">
              <a:rPr lang="en-US" altLang="ja-JP" smtClean="0">
                <a:latin typeface="Arial" charset="0"/>
              </a:rPr>
              <a:pPr eaLnBrk="1" hangingPunct="1">
                <a:spcBef>
                  <a:spcPct val="0"/>
                </a:spcBef>
              </a:pPr>
              <a:t>29</a:t>
            </a:fld>
            <a:endParaRPr lang="en-US" altLang="ja-JP" smtClean="0">
              <a:latin typeface="Arial" charset="0"/>
            </a:endParaRPr>
          </a:p>
        </p:txBody>
      </p:sp>
      <p:sp>
        <p:nvSpPr>
          <p:cNvPr id="82947"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8" name="Text Box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tabLst>
                <a:tab pos="0" algn="l"/>
                <a:tab pos="447606" algn="l"/>
                <a:tab pos="896800" algn="l"/>
                <a:tab pos="1345992" algn="l"/>
                <a:tab pos="1795187" algn="l"/>
                <a:tab pos="2244379" algn="l"/>
                <a:tab pos="2693573" algn="l"/>
                <a:tab pos="3142766" algn="l"/>
                <a:tab pos="3591959" algn="l"/>
                <a:tab pos="4041153" algn="l"/>
                <a:tab pos="4490347" algn="l"/>
                <a:tab pos="4939539" algn="l"/>
                <a:tab pos="5388733" algn="l"/>
                <a:tab pos="5837925" algn="l"/>
                <a:tab pos="6287119" algn="l"/>
                <a:tab pos="6736313" algn="l"/>
                <a:tab pos="7185506" algn="l"/>
                <a:tab pos="7634699" algn="l"/>
                <a:tab pos="8083893" algn="l"/>
                <a:tab pos="8533085" algn="l"/>
                <a:tab pos="8982280" algn="l"/>
              </a:tabLst>
            </a:pPr>
            <a:endParaRPr lang="ja-JP" altLang="ja-JP" dirty="0" smtClean="0">
              <a:latin typeface="Arial" charset="0"/>
              <a:ea typeface="ＭＳ Ｐ明朝" charset="-128"/>
            </a:endParaRPr>
          </a:p>
        </p:txBody>
      </p:sp>
      <p:sp>
        <p:nvSpPr>
          <p:cNvPr id="82949" name="Text Box 3"/>
          <p:cNvSpPr txBox="1">
            <a:spLocks noChangeArrowheads="1"/>
          </p:cNvSpPr>
          <p:nvPr/>
        </p:nvSpPr>
        <p:spPr bwMode="auto">
          <a:xfrm>
            <a:off x="5587732" y="6396536"/>
            <a:ext cx="4276254" cy="337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6" tIns="46793" rIns="89986" bIns="46793"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62C10409-9283-4B22-9761-822172249B05}" type="slidenum">
              <a:rPr lang="en-US" altLang="ja-JP">
                <a:latin typeface="Arial" charset="0"/>
              </a:rPr>
              <a:pPr algn="r" eaLnBrk="1" hangingPunct="1">
                <a:spcBef>
                  <a:spcPct val="0"/>
                </a:spcBef>
                <a:buClrTx/>
                <a:buFontTx/>
                <a:buNone/>
              </a:pPr>
              <a:t>29</a:t>
            </a:fld>
            <a:endParaRPr lang="en-US" altLang="ja-JP">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61247" indent="-161247" defTabSz="866803">
              <a:lnSpc>
                <a:spcPts val="1648"/>
              </a:lnSpc>
              <a:spcBef>
                <a:spcPts val="2379"/>
              </a:spcBef>
            </a:pPr>
            <a:r>
              <a:rPr lang="ja-JP" altLang="en-US" dirty="0" smtClean="0">
                <a:solidFill>
                  <a:prstClr val="black"/>
                </a:solidFill>
                <a:latin typeface="ＭＳ ゴシック" panose="020B0609070205080204" pitchFamily="49" charset="-128"/>
                <a:ea typeface="ＭＳ ゴシック" panose="020B0609070205080204" pitchFamily="49" charset="-128"/>
              </a:rPr>
              <a:t>　保健所</a:t>
            </a:r>
            <a:r>
              <a:rPr lang="ja-JP" altLang="en-US" dirty="0">
                <a:solidFill>
                  <a:prstClr val="black"/>
                </a:solidFill>
                <a:latin typeface="ＭＳ ゴシック" panose="020B0609070205080204" pitchFamily="49" charset="-128"/>
                <a:ea typeface="ＭＳ ゴシック" panose="020B0609070205080204" pitchFamily="49" charset="-128"/>
              </a:rPr>
              <a:t>では、感染防止対策の指導や疫学調査、行政検査の実施、入院患者の調整及び退院後の健康観察等、多様な業務を担っており</a:t>
            </a:r>
            <a:r>
              <a:rPr lang="ja-JP" altLang="en-US" dirty="0" smtClean="0">
                <a:solidFill>
                  <a:prstClr val="black"/>
                </a:solidFill>
                <a:latin typeface="ＭＳ ゴシック" panose="020B0609070205080204" pitchFamily="49" charset="-128"/>
                <a:ea typeface="ＭＳ ゴシック" panose="020B0609070205080204" pitchFamily="49" charset="-128"/>
              </a:rPr>
              <a:t>、</a:t>
            </a:r>
            <a:endParaRPr lang="en-US" altLang="ja-JP" dirty="0" smtClean="0">
              <a:solidFill>
                <a:prstClr val="black"/>
              </a:solidFill>
              <a:latin typeface="ＭＳ ゴシック" panose="020B0609070205080204" pitchFamily="49" charset="-128"/>
              <a:ea typeface="ＭＳ ゴシック" panose="020B0609070205080204" pitchFamily="49" charset="-128"/>
            </a:endParaRPr>
          </a:p>
          <a:p>
            <a:pPr marL="161247" indent="-161247" defTabSz="866803">
              <a:lnSpc>
                <a:spcPts val="1648"/>
              </a:lnSpc>
              <a:spcBef>
                <a:spcPts val="2379"/>
              </a:spcBef>
            </a:pPr>
            <a:r>
              <a:rPr lang="ja-JP" altLang="en-US" dirty="0" smtClean="0">
                <a:solidFill>
                  <a:prstClr val="black"/>
                </a:solidFill>
                <a:latin typeface="ＭＳ ゴシック" panose="020B0609070205080204" pitchFamily="49" charset="-128"/>
                <a:ea typeface="ＭＳ ゴシック" panose="020B0609070205080204" pitchFamily="49" charset="-128"/>
              </a:rPr>
              <a:t>特</a:t>
            </a:r>
            <a:r>
              <a:rPr lang="ja-JP" altLang="en-US" dirty="0">
                <a:solidFill>
                  <a:prstClr val="black"/>
                </a:solidFill>
                <a:latin typeface="ＭＳ ゴシック" panose="020B0609070205080204" pitchFamily="49" charset="-128"/>
                <a:ea typeface="ＭＳ ゴシック" panose="020B0609070205080204" pitchFamily="49" charset="-128"/>
              </a:rPr>
              <a:t>に新型コロナウイルス感染症の感染拡大時に専門職の不足が課題となっています。</a:t>
            </a:r>
            <a:endParaRPr lang="en-US" altLang="ja-JP" dirty="0">
              <a:solidFill>
                <a:prstClr val="black"/>
              </a:solidFill>
              <a:latin typeface="ＭＳ ゴシック" panose="020B0609070205080204" pitchFamily="49" charset="-128"/>
              <a:ea typeface="ＭＳ ゴシック" panose="020B0609070205080204" pitchFamily="49" charset="-128"/>
            </a:endParaRPr>
          </a:p>
          <a:p>
            <a:pPr marL="161247" indent="-161247" defTabSz="866803">
              <a:lnSpc>
                <a:spcPts val="1648"/>
              </a:lnSpc>
              <a:spcBef>
                <a:spcPts val="2379"/>
              </a:spcBef>
            </a:pPr>
            <a:r>
              <a:rPr lang="ja-JP" altLang="en-US" dirty="0">
                <a:solidFill>
                  <a:prstClr val="black"/>
                </a:solidFill>
                <a:latin typeface="ＭＳ ゴシック" panose="020B0609070205080204" pitchFamily="49" charset="-128"/>
                <a:ea typeface="ＭＳ ゴシック" panose="020B0609070205080204" pitchFamily="49" charset="-128"/>
              </a:rPr>
              <a:t>　そこで、潜在保健師等を登録する人材バンクを創設し、保健所での業務を支援するための即戦力となる人材の確保と育成を</a:t>
            </a:r>
            <a:r>
              <a:rPr lang="ja-JP" altLang="en-US" dirty="0" smtClean="0">
                <a:solidFill>
                  <a:prstClr val="black"/>
                </a:solidFill>
                <a:latin typeface="ＭＳ ゴシック" panose="020B0609070205080204" pitchFamily="49" charset="-128"/>
                <a:ea typeface="ＭＳ ゴシック" panose="020B0609070205080204" pitchFamily="49" charset="-128"/>
              </a:rPr>
              <a:t>図っています。</a:t>
            </a:r>
            <a:endParaRPr lang="en-US" altLang="ja-JP" dirty="0" smtClean="0">
              <a:solidFill>
                <a:prstClr val="black"/>
              </a:solidFill>
              <a:latin typeface="ＭＳ ゴシック" panose="020B0609070205080204" pitchFamily="49" charset="-128"/>
              <a:ea typeface="ＭＳ ゴシック" panose="020B0609070205080204" pitchFamily="49" charset="-128"/>
            </a:endParaRPr>
          </a:p>
          <a:p>
            <a:pPr marL="161247" indent="-161247" defTabSz="866803">
              <a:lnSpc>
                <a:spcPts val="1648"/>
              </a:lnSpc>
              <a:spcBef>
                <a:spcPts val="2379"/>
              </a:spcBef>
            </a:pPr>
            <a:r>
              <a:rPr lang="ja-JP" altLang="en-US" dirty="0" smtClean="0">
                <a:solidFill>
                  <a:prstClr val="black"/>
                </a:solidFill>
                <a:latin typeface="ＭＳ ゴシック" panose="020B0609070205080204" pitchFamily="49" charset="-128"/>
                <a:ea typeface="ＭＳ ゴシック" panose="020B0609070205080204" pitchFamily="49" charset="-128"/>
              </a:rPr>
              <a:t>　是非、周りにいらっしゃったらお声かけお願いします。</a:t>
            </a:r>
            <a:endParaRPr lang="en-US" altLang="ja-JP" dirty="0" smtClean="0">
              <a:solidFill>
                <a:prstClr val="black"/>
              </a:solidFill>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EB7E4F-216D-4BB4-8BBE-F31282F539A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75340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D94B2FD5-C09F-4E37-B84E-57E322AB0CAD}" type="slidenum">
              <a:rPr lang="en-US" altLang="ja-JP" smtClean="0">
                <a:latin typeface="Arial" charset="0"/>
              </a:rPr>
              <a:pPr eaLnBrk="1" hangingPunct="1">
                <a:spcBef>
                  <a:spcPct val="0"/>
                </a:spcBef>
              </a:pPr>
              <a:t>31</a:t>
            </a:fld>
            <a:endParaRPr lang="en-US" altLang="ja-JP" smtClean="0">
              <a:latin typeface="Arial" charset="0"/>
            </a:endParaRPr>
          </a:p>
        </p:txBody>
      </p:sp>
      <p:sp>
        <p:nvSpPr>
          <p:cNvPr id="90115"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32</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extLst>
      <p:ext uri="{BB962C8B-B14F-4D97-AF65-F5344CB8AC3E}">
        <p14:creationId xmlns:p14="http://schemas.microsoft.com/office/powerpoint/2010/main" val="1708664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idx="10"/>
          </p:nvPr>
        </p:nvSpPr>
        <p:spPr/>
        <p:txBody>
          <a:bodyPr/>
          <a:lstStyle/>
          <a:p>
            <a:pPr>
              <a:defRPr/>
            </a:pPr>
            <a:fld id="{72A8B88E-A962-4A88-8970-1A1DD9473673}" type="slidenum">
              <a:rPr lang="en-US" altLang="ja-JP" smtClean="0"/>
              <a:pPr>
                <a:defRPr/>
              </a:pPr>
              <a:t>33</a:t>
            </a:fld>
            <a:endParaRPr lang="en-US" altLang="ja-JP"/>
          </a:p>
        </p:txBody>
      </p:sp>
    </p:spTree>
    <p:extLst>
      <p:ext uri="{BB962C8B-B14F-4D97-AF65-F5344CB8AC3E}">
        <p14:creationId xmlns:p14="http://schemas.microsoft.com/office/powerpoint/2010/main" val="2608477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DCD0242C-C26E-4F90-844F-50151B089D50}" type="slidenum">
              <a:rPr lang="en-US" altLang="ja-JP" smtClean="0">
                <a:latin typeface="Arial" charset="0"/>
              </a:rPr>
              <a:pPr eaLnBrk="1" hangingPunct="1">
                <a:spcBef>
                  <a:spcPct val="0"/>
                </a:spcBef>
              </a:pPr>
              <a:t>34</a:t>
            </a:fld>
            <a:endParaRPr lang="en-US" altLang="ja-JP" smtClean="0">
              <a:latin typeface="Arial" charset="0"/>
            </a:endParaRPr>
          </a:p>
        </p:txBody>
      </p:sp>
      <p:sp>
        <p:nvSpPr>
          <p:cNvPr id="98307" name="Text Box 1"/>
          <p:cNvSpPr txBox="1">
            <a:spLocks noChangeArrowheads="1"/>
          </p:cNvSpPr>
          <p:nvPr/>
        </p:nvSpPr>
        <p:spPr bwMode="auto">
          <a:xfrm>
            <a:off x="5587732" y="6396536"/>
            <a:ext cx="4276254" cy="337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6" tIns="46793" rIns="89986" bIns="46793"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0448ACD3-9C9D-45FF-8D77-75F38E1A20D9}" type="slidenum">
              <a:rPr lang="en-US" altLang="ja-JP">
                <a:latin typeface="Arial" charset="0"/>
              </a:rPr>
              <a:pPr algn="r" eaLnBrk="1" hangingPunct="1">
                <a:spcBef>
                  <a:spcPct val="0"/>
                </a:spcBef>
                <a:buClrTx/>
                <a:buFontTx/>
                <a:buNone/>
              </a:pPr>
              <a:t>34</a:t>
            </a:fld>
            <a:endParaRPr lang="en-US" altLang="ja-JP">
              <a:latin typeface="Arial" charset="0"/>
            </a:endParaRPr>
          </a:p>
        </p:txBody>
      </p:sp>
      <p:sp>
        <p:nvSpPr>
          <p:cNvPr id="98308" name="Rectangle 2"/>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9" name="Text Box 3"/>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525"/>
              </a:spcBef>
              <a:buClrTx/>
              <a:tabLst>
                <a:tab pos="0" algn="l"/>
                <a:tab pos="447606" algn="l"/>
                <a:tab pos="896800" algn="l"/>
                <a:tab pos="1345992" algn="l"/>
                <a:tab pos="1795187" algn="l"/>
                <a:tab pos="2244379" algn="l"/>
                <a:tab pos="2693573" algn="l"/>
                <a:tab pos="3142766" algn="l"/>
                <a:tab pos="3591959" algn="l"/>
                <a:tab pos="4041153" algn="l"/>
                <a:tab pos="4490347" algn="l"/>
                <a:tab pos="4939539" algn="l"/>
                <a:tab pos="5388733" algn="l"/>
                <a:tab pos="5837925" algn="l"/>
                <a:tab pos="6287119" algn="l"/>
                <a:tab pos="6736313" algn="l"/>
                <a:tab pos="7185506" algn="l"/>
                <a:tab pos="7634699" algn="l"/>
                <a:tab pos="8083893" algn="l"/>
                <a:tab pos="8533085" algn="l"/>
                <a:tab pos="8982280" algn="l"/>
              </a:tabLst>
            </a:pPr>
            <a:r>
              <a:rPr lang="ja-JP" altLang="en-US" sz="1400" dirty="0">
                <a:latin typeface="ＭＳ Ｐゴシック" pitchFamily="48" charset="-128"/>
              </a:rPr>
              <a:t>・熊本型の運用においては情報の一元管理が重要。</a:t>
            </a:r>
          </a:p>
          <a:p>
            <a:pPr eaLnBrk="1" hangingPunct="1">
              <a:spcBef>
                <a:spcPts val="525"/>
              </a:spcBef>
              <a:buClrTx/>
              <a:tabLst>
                <a:tab pos="0" algn="l"/>
                <a:tab pos="447606" algn="l"/>
                <a:tab pos="896800" algn="l"/>
                <a:tab pos="1345992" algn="l"/>
                <a:tab pos="1795187" algn="l"/>
                <a:tab pos="2244379" algn="l"/>
                <a:tab pos="2693573" algn="l"/>
                <a:tab pos="3142766" algn="l"/>
                <a:tab pos="3591959" algn="l"/>
                <a:tab pos="4041153" algn="l"/>
                <a:tab pos="4490347" algn="l"/>
                <a:tab pos="4939539" algn="l"/>
                <a:tab pos="5388733" algn="l"/>
                <a:tab pos="5837925" algn="l"/>
                <a:tab pos="6287119" algn="l"/>
                <a:tab pos="6736313" algn="l"/>
                <a:tab pos="7185506" algn="l"/>
                <a:tab pos="7634699" algn="l"/>
                <a:tab pos="8083893" algn="l"/>
                <a:tab pos="8533085" algn="l"/>
                <a:tab pos="8982280" algn="l"/>
              </a:tabLst>
            </a:pPr>
            <a:r>
              <a:rPr lang="ja-JP" altLang="en-US" sz="1400" dirty="0">
                <a:latin typeface="ＭＳ Ｐゴシック" pitchFamily="48" charset="-128"/>
              </a:rPr>
              <a:t>・円滑な連携が可能となるよう、消防機関からの連絡窓口（ホットライン）を一本化。</a:t>
            </a:r>
          </a:p>
          <a:p>
            <a:pPr eaLnBrk="1" hangingPunct="1">
              <a:spcBef>
                <a:spcPts val="525"/>
              </a:spcBef>
              <a:buClrTx/>
              <a:tabLst>
                <a:tab pos="0" algn="l"/>
                <a:tab pos="447606" algn="l"/>
                <a:tab pos="896800" algn="l"/>
                <a:tab pos="1345992" algn="l"/>
                <a:tab pos="1795187" algn="l"/>
                <a:tab pos="2244379" algn="l"/>
                <a:tab pos="2693573" algn="l"/>
                <a:tab pos="3142766" algn="l"/>
                <a:tab pos="3591959" algn="l"/>
                <a:tab pos="4041153" algn="l"/>
                <a:tab pos="4490347" algn="l"/>
                <a:tab pos="4939539" algn="l"/>
                <a:tab pos="5388733" algn="l"/>
                <a:tab pos="5837925" algn="l"/>
                <a:tab pos="6287119" algn="l"/>
                <a:tab pos="6736313" algn="l"/>
                <a:tab pos="7185506" algn="l"/>
                <a:tab pos="7634699" algn="l"/>
                <a:tab pos="8083893" algn="l"/>
                <a:tab pos="8533085" algn="l"/>
                <a:tab pos="8982280" algn="l"/>
              </a:tabLst>
            </a:pPr>
            <a:r>
              <a:rPr lang="ja-JP" altLang="en-US" sz="1400" dirty="0">
                <a:latin typeface="ＭＳ Ｐゴシック" pitchFamily="48" charset="-128"/>
              </a:rPr>
              <a:t>・消防本部または救急隊からの出動要請の第</a:t>
            </a:r>
            <a:r>
              <a:rPr lang="en-US" altLang="ja-JP" sz="1400" dirty="0">
                <a:latin typeface="ＭＳ Ｐゴシック" pitchFamily="48" charset="-128"/>
              </a:rPr>
              <a:t>1</a:t>
            </a:r>
            <a:r>
              <a:rPr lang="ja-JP" altLang="en-US" sz="1400" dirty="0">
                <a:latin typeface="ＭＳ Ｐゴシック" pitchFamily="48" charset="-128"/>
              </a:rPr>
              <a:t>報は必ず防災消防航空センターで受け、それを４つの協力病院が同時に傍受できる会議通話システムを採用。</a:t>
            </a:r>
          </a:p>
          <a:p>
            <a:pPr eaLnBrk="1" hangingPunct="1">
              <a:spcBef>
                <a:spcPts val="525"/>
              </a:spcBef>
              <a:buClrTx/>
              <a:tabLst>
                <a:tab pos="0" algn="l"/>
                <a:tab pos="447606" algn="l"/>
                <a:tab pos="896800" algn="l"/>
                <a:tab pos="1345992" algn="l"/>
                <a:tab pos="1795187" algn="l"/>
                <a:tab pos="2244379" algn="l"/>
                <a:tab pos="2693573" algn="l"/>
                <a:tab pos="3142766" algn="l"/>
                <a:tab pos="3591959" algn="l"/>
                <a:tab pos="4041153" algn="l"/>
                <a:tab pos="4490347" algn="l"/>
                <a:tab pos="4939539" algn="l"/>
                <a:tab pos="5388733" algn="l"/>
                <a:tab pos="5837925" algn="l"/>
                <a:tab pos="6287119" algn="l"/>
                <a:tab pos="6736313" algn="l"/>
                <a:tab pos="7185506" algn="l"/>
                <a:tab pos="7634699" algn="l"/>
                <a:tab pos="8083893" algn="l"/>
                <a:tab pos="8533085" algn="l"/>
                <a:tab pos="8982280" algn="l"/>
              </a:tabLst>
            </a:pPr>
            <a:r>
              <a:rPr lang="ja-JP" altLang="en-US" sz="1400" dirty="0">
                <a:latin typeface="ＭＳ Ｐゴシック" pitchFamily="48" charset="-128"/>
              </a:rPr>
              <a:t>・ドクターヘリを出動させるのか防災消防ヘリを出動させるのかは、</a:t>
            </a:r>
            <a:r>
              <a:rPr lang="en-US" altLang="ja-JP" sz="1400" dirty="0">
                <a:latin typeface="ＭＳ Ｐゴシック" pitchFamily="48" charset="-128"/>
              </a:rPr>
              <a:t>4</a:t>
            </a:r>
            <a:r>
              <a:rPr lang="ja-JP" altLang="en-US" sz="1400" dirty="0">
                <a:latin typeface="ＭＳ Ｐゴシック" pitchFamily="48" charset="-128"/>
              </a:rPr>
              <a:t>病院の協力のもと、防災消防航空センターが調整する。</a:t>
            </a:r>
            <a:endParaRPr lang="ja-JP" altLang="ja-JP" sz="1400" dirty="0">
              <a:latin typeface="ＭＳ Ｐゴシック" pitchFamily="48" charset="-128"/>
            </a:endParaRPr>
          </a:p>
        </p:txBody>
      </p:sp>
    </p:spTree>
    <p:extLst>
      <p:ext uri="{BB962C8B-B14F-4D97-AF65-F5344CB8AC3E}">
        <p14:creationId xmlns:p14="http://schemas.microsoft.com/office/powerpoint/2010/main" val="3520070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35</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3249613" y="504825"/>
            <a:ext cx="3367087" cy="2525713"/>
          </a:xfrm>
          <a:ln/>
        </p:spPr>
      </p:sp>
      <p:sp>
        <p:nvSpPr>
          <p:cNvPr id="20483" name="Rectangle 3"/>
          <p:cNvSpPr>
            <a:spLocks noGrp="1" noChangeArrowheads="1"/>
          </p:cNvSpPr>
          <p:nvPr>
            <p:ph type="body" idx="1"/>
          </p:nvPr>
        </p:nvSpPr>
        <p:spPr>
          <a:noFill/>
        </p:spPr>
        <p:txBody>
          <a:bodyPr/>
          <a:lstStyle/>
          <a:p>
            <a:pPr eaLnBrk="1" hangingPunct="1"/>
            <a:endParaRPr lang="ja-JP" altLang="en-US" dirty="0" smtClean="0"/>
          </a:p>
        </p:txBody>
      </p:sp>
      <p:sp>
        <p:nvSpPr>
          <p:cNvPr id="20484" name="日付プレースホルダー 1"/>
          <p:cNvSpPr>
            <a:spLocks noGrp="1"/>
          </p:cNvSpPr>
          <p:nvPr>
            <p:ph type="dt" sz="quarter" idx="1"/>
          </p:nvPr>
        </p:nvSpPr>
        <p:spPr>
          <a:xfrm>
            <a:off x="5587533" y="0"/>
            <a:ext cx="4276478" cy="337166"/>
          </a:xfrm>
          <a:prstGeom prst="rect">
            <a:avLst/>
          </a:prstGeom>
          <a:noFill/>
        </p:spPr>
        <p:txBody>
          <a:bodyPr lIns="90763" tIns="45382" rIns="90763" bIns="45382"/>
          <a:lstStyle>
            <a:lvl1pPr eaLnBrk="0" hangingPunct="0">
              <a:defRPr kumimoji="1">
                <a:solidFill>
                  <a:schemeClr val="tx1"/>
                </a:solidFill>
                <a:latin typeface="Verdana" pitchFamily="34" charset="0"/>
                <a:ea typeface="ＭＳ Ｐゴシック" charset="-128"/>
              </a:defRPr>
            </a:lvl1pPr>
            <a:lvl2pPr marL="742836" indent="-285706" eaLnBrk="0" hangingPunct="0">
              <a:defRPr kumimoji="1">
                <a:solidFill>
                  <a:schemeClr val="tx1"/>
                </a:solidFill>
                <a:latin typeface="Verdana" pitchFamily="34" charset="0"/>
                <a:ea typeface="ＭＳ Ｐゴシック" charset="-128"/>
              </a:defRPr>
            </a:lvl2pPr>
            <a:lvl3pPr marL="1142824" indent="-228565" eaLnBrk="0" hangingPunct="0">
              <a:defRPr kumimoji="1">
                <a:solidFill>
                  <a:schemeClr val="tx1"/>
                </a:solidFill>
                <a:latin typeface="Verdana" pitchFamily="34" charset="0"/>
                <a:ea typeface="ＭＳ Ｐゴシック" charset="-128"/>
              </a:defRPr>
            </a:lvl3pPr>
            <a:lvl4pPr marL="1599953" indent="-228565" eaLnBrk="0" hangingPunct="0">
              <a:defRPr kumimoji="1">
                <a:solidFill>
                  <a:schemeClr val="tx1"/>
                </a:solidFill>
                <a:latin typeface="Verdana" pitchFamily="34" charset="0"/>
                <a:ea typeface="ＭＳ Ｐゴシック" charset="-128"/>
              </a:defRPr>
            </a:lvl4pPr>
            <a:lvl5pPr marL="2057083" indent="-228565" eaLnBrk="0" hangingPunct="0">
              <a:defRPr kumimoji="1">
                <a:solidFill>
                  <a:schemeClr val="tx1"/>
                </a:solidFill>
                <a:latin typeface="Verdana" pitchFamily="34" charset="0"/>
                <a:ea typeface="ＭＳ Ｐゴシック" charset="-128"/>
              </a:defRPr>
            </a:lvl5pPr>
            <a:lvl6pPr marL="2514213" indent="-228565" eaLnBrk="0" fontAlgn="base" hangingPunct="0">
              <a:spcBef>
                <a:spcPct val="0"/>
              </a:spcBef>
              <a:spcAft>
                <a:spcPct val="0"/>
              </a:spcAft>
              <a:defRPr kumimoji="1">
                <a:solidFill>
                  <a:schemeClr val="tx1"/>
                </a:solidFill>
                <a:latin typeface="Verdana" pitchFamily="34" charset="0"/>
                <a:ea typeface="ＭＳ Ｐゴシック" charset="-128"/>
              </a:defRPr>
            </a:lvl6pPr>
            <a:lvl7pPr marL="2971342" indent="-228565" eaLnBrk="0" fontAlgn="base" hangingPunct="0">
              <a:spcBef>
                <a:spcPct val="0"/>
              </a:spcBef>
              <a:spcAft>
                <a:spcPct val="0"/>
              </a:spcAft>
              <a:defRPr kumimoji="1">
                <a:solidFill>
                  <a:schemeClr val="tx1"/>
                </a:solidFill>
                <a:latin typeface="Verdana" pitchFamily="34" charset="0"/>
                <a:ea typeface="ＭＳ Ｐゴシック" charset="-128"/>
              </a:defRPr>
            </a:lvl7pPr>
            <a:lvl8pPr marL="3428472" indent="-228565" eaLnBrk="0" fontAlgn="base" hangingPunct="0">
              <a:spcBef>
                <a:spcPct val="0"/>
              </a:spcBef>
              <a:spcAft>
                <a:spcPct val="0"/>
              </a:spcAft>
              <a:defRPr kumimoji="1">
                <a:solidFill>
                  <a:schemeClr val="tx1"/>
                </a:solidFill>
                <a:latin typeface="Verdana" pitchFamily="34" charset="0"/>
                <a:ea typeface="ＭＳ Ｐゴシック" charset="-128"/>
              </a:defRPr>
            </a:lvl8pPr>
            <a:lvl9pPr marL="3885601" indent="-228565" eaLnBrk="0" fontAlgn="base" hangingPunct="0">
              <a:spcBef>
                <a:spcPct val="0"/>
              </a:spcBef>
              <a:spcAft>
                <a:spcPct val="0"/>
              </a:spcAft>
              <a:defRPr kumimoji="1">
                <a:solidFill>
                  <a:schemeClr val="tx1"/>
                </a:solidFill>
                <a:latin typeface="Verdana" pitchFamily="34" charset="0"/>
                <a:ea typeface="ＭＳ Ｐゴシック" charset="-128"/>
              </a:defRPr>
            </a:lvl9pPr>
          </a:lstStyle>
          <a:p>
            <a:pPr eaLnBrk="1" hangingPunct="1"/>
            <a:r>
              <a:rPr lang="en-US" altLang="ja-JP" smtClean="0">
                <a:latin typeface="Calibri" pitchFamily="34" charset="0"/>
              </a:rPr>
              <a:t>H27.6.1</a:t>
            </a:r>
            <a:r>
              <a:rPr lang="ja-JP" altLang="en-US" smtClean="0">
                <a:latin typeface="Calibri" pitchFamily="34" charset="0"/>
              </a:rPr>
              <a:t>　医療政策課</a:t>
            </a:r>
            <a:endParaRPr lang="en-US" altLang="ja-JP" smtClean="0">
              <a:latin typeface="Calibri" pitchFamily="34" charset="0"/>
            </a:endParaRPr>
          </a:p>
        </p:txBody>
      </p:sp>
    </p:spTree>
    <p:extLst>
      <p:ext uri="{BB962C8B-B14F-4D97-AF65-F5344CB8AC3E}">
        <p14:creationId xmlns:p14="http://schemas.microsoft.com/office/powerpoint/2010/main" val="4228241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3A61481F-24B9-4796-B7BF-F46D02A4408E}" type="slidenum">
              <a:rPr lang="en-US" altLang="ja-JP" smtClean="0">
                <a:latin typeface="Arial" charset="0"/>
              </a:rPr>
              <a:pPr eaLnBrk="1" hangingPunct="1">
                <a:spcBef>
                  <a:spcPct val="0"/>
                </a:spcBef>
              </a:pPr>
              <a:t>4</a:t>
            </a:fld>
            <a:endParaRPr lang="en-US" altLang="ja-JP" smtClean="0">
              <a:latin typeface="Arial" charset="0"/>
            </a:endParaRPr>
          </a:p>
        </p:txBody>
      </p:sp>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3249613" y="504825"/>
            <a:ext cx="3367087" cy="2525713"/>
          </a:xfrm>
          <a:ln/>
        </p:spPr>
      </p:sp>
      <p:sp>
        <p:nvSpPr>
          <p:cNvPr id="17411" name="Rectangle 3"/>
          <p:cNvSpPr>
            <a:spLocks noGrp="1" noChangeArrowheads="1"/>
          </p:cNvSpPr>
          <p:nvPr>
            <p:ph type="body" idx="1"/>
          </p:nvPr>
        </p:nvSpPr>
        <p:spPr>
          <a:noFill/>
        </p:spPr>
        <p:txBody>
          <a:bodyPr/>
          <a:lstStyle/>
          <a:p>
            <a:pPr eaLnBrk="1" hangingPunct="1"/>
            <a:endParaRPr lang="ja-JP" altLang="en-US" dirty="0" smtClean="0"/>
          </a:p>
        </p:txBody>
      </p:sp>
      <p:sp>
        <p:nvSpPr>
          <p:cNvPr id="17412" name="日付プレースホルダー 1"/>
          <p:cNvSpPr>
            <a:spLocks noGrp="1"/>
          </p:cNvSpPr>
          <p:nvPr>
            <p:ph type="dt" sz="quarter" idx="1"/>
          </p:nvPr>
        </p:nvSpPr>
        <p:spPr>
          <a:xfrm>
            <a:off x="5587533" y="0"/>
            <a:ext cx="4276478" cy="337166"/>
          </a:xfrm>
          <a:prstGeom prst="rect">
            <a:avLst/>
          </a:prstGeom>
          <a:noFill/>
        </p:spPr>
        <p:txBody>
          <a:bodyPr lIns="90763" tIns="45382" rIns="90763" bIns="45382"/>
          <a:lstStyle>
            <a:lvl1pPr eaLnBrk="0" hangingPunct="0">
              <a:defRPr kumimoji="1">
                <a:solidFill>
                  <a:schemeClr val="tx1"/>
                </a:solidFill>
                <a:latin typeface="Verdana" pitchFamily="34" charset="0"/>
                <a:ea typeface="ＭＳ Ｐゴシック" charset="-128"/>
              </a:defRPr>
            </a:lvl1pPr>
            <a:lvl2pPr marL="742836" indent="-285706" eaLnBrk="0" hangingPunct="0">
              <a:defRPr kumimoji="1">
                <a:solidFill>
                  <a:schemeClr val="tx1"/>
                </a:solidFill>
                <a:latin typeface="Verdana" pitchFamily="34" charset="0"/>
                <a:ea typeface="ＭＳ Ｐゴシック" charset="-128"/>
              </a:defRPr>
            </a:lvl2pPr>
            <a:lvl3pPr marL="1142824" indent="-228565" eaLnBrk="0" hangingPunct="0">
              <a:defRPr kumimoji="1">
                <a:solidFill>
                  <a:schemeClr val="tx1"/>
                </a:solidFill>
                <a:latin typeface="Verdana" pitchFamily="34" charset="0"/>
                <a:ea typeface="ＭＳ Ｐゴシック" charset="-128"/>
              </a:defRPr>
            </a:lvl3pPr>
            <a:lvl4pPr marL="1599953" indent="-228565" eaLnBrk="0" hangingPunct="0">
              <a:defRPr kumimoji="1">
                <a:solidFill>
                  <a:schemeClr val="tx1"/>
                </a:solidFill>
                <a:latin typeface="Verdana" pitchFamily="34" charset="0"/>
                <a:ea typeface="ＭＳ Ｐゴシック" charset="-128"/>
              </a:defRPr>
            </a:lvl4pPr>
            <a:lvl5pPr marL="2057083" indent="-228565" eaLnBrk="0" hangingPunct="0">
              <a:defRPr kumimoji="1">
                <a:solidFill>
                  <a:schemeClr val="tx1"/>
                </a:solidFill>
                <a:latin typeface="Verdana" pitchFamily="34" charset="0"/>
                <a:ea typeface="ＭＳ Ｐゴシック" charset="-128"/>
              </a:defRPr>
            </a:lvl5pPr>
            <a:lvl6pPr marL="2514213" indent="-228565" eaLnBrk="0" fontAlgn="base" hangingPunct="0">
              <a:spcBef>
                <a:spcPct val="0"/>
              </a:spcBef>
              <a:spcAft>
                <a:spcPct val="0"/>
              </a:spcAft>
              <a:defRPr kumimoji="1">
                <a:solidFill>
                  <a:schemeClr val="tx1"/>
                </a:solidFill>
                <a:latin typeface="Verdana" pitchFamily="34" charset="0"/>
                <a:ea typeface="ＭＳ Ｐゴシック" charset="-128"/>
              </a:defRPr>
            </a:lvl6pPr>
            <a:lvl7pPr marL="2971342" indent="-228565" eaLnBrk="0" fontAlgn="base" hangingPunct="0">
              <a:spcBef>
                <a:spcPct val="0"/>
              </a:spcBef>
              <a:spcAft>
                <a:spcPct val="0"/>
              </a:spcAft>
              <a:defRPr kumimoji="1">
                <a:solidFill>
                  <a:schemeClr val="tx1"/>
                </a:solidFill>
                <a:latin typeface="Verdana" pitchFamily="34" charset="0"/>
                <a:ea typeface="ＭＳ Ｐゴシック" charset="-128"/>
              </a:defRPr>
            </a:lvl7pPr>
            <a:lvl8pPr marL="3428472" indent="-228565" eaLnBrk="0" fontAlgn="base" hangingPunct="0">
              <a:spcBef>
                <a:spcPct val="0"/>
              </a:spcBef>
              <a:spcAft>
                <a:spcPct val="0"/>
              </a:spcAft>
              <a:defRPr kumimoji="1">
                <a:solidFill>
                  <a:schemeClr val="tx1"/>
                </a:solidFill>
                <a:latin typeface="Verdana" pitchFamily="34" charset="0"/>
                <a:ea typeface="ＭＳ Ｐゴシック" charset="-128"/>
              </a:defRPr>
            </a:lvl8pPr>
            <a:lvl9pPr marL="3885601" indent="-228565" eaLnBrk="0" fontAlgn="base" hangingPunct="0">
              <a:spcBef>
                <a:spcPct val="0"/>
              </a:spcBef>
              <a:spcAft>
                <a:spcPct val="0"/>
              </a:spcAft>
              <a:defRPr kumimoji="1">
                <a:solidFill>
                  <a:schemeClr val="tx1"/>
                </a:solidFill>
                <a:latin typeface="Verdana" pitchFamily="34" charset="0"/>
                <a:ea typeface="ＭＳ Ｐゴシック" charset="-128"/>
              </a:defRPr>
            </a:lvl9pPr>
          </a:lstStyle>
          <a:p>
            <a:pPr eaLnBrk="1" hangingPunct="1"/>
            <a:r>
              <a:rPr lang="en-US" altLang="ja-JP" smtClean="0">
                <a:latin typeface="Calibri" pitchFamily="34" charset="0"/>
              </a:rPr>
              <a:t>H27.6.1</a:t>
            </a:r>
            <a:r>
              <a:rPr lang="ja-JP" altLang="en-US" smtClean="0">
                <a:latin typeface="Calibri" pitchFamily="34" charset="0"/>
              </a:rPr>
              <a:t>　医療政策課</a:t>
            </a:r>
            <a:endParaRPr lang="en-US" altLang="ja-JP" smtClean="0">
              <a:latin typeface="Calibri" pitchFamily="34" charset="0"/>
            </a:endParaRPr>
          </a:p>
        </p:txBody>
      </p:sp>
    </p:spTree>
    <p:extLst>
      <p:ext uri="{BB962C8B-B14F-4D97-AF65-F5344CB8AC3E}">
        <p14:creationId xmlns:p14="http://schemas.microsoft.com/office/powerpoint/2010/main" val="83508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a:xfrm>
            <a:off x="3249613" y="504825"/>
            <a:ext cx="3367087" cy="2525713"/>
          </a:xfrm>
          <a:ln/>
        </p:spPr>
      </p:sp>
      <p:sp>
        <p:nvSpPr>
          <p:cNvPr id="6553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6554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836" indent="-285706" eaLnBrk="0" hangingPunct="0">
              <a:defRPr kumimoji="1">
                <a:solidFill>
                  <a:schemeClr val="tx1"/>
                </a:solidFill>
                <a:latin typeface="Arial" pitchFamily="34" charset="0"/>
                <a:ea typeface="ＭＳ Ｐゴシック" pitchFamily="50" charset="-128"/>
              </a:defRPr>
            </a:lvl2pPr>
            <a:lvl3pPr marL="1142824" indent="-228565" eaLnBrk="0" hangingPunct="0">
              <a:defRPr kumimoji="1">
                <a:solidFill>
                  <a:schemeClr val="tx1"/>
                </a:solidFill>
                <a:latin typeface="Arial" pitchFamily="34" charset="0"/>
                <a:ea typeface="ＭＳ Ｐゴシック" pitchFamily="50" charset="-128"/>
              </a:defRPr>
            </a:lvl3pPr>
            <a:lvl4pPr marL="1599953" indent="-228565" eaLnBrk="0" hangingPunct="0">
              <a:defRPr kumimoji="1">
                <a:solidFill>
                  <a:schemeClr val="tx1"/>
                </a:solidFill>
                <a:latin typeface="Arial" pitchFamily="34" charset="0"/>
                <a:ea typeface="ＭＳ Ｐゴシック" pitchFamily="50" charset="-128"/>
              </a:defRPr>
            </a:lvl4pPr>
            <a:lvl5pPr marL="2057083" indent="-228565" eaLnBrk="0" hangingPunct="0">
              <a:defRPr kumimoji="1">
                <a:solidFill>
                  <a:schemeClr val="tx1"/>
                </a:solidFill>
                <a:latin typeface="Arial" pitchFamily="34" charset="0"/>
                <a:ea typeface="ＭＳ Ｐゴシック" pitchFamily="50" charset="-128"/>
              </a:defRPr>
            </a:lvl5pPr>
            <a:lvl6pPr marL="2514213" indent="-228565"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342" indent="-228565"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8472" indent="-228565"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5601" indent="-228565"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D2C44016-CDE1-4107-BCE4-C9D43301DDE2}" type="slidenum">
              <a:rPr lang="en-US" altLang="ja-JP" smtClean="0">
                <a:latin typeface="Times New Roman" pitchFamily="18" charset="0"/>
              </a:rPr>
              <a:pPr eaLnBrk="1" hangingPunct="1"/>
              <a:t>41</a:t>
            </a:fld>
            <a:endParaRPr lang="ja-JP" altLang="en-US" smtClean="0">
              <a:latin typeface="Times New Roman" pitchFamily="18" charset="0"/>
            </a:endParaRPr>
          </a:p>
        </p:txBody>
      </p:sp>
    </p:spTree>
    <p:extLst>
      <p:ext uri="{BB962C8B-B14F-4D97-AF65-F5344CB8AC3E}">
        <p14:creationId xmlns:p14="http://schemas.microsoft.com/office/powerpoint/2010/main" val="2235025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0F3440A0-98E8-493A-A240-A1AF24F73277}" type="slidenum">
              <a:rPr lang="en-US" altLang="ja-JP" smtClean="0">
                <a:latin typeface="Arial" charset="0"/>
              </a:rPr>
              <a:pPr eaLnBrk="1" hangingPunct="1">
                <a:spcBef>
                  <a:spcPct val="0"/>
                </a:spcBef>
              </a:pPr>
              <a:t>42</a:t>
            </a:fld>
            <a:endParaRPr lang="en-US" altLang="ja-JP" smtClean="0">
              <a:latin typeface="Arial" charset="0"/>
            </a:endParaRPr>
          </a:p>
        </p:txBody>
      </p:sp>
      <p:sp>
        <p:nvSpPr>
          <p:cNvPr id="9933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extLst>
      <p:ext uri="{BB962C8B-B14F-4D97-AF65-F5344CB8AC3E}">
        <p14:creationId xmlns:p14="http://schemas.microsoft.com/office/powerpoint/2010/main" val="4020893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911F96BB-D74B-429B-90FC-1E5746435483}" type="slidenum">
              <a:rPr lang="en-US" altLang="ja-JP" smtClean="0">
                <a:latin typeface="Arial" charset="0"/>
              </a:rPr>
              <a:pPr eaLnBrk="1" hangingPunct="1">
                <a:spcBef>
                  <a:spcPct val="0"/>
                </a:spcBef>
              </a:pPr>
              <a:t>43</a:t>
            </a:fld>
            <a:endParaRPr lang="en-US" altLang="ja-JP" smtClean="0">
              <a:latin typeface="Arial" charset="0"/>
            </a:endParaRPr>
          </a:p>
        </p:txBody>
      </p:sp>
      <p:sp>
        <p:nvSpPr>
          <p:cNvPr id="103427" name="Text Box 1"/>
          <p:cNvSpPr txBox="1">
            <a:spLocks noChangeArrowheads="1"/>
          </p:cNvSpPr>
          <p:nvPr/>
        </p:nvSpPr>
        <p:spPr bwMode="auto">
          <a:xfrm>
            <a:off x="5587732" y="6396536"/>
            <a:ext cx="4276254" cy="337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6" tIns="46793" rIns="89986" bIns="46793"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D1A3F2DE-F365-4789-8825-725DAF1429A6}" type="slidenum">
              <a:rPr lang="en-US" altLang="ja-JP">
                <a:latin typeface="Arial" charset="0"/>
              </a:rPr>
              <a:pPr algn="r" eaLnBrk="1" hangingPunct="1">
                <a:spcBef>
                  <a:spcPct val="0"/>
                </a:spcBef>
                <a:buClrTx/>
                <a:buFontTx/>
                <a:buNone/>
              </a:pPr>
              <a:t>43</a:t>
            </a:fld>
            <a:endParaRPr lang="en-US" altLang="ja-JP">
              <a:latin typeface="Arial" charset="0"/>
            </a:endParaRPr>
          </a:p>
        </p:txBody>
      </p:sp>
      <p:sp>
        <p:nvSpPr>
          <p:cNvPr id="103428" name="Rectangle 2"/>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9" name="Rectangle 3"/>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dirty="0" smtClean="0"/>
          </a:p>
        </p:txBody>
      </p:sp>
    </p:spTree>
    <p:extLst>
      <p:ext uri="{BB962C8B-B14F-4D97-AF65-F5344CB8AC3E}">
        <p14:creationId xmlns:p14="http://schemas.microsoft.com/office/powerpoint/2010/main" val="1781265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3249613" y="504825"/>
            <a:ext cx="3367087" cy="2525713"/>
          </a:xfrm>
          <a:ln/>
        </p:spPr>
      </p:sp>
      <p:sp>
        <p:nvSpPr>
          <p:cNvPr id="20483" name="Rectangle 3"/>
          <p:cNvSpPr>
            <a:spLocks noGrp="1" noChangeArrowheads="1"/>
          </p:cNvSpPr>
          <p:nvPr>
            <p:ph type="body" idx="1"/>
          </p:nvPr>
        </p:nvSpPr>
        <p:spPr>
          <a:noFill/>
        </p:spPr>
        <p:txBody>
          <a:bodyPr/>
          <a:lstStyle/>
          <a:p>
            <a:pPr eaLnBrk="1" hangingPunct="1"/>
            <a:endParaRPr lang="ja-JP" altLang="en-US" dirty="0" smtClean="0"/>
          </a:p>
        </p:txBody>
      </p:sp>
      <p:sp>
        <p:nvSpPr>
          <p:cNvPr id="20484" name="日付プレースホルダー 1"/>
          <p:cNvSpPr>
            <a:spLocks noGrp="1"/>
          </p:cNvSpPr>
          <p:nvPr>
            <p:ph type="dt" sz="quarter" idx="1"/>
          </p:nvPr>
        </p:nvSpPr>
        <p:spPr>
          <a:xfrm>
            <a:off x="5587533" y="0"/>
            <a:ext cx="4276478" cy="337166"/>
          </a:xfrm>
          <a:prstGeom prst="rect">
            <a:avLst/>
          </a:prstGeom>
          <a:noFill/>
        </p:spPr>
        <p:txBody>
          <a:bodyPr lIns="90763" tIns="45382" rIns="90763" bIns="45382"/>
          <a:lstStyle>
            <a:lvl1pPr eaLnBrk="0" hangingPunct="0">
              <a:defRPr kumimoji="1">
                <a:solidFill>
                  <a:schemeClr val="tx1"/>
                </a:solidFill>
                <a:latin typeface="Verdana" pitchFamily="34" charset="0"/>
                <a:ea typeface="ＭＳ Ｐゴシック" charset="-128"/>
              </a:defRPr>
            </a:lvl1pPr>
            <a:lvl2pPr marL="742836" indent="-285706" eaLnBrk="0" hangingPunct="0">
              <a:defRPr kumimoji="1">
                <a:solidFill>
                  <a:schemeClr val="tx1"/>
                </a:solidFill>
                <a:latin typeface="Verdana" pitchFamily="34" charset="0"/>
                <a:ea typeface="ＭＳ Ｐゴシック" charset="-128"/>
              </a:defRPr>
            </a:lvl2pPr>
            <a:lvl3pPr marL="1142824" indent="-228565" eaLnBrk="0" hangingPunct="0">
              <a:defRPr kumimoji="1">
                <a:solidFill>
                  <a:schemeClr val="tx1"/>
                </a:solidFill>
                <a:latin typeface="Verdana" pitchFamily="34" charset="0"/>
                <a:ea typeface="ＭＳ Ｐゴシック" charset="-128"/>
              </a:defRPr>
            </a:lvl3pPr>
            <a:lvl4pPr marL="1599953" indent="-228565" eaLnBrk="0" hangingPunct="0">
              <a:defRPr kumimoji="1">
                <a:solidFill>
                  <a:schemeClr val="tx1"/>
                </a:solidFill>
                <a:latin typeface="Verdana" pitchFamily="34" charset="0"/>
                <a:ea typeface="ＭＳ Ｐゴシック" charset="-128"/>
              </a:defRPr>
            </a:lvl4pPr>
            <a:lvl5pPr marL="2057083" indent="-228565" eaLnBrk="0" hangingPunct="0">
              <a:defRPr kumimoji="1">
                <a:solidFill>
                  <a:schemeClr val="tx1"/>
                </a:solidFill>
                <a:latin typeface="Verdana" pitchFamily="34" charset="0"/>
                <a:ea typeface="ＭＳ Ｐゴシック" charset="-128"/>
              </a:defRPr>
            </a:lvl5pPr>
            <a:lvl6pPr marL="2514213" indent="-228565" eaLnBrk="0" fontAlgn="base" hangingPunct="0">
              <a:spcBef>
                <a:spcPct val="0"/>
              </a:spcBef>
              <a:spcAft>
                <a:spcPct val="0"/>
              </a:spcAft>
              <a:defRPr kumimoji="1">
                <a:solidFill>
                  <a:schemeClr val="tx1"/>
                </a:solidFill>
                <a:latin typeface="Verdana" pitchFamily="34" charset="0"/>
                <a:ea typeface="ＭＳ Ｐゴシック" charset="-128"/>
              </a:defRPr>
            </a:lvl6pPr>
            <a:lvl7pPr marL="2971342" indent="-228565" eaLnBrk="0" fontAlgn="base" hangingPunct="0">
              <a:spcBef>
                <a:spcPct val="0"/>
              </a:spcBef>
              <a:spcAft>
                <a:spcPct val="0"/>
              </a:spcAft>
              <a:defRPr kumimoji="1">
                <a:solidFill>
                  <a:schemeClr val="tx1"/>
                </a:solidFill>
                <a:latin typeface="Verdana" pitchFamily="34" charset="0"/>
                <a:ea typeface="ＭＳ Ｐゴシック" charset="-128"/>
              </a:defRPr>
            </a:lvl7pPr>
            <a:lvl8pPr marL="3428472" indent="-228565" eaLnBrk="0" fontAlgn="base" hangingPunct="0">
              <a:spcBef>
                <a:spcPct val="0"/>
              </a:spcBef>
              <a:spcAft>
                <a:spcPct val="0"/>
              </a:spcAft>
              <a:defRPr kumimoji="1">
                <a:solidFill>
                  <a:schemeClr val="tx1"/>
                </a:solidFill>
                <a:latin typeface="Verdana" pitchFamily="34" charset="0"/>
                <a:ea typeface="ＭＳ Ｐゴシック" charset="-128"/>
              </a:defRPr>
            </a:lvl8pPr>
            <a:lvl9pPr marL="3885601" indent="-228565" eaLnBrk="0" fontAlgn="base" hangingPunct="0">
              <a:spcBef>
                <a:spcPct val="0"/>
              </a:spcBef>
              <a:spcAft>
                <a:spcPct val="0"/>
              </a:spcAft>
              <a:defRPr kumimoji="1">
                <a:solidFill>
                  <a:schemeClr val="tx1"/>
                </a:solidFill>
                <a:latin typeface="Verdana" pitchFamily="34" charset="0"/>
                <a:ea typeface="ＭＳ Ｐゴシック" charset="-128"/>
              </a:defRPr>
            </a:lvl9pPr>
          </a:lstStyle>
          <a:p>
            <a:pPr eaLnBrk="1" hangingPunct="1"/>
            <a:r>
              <a:rPr lang="en-US" altLang="ja-JP" smtClean="0">
                <a:latin typeface="Calibri" pitchFamily="34" charset="0"/>
              </a:rPr>
              <a:t>H27.6.1</a:t>
            </a:r>
            <a:r>
              <a:rPr lang="ja-JP" altLang="en-US" smtClean="0">
                <a:latin typeface="Calibri" pitchFamily="34" charset="0"/>
              </a:rPr>
              <a:t>　医療政策課</a:t>
            </a:r>
            <a:endParaRPr lang="en-US" altLang="ja-JP" smtClean="0">
              <a:latin typeface="Calibri" pitchFamily="34" charset="0"/>
            </a:endParaRPr>
          </a:p>
        </p:txBody>
      </p:sp>
    </p:spTree>
    <p:extLst>
      <p:ext uri="{BB962C8B-B14F-4D97-AF65-F5344CB8AC3E}">
        <p14:creationId xmlns:p14="http://schemas.microsoft.com/office/powerpoint/2010/main" val="3974274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3A61481F-24B9-4796-B7BF-F46D02A4408E}" type="slidenum">
              <a:rPr lang="en-US" altLang="ja-JP" smtClean="0">
                <a:latin typeface="Arial" charset="0"/>
              </a:rPr>
              <a:pPr eaLnBrk="1" hangingPunct="1">
                <a:spcBef>
                  <a:spcPct val="0"/>
                </a:spcBef>
              </a:pPr>
              <a:t>45</a:t>
            </a:fld>
            <a:endParaRPr lang="en-US" altLang="ja-JP" smtClean="0">
              <a:latin typeface="Arial" charset="0"/>
            </a:endParaRPr>
          </a:p>
        </p:txBody>
      </p:sp>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extLst>
      <p:ext uri="{BB962C8B-B14F-4D97-AF65-F5344CB8AC3E}">
        <p14:creationId xmlns:p14="http://schemas.microsoft.com/office/powerpoint/2010/main" val="2720937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a:t>それでは、最初のテーマ　「厚生労働省が行う災害医療対策について」です。</a:t>
            </a:r>
            <a:endParaRPr lang="ja-JP" altLang="ja-JP" dirty="0"/>
          </a:p>
        </p:txBody>
      </p:sp>
    </p:spTree>
    <p:extLst>
      <p:ext uri="{BB962C8B-B14F-4D97-AF65-F5344CB8AC3E}">
        <p14:creationId xmlns:p14="http://schemas.microsoft.com/office/powerpoint/2010/main" val="2079742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a:t>それでは、最初のテーマ　「厚生労働省が行う災害医療対策について」です。</a:t>
            </a:r>
            <a:endParaRPr lang="ja-JP" altLang="ja-JP" dirty="0"/>
          </a:p>
        </p:txBody>
      </p:sp>
    </p:spTree>
    <p:extLst>
      <p:ext uri="{BB962C8B-B14F-4D97-AF65-F5344CB8AC3E}">
        <p14:creationId xmlns:p14="http://schemas.microsoft.com/office/powerpoint/2010/main" val="2345225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a:t>「平時における都道府県の役割」につきまして、</a:t>
            </a:r>
            <a:endParaRPr lang="en-US" altLang="ja-JP" dirty="0"/>
          </a:p>
          <a:p>
            <a:endParaRPr lang="en-US" altLang="ja-JP" dirty="0"/>
          </a:p>
          <a:p>
            <a:r>
              <a:rPr lang="ja-JP" altLang="en-US" dirty="0"/>
              <a:t>国では、平成１９年厚生労働省告示第７０号におきまして、医療提供体制の確保に関する基本方針として、</a:t>
            </a:r>
            <a:endParaRPr lang="en-US" altLang="ja-JP" dirty="0"/>
          </a:p>
          <a:p>
            <a:r>
              <a:rPr lang="ja-JP" altLang="en-US" dirty="0"/>
              <a:t>医療提供体制確保のために講じようとする施策の基本となるべき事項を定めています。</a:t>
            </a:r>
            <a:endParaRPr lang="en-US" altLang="ja-JP" dirty="0"/>
          </a:p>
          <a:p>
            <a:endParaRPr lang="en-US" altLang="ja-JP" dirty="0"/>
          </a:p>
          <a:p>
            <a:r>
              <a:rPr lang="ja-JP" altLang="en-US" dirty="0"/>
              <a:t>第二条では、医療提供体制の確保に関する国と都道府県の役割として、安全で質が高く、効率的な医療提供体制を</a:t>
            </a:r>
            <a:endParaRPr lang="en-US" altLang="ja-JP" dirty="0"/>
          </a:p>
          <a:p>
            <a:r>
              <a:rPr lang="ja-JP" altLang="en-US" dirty="0"/>
              <a:t>確保することについては、都道府県が中心となって施策を企画立案・実行し、国は都道府県の取組みを支援することと</a:t>
            </a:r>
            <a:r>
              <a:rPr lang="ja-JP" altLang="en-US" dirty="0" err="1"/>
              <a:t>な</a:t>
            </a:r>
            <a:endParaRPr lang="en-US" altLang="ja-JP" dirty="0"/>
          </a:p>
          <a:p>
            <a:r>
              <a:rPr lang="ja-JP" altLang="en-US" dirty="0" err="1"/>
              <a:t>って</a:t>
            </a:r>
            <a:r>
              <a:rPr lang="ja-JP" altLang="en-US" dirty="0"/>
              <a:t>います。</a:t>
            </a:r>
            <a:endParaRPr lang="en-US" altLang="ja-JP" dirty="0"/>
          </a:p>
          <a:p>
            <a:endParaRPr lang="en-US" altLang="ja-JP" dirty="0"/>
          </a:p>
          <a:p>
            <a:r>
              <a:rPr lang="ja-JP" altLang="en-US" dirty="0"/>
              <a:t>また、疾病・事業及び在宅医療に係る医療提供体制に係る国通知において、災害医療については、平時から、災害を</a:t>
            </a:r>
            <a:endParaRPr lang="en-US" altLang="ja-JP" dirty="0"/>
          </a:p>
          <a:p>
            <a:r>
              <a:rPr lang="ja-JP" altLang="en-US" dirty="0"/>
              <a:t>念頭に置いた関係機関による連携体制をあらかじめ構築しておくことが必要不可欠としており、各都道府県において、</a:t>
            </a:r>
            <a:endParaRPr lang="en-US" altLang="ja-JP" dirty="0"/>
          </a:p>
          <a:p>
            <a:r>
              <a:rPr lang="ja-JP" altLang="en-US" dirty="0"/>
              <a:t>連携体制の構築に向けた体制作りを図っているところです。</a:t>
            </a:r>
            <a:endParaRPr lang="ja-JP" altLang="ja-JP" dirty="0"/>
          </a:p>
        </p:txBody>
      </p:sp>
    </p:spTree>
    <p:extLst>
      <p:ext uri="{BB962C8B-B14F-4D97-AF65-F5344CB8AC3E}">
        <p14:creationId xmlns:p14="http://schemas.microsoft.com/office/powerpoint/2010/main" val="2936803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a:t>医療法第３０条の４では、都道府県における医療提供体制の計画を定めることとしていますが、同条第２項第５号で、</a:t>
            </a:r>
            <a:endParaRPr lang="en-US" altLang="ja-JP" dirty="0"/>
          </a:p>
          <a:p>
            <a:r>
              <a:rPr lang="ja-JP" altLang="en-US" dirty="0"/>
              <a:t>医療の確保に必要な事業として災害医療が位置づけられており、各都道府県が作成する医療計画にも、項目の１つとして</a:t>
            </a:r>
            <a:endParaRPr lang="en-US" altLang="ja-JP" dirty="0"/>
          </a:p>
          <a:p>
            <a:r>
              <a:rPr lang="ja-JP" altLang="en-US" dirty="0"/>
              <a:t>明記されているところです。</a:t>
            </a:r>
            <a:endParaRPr lang="en-US" altLang="ja-JP" dirty="0"/>
          </a:p>
          <a:p>
            <a:endParaRPr lang="en-US" altLang="ja-JP" dirty="0"/>
          </a:p>
          <a:p>
            <a:r>
              <a:rPr lang="ja-JP" altLang="en-US" dirty="0"/>
              <a:t>本県では、第７次熊本県保健医療計画で、「特定の課題に応じた保健医療施策の推進」の項目の中に、「災害医療」の</a:t>
            </a:r>
            <a:endParaRPr lang="en-US" altLang="ja-JP" dirty="0"/>
          </a:p>
          <a:p>
            <a:r>
              <a:rPr lang="ja-JP" altLang="en-US" dirty="0"/>
              <a:t>項目を盛り込み、災害医療の推進を図っているところです。</a:t>
            </a:r>
            <a:endParaRPr lang="en-US" altLang="ja-JP" dirty="0"/>
          </a:p>
          <a:p>
            <a:endParaRPr lang="en-US" altLang="ja-JP" dirty="0"/>
          </a:p>
          <a:p>
            <a:r>
              <a:rPr lang="ja-JP" altLang="en-US" dirty="0"/>
              <a:t>なお、５疾病５事業及び在宅医療など医療計画に明示し、医療連携体制を構築するものの考え方として、最下段の四角</a:t>
            </a:r>
            <a:endParaRPr lang="en-US" altLang="ja-JP" dirty="0"/>
          </a:p>
          <a:p>
            <a:r>
              <a:rPr lang="ja-JP" altLang="en-US" dirty="0"/>
              <a:t>囲みのとおり、患者が多くかつ死亡率が高い等緊急性が高いもの、症状の経過に基づくきめ細かな対応が求められる</a:t>
            </a:r>
            <a:r>
              <a:rPr lang="ja-JP" altLang="en-US" dirty="0" err="1"/>
              <a:t>こ</a:t>
            </a:r>
            <a:endParaRPr lang="en-US" altLang="ja-JP" dirty="0"/>
          </a:p>
          <a:p>
            <a:r>
              <a:rPr lang="ja-JP" altLang="en-US" dirty="0"/>
              <a:t>とから、医療機関の機能に応じた対応が必要なものなどが挙げられております。</a:t>
            </a:r>
            <a:endParaRPr lang="en-US" altLang="ja-JP" dirty="0"/>
          </a:p>
        </p:txBody>
      </p:sp>
    </p:spTree>
    <p:extLst>
      <p:ext uri="{BB962C8B-B14F-4D97-AF65-F5344CB8AC3E}">
        <p14:creationId xmlns:p14="http://schemas.microsoft.com/office/powerpoint/2010/main" val="3851605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1CF533AF-979C-4041-BAA0-82982BAA12FC}" type="slidenum">
              <a:rPr lang="en-US" altLang="ja-JP" smtClean="0">
                <a:latin typeface="Arial" charset="0"/>
              </a:rPr>
              <a:pPr eaLnBrk="1" hangingPunct="1">
                <a:spcBef>
                  <a:spcPct val="0"/>
                </a:spcBef>
              </a:pPr>
              <a:t>6</a:t>
            </a:fld>
            <a:endParaRPr lang="en-US" altLang="ja-JP" smtClean="0">
              <a:latin typeface="Arial" charset="0"/>
            </a:endParaRPr>
          </a:p>
        </p:txBody>
      </p:sp>
      <p:sp>
        <p:nvSpPr>
          <p:cNvPr id="7373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smtClean="0"/>
              <a:t>人口</a:t>
            </a:r>
            <a:r>
              <a:rPr lang="en-US" altLang="ja-JP" dirty="0" smtClean="0"/>
              <a:t>1</a:t>
            </a:r>
            <a:r>
              <a:rPr lang="ja-JP" altLang="en-US" dirty="0" smtClean="0"/>
              <a:t>万人当たりの平均出場件数の推移を見ますと、こちらも</a:t>
            </a:r>
            <a:r>
              <a:rPr lang="en-US" altLang="ja-JP" dirty="0" smtClean="0"/>
              <a:t>8</a:t>
            </a:r>
            <a:r>
              <a:rPr lang="ja-JP" altLang="en-US" dirty="0" smtClean="0"/>
              <a:t>年連続で増加して</a:t>
            </a:r>
          </a:p>
          <a:p>
            <a:r>
              <a:rPr lang="ja-JP" altLang="en-US" dirty="0" smtClean="0"/>
              <a:t>おり、平成</a:t>
            </a:r>
            <a:r>
              <a:rPr lang="en-US" altLang="ja-JP" dirty="0" smtClean="0"/>
              <a:t>28</a:t>
            </a:r>
            <a:r>
              <a:rPr lang="ja-JP" altLang="en-US" dirty="0" smtClean="0"/>
              <a:t>は人口</a:t>
            </a:r>
            <a:r>
              <a:rPr lang="en-US" altLang="ja-JP" dirty="0" smtClean="0"/>
              <a:t>1</a:t>
            </a:r>
            <a:r>
              <a:rPr lang="ja-JP" altLang="en-US" dirty="0" smtClean="0"/>
              <a:t>万人当たり</a:t>
            </a:r>
            <a:r>
              <a:rPr lang="en-US" altLang="ja-JP" dirty="0" smtClean="0"/>
              <a:t>488.9</a:t>
            </a:r>
            <a:r>
              <a:rPr lang="ja-JP" altLang="en-US" dirty="0" smtClean="0"/>
              <a:t>件となっています。</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a:t>　次に、厚生労働省が、特に重点的に取り組んでいる災害医療提供体制整備に関する事項についてご紹介します。</a:t>
            </a:r>
            <a:endParaRPr lang="en-US" altLang="ja-JP" dirty="0"/>
          </a:p>
          <a:p>
            <a:r>
              <a:rPr lang="ja-JP" altLang="en-US" dirty="0"/>
              <a:t>　重点的に取り組む事項として、３つ挙げられています。</a:t>
            </a:r>
            <a:endParaRPr lang="en-US" altLang="ja-JP" dirty="0"/>
          </a:p>
          <a:p>
            <a:r>
              <a:rPr lang="ja-JP" altLang="en-US" dirty="0"/>
              <a:t>　一つ目は、災害拠点病院の整備です。災害拠点病院は、災害時に拠点となる病院で、災害時の患者受入機能を有し、</a:t>
            </a:r>
            <a:endParaRPr lang="en-US" altLang="ja-JP" dirty="0"/>
          </a:p>
          <a:p>
            <a:r>
              <a:rPr lang="ja-JP" altLang="en-US" dirty="0"/>
              <a:t>水・医薬品・医療機器等が強化され、応急用資機材の貸し出し等により、地域の医療施設を支援する病院です。県内では、</a:t>
            </a:r>
            <a:endParaRPr lang="en-US" altLang="ja-JP" dirty="0"/>
          </a:p>
          <a:p>
            <a:r>
              <a:rPr lang="ja-JP" altLang="en-US" dirty="0"/>
              <a:t>保健医療圏域ごとに各１から２か所ほど整備を行っております。</a:t>
            </a:r>
            <a:endParaRPr lang="en-US" altLang="ja-JP" dirty="0"/>
          </a:p>
          <a:p>
            <a:r>
              <a:rPr lang="ja-JP" altLang="en-US" dirty="0"/>
              <a:t>　次に、災害派遣医療チーム、ＤＭＡＴ等の体制整備です。本県では、災害拠点病院を中心に、県と県内医療機関との間</a:t>
            </a:r>
            <a:endParaRPr lang="en-US" altLang="ja-JP" dirty="0"/>
          </a:p>
          <a:p>
            <a:r>
              <a:rPr lang="ja-JP" altLang="en-US" dirty="0"/>
              <a:t>で災害時、被災地に医療チームを派遣する協定を結んでいます。ＤＭＡＴチームの養成に関しては、国が定期的に研修を</a:t>
            </a:r>
            <a:endParaRPr lang="en-US" altLang="ja-JP" dirty="0"/>
          </a:p>
          <a:p>
            <a:r>
              <a:rPr lang="ja-JP" altLang="en-US" dirty="0"/>
              <a:t>行っているため、その研修に参加するなどして、ＤＭＡＴチームの充実に努めているところです。</a:t>
            </a:r>
            <a:endParaRPr lang="en-US" altLang="ja-JP" dirty="0"/>
          </a:p>
          <a:p>
            <a:r>
              <a:rPr lang="ja-JP" altLang="en-US" dirty="0"/>
              <a:t>　三つ目は、災害時情報網、広域災害及び救急医療に関する情報システムの整備です。国において、現在、ＥＭＩＳと呼ば</a:t>
            </a:r>
            <a:endParaRPr lang="en-US" altLang="ja-JP" dirty="0"/>
          </a:p>
          <a:p>
            <a:r>
              <a:rPr lang="ja-JP" altLang="en-US" dirty="0"/>
              <a:t>れるシステムを整備しており、災害時に活用しています。県においては、県内全ての病院について登録を完了して、災害に</a:t>
            </a:r>
            <a:endParaRPr lang="en-US" altLang="ja-JP" dirty="0"/>
          </a:p>
          <a:p>
            <a:r>
              <a:rPr lang="ja-JP" altLang="en-US" dirty="0"/>
              <a:t>備えているところですが、今後は診療所等についても、登録数を増やしていきたいと考えているところです。</a:t>
            </a:r>
            <a:endParaRPr lang="ja-JP" altLang="ja-JP" dirty="0"/>
          </a:p>
        </p:txBody>
      </p:sp>
    </p:spTree>
    <p:extLst>
      <p:ext uri="{BB962C8B-B14F-4D97-AF65-F5344CB8AC3E}">
        <p14:creationId xmlns:p14="http://schemas.microsoft.com/office/powerpoint/2010/main" val="18675113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a:t>　次に災害医療体制の整備に係る経緯について、ご紹介します。</a:t>
            </a:r>
            <a:endParaRPr lang="en-US" altLang="ja-JP" dirty="0"/>
          </a:p>
          <a:p>
            <a:r>
              <a:rPr lang="ja-JP" altLang="en-US" dirty="0"/>
              <a:t>　</a:t>
            </a:r>
            <a:endParaRPr lang="en-US" altLang="ja-JP" dirty="0"/>
          </a:p>
          <a:p>
            <a:r>
              <a:rPr lang="ja-JP" altLang="en-US" dirty="0"/>
              <a:t>　災害医療体制の整備につきましては、</a:t>
            </a:r>
            <a:r>
              <a:rPr lang="en-US" altLang="ja-JP" dirty="0"/>
              <a:t>1995</a:t>
            </a:r>
            <a:r>
              <a:rPr lang="ja-JP" altLang="en-US" dirty="0"/>
              <a:t>年の阪神・淡路大震災がひとつの契機となっています。震災後の、「阪神・淡</a:t>
            </a:r>
            <a:endParaRPr lang="en-US" altLang="ja-JP" dirty="0"/>
          </a:p>
          <a:p>
            <a:r>
              <a:rPr lang="ja-JP" altLang="en-US" dirty="0"/>
              <a:t>路大震災を契機とした災害医療体制のあり方に関する研究会」では、広域災害・救急医療情報システムの整備が議題の</a:t>
            </a:r>
            <a:endParaRPr lang="en-US" altLang="ja-JP" dirty="0"/>
          </a:p>
          <a:p>
            <a:r>
              <a:rPr lang="ja-JP" altLang="en-US" dirty="0"/>
              <a:t>一つとされ、その後の翌</a:t>
            </a:r>
            <a:r>
              <a:rPr lang="en-US" altLang="ja-JP" dirty="0"/>
              <a:t>1996</a:t>
            </a:r>
            <a:r>
              <a:rPr lang="ja-JP" altLang="en-US" dirty="0"/>
              <a:t>年に</a:t>
            </a:r>
            <a:r>
              <a:rPr lang="en-US" altLang="ja-JP" dirty="0"/>
              <a:t>EMIS</a:t>
            </a:r>
            <a:r>
              <a:rPr lang="ja-JP" altLang="en-US" dirty="0"/>
              <a:t>が運用開始されています。また、その後の</a:t>
            </a:r>
            <a:r>
              <a:rPr lang="en-US" altLang="ja-JP" dirty="0"/>
              <a:t>2005</a:t>
            </a:r>
            <a:r>
              <a:rPr lang="ja-JP" altLang="en-US" dirty="0"/>
              <a:t>年には、</a:t>
            </a:r>
            <a:r>
              <a:rPr lang="en-US" altLang="ja-JP" dirty="0"/>
              <a:t>DMAT</a:t>
            </a:r>
            <a:r>
              <a:rPr lang="ja-JP" altLang="en-US" dirty="0"/>
              <a:t>チームの養成が開</a:t>
            </a:r>
            <a:endParaRPr lang="en-US" altLang="ja-JP" dirty="0"/>
          </a:p>
          <a:p>
            <a:r>
              <a:rPr lang="ja-JP" altLang="en-US" dirty="0"/>
              <a:t>始されました。</a:t>
            </a:r>
            <a:endParaRPr lang="en-US" altLang="ja-JP" dirty="0"/>
          </a:p>
          <a:p>
            <a:r>
              <a:rPr lang="ja-JP" altLang="en-US" dirty="0"/>
              <a:t>　</a:t>
            </a:r>
            <a:endParaRPr lang="en-US" altLang="ja-JP" dirty="0"/>
          </a:p>
          <a:p>
            <a:r>
              <a:rPr lang="ja-JP" altLang="en-US" dirty="0"/>
              <a:t>　</a:t>
            </a:r>
            <a:r>
              <a:rPr lang="en-US" altLang="ja-JP" dirty="0"/>
              <a:t>2011</a:t>
            </a:r>
            <a:r>
              <a:rPr lang="ja-JP" altLang="en-US" dirty="0"/>
              <a:t>年に発生した東日本大震災後に行われた「災害医療等のあり方に関する検討会」では、災害拠点病院や</a:t>
            </a:r>
            <a:r>
              <a:rPr lang="en-US" altLang="ja-JP" dirty="0"/>
              <a:t>DMAT</a:t>
            </a:r>
            <a:r>
              <a:rPr lang="ja-JP" altLang="en-US" dirty="0"/>
              <a:t>、</a:t>
            </a:r>
            <a:endParaRPr lang="en-US" altLang="ja-JP" dirty="0"/>
          </a:p>
          <a:p>
            <a:r>
              <a:rPr lang="ja-JP" altLang="en-US" dirty="0"/>
              <a:t>中長期における医療提供体制・その他について協議されました。</a:t>
            </a:r>
            <a:endParaRPr lang="en-US" altLang="ja-JP" dirty="0"/>
          </a:p>
        </p:txBody>
      </p:sp>
    </p:spTree>
    <p:extLst>
      <p:ext uri="{BB962C8B-B14F-4D97-AF65-F5344CB8AC3E}">
        <p14:creationId xmlns:p14="http://schemas.microsoft.com/office/powerpoint/2010/main" val="17622004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a:t>　国の検討会での検討の結果、</a:t>
            </a:r>
            <a:r>
              <a:rPr lang="en-US" altLang="ja-JP" dirty="0"/>
              <a:t>2012</a:t>
            </a:r>
            <a:r>
              <a:rPr lang="ja-JP" altLang="en-US" dirty="0"/>
              <a:t>年には、都道府県における災害医療コーディネーターの設置や災害拠点病院の指定</a:t>
            </a:r>
            <a:endParaRPr lang="en-US" altLang="ja-JP" dirty="0"/>
          </a:p>
          <a:p>
            <a:r>
              <a:rPr lang="ja-JP" altLang="en-US" dirty="0"/>
              <a:t>要件の改正等について、通達が発出されるとともに、</a:t>
            </a:r>
            <a:r>
              <a:rPr lang="en-US" altLang="ja-JP" dirty="0"/>
              <a:t>2014</a:t>
            </a:r>
            <a:r>
              <a:rPr lang="ja-JP" altLang="en-US" dirty="0"/>
              <a:t>年にはＤＭＡＴロジスティックスや都道府県災害医療コーディネ</a:t>
            </a:r>
            <a:endParaRPr lang="en-US" altLang="ja-JP" dirty="0"/>
          </a:p>
          <a:p>
            <a:r>
              <a:rPr lang="ja-JP" altLang="en-US" dirty="0" err="1"/>
              <a:t>ー</a:t>
            </a:r>
            <a:r>
              <a:rPr lang="ja-JP" altLang="en-US" dirty="0"/>
              <a:t>ターの研修が開始されています。</a:t>
            </a:r>
            <a:endParaRPr lang="en-US" altLang="ja-JP" dirty="0"/>
          </a:p>
          <a:p>
            <a:endParaRPr lang="en-US" altLang="ja-JP" dirty="0"/>
          </a:p>
          <a:p>
            <a:r>
              <a:rPr lang="ja-JP" altLang="en-US" dirty="0"/>
              <a:t>　その後、</a:t>
            </a:r>
            <a:r>
              <a:rPr lang="en-US" altLang="ja-JP" dirty="0"/>
              <a:t>2016</a:t>
            </a:r>
            <a:r>
              <a:rPr lang="ja-JP" altLang="en-US" dirty="0"/>
              <a:t>年の平成２８年熊本地震時を踏まえた国の検証では、平成２８年熊本地震の医療活動に関し、次の課題と</a:t>
            </a:r>
            <a:endParaRPr lang="en-US" altLang="ja-JP" dirty="0"/>
          </a:p>
          <a:p>
            <a:r>
              <a:rPr lang="ja-JP" altLang="en-US" dirty="0"/>
              <a:t>して医療チームと保健師チームの間の情報共有が指摘され、被災地に派遣される医療チームや保健師チーム等を全体と</a:t>
            </a:r>
            <a:endParaRPr lang="en-US" altLang="ja-JP" dirty="0"/>
          </a:p>
          <a:p>
            <a:r>
              <a:rPr lang="ja-JP" altLang="en-US" dirty="0"/>
              <a:t>してマネジメントする機能を構築するべきとされました。この結果、保健医療活動の総合調整を行うものとして、</a:t>
            </a:r>
            <a:r>
              <a:rPr lang="en-US" altLang="ja-JP" dirty="0"/>
              <a:t>2017</a:t>
            </a:r>
            <a:r>
              <a:rPr lang="ja-JP" altLang="en-US" dirty="0"/>
              <a:t>年に</a:t>
            </a:r>
            <a:endParaRPr lang="en-US" altLang="ja-JP" dirty="0"/>
          </a:p>
          <a:p>
            <a:r>
              <a:rPr lang="ja-JP" altLang="en-US" dirty="0"/>
              <a:t>保健医療調整本部を各都道府県において設置することとなり、本県においても、熊本地震後に、新たに保健医療調整本部</a:t>
            </a:r>
            <a:endParaRPr lang="en-US" altLang="ja-JP" dirty="0"/>
          </a:p>
          <a:p>
            <a:r>
              <a:rPr lang="ja-JP" altLang="en-US" dirty="0"/>
              <a:t>を設置する仕組みを構築し、現在の災害医療提供体制の形となっています。</a:t>
            </a:r>
            <a:endParaRPr lang="en-US" altLang="ja-JP" dirty="0"/>
          </a:p>
          <a:p>
            <a:endParaRPr lang="en-US" altLang="ja-JP" dirty="0"/>
          </a:p>
          <a:p>
            <a:r>
              <a:rPr lang="ja-JP" altLang="en-US" dirty="0"/>
              <a:t>　また、熊本地震後の国の検証結果を踏まえた国からの通知においては、保健医療調整本部の設置のほか、災害拠点</a:t>
            </a:r>
            <a:endParaRPr lang="en-US" altLang="ja-JP" dirty="0"/>
          </a:p>
          <a:p>
            <a:r>
              <a:rPr lang="ja-JP" altLang="en-US" dirty="0"/>
              <a:t>病院の指定要件に業務継続計画の策定等が追加されるとともに、小児周産期リエゾンの養成が開始されています。</a:t>
            </a:r>
            <a:endParaRPr lang="en-US" altLang="ja-JP" dirty="0"/>
          </a:p>
          <a:p>
            <a:endParaRPr lang="en-US" altLang="ja-JP" dirty="0"/>
          </a:p>
        </p:txBody>
      </p:sp>
    </p:spTree>
    <p:extLst>
      <p:ext uri="{BB962C8B-B14F-4D97-AF65-F5344CB8AC3E}">
        <p14:creationId xmlns:p14="http://schemas.microsoft.com/office/powerpoint/2010/main" val="40816545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a:t>それでは、最初のテーマ　「厚生労働省が行う災害医療対策について」です。</a:t>
            </a:r>
            <a:endParaRPr lang="ja-JP" altLang="ja-JP" dirty="0"/>
          </a:p>
        </p:txBody>
      </p:sp>
    </p:spTree>
    <p:extLst>
      <p:ext uri="{BB962C8B-B14F-4D97-AF65-F5344CB8AC3E}">
        <p14:creationId xmlns:p14="http://schemas.microsoft.com/office/powerpoint/2010/main" val="1572648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D9F306D-1718-4EEB-AFE0-E57134FA2C35}" type="slidenum">
              <a:rPr kumimoji="1" lang="ja-JP" altLang="en-US" smtClean="0"/>
              <a:t>63</a:t>
            </a:fld>
            <a:endParaRPr kumimoji="1" lang="ja-JP" altLang="en-US"/>
          </a:p>
        </p:txBody>
      </p:sp>
    </p:spTree>
    <p:extLst>
      <p:ext uri="{BB962C8B-B14F-4D97-AF65-F5344CB8AC3E}">
        <p14:creationId xmlns:p14="http://schemas.microsoft.com/office/powerpoint/2010/main" val="22766974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402C5F00-4481-4B48-8E86-56925C730F18}" type="slidenum">
              <a:rPr lang="en-US" altLang="ja-JP" smtClean="0"/>
              <a:pPr/>
              <a:t>65</a:t>
            </a:fld>
            <a:endParaRPr lang="en-US" altLang="ja-JP" dirty="0"/>
          </a:p>
        </p:txBody>
      </p:sp>
      <p:sp>
        <p:nvSpPr>
          <p:cNvPr id="26627" name="Rectangle 2"/>
          <p:cNvSpPr>
            <a:spLocks noGrp="1" noRot="1" noChangeAspect="1" noChangeArrowheads="1" noTextEdit="1"/>
          </p:cNvSpPr>
          <p:nvPr>
            <p:ph type="sldImg"/>
          </p:nvPr>
        </p:nvSpPr>
        <p:spPr>
          <a:xfrm>
            <a:off x="3216275" y="501650"/>
            <a:ext cx="3348038" cy="2511425"/>
          </a:xfrm>
          <a:ln/>
        </p:spPr>
      </p:sp>
      <p:sp>
        <p:nvSpPr>
          <p:cNvPr id="26628" name="Rectangle 3"/>
          <p:cNvSpPr>
            <a:spLocks noGrp="1" noChangeArrowheads="1"/>
          </p:cNvSpPr>
          <p:nvPr>
            <p:ph type="body" idx="1"/>
          </p:nvPr>
        </p:nvSpPr>
        <p:spPr>
          <a:noFill/>
          <a:ln/>
        </p:spPr>
        <p:txBody>
          <a:bodyPr/>
          <a:lstStyle/>
          <a:p>
            <a:pPr eaLnBrk="1" hangingPunct="1"/>
            <a:endParaRPr lang="ja-JP" altLang="en-US" dirty="0"/>
          </a:p>
          <a:p>
            <a:pPr eaLnBrk="1" hangingPunct="1"/>
            <a:endParaRPr lang="en-US" altLang="ja-JP" dirty="0"/>
          </a:p>
        </p:txBody>
      </p:sp>
    </p:spTree>
    <p:extLst>
      <p:ext uri="{BB962C8B-B14F-4D97-AF65-F5344CB8AC3E}">
        <p14:creationId xmlns:p14="http://schemas.microsoft.com/office/powerpoint/2010/main" val="1959030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D9F306D-1718-4EEB-AFE0-E57134FA2C35}" type="slidenum">
              <a:rPr kumimoji="1" lang="ja-JP" altLang="en-US" smtClean="0"/>
              <a:t>66</a:t>
            </a:fld>
            <a:endParaRPr kumimoji="1" lang="ja-JP" altLang="en-US"/>
          </a:p>
        </p:txBody>
      </p:sp>
    </p:spTree>
    <p:extLst>
      <p:ext uri="{BB962C8B-B14F-4D97-AF65-F5344CB8AC3E}">
        <p14:creationId xmlns:p14="http://schemas.microsoft.com/office/powerpoint/2010/main" val="25294557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1331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7646" indent="-287312"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50836" indent="-23016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11169" indent="-23016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71503" indent="-23016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28663" indent="-23016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5822" indent="-23016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2981" indent="-23016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900141" indent="-23016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D01731B6-43A7-4DC0-8892-CED7DA9E3235}" type="slidenum">
              <a:rPr lang="ja-JP" altLang="en-US">
                <a:latin typeface="Arial" panose="020B0604020202020204" pitchFamily="34" charset="0"/>
              </a:rPr>
              <a:pPr eaLnBrk="1" hangingPunct="1">
                <a:spcBef>
                  <a:spcPct val="0"/>
                </a:spcBef>
              </a:pPr>
              <a:t>69</a:t>
            </a:fld>
            <a:endParaRPr lang="ja-JP" altLang="en-US">
              <a:latin typeface="Arial" panose="020B0604020202020204" pitchFamily="34" charset="0"/>
            </a:endParaRPr>
          </a:p>
        </p:txBody>
      </p:sp>
    </p:spTree>
    <p:extLst>
      <p:ext uri="{BB962C8B-B14F-4D97-AF65-F5344CB8AC3E}">
        <p14:creationId xmlns:p14="http://schemas.microsoft.com/office/powerpoint/2010/main" val="28664880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0113" y="739775"/>
            <a:ext cx="4935537" cy="37004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63AB9F41-C0B0-4B42-B2E8-12DE63355492}" type="slidenum">
              <a:rPr lang="en-US" altLang="ja-JP" smtClean="0">
                <a:solidFill>
                  <a:prstClr val="black"/>
                </a:solidFill>
              </a:rPr>
              <a:pPr>
                <a:defRPr/>
              </a:pPr>
              <a:t>70</a:t>
            </a:fld>
            <a:endParaRPr lang="en-US" altLang="ja-JP">
              <a:solidFill>
                <a:prstClr val="black"/>
              </a:solidFill>
            </a:endParaRPr>
          </a:p>
        </p:txBody>
      </p:sp>
      <p:sp>
        <p:nvSpPr>
          <p:cNvPr id="5" name="日付プレースホルダー 4"/>
          <p:cNvSpPr>
            <a:spLocks noGrp="1"/>
          </p:cNvSpPr>
          <p:nvPr>
            <p:ph type="dt" idx="11"/>
          </p:nvPr>
        </p:nvSpPr>
        <p:spPr/>
        <p:txBody>
          <a:bodyPr lIns="91432" tIns="45716" rIns="91432" bIns="45716"/>
          <a:lstStyle/>
          <a:p>
            <a:endParaRPr lang="ja-JP" altLang="en-US">
              <a:solidFill>
                <a:prstClr val="black"/>
              </a:solidFill>
            </a:endParaRPr>
          </a:p>
        </p:txBody>
      </p:sp>
    </p:spTree>
    <p:extLst>
      <p:ext uri="{BB962C8B-B14F-4D97-AF65-F5344CB8AC3E}">
        <p14:creationId xmlns:p14="http://schemas.microsoft.com/office/powerpoint/2010/main" val="18195622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Rot="1" noChangeAspect="1" noChangeArrowheads="1" noTextEdit="1"/>
          </p:cNvSpPr>
          <p:nvPr>
            <p:ph type="sldImg"/>
          </p:nvPr>
        </p:nvSpPr>
        <p:spPr>
          <a:xfrm>
            <a:off x="3216275" y="501650"/>
            <a:ext cx="3348038" cy="2511425"/>
          </a:xfrm>
          <a:ln/>
        </p:spPr>
      </p:sp>
      <p:sp>
        <p:nvSpPr>
          <p:cNvPr id="26628" name="Rectangle 3"/>
          <p:cNvSpPr>
            <a:spLocks noGrp="1" noChangeArrowheads="1"/>
          </p:cNvSpPr>
          <p:nvPr>
            <p:ph type="body" idx="1"/>
          </p:nvPr>
        </p:nvSpPr>
        <p:spPr>
          <a:noFill/>
          <a:ln/>
        </p:spPr>
        <p:txBody>
          <a:bodyPr/>
          <a:lstStyle/>
          <a:p>
            <a:pPr eaLnBrk="1" hangingPunct="1"/>
            <a:endParaRPr lang="ja-JP" altLang="en-US" dirty="0"/>
          </a:p>
          <a:p>
            <a:pPr eaLnBrk="1" hangingPunct="1"/>
            <a:endParaRPr lang="en-US" altLang="ja-JP" dirty="0"/>
          </a:p>
        </p:txBody>
      </p:sp>
    </p:spTree>
    <p:extLst>
      <p:ext uri="{BB962C8B-B14F-4D97-AF65-F5344CB8AC3E}">
        <p14:creationId xmlns:p14="http://schemas.microsoft.com/office/powerpoint/2010/main" val="2864006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9580A3BD-BBBD-4CEA-9285-7484703D4C3D}" type="slidenum">
              <a:rPr lang="en-US" altLang="ja-JP" smtClean="0">
                <a:latin typeface="Arial" charset="0"/>
              </a:rPr>
              <a:pPr eaLnBrk="1" hangingPunct="1">
                <a:spcBef>
                  <a:spcPct val="0"/>
                </a:spcBef>
              </a:pPr>
              <a:t>7</a:t>
            </a:fld>
            <a:endParaRPr lang="en-US" altLang="ja-JP" smtClean="0">
              <a:latin typeface="Arial" charset="0"/>
            </a:endParaRPr>
          </a:p>
        </p:txBody>
      </p:sp>
      <p:sp>
        <p:nvSpPr>
          <p:cNvPr id="74755"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6"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smtClean="0"/>
              <a:t>・救急車による事故種別搬送人員構成比の推移についてですが、平成</a:t>
            </a:r>
            <a:r>
              <a:rPr lang="en-US" altLang="ja-JP" dirty="0" smtClean="0"/>
              <a:t>24</a:t>
            </a:r>
            <a:r>
              <a:rPr lang="ja-JP" altLang="en-US" dirty="0" smtClean="0"/>
              <a:t>年の構成比</a:t>
            </a:r>
          </a:p>
          <a:p>
            <a:r>
              <a:rPr lang="ja-JP" altLang="en-US" dirty="0" smtClean="0"/>
              <a:t>　は急病が</a:t>
            </a:r>
            <a:r>
              <a:rPr lang="en-US" altLang="ja-JP" dirty="0" smtClean="0"/>
              <a:t>62.9</a:t>
            </a:r>
            <a:r>
              <a:rPr lang="ja-JP" altLang="en-US" dirty="0" smtClean="0"/>
              <a:t>％、交通事故が</a:t>
            </a:r>
            <a:r>
              <a:rPr lang="en-US" altLang="ja-JP" dirty="0" smtClean="0"/>
              <a:t>9.4</a:t>
            </a:r>
            <a:r>
              <a:rPr lang="ja-JP" altLang="en-US" dirty="0" smtClean="0"/>
              <a:t>％ですが、急病の構成比が増え、交通事故の構成比が減る傾向にあります。</a:t>
            </a:r>
          </a:p>
          <a:p>
            <a:r>
              <a:rPr lang="ja-JP" altLang="en-US" dirty="0" smtClean="0"/>
              <a:t>平成</a:t>
            </a:r>
            <a:r>
              <a:rPr lang="en-US" altLang="ja-JP" dirty="0" smtClean="0"/>
              <a:t>28</a:t>
            </a:r>
            <a:r>
              <a:rPr lang="ja-JP" altLang="en-US" dirty="0" smtClean="0"/>
              <a:t>年には、急病が</a:t>
            </a:r>
            <a:r>
              <a:rPr lang="en-US" altLang="ja-JP" dirty="0" smtClean="0"/>
              <a:t>64</a:t>
            </a:r>
            <a:r>
              <a:rPr lang="ja-JP" altLang="en-US" dirty="0" smtClean="0"/>
              <a:t>％、交通事故が</a:t>
            </a:r>
            <a:r>
              <a:rPr lang="en-US" altLang="ja-JP" dirty="0" smtClean="0"/>
              <a:t>7.9</a:t>
            </a:r>
            <a:r>
              <a:rPr lang="ja-JP" altLang="en-US" dirty="0" smtClean="0"/>
              <a:t>％となっています。</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a:t>続きまして、平成２８年熊本地震時の対応について、ご説明します。</a:t>
            </a:r>
            <a:endParaRPr lang="ja-JP" altLang="ja-JP" dirty="0"/>
          </a:p>
        </p:txBody>
      </p:sp>
    </p:spTree>
    <p:extLst>
      <p:ext uri="{BB962C8B-B14F-4D97-AF65-F5344CB8AC3E}">
        <p14:creationId xmlns:p14="http://schemas.microsoft.com/office/powerpoint/2010/main" val="42400692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　平成２８年熊本地震では、震度６弱以上の地震が７回、うち震度７は２８時間以内に２回発生しました。</a:t>
            </a:r>
            <a:endParaRPr kumimoji="1" lang="en-US" altLang="ja-JP" dirty="0"/>
          </a:p>
          <a:p>
            <a:r>
              <a:rPr kumimoji="1" lang="ja-JP" altLang="en-US" dirty="0"/>
              <a:t>　震度６弱以上の大地震に見舞われた県民は、県人口全体の８３</a:t>
            </a:r>
            <a:r>
              <a:rPr kumimoji="1" lang="en-US" altLang="ja-JP" dirty="0"/>
              <a:t>%</a:t>
            </a:r>
            <a:r>
              <a:rPr kumimoji="1" lang="ja-JP" altLang="en-US" dirty="0"/>
              <a:t>に及び、県民の１０％以上が避難を余儀なくされまし</a:t>
            </a:r>
            <a:endParaRPr kumimoji="1" lang="en-US" altLang="ja-JP" dirty="0"/>
          </a:p>
          <a:p>
            <a:r>
              <a:rPr kumimoji="1" lang="ja-JP" altLang="en-US" dirty="0"/>
              <a:t>た。また、度重なる余震の発生により、県民生活・経済の早期復旧にも大きな足かせとなりました。</a:t>
            </a:r>
            <a:endParaRPr kumimoji="1" lang="en-US" altLang="ja-JP" dirty="0"/>
          </a:p>
          <a:p>
            <a:endParaRPr kumimoji="1" lang="en-US" altLang="ja-JP" dirty="0"/>
          </a:p>
          <a:p>
            <a:r>
              <a:rPr kumimoji="1" lang="ja-JP" altLang="en-US" dirty="0"/>
              <a:t>　地震被害の規模を、阪神・淡路大震災や新潟県中越地震と比較すると、震度６以上の地震の発生回数は、熊本地震で</a:t>
            </a:r>
            <a:endParaRPr kumimoji="1" lang="en-US" altLang="ja-JP" dirty="0"/>
          </a:p>
          <a:p>
            <a:r>
              <a:rPr kumimoji="1" lang="ja-JP" altLang="en-US" dirty="0"/>
              <a:t>７回、阪神・淡路大震災では１回、新潟中越地震では５回となっています。</a:t>
            </a:r>
            <a:endParaRPr kumimoji="1" lang="en-US" altLang="ja-JP" dirty="0"/>
          </a:p>
          <a:p>
            <a:r>
              <a:rPr kumimoji="1" lang="ja-JP" altLang="en-US" dirty="0"/>
              <a:t>また、発災後１５日間での余震回数では、熊本地震が２，９５９回、阪神・淡路大震災が２３０回、新潟中越地震が６８０回</a:t>
            </a:r>
            <a:endParaRPr kumimoji="1" lang="en-US" altLang="ja-JP" dirty="0"/>
          </a:p>
          <a:p>
            <a:r>
              <a:rPr kumimoji="1" lang="ja-JP" altLang="en-US" dirty="0"/>
              <a:t>と、他の２つの災害と比較すると、大きく回数が上回っています。</a:t>
            </a:r>
            <a:endParaRPr kumimoji="1" lang="en-US" altLang="ja-JP" dirty="0"/>
          </a:p>
          <a:p>
            <a:r>
              <a:rPr kumimoji="1" lang="ja-JP" altLang="en-US" dirty="0"/>
              <a:t>　また、被災市町村人口を見ると、阪神・淡路大震災が４２％、新潟中越地震が１６</a:t>
            </a:r>
            <a:r>
              <a:rPr kumimoji="1" lang="en-US" altLang="ja-JP" dirty="0"/>
              <a:t>%</a:t>
            </a:r>
            <a:r>
              <a:rPr kumimoji="1" lang="ja-JP" altLang="en-US" dirty="0"/>
              <a:t>に対し、熊本地震では８３％にも及んでおり、最大避難者数も県人口の１０％以上と、他の２つの災害と比較して高い水準となり、県全体に与える影響は大きなものであったことがわかります。</a:t>
            </a:r>
            <a:endParaRPr kumimoji="1" lang="en-US" altLang="ja-JP" dirty="0"/>
          </a:p>
        </p:txBody>
      </p:sp>
    </p:spTree>
    <p:extLst>
      <p:ext uri="{BB962C8B-B14F-4D97-AF65-F5344CB8AC3E}">
        <p14:creationId xmlns:p14="http://schemas.microsoft.com/office/powerpoint/2010/main" val="40731062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　次に、熊本地震の発生場所についてです。</a:t>
            </a:r>
            <a:endParaRPr kumimoji="1" lang="en-US" altLang="ja-JP" dirty="0"/>
          </a:p>
          <a:p>
            <a:r>
              <a:rPr kumimoji="1" lang="ja-JP" altLang="en-US" dirty="0"/>
              <a:t>熊本県では、県北側に布田川断層帯、県南側に日奈久断層帯の２つの断層帯があります。</a:t>
            </a:r>
            <a:endParaRPr kumimoji="1" lang="en-US" altLang="ja-JP" dirty="0"/>
          </a:p>
          <a:p>
            <a:r>
              <a:rPr kumimoji="1" lang="ja-JP" altLang="en-US" dirty="0"/>
              <a:t>　４月１４日に発生した前震は、布田川断層帯側の活動で発生したとされており、最大震度７、マグニチュード６．５の</a:t>
            </a:r>
            <a:endParaRPr kumimoji="1" lang="en-US" altLang="ja-JP" dirty="0"/>
          </a:p>
          <a:p>
            <a:r>
              <a:rPr kumimoji="1" lang="ja-JP" altLang="en-US" dirty="0"/>
              <a:t>規模となりました。</a:t>
            </a:r>
            <a:endParaRPr kumimoji="1" lang="en-US" altLang="ja-JP" dirty="0"/>
          </a:p>
          <a:p>
            <a:r>
              <a:rPr kumimoji="1" lang="ja-JP" altLang="en-US" dirty="0"/>
              <a:t>　続いて２日後の４月１６日に発生した本震は、日奈久断層側の活動で発生し、前震同様、最大震度は７、マグニチュードは、前震を上回る７．３となっています。</a:t>
            </a:r>
            <a:endParaRPr kumimoji="1" lang="en-US" altLang="ja-JP" dirty="0"/>
          </a:p>
          <a:p>
            <a:r>
              <a:rPr kumimoji="1" lang="ja-JP" altLang="en-US" dirty="0"/>
              <a:t>　いずれも、益城町、西原村周辺が震源地となっており、同地域及びその周辺地域では甚大な被害が確認されました。</a:t>
            </a:r>
            <a:endParaRPr kumimoji="1" lang="en-US" altLang="ja-JP" dirty="0"/>
          </a:p>
        </p:txBody>
      </p:sp>
    </p:spTree>
    <p:extLst>
      <p:ext uri="{BB962C8B-B14F-4D97-AF65-F5344CB8AC3E}">
        <p14:creationId xmlns:p14="http://schemas.microsoft.com/office/powerpoint/2010/main" val="24687866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　熊本地震における被害の状況です。</a:t>
            </a:r>
            <a:endParaRPr kumimoji="1" lang="en-US" altLang="ja-JP" dirty="0"/>
          </a:p>
          <a:p>
            <a:r>
              <a:rPr kumimoji="1" lang="ja-JP" altLang="en-US" dirty="0"/>
              <a:t>　建物被害は、約１６万棟。うち、</a:t>
            </a:r>
            <a:r>
              <a:rPr kumimoji="1" lang="en-US" altLang="ja-JP" dirty="0"/>
              <a:t>8500</a:t>
            </a:r>
            <a:r>
              <a:rPr kumimoji="1" lang="ja-JP" altLang="en-US" dirty="0"/>
              <a:t>棟以上が、全壊となりました。</a:t>
            </a:r>
            <a:endParaRPr kumimoji="1" lang="en-US" altLang="ja-JP" dirty="0"/>
          </a:p>
          <a:p>
            <a:r>
              <a:rPr kumimoji="1" lang="ja-JP" altLang="en-US" dirty="0"/>
              <a:t>　道路も各所で寸断され、県管理道路の</a:t>
            </a:r>
            <a:r>
              <a:rPr kumimoji="1" lang="en-US" altLang="ja-JP" dirty="0"/>
              <a:t>115</a:t>
            </a:r>
            <a:r>
              <a:rPr kumimoji="1" lang="ja-JP" altLang="en-US" dirty="0"/>
              <a:t>か所が全面通行止めとなり、物流ルートも寸断される状況となりました。</a:t>
            </a:r>
            <a:endParaRPr kumimoji="1" lang="en-US" altLang="ja-JP" dirty="0"/>
          </a:p>
          <a:p>
            <a:r>
              <a:rPr kumimoji="1" lang="ja-JP" altLang="en-US" dirty="0"/>
              <a:t>　また、文化財についても、県内指定文化財等</a:t>
            </a:r>
            <a:r>
              <a:rPr kumimoji="1" lang="en-US" altLang="ja-JP" dirty="0"/>
              <a:t>286</a:t>
            </a:r>
            <a:r>
              <a:rPr kumimoji="1" lang="ja-JP" altLang="en-US" dirty="0"/>
              <a:t>件が被災し、熊本県のシンボルでもある熊本城も大きな被害を受けました。</a:t>
            </a:r>
            <a:endParaRPr kumimoji="1" lang="en-US" altLang="ja-JP" dirty="0"/>
          </a:p>
          <a:p>
            <a:r>
              <a:rPr kumimoji="1" lang="ja-JP" altLang="en-US" dirty="0"/>
              <a:t>　更に、九州の横軸となる阿蘇・大分方面の主要ルートである国道５７号線が、山腹崩壊により寸断され、阿蘇地域が孤立する事態にもなりました。</a:t>
            </a:r>
          </a:p>
        </p:txBody>
      </p:sp>
    </p:spTree>
    <p:extLst>
      <p:ext uri="{BB962C8B-B14F-4D97-AF65-F5344CB8AC3E}">
        <p14:creationId xmlns:p14="http://schemas.microsoft.com/office/powerpoint/2010/main" val="16370612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　医療機関の被害状況についてです。震源地付近の医療機関を中心に、建物等の構造物に加え、医療資機材など</a:t>
            </a:r>
            <a:endParaRPr kumimoji="1" lang="en-US" altLang="ja-JP" dirty="0"/>
          </a:p>
          <a:p>
            <a:r>
              <a:rPr kumimoji="1" lang="ja-JP" altLang="en-US" dirty="0"/>
              <a:t>についても、大きな被害を受けました。</a:t>
            </a:r>
          </a:p>
        </p:txBody>
      </p:sp>
    </p:spTree>
    <p:extLst>
      <p:ext uri="{BB962C8B-B14F-4D97-AF65-F5344CB8AC3E}">
        <p14:creationId xmlns:p14="http://schemas.microsoft.com/office/powerpoint/2010/main" val="1233807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次に、役場・市庁舎、指定避難所についてです。</a:t>
            </a:r>
            <a:endParaRPr kumimoji="1" lang="en-US" altLang="ja-JP" dirty="0"/>
          </a:p>
          <a:p>
            <a:endParaRPr kumimoji="1" lang="en-US" altLang="ja-JP" dirty="0"/>
          </a:p>
          <a:p>
            <a:r>
              <a:rPr kumimoji="1" lang="ja-JP" altLang="en-US" dirty="0"/>
              <a:t>役場・市庁舎や指定避難所についても大きな被害を受けました。</a:t>
            </a:r>
            <a:endParaRPr kumimoji="1" lang="en-US" altLang="ja-JP" dirty="0"/>
          </a:p>
          <a:p>
            <a:endParaRPr kumimoji="1" lang="en-US" altLang="ja-JP" dirty="0"/>
          </a:p>
          <a:p>
            <a:r>
              <a:rPr kumimoji="1" lang="ja-JP" altLang="en-US" dirty="0"/>
              <a:t>写真左は、宇土市役所です。５階建ての建物ですが、５階建てのうち４階部分が押しつぶされ全壊となり、立ち入りが禁止</a:t>
            </a:r>
            <a:endParaRPr kumimoji="1" lang="en-US" altLang="ja-JP" dirty="0"/>
          </a:p>
          <a:p>
            <a:r>
              <a:rPr kumimoji="1" lang="ja-JP" altLang="en-US" dirty="0"/>
              <a:t>となりました。この結果、発災直後の市役所の災害対応業務については、駐車場にテントを張るなどして行わざるを得ませんでした。</a:t>
            </a:r>
            <a:endParaRPr kumimoji="1" lang="en-US" altLang="ja-JP" dirty="0"/>
          </a:p>
          <a:p>
            <a:endParaRPr kumimoji="1" lang="en-US" altLang="ja-JP" dirty="0"/>
          </a:p>
          <a:p>
            <a:r>
              <a:rPr kumimoji="1" lang="ja-JP" altLang="en-US" dirty="0"/>
              <a:t>また、指定避難所でも、被災により使用不可能となる施設もあり、避難所運営においても大きな支障が出ました。</a:t>
            </a:r>
            <a:endParaRPr kumimoji="1" lang="en-US" altLang="ja-JP" dirty="0"/>
          </a:p>
          <a:p>
            <a:endParaRPr kumimoji="1" lang="ja-JP" altLang="en-US" dirty="0"/>
          </a:p>
        </p:txBody>
      </p:sp>
    </p:spTree>
    <p:extLst>
      <p:ext uri="{BB962C8B-B14F-4D97-AF65-F5344CB8AC3E}">
        <p14:creationId xmlns:p14="http://schemas.microsoft.com/office/powerpoint/2010/main" val="37888299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更に、頻発する余震の影響などで、多くの人々が車中泊や軒先避難を行うこととなり、避難者の把握が困難となる</a:t>
            </a:r>
            <a:endParaRPr kumimoji="1" lang="en-US" altLang="ja-JP" dirty="0"/>
          </a:p>
          <a:p>
            <a:r>
              <a:rPr kumimoji="1" lang="ja-JP" altLang="en-US" dirty="0"/>
              <a:t>事態も発生しました。</a:t>
            </a:r>
            <a:endParaRPr kumimoji="1" lang="en-US" altLang="ja-JP" dirty="0"/>
          </a:p>
          <a:p>
            <a:r>
              <a:rPr kumimoji="1" lang="ja-JP" altLang="en-US" dirty="0"/>
              <a:t>加えて、避難者数が膨大となったことで、避難所の過密化が続くことにもなり、一部では福祉避難所に避難するケース</a:t>
            </a:r>
            <a:endParaRPr kumimoji="1" lang="en-US" altLang="ja-JP" dirty="0"/>
          </a:p>
          <a:p>
            <a:r>
              <a:rPr kumimoji="1" lang="ja-JP" altLang="en-US" dirty="0"/>
              <a:t>が発生しました。</a:t>
            </a:r>
            <a:endParaRPr kumimoji="1" lang="en-US" altLang="ja-JP" dirty="0"/>
          </a:p>
        </p:txBody>
      </p:sp>
    </p:spTree>
    <p:extLst>
      <p:ext uri="{BB962C8B-B14F-4D97-AF65-F5344CB8AC3E}">
        <p14:creationId xmlns:p14="http://schemas.microsoft.com/office/powerpoint/2010/main" val="17859279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発災からの避難所・避難者の推移についてお示ししています。</a:t>
            </a:r>
            <a:endParaRPr kumimoji="1" lang="en-US" altLang="ja-JP" dirty="0"/>
          </a:p>
          <a:p>
            <a:r>
              <a:rPr kumimoji="1" lang="ja-JP" altLang="en-US" dirty="0"/>
              <a:t>赤のグラフが避難者数の推移、青のグラフが避難所数の推移となります。</a:t>
            </a:r>
            <a:endParaRPr kumimoji="1" lang="en-US" altLang="ja-JP" dirty="0"/>
          </a:p>
          <a:p>
            <a:endParaRPr kumimoji="1" lang="en-US" altLang="ja-JP" dirty="0"/>
          </a:p>
          <a:p>
            <a:r>
              <a:rPr kumimoji="1" lang="ja-JP" altLang="en-US" dirty="0"/>
              <a:t>避難者数、避難所数ともに発災後３日目がピークとなり、避難者数では、最大で約１８．４万人に達しました。</a:t>
            </a:r>
            <a:endParaRPr kumimoji="1" lang="en-US" altLang="ja-JP" dirty="0"/>
          </a:p>
          <a:p>
            <a:endParaRPr kumimoji="1" lang="en-US" altLang="ja-JP" dirty="0"/>
          </a:p>
          <a:p>
            <a:r>
              <a:rPr kumimoji="1" lang="ja-JP" altLang="en-US" dirty="0"/>
              <a:t>その後は、減少となりますが、発災から、４月</a:t>
            </a:r>
            <a:r>
              <a:rPr kumimoji="1" lang="en-US" altLang="ja-JP" dirty="0"/>
              <a:t>30</a:t>
            </a:r>
            <a:r>
              <a:rPr kumimoji="1" lang="ja-JP" altLang="en-US" dirty="0"/>
              <a:t>日までに震度１以上を観測した回数は</a:t>
            </a:r>
            <a:r>
              <a:rPr kumimoji="1" lang="en-US" altLang="ja-JP" dirty="0"/>
              <a:t>3000</a:t>
            </a:r>
            <a:r>
              <a:rPr kumimoji="1" lang="ja-JP" altLang="en-US" dirty="0"/>
              <a:t>回以上に達するなど、度重なる余震発生の影響もあり、避難者は４月末でも２万人を超える水準となりました。</a:t>
            </a:r>
          </a:p>
        </p:txBody>
      </p:sp>
    </p:spTree>
    <p:extLst>
      <p:ext uri="{BB962C8B-B14F-4D97-AF65-F5344CB8AC3E}">
        <p14:creationId xmlns:p14="http://schemas.microsoft.com/office/powerpoint/2010/main" val="33990002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Rot="1" noChangeAspect="1" noChangeArrowheads="1" noTextEdit="1"/>
          </p:cNvSpPr>
          <p:nvPr>
            <p:ph type="sldImg"/>
          </p:nvPr>
        </p:nvSpPr>
        <p:spPr>
          <a:xfrm>
            <a:off x="3216275" y="501650"/>
            <a:ext cx="3348038" cy="2511425"/>
          </a:xfrm>
          <a:ln/>
        </p:spPr>
      </p:sp>
      <p:sp>
        <p:nvSpPr>
          <p:cNvPr id="26628" name="Rectangle 3"/>
          <p:cNvSpPr>
            <a:spLocks noGrp="1" noChangeArrowheads="1"/>
          </p:cNvSpPr>
          <p:nvPr>
            <p:ph type="body" idx="1"/>
          </p:nvPr>
        </p:nvSpPr>
        <p:spPr>
          <a:noFill/>
          <a:ln/>
        </p:spPr>
        <p:txBody>
          <a:bodyPr anchor="ctr" anchorCtr="0"/>
          <a:lstStyle/>
          <a:p>
            <a:pPr eaLnBrk="1" hangingPunct="1"/>
            <a:r>
              <a:rPr lang="ja-JP" altLang="en-US" dirty="0"/>
              <a:t>続いて、熊本地震時の医療ニーズへの対応について、ご説明いたします。</a:t>
            </a:r>
            <a:endParaRPr lang="en-US" altLang="ja-JP" dirty="0"/>
          </a:p>
          <a:p>
            <a:pPr eaLnBrk="1" hangingPunct="1"/>
            <a:endParaRPr lang="en-US" altLang="ja-JP" dirty="0"/>
          </a:p>
          <a:p>
            <a:pPr eaLnBrk="1" hangingPunct="1"/>
            <a:r>
              <a:rPr lang="ja-JP" altLang="en-US" dirty="0"/>
              <a:t>県では、４月１４日の前震の発災直後に、県内のＤＭＡＴに対して派遣要請を行っています。</a:t>
            </a:r>
            <a:endParaRPr lang="en-US" altLang="ja-JP" dirty="0"/>
          </a:p>
          <a:p>
            <a:pPr eaLnBrk="1" hangingPunct="1"/>
            <a:r>
              <a:rPr lang="ja-JP" altLang="en-US" dirty="0"/>
              <a:t>また、県災害コーディネーターが発災直後に県災害対策本部へ出務されましたが、県災害医療コーディネーターの助言を</a:t>
            </a:r>
            <a:endParaRPr lang="en-US" altLang="ja-JP" dirty="0"/>
          </a:p>
          <a:p>
            <a:pPr eaLnBrk="1" hangingPunct="1"/>
            <a:r>
              <a:rPr lang="ja-JP" altLang="en-US" dirty="0"/>
              <a:t>踏まえ、県内ＤＭＡＴだけでは対応が困難と判断されたことから、県内ＤＭＡＴの派遣要請に加えて県外ＤＭＡＴの派遣を要</a:t>
            </a:r>
            <a:endParaRPr lang="en-US" altLang="ja-JP" dirty="0"/>
          </a:p>
          <a:p>
            <a:pPr eaLnBrk="1" hangingPunct="1"/>
            <a:r>
              <a:rPr lang="ja-JP" altLang="en-US" dirty="0"/>
              <a:t>請し、県内外の多くのＤＭＡＴチームが被災地等での医療活動を行いました。</a:t>
            </a:r>
            <a:endParaRPr lang="en-US" altLang="ja-JP" dirty="0"/>
          </a:p>
          <a:p>
            <a:pPr eaLnBrk="1" hangingPunct="1"/>
            <a:endParaRPr lang="en-US" altLang="ja-JP" dirty="0"/>
          </a:p>
          <a:p>
            <a:pPr eaLnBrk="1" hangingPunct="1"/>
            <a:r>
              <a:rPr lang="ja-JP" altLang="en-US" dirty="0"/>
              <a:t>ＤＭＡＴについては、中段四角囲みのとおり、災害の発生直後の急性期、主に４８時間以内に活動できる機動性を持った</a:t>
            </a:r>
            <a:endParaRPr lang="en-US" altLang="ja-JP" dirty="0"/>
          </a:p>
          <a:p>
            <a:pPr eaLnBrk="1" hangingPunct="1"/>
            <a:r>
              <a:rPr lang="ja-JP" altLang="en-US" dirty="0"/>
              <a:t>専門的な派遣医療チームと定義されており、１隊の構成は、医師１名、看護師２名、業務調整員１名の４名となっています。</a:t>
            </a:r>
            <a:endParaRPr lang="en-US" altLang="ja-JP" dirty="0"/>
          </a:p>
          <a:p>
            <a:pPr eaLnBrk="1" hangingPunct="1"/>
            <a:endParaRPr lang="en-US" altLang="ja-JP" dirty="0"/>
          </a:p>
          <a:p>
            <a:pPr eaLnBrk="1" hangingPunct="1"/>
            <a:r>
              <a:rPr lang="ja-JP" altLang="en-US" dirty="0"/>
              <a:t>２つ目の丸についてです。急性期におけるＤＭＡＴの医療活動については、トリアージや緊急治療のほか、ヘリコプター・救急車等による患者搬送、被災地域内病院に対する医療支援などを行っています。</a:t>
            </a:r>
            <a:endParaRPr lang="en-US" altLang="ja-JP" dirty="0"/>
          </a:p>
        </p:txBody>
      </p:sp>
      <p:sp>
        <p:nvSpPr>
          <p:cNvPr id="2" name="日付プレースホルダー 1"/>
          <p:cNvSpPr>
            <a:spLocks noGrp="1"/>
          </p:cNvSpPr>
          <p:nvPr>
            <p:ph type="dt" idx="10"/>
          </p:nvPr>
        </p:nvSpPr>
        <p:spPr/>
        <p:txBody>
          <a:bodyPr lIns="90755" tIns="45378" rIns="90755" bIns="45378"/>
          <a:lstStyle/>
          <a:p>
            <a:pPr algn="r" defTabSz="907552" fontAlgn="auto">
              <a:spcBef>
                <a:spcPts val="0"/>
              </a:spcBef>
              <a:spcAft>
                <a:spcPts val="0"/>
              </a:spcAft>
              <a:buClrTx/>
              <a:buSzTx/>
              <a:defRPr/>
            </a:pPr>
            <a:endParaRPr kumimoji="1" lang="ja-JP" altLang="en-US" sz="120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750197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Rot="1" noChangeAspect="1" noChangeArrowheads="1" noTextEdit="1"/>
          </p:cNvSpPr>
          <p:nvPr>
            <p:ph type="sldImg"/>
          </p:nvPr>
        </p:nvSpPr>
        <p:spPr>
          <a:xfrm>
            <a:off x="3252788" y="176213"/>
            <a:ext cx="3348037" cy="2511425"/>
          </a:xfrm>
          <a:ln/>
        </p:spPr>
      </p:sp>
      <p:sp>
        <p:nvSpPr>
          <p:cNvPr id="26628" name="Rectangle 3"/>
          <p:cNvSpPr>
            <a:spLocks noGrp="1" noChangeArrowheads="1"/>
          </p:cNvSpPr>
          <p:nvPr>
            <p:ph type="body" idx="1"/>
          </p:nvPr>
        </p:nvSpPr>
        <p:spPr>
          <a:noFill/>
          <a:ln/>
        </p:spPr>
        <p:txBody>
          <a:bodyPr/>
          <a:lstStyle/>
          <a:p>
            <a:pPr eaLnBrk="1" hangingPunct="1"/>
            <a:endParaRPr lang="ja-JP" altLang="en-US" dirty="0"/>
          </a:p>
          <a:p>
            <a:pPr eaLnBrk="1" hangingPunct="1"/>
            <a:endParaRPr lang="en-US" altLang="ja-JP" dirty="0"/>
          </a:p>
        </p:txBody>
      </p:sp>
      <p:sp>
        <p:nvSpPr>
          <p:cNvPr id="2" name="日付プレースホルダー 1"/>
          <p:cNvSpPr>
            <a:spLocks noGrp="1"/>
          </p:cNvSpPr>
          <p:nvPr>
            <p:ph type="dt" idx="10"/>
          </p:nvPr>
        </p:nvSpPr>
        <p:spPr/>
        <p:txBody>
          <a:bodyPr lIns="90755" tIns="45378" rIns="90755" bIns="45378"/>
          <a:lstStyle/>
          <a:p>
            <a:pPr algn="r" defTabSz="907552" fontAlgn="auto">
              <a:spcBef>
                <a:spcPts val="0"/>
              </a:spcBef>
              <a:spcAft>
                <a:spcPts val="0"/>
              </a:spcAft>
              <a:buClrTx/>
              <a:buSzTx/>
              <a:defRPr/>
            </a:pPr>
            <a:endParaRPr kumimoji="1" lang="ja-JP" altLang="en-US" sz="1200">
              <a:solidFill>
                <a:prstClr val="black"/>
              </a:solidFill>
              <a:latin typeface="Calibri"/>
              <a:ea typeface="ＭＳ Ｐゴシック" panose="020B0600070205080204" pitchFamily="50" charset="-128"/>
            </a:endParaRPr>
          </a:p>
        </p:txBody>
      </p:sp>
      <p:sp>
        <p:nvSpPr>
          <p:cNvPr id="5" name="Rectangle 3">
            <a:extLst>
              <a:ext uri="{FF2B5EF4-FFF2-40B4-BE49-F238E27FC236}">
                <a16:creationId xmlns:a16="http://schemas.microsoft.com/office/drawing/2014/main" id="{5526E9E3-B6B7-4F22-81C8-BE277C5E4276}"/>
              </a:ext>
            </a:extLst>
          </p:cNvPr>
          <p:cNvSpPr txBox="1">
            <a:spLocks noChangeArrowheads="1"/>
          </p:cNvSpPr>
          <p:nvPr/>
        </p:nvSpPr>
        <p:spPr bwMode="auto">
          <a:xfrm>
            <a:off x="1116732" y="2725043"/>
            <a:ext cx="7882818" cy="3955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78" tIns="46789" rIns="89978" bIns="46789" numCol="1" anchor="t" anchorCtr="0" compatLnSpc="1">
            <a:prstTxWarp prst="textNoShape">
              <a:avLst/>
            </a:prstTxWarp>
          </a:bodyPr>
          <a:lst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eaLnBrk="1" hangingPunct="1"/>
            <a:r>
              <a:rPr lang="ja-JP" altLang="en-US" dirty="0"/>
              <a:t>次に、亜急性期以降の取り組みについてです。</a:t>
            </a:r>
            <a:endParaRPr lang="en-US" altLang="ja-JP" dirty="0"/>
          </a:p>
          <a:p>
            <a:pPr eaLnBrk="1" hangingPunct="1"/>
            <a:r>
              <a:rPr lang="ja-JP" altLang="en-US" dirty="0"/>
              <a:t>医療支援チームについて、フェーズ移行に伴い、ＤＭＡＴから医療チームへ、更には地域医療機関へという流れです。</a:t>
            </a:r>
            <a:endParaRPr lang="en-US" altLang="ja-JP" dirty="0"/>
          </a:p>
          <a:p>
            <a:pPr eaLnBrk="1" hangingPunct="1"/>
            <a:r>
              <a:rPr lang="ja-JP" altLang="en-US" dirty="0"/>
              <a:t>急性期には、被災地内での急性期医療支援ニーズに対し、ＤＭＡＴを中心に対応する体制をとっていましたが、亜急性期へのフェーズ移行に伴い、災害医療提供体制のフェーズ移行も必要となりました。</a:t>
            </a:r>
            <a:endParaRPr lang="en-US" altLang="ja-JP" dirty="0"/>
          </a:p>
          <a:p>
            <a:pPr eaLnBrk="1" hangingPunct="1"/>
            <a:r>
              <a:rPr lang="ja-JP" altLang="en-US" dirty="0"/>
              <a:t>そのため、熊本地震時は、急性期医療を担うＤＭＡＴ活動から、亜急性期への保健医療活動に円滑に引き継ぎ・移行を行うため、ＪＭＡＴ、ＡＭＡＴ、ＤＰＡＴといった医療チームなど全関係者約７０名を集め、合同の「急性期後における地域災害保健医療提供体制連絡調整会議」を開催しました。</a:t>
            </a:r>
            <a:endParaRPr lang="en-US" altLang="ja-JP" dirty="0"/>
          </a:p>
          <a:p>
            <a:pPr eaLnBrk="1" hangingPunct="1"/>
            <a:r>
              <a:rPr lang="ja-JP" altLang="en-US" dirty="0"/>
              <a:t>この会議において、全国知事会や日本赤十字社、ＪＭＡＴ等各種団体の医療救護に係る情報集約、県内外の医療チームを一元的に受付けての被災地への派遣調整、避難所等におけるニーズ把握と整理等を行うため、医療分野・保健分野を含めた関係者を一元的に集めた組織体、会議体が必要ということとなり、４月２１日には、「熊本県医療救護調整本部」を立ち上げることとなりました。</a:t>
            </a:r>
            <a:endParaRPr lang="en-US" altLang="ja-JP" dirty="0"/>
          </a:p>
          <a:p>
            <a:pPr eaLnBrk="1" hangingPunct="1"/>
            <a:r>
              <a:rPr lang="ja-JP" altLang="en-US" dirty="0"/>
              <a:t>熊本県医療救護調整本部は、それまで県災害対策本部（医療救護対策室）の下に設置されていたＤＭＡＴ県調整本部を包含する形で設置しました。更に、被災地域での情報共有を図るため、熊本市は熊本市役所に、上益城圏域は御船保健所に、菊池圏域は菊池保健所に、阿蘇圏域は阿蘇医療センターに、それぞれ医療救護活動の拠点を設置して、活動を行うこととしました。</a:t>
            </a:r>
            <a:endParaRPr lang="en-US" altLang="ja-JP" dirty="0"/>
          </a:p>
          <a:p>
            <a:pPr eaLnBrk="1" hangingPunct="1"/>
            <a:r>
              <a:rPr lang="ja-JP" altLang="en-US" dirty="0"/>
              <a:t>次に、２つ目の丸ですが、全国知事会に対しては、継続的に避難所、救護所等において医療救護活動を行うために、都道府県医療チームの派遣を３次にわたり要請しました。</a:t>
            </a:r>
            <a:endParaRPr lang="en-US" altLang="ja-JP" dirty="0"/>
          </a:p>
          <a:p>
            <a:pPr eaLnBrk="1" hangingPunct="1"/>
            <a:r>
              <a:rPr lang="ja-JP" altLang="en-US" dirty="0"/>
              <a:t>また、県看護協会に対しては、被災者に適切な医療等を提供し、被災した看護職員の心身の負担軽減を行うため、「災害</a:t>
            </a:r>
            <a:endParaRPr lang="en-US" altLang="ja-JP" dirty="0"/>
          </a:p>
          <a:p>
            <a:pPr eaLnBrk="1" hangingPunct="1"/>
            <a:r>
              <a:rPr lang="ja-JP" altLang="en-US" dirty="0"/>
              <a:t>支援ナース」の派遣を要請を併せて行っております。</a:t>
            </a:r>
            <a:endParaRPr lang="en-US" altLang="ja-JP" dirty="0"/>
          </a:p>
        </p:txBody>
      </p:sp>
    </p:spTree>
    <p:extLst>
      <p:ext uri="{BB962C8B-B14F-4D97-AF65-F5344CB8AC3E}">
        <p14:creationId xmlns:p14="http://schemas.microsoft.com/office/powerpoint/2010/main" val="3780207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CD4CCBF7-D282-4AAE-A2CC-070DD6F4049B}" type="slidenum">
              <a:rPr lang="en-US" altLang="ja-JP" smtClean="0">
                <a:latin typeface="Arial" charset="0"/>
              </a:rPr>
              <a:pPr eaLnBrk="1" hangingPunct="1">
                <a:spcBef>
                  <a:spcPct val="0"/>
                </a:spcBef>
              </a:pPr>
              <a:t>8</a:t>
            </a:fld>
            <a:endParaRPr lang="en-US" altLang="ja-JP" smtClean="0">
              <a:latin typeface="Arial" charset="0"/>
            </a:endParaRPr>
          </a:p>
        </p:txBody>
      </p:sp>
      <p:sp>
        <p:nvSpPr>
          <p:cNvPr id="75779"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smtClean="0"/>
              <a:t>・こちらは、救急車による搬送人員数を年齢区分で整理した表になります。</a:t>
            </a:r>
          </a:p>
          <a:p>
            <a:r>
              <a:rPr lang="ja-JP" altLang="en-US" dirty="0" smtClean="0"/>
              <a:t>　年齢区分の階層は、乳幼児以下、少年、成人、高齢者の</a:t>
            </a:r>
            <a:r>
              <a:rPr lang="en-US" altLang="ja-JP" dirty="0" smtClean="0"/>
              <a:t>4</a:t>
            </a:r>
            <a:r>
              <a:rPr lang="ja-JP" altLang="en-US" dirty="0" smtClean="0"/>
              <a:t>つです。</a:t>
            </a:r>
          </a:p>
          <a:p>
            <a:r>
              <a:rPr lang="ja-JP" altLang="en-US" dirty="0" smtClean="0"/>
              <a:t>　　</a:t>
            </a:r>
            <a:r>
              <a:rPr lang="en-US" altLang="ja-JP" dirty="0" smtClean="0"/>
              <a:t>※</a:t>
            </a:r>
            <a:r>
              <a:rPr lang="ja-JP" altLang="en-US" dirty="0" smtClean="0"/>
              <a:t>乳幼児以下：満</a:t>
            </a:r>
            <a:r>
              <a:rPr lang="en-US" altLang="ja-JP" dirty="0" smtClean="0"/>
              <a:t>7</a:t>
            </a:r>
            <a:r>
              <a:rPr lang="ja-JP" altLang="en-US" dirty="0" smtClean="0"/>
              <a:t>歳未満、少年：満</a:t>
            </a:r>
            <a:r>
              <a:rPr lang="en-US" altLang="ja-JP" dirty="0" smtClean="0"/>
              <a:t>7</a:t>
            </a:r>
            <a:r>
              <a:rPr lang="ja-JP" altLang="en-US" dirty="0" smtClean="0"/>
              <a:t>歳以上満</a:t>
            </a:r>
            <a:r>
              <a:rPr lang="en-US" altLang="ja-JP" dirty="0" smtClean="0"/>
              <a:t>18</a:t>
            </a:r>
            <a:r>
              <a:rPr lang="ja-JP" altLang="en-US" dirty="0" smtClean="0"/>
              <a:t>歳未満、</a:t>
            </a:r>
          </a:p>
          <a:p>
            <a:r>
              <a:rPr lang="ja-JP" altLang="en-US" dirty="0" smtClean="0"/>
              <a:t>成人：満</a:t>
            </a:r>
            <a:r>
              <a:rPr lang="en-US" altLang="ja-JP" dirty="0" smtClean="0"/>
              <a:t>18</a:t>
            </a:r>
            <a:r>
              <a:rPr lang="ja-JP" altLang="en-US" dirty="0" smtClean="0"/>
              <a:t>歳以上満</a:t>
            </a:r>
            <a:r>
              <a:rPr lang="en-US" altLang="ja-JP" dirty="0" smtClean="0"/>
              <a:t>65</a:t>
            </a:r>
            <a:r>
              <a:rPr lang="ja-JP" altLang="en-US" dirty="0" smtClean="0"/>
              <a:t>歳未満、高齢者：満</a:t>
            </a:r>
            <a:r>
              <a:rPr lang="en-US" altLang="ja-JP" dirty="0" smtClean="0"/>
              <a:t>65</a:t>
            </a:r>
            <a:r>
              <a:rPr lang="ja-JP" altLang="en-US" dirty="0" smtClean="0"/>
              <a:t>歳以上</a:t>
            </a:r>
          </a:p>
          <a:p>
            <a:r>
              <a:rPr lang="ja-JP" altLang="en-US" dirty="0" smtClean="0"/>
              <a:t>・成人の割合が減少傾向にあるのに対して、高齢者の割合が増加しています。</a:t>
            </a:r>
          </a:p>
        </p:txBody>
      </p:sp>
      <p:sp>
        <p:nvSpPr>
          <p:cNvPr id="75781" name="Text Box 3"/>
          <p:cNvSpPr txBox="1">
            <a:spLocks noChangeArrowheads="1"/>
          </p:cNvSpPr>
          <p:nvPr/>
        </p:nvSpPr>
        <p:spPr bwMode="auto">
          <a:xfrm>
            <a:off x="5587732" y="6396536"/>
            <a:ext cx="4276254" cy="337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6" tIns="46793" rIns="89986" bIns="46793"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9A3C4704-84DC-45EF-9336-9A3CF65F3BC0}" type="slidenum">
              <a:rPr lang="en-US" altLang="ja-JP">
                <a:latin typeface="Arial" charset="0"/>
              </a:rPr>
              <a:pPr algn="r" eaLnBrk="1" hangingPunct="1">
                <a:spcBef>
                  <a:spcPct val="0"/>
                </a:spcBef>
                <a:buClrTx/>
                <a:buFontTx/>
                <a:buNone/>
              </a:pPr>
              <a:t>8</a:t>
            </a:fld>
            <a:endParaRPr lang="en-US" altLang="ja-JP">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次に実際に行った被災地での医療救護班の活動状況です。</a:t>
            </a:r>
            <a:endParaRPr kumimoji="1" lang="en-US" altLang="ja-JP" dirty="0"/>
          </a:p>
          <a:p>
            <a:endParaRPr kumimoji="1" lang="en-US" altLang="ja-JP" dirty="0"/>
          </a:p>
          <a:p>
            <a:r>
              <a:rPr kumimoji="1" lang="ja-JP" altLang="en-US" dirty="0"/>
              <a:t>６月２日までの間に、県内外を含め、ＤＭＡＴが５０８チーム２，１９９人が活動を行いました。</a:t>
            </a:r>
            <a:endParaRPr kumimoji="1" lang="en-US" altLang="ja-JP" dirty="0"/>
          </a:p>
          <a:p>
            <a:endParaRPr kumimoji="1" lang="en-US" altLang="ja-JP" dirty="0"/>
          </a:p>
          <a:p>
            <a:r>
              <a:rPr kumimoji="1" lang="ja-JP" altLang="en-US" dirty="0"/>
              <a:t>また、日本赤十字社救護班が３３９チーム、１，８９４人、日本医師会災害医療チーム、ＪＭＡＴが５６３チーム２，５１５人、</a:t>
            </a:r>
            <a:endParaRPr kumimoji="1" lang="en-US" altLang="ja-JP" dirty="0"/>
          </a:p>
          <a:p>
            <a:r>
              <a:rPr kumimoji="1" lang="ja-JP" altLang="en-US" dirty="0"/>
              <a:t>全国知事会医療救護班　１１９チーム、１０４１人、災害支援ナースの派遣を行った日本看護協会が３４避難所、１，９６１人</a:t>
            </a:r>
            <a:endParaRPr kumimoji="1" lang="en-US" altLang="ja-JP" dirty="0"/>
          </a:p>
          <a:p>
            <a:r>
              <a:rPr kumimoji="1" lang="ja-JP" altLang="en-US" dirty="0"/>
              <a:t>が、活動を行い、医療ニーズへの対応を行いました。</a:t>
            </a:r>
            <a:endParaRPr kumimoji="1" lang="en-US" altLang="ja-JP" dirty="0"/>
          </a:p>
          <a:p>
            <a:endParaRPr kumimoji="1" lang="en-US" altLang="ja-JP" dirty="0"/>
          </a:p>
          <a:p>
            <a:r>
              <a:rPr kumimoji="1" lang="ja-JP" altLang="en-US" dirty="0"/>
              <a:t>県内外の多くの医療チームの皆様に御協力いただき支援活動が展開されたということになります。</a:t>
            </a:r>
            <a:endParaRPr kumimoji="1" lang="en-US" altLang="ja-JP" dirty="0"/>
          </a:p>
        </p:txBody>
      </p:sp>
    </p:spTree>
    <p:extLst>
      <p:ext uri="{BB962C8B-B14F-4D97-AF65-F5344CB8AC3E}">
        <p14:creationId xmlns:p14="http://schemas.microsoft.com/office/powerpoint/2010/main" val="37665206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Rot="1" noChangeAspect="1" noChangeArrowheads="1" noTextEdit="1"/>
          </p:cNvSpPr>
          <p:nvPr>
            <p:ph type="sldImg"/>
          </p:nvPr>
        </p:nvSpPr>
        <p:spPr>
          <a:xfrm>
            <a:off x="3216275" y="503238"/>
            <a:ext cx="3346450" cy="2509837"/>
          </a:xfrm>
          <a:ln/>
        </p:spPr>
      </p:sp>
      <p:sp>
        <p:nvSpPr>
          <p:cNvPr id="582659" name="Rectangle 3"/>
          <p:cNvSpPr>
            <a:spLocks noGrp="1" noChangeArrowheads="1"/>
          </p:cNvSpPr>
          <p:nvPr>
            <p:ph type="body" idx="1"/>
          </p:nvPr>
        </p:nvSpPr>
        <p:spPr>
          <a:xfrm>
            <a:off x="979261" y="3179910"/>
            <a:ext cx="7817935" cy="3011865"/>
          </a:xfrm>
        </p:spPr>
        <p:txBody>
          <a:bodyPr anchor="ctr" anchorCtr="0"/>
          <a:lstStyle/>
          <a:p>
            <a:r>
              <a:rPr lang="ja-JP" altLang="en-US" dirty="0"/>
              <a:t>これは、県外医療救護の推移と地域医療提供体制のイメージです。</a:t>
            </a:r>
            <a:endParaRPr lang="en-US" altLang="ja-JP" dirty="0"/>
          </a:p>
          <a:p>
            <a:endParaRPr lang="en-US" altLang="ja-JP" dirty="0"/>
          </a:p>
          <a:p>
            <a:r>
              <a:rPr lang="ja-JP" altLang="en-US" dirty="0"/>
              <a:t>先ほどご説明したとおり、発災直後の急性期に救命救急活動を行うＤＭＡＴが、発災後の４月１４日から活動を行い、その後、亜急性期に入ると全国知事会、ＪＭＡＴ、日本赤十字社といった医療チームが避難所、救護所、巡回診療での活動を行いました。</a:t>
            </a:r>
            <a:endParaRPr lang="en-US" altLang="ja-JP" dirty="0"/>
          </a:p>
          <a:p>
            <a:endParaRPr lang="en-US" altLang="ja-JP" dirty="0"/>
          </a:p>
          <a:p>
            <a:r>
              <a:rPr lang="ja-JP" altLang="en-US" dirty="0"/>
              <a:t>また、保健所、市町村、医療・社会福祉関係機関では、病院支援、避難所での健康支援等行いました。</a:t>
            </a:r>
            <a:endParaRPr lang="en-US" altLang="ja-JP" dirty="0"/>
          </a:p>
          <a:p>
            <a:endParaRPr lang="en-US" altLang="ja-JP" dirty="0"/>
          </a:p>
          <a:p>
            <a:r>
              <a:rPr lang="ja-JP" altLang="en-US" dirty="0"/>
              <a:t>新たに設置した医療救護調整本部では、関係機関・団体間の連携、情報共有及び医療救護に係る課題解決に向けた調整を行うために、医療救護活動関係者の連絡会議であるコーディネーター連絡会議を定期的に開催した他、同会議の周知や活動内容については、メーリングリストを活用し、毎日情報発信することで、関係機関・団体との連携を構築していきました。</a:t>
            </a:r>
            <a:endParaRPr lang="en-US" altLang="ja-JP" dirty="0"/>
          </a:p>
          <a:p>
            <a:r>
              <a:rPr lang="ja-JP" altLang="en-US" dirty="0"/>
              <a:t>なお、コーディネーター連絡会議については、６月１日までの間に合計２３回実施を行っております。</a:t>
            </a:r>
            <a:endParaRPr lang="ja-JP" altLang="ja-JP" dirty="0"/>
          </a:p>
        </p:txBody>
      </p:sp>
      <p:sp>
        <p:nvSpPr>
          <p:cNvPr id="2" name="日付プレースホルダー 1"/>
          <p:cNvSpPr>
            <a:spLocks noGrp="1"/>
          </p:cNvSpPr>
          <p:nvPr>
            <p:ph type="dt" idx="10"/>
          </p:nvPr>
        </p:nvSpPr>
        <p:spPr/>
        <p:txBody>
          <a:bodyPr lIns="90755" tIns="45378" rIns="90755" bIns="45378"/>
          <a:lstStyle/>
          <a:p>
            <a:pPr algn="r" defTabSz="907552" fontAlgn="auto">
              <a:spcBef>
                <a:spcPts val="0"/>
              </a:spcBef>
              <a:spcAft>
                <a:spcPts val="0"/>
              </a:spcAft>
              <a:buClrTx/>
              <a:buSzTx/>
              <a:defRPr/>
            </a:pPr>
            <a:endParaRPr kumimoji="1" lang="ja-JP" altLang="en-US" sz="120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2932748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次に県外への患者搬送についてです。</a:t>
            </a:r>
            <a:endParaRPr kumimoji="1" lang="en-US" altLang="ja-JP" dirty="0"/>
          </a:p>
          <a:p>
            <a:endParaRPr kumimoji="1" lang="en-US" altLang="ja-JP" dirty="0"/>
          </a:p>
          <a:p>
            <a:r>
              <a:rPr kumimoji="1" lang="ja-JP" altLang="en-US" dirty="0"/>
              <a:t>本県だけでは対応が困難となった事案について、救急車の他、ドクターヘリ、防災消防ヘリ、自衛隊、海保等のヘリを活用した県外搬送を行いました。</a:t>
            </a:r>
            <a:endParaRPr kumimoji="1" lang="en-US" altLang="ja-JP" dirty="0"/>
          </a:p>
          <a:p>
            <a:r>
              <a:rPr kumimoji="1" lang="ja-JP" altLang="en-US" dirty="0"/>
              <a:t>搬送件数は、合計８９件、搬送者数は９６名に及びました。</a:t>
            </a:r>
            <a:endParaRPr kumimoji="1" lang="en-US" altLang="ja-JP" dirty="0"/>
          </a:p>
          <a:p>
            <a:endParaRPr kumimoji="1" lang="en-US" altLang="ja-JP" dirty="0"/>
          </a:p>
          <a:p>
            <a:r>
              <a:rPr kumimoji="1" lang="ja-JP" altLang="en-US" dirty="0"/>
              <a:t>県外搬送については、主にドクターヘリがその役割を担いました。</a:t>
            </a:r>
            <a:endParaRPr kumimoji="1" lang="en-US" altLang="ja-JP" dirty="0"/>
          </a:p>
          <a:p>
            <a:r>
              <a:rPr kumimoji="1" lang="ja-JP" altLang="en-US" dirty="0"/>
              <a:t>ドクターヘリについては、関西地方、中国・四国地方、九州から１０機以上の応援を受け、５２件、５３人の搬送を行っています。</a:t>
            </a:r>
            <a:endParaRPr kumimoji="1" lang="en-US" altLang="ja-JP" dirty="0"/>
          </a:p>
          <a:p>
            <a:endParaRPr kumimoji="1" lang="ja-JP" altLang="en-US" dirty="0"/>
          </a:p>
        </p:txBody>
      </p:sp>
    </p:spTree>
    <p:extLst>
      <p:ext uri="{BB962C8B-B14F-4D97-AF65-F5344CB8AC3E}">
        <p14:creationId xmlns:p14="http://schemas.microsoft.com/office/powerpoint/2010/main" val="39046844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このスライド以降は、熊本地震時の本部等での活動状況の記録について御紹介します。</a:t>
            </a:r>
            <a:endParaRPr kumimoji="1" lang="en-US" altLang="ja-JP" dirty="0"/>
          </a:p>
          <a:p>
            <a:endParaRPr kumimoji="1" lang="en-US" altLang="ja-JP" dirty="0"/>
          </a:p>
          <a:p>
            <a:r>
              <a:rPr kumimoji="1" lang="ja-JP" altLang="en-US" dirty="0"/>
              <a:t>まずは、熊本地震時の県災害対策本部の様子です。</a:t>
            </a:r>
            <a:endParaRPr kumimoji="1" lang="en-US" altLang="ja-JP" dirty="0"/>
          </a:p>
          <a:p>
            <a:endParaRPr kumimoji="1" lang="en-US" altLang="ja-JP" dirty="0"/>
          </a:p>
          <a:p>
            <a:r>
              <a:rPr kumimoji="1" lang="ja-JP" altLang="en-US" dirty="0"/>
              <a:t>災害対策本部は、県庁新館１０階に設置され、その一角に医療救護対策室を設置して、情報収集や医療救護に係る方針決定等を行いました。</a:t>
            </a:r>
            <a:endParaRPr kumimoji="1" lang="en-US" altLang="ja-JP" dirty="0"/>
          </a:p>
          <a:p>
            <a:endParaRPr kumimoji="1" lang="en-US" altLang="ja-JP" dirty="0"/>
          </a:p>
          <a:p>
            <a:r>
              <a:rPr kumimoji="1" lang="ja-JP" altLang="en-US" dirty="0"/>
              <a:t>写真の左が、県災害医療コーディネーターです。県災害医療コーディネーターを中心に、県の災害医療関係職員やＤＭＡＴ等で打合せをしている様子です。</a:t>
            </a:r>
            <a:endParaRPr kumimoji="1" lang="en-US" altLang="ja-JP" dirty="0"/>
          </a:p>
        </p:txBody>
      </p:sp>
    </p:spTree>
    <p:extLst>
      <p:ext uri="{BB962C8B-B14F-4D97-AF65-F5344CB8AC3E}">
        <p14:creationId xmlns:p14="http://schemas.microsoft.com/office/powerpoint/2010/main" val="14645231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次に、熊本県医療救護調整本部の様子です。</a:t>
            </a:r>
            <a:endParaRPr kumimoji="1" lang="en-US" altLang="ja-JP" dirty="0"/>
          </a:p>
          <a:p>
            <a:endParaRPr kumimoji="1" lang="en-US" altLang="ja-JP" dirty="0"/>
          </a:p>
          <a:p>
            <a:r>
              <a:rPr kumimoji="1" lang="ja-JP" altLang="en-US" dirty="0"/>
              <a:t>発災直後は、ＤＭＡＴ調整本部として活動していましたが、県災害対策本部の医療救護対策室に包含する形で県医療</a:t>
            </a:r>
            <a:endParaRPr kumimoji="1" lang="en-US" altLang="ja-JP" dirty="0"/>
          </a:p>
          <a:p>
            <a:r>
              <a:rPr kumimoji="1" lang="ja-JP" altLang="en-US" dirty="0"/>
              <a:t>救護調整本部として活動しました。</a:t>
            </a:r>
            <a:endParaRPr kumimoji="1" lang="en-US" altLang="ja-JP" dirty="0"/>
          </a:p>
          <a:p>
            <a:endParaRPr kumimoji="1" lang="en-US" altLang="ja-JP" dirty="0"/>
          </a:p>
          <a:p>
            <a:r>
              <a:rPr kumimoji="1" lang="ja-JP" altLang="en-US" dirty="0"/>
              <a:t>場所は、災害対策本部の２階下の８階に設置を行っております。</a:t>
            </a:r>
            <a:endParaRPr kumimoji="1" lang="en-US" altLang="ja-JP" dirty="0"/>
          </a:p>
          <a:p>
            <a:endParaRPr kumimoji="1" lang="en-US" altLang="ja-JP" dirty="0"/>
          </a:p>
          <a:p>
            <a:r>
              <a:rPr kumimoji="1" lang="ja-JP" altLang="en-US" dirty="0"/>
              <a:t>また、コーディネーター連絡会議についても、同じ８階の一室を確保して行いました。</a:t>
            </a:r>
          </a:p>
        </p:txBody>
      </p:sp>
      <p:sp>
        <p:nvSpPr>
          <p:cNvPr id="4" name="日付プレースホルダー 3"/>
          <p:cNvSpPr>
            <a:spLocks noGrp="1"/>
          </p:cNvSpPr>
          <p:nvPr>
            <p:ph type="dt" idx="10"/>
          </p:nvPr>
        </p:nvSpPr>
        <p:spPr/>
        <p:txBody>
          <a:bodyPr lIns="90755" tIns="45378" rIns="90755" bIns="45378"/>
          <a:lstStyle/>
          <a:p>
            <a:pPr algn="r" defTabSz="907552" fontAlgn="auto">
              <a:spcBef>
                <a:spcPts val="0"/>
              </a:spcBef>
              <a:spcAft>
                <a:spcPts val="0"/>
              </a:spcAft>
              <a:buClrTx/>
              <a:buSzTx/>
              <a:defRPr/>
            </a:pPr>
            <a:endParaRPr kumimoji="1" lang="ja-JP" altLang="en-US" sz="120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7958079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こちらは、県災害コーディネーターの皆様の活動の様子です。</a:t>
            </a:r>
            <a:endParaRPr kumimoji="1" lang="en-US" altLang="ja-JP" dirty="0"/>
          </a:p>
          <a:p>
            <a:r>
              <a:rPr kumimoji="1" lang="ja-JP" altLang="en-US" dirty="0"/>
              <a:t>災害医療のコーディネート役として中心となって活躍していただき、活動終了後には知事への報告会も行っていただいました。</a:t>
            </a:r>
          </a:p>
        </p:txBody>
      </p:sp>
    </p:spTree>
    <p:extLst>
      <p:ext uri="{BB962C8B-B14F-4D97-AF65-F5344CB8AC3E}">
        <p14:creationId xmlns:p14="http://schemas.microsoft.com/office/powerpoint/2010/main" val="15098596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こちらは、「ロジスティクス要員の活躍」ということで、ロジスティクスチームでは、患者の情報収集・分析や医療チームの派遣調整、関連情報の掲載、クロノロの作成等を行っていただきました。</a:t>
            </a:r>
            <a:endParaRPr kumimoji="1" lang="en-US" altLang="ja-JP" dirty="0"/>
          </a:p>
          <a:p>
            <a:endParaRPr kumimoji="1" lang="en-US" altLang="ja-JP" dirty="0"/>
          </a:p>
          <a:p>
            <a:r>
              <a:rPr kumimoji="1" lang="ja-JP" altLang="en-US" dirty="0"/>
              <a:t>本部活動においても、多くの医療関係者の皆様が被災地支援のための活動を行っていただいたということになります。</a:t>
            </a:r>
          </a:p>
        </p:txBody>
      </p:sp>
    </p:spTree>
    <p:extLst>
      <p:ext uri="{BB962C8B-B14F-4D97-AF65-F5344CB8AC3E}">
        <p14:creationId xmlns:p14="http://schemas.microsoft.com/office/powerpoint/2010/main" val="23992986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23" algn="l"/>
                <a:tab pos="1447449" algn="l"/>
                <a:tab pos="2171172" algn="l"/>
                <a:tab pos="2894896" algn="l"/>
              </a:tabLst>
              <a:defRPr sz="1200">
                <a:solidFill>
                  <a:srgbClr val="000000"/>
                </a:solidFill>
                <a:latin typeface="Times New Roman" pitchFamily="16" charset="0"/>
              </a:defRPr>
            </a:lvl1pPr>
            <a:lvl2pPr eaLnBrk="0" hangingPunct="0">
              <a:spcBef>
                <a:spcPct val="30000"/>
              </a:spcBef>
              <a:tabLst>
                <a:tab pos="723723" algn="l"/>
                <a:tab pos="1447449" algn="l"/>
                <a:tab pos="2171172" algn="l"/>
                <a:tab pos="2894896" algn="l"/>
              </a:tabLst>
              <a:defRPr sz="1200">
                <a:solidFill>
                  <a:srgbClr val="000000"/>
                </a:solidFill>
                <a:latin typeface="Times New Roman" pitchFamily="16" charset="0"/>
              </a:defRPr>
            </a:lvl2pPr>
            <a:lvl3pPr eaLnBrk="0" hangingPunct="0">
              <a:spcBef>
                <a:spcPct val="30000"/>
              </a:spcBef>
              <a:tabLst>
                <a:tab pos="723723" algn="l"/>
                <a:tab pos="1447449" algn="l"/>
                <a:tab pos="2171172" algn="l"/>
                <a:tab pos="2894896" algn="l"/>
              </a:tabLst>
              <a:defRPr sz="1200">
                <a:solidFill>
                  <a:srgbClr val="000000"/>
                </a:solidFill>
                <a:latin typeface="Times New Roman" pitchFamily="16" charset="0"/>
              </a:defRPr>
            </a:lvl3pPr>
            <a:lvl4pPr eaLnBrk="0" hangingPunct="0">
              <a:spcBef>
                <a:spcPct val="30000"/>
              </a:spcBef>
              <a:tabLst>
                <a:tab pos="723723" algn="l"/>
                <a:tab pos="1447449" algn="l"/>
                <a:tab pos="2171172" algn="l"/>
                <a:tab pos="2894896" algn="l"/>
              </a:tabLst>
              <a:defRPr sz="1200">
                <a:solidFill>
                  <a:srgbClr val="000000"/>
                </a:solidFill>
                <a:latin typeface="Times New Roman" pitchFamily="16" charset="0"/>
              </a:defRPr>
            </a:lvl4pPr>
            <a:lvl5pPr eaLnBrk="0" hangingPunct="0">
              <a:spcBef>
                <a:spcPct val="30000"/>
              </a:spcBef>
              <a:tabLst>
                <a:tab pos="723723" algn="l"/>
                <a:tab pos="1447449" algn="l"/>
                <a:tab pos="2171172" algn="l"/>
                <a:tab pos="2894896" algn="l"/>
              </a:tabLst>
              <a:defRPr sz="1200">
                <a:solidFill>
                  <a:srgbClr val="000000"/>
                </a:solidFill>
                <a:latin typeface="Times New Roman" pitchFamily="16" charset="0"/>
              </a:defRPr>
            </a:lvl5pPr>
            <a:lvl6pPr marL="2513989" indent="-228544" defTabSz="449154" eaLnBrk="0" fontAlgn="base" hangingPunct="0">
              <a:spcBef>
                <a:spcPct val="30000"/>
              </a:spcBef>
              <a:spcAft>
                <a:spcPct val="0"/>
              </a:spcAft>
              <a:buClr>
                <a:srgbClr val="000000"/>
              </a:buClr>
              <a:buSzPct val="100000"/>
              <a:buFont typeface="Times New Roman" pitchFamily="16" charset="0"/>
              <a:tabLst>
                <a:tab pos="723723" algn="l"/>
                <a:tab pos="1447449" algn="l"/>
                <a:tab pos="2171172" algn="l"/>
                <a:tab pos="2894896" algn="l"/>
              </a:tabLst>
              <a:defRPr sz="1200">
                <a:solidFill>
                  <a:srgbClr val="000000"/>
                </a:solidFill>
                <a:latin typeface="Times New Roman" pitchFamily="16" charset="0"/>
              </a:defRPr>
            </a:lvl6pPr>
            <a:lvl7pPr marL="2971078" indent="-228544" defTabSz="449154" eaLnBrk="0" fontAlgn="base" hangingPunct="0">
              <a:spcBef>
                <a:spcPct val="30000"/>
              </a:spcBef>
              <a:spcAft>
                <a:spcPct val="0"/>
              </a:spcAft>
              <a:buClr>
                <a:srgbClr val="000000"/>
              </a:buClr>
              <a:buSzPct val="100000"/>
              <a:buFont typeface="Times New Roman" pitchFamily="16" charset="0"/>
              <a:tabLst>
                <a:tab pos="723723" algn="l"/>
                <a:tab pos="1447449" algn="l"/>
                <a:tab pos="2171172" algn="l"/>
                <a:tab pos="2894896" algn="l"/>
              </a:tabLst>
              <a:defRPr sz="1200">
                <a:solidFill>
                  <a:srgbClr val="000000"/>
                </a:solidFill>
                <a:latin typeface="Times New Roman" pitchFamily="16" charset="0"/>
              </a:defRPr>
            </a:lvl7pPr>
            <a:lvl8pPr marL="3428167" indent="-228544" defTabSz="449154" eaLnBrk="0" fontAlgn="base" hangingPunct="0">
              <a:spcBef>
                <a:spcPct val="30000"/>
              </a:spcBef>
              <a:spcAft>
                <a:spcPct val="0"/>
              </a:spcAft>
              <a:buClr>
                <a:srgbClr val="000000"/>
              </a:buClr>
              <a:buSzPct val="100000"/>
              <a:buFont typeface="Times New Roman" pitchFamily="16" charset="0"/>
              <a:tabLst>
                <a:tab pos="723723" algn="l"/>
                <a:tab pos="1447449" algn="l"/>
                <a:tab pos="2171172" algn="l"/>
                <a:tab pos="2894896" algn="l"/>
              </a:tabLst>
              <a:defRPr sz="1200">
                <a:solidFill>
                  <a:srgbClr val="000000"/>
                </a:solidFill>
                <a:latin typeface="Times New Roman" pitchFamily="16" charset="0"/>
              </a:defRPr>
            </a:lvl8pPr>
            <a:lvl9pPr marL="3885255" indent="-228544" defTabSz="449154" eaLnBrk="0" fontAlgn="base" hangingPunct="0">
              <a:spcBef>
                <a:spcPct val="30000"/>
              </a:spcBef>
              <a:spcAft>
                <a:spcPct val="0"/>
              </a:spcAft>
              <a:buClr>
                <a:srgbClr val="000000"/>
              </a:buClr>
              <a:buSzPct val="100000"/>
              <a:buFont typeface="Times New Roman" pitchFamily="16" charset="0"/>
              <a:tabLst>
                <a:tab pos="723723" algn="l"/>
                <a:tab pos="1447449" algn="l"/>
                <a:tab pos="2171172" algn="l"/>
                <a:tab pos="2894896" algn="l"/>
              </a:tabLst>
              <a:defRPr sz="1200">
                <a:solidFill>
                  <a:srgbClr val="000000"/>
                </a:solidFill>
                <a:latin typeface="Times New Roman" pitchFamily="16" charset="0"/>
              </a:defRPr>
            </a:lvl9pPr>
          </a:lstStyle>
          <a:p>
            <a:pPr eaLnBrk="1" hangingPunct="1">
              <a:spcBef>
                <a:spcPct val="0"/>
              </a:spcBef>
            </a:pPr>
            <a:fld id="{3A61481F-24B9-4796-B7BF-F46D02A4408E}" type="slidenum">
              <a:rPr lang="en-US" altLang="ja-JP" smtClean="0">
                <a:latin typeface="Arial" charset="0"/>
              </a:rPr>
              <a:pPr eaLnBrk="1" hangingPunct="1">
                <a:spcBef>
                  <a:spcPct val="0"/>
                </a:spcBef>
              </a:pPr>
              <a:t>92</a:t>
            </a:fld>
            <a:endParaRPr lang="en-US" altLang="ja-JP">
              <a:latin typeface="Arial" charset="0"/>
            </a:endParaRPr>
          </a:p>
        </p:txBody>
      </p:sp>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a:p>
        </p:txBody>
      </p:sp>
    </p:spTree>
    <p:extLst>
      <p:ext uri="{BB962C8B-B14F-4D97-AF65-F5344CB8AC3E}">
        <p14:creationId xmlns:p14="http://schemas.microsoft.com/office/powerpoint/2010/main" val="38320117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709342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defTabSz="907552" fontAlgn="auto">
              <a:spcBef>
                <a:spcPts val="0"/>
              </a:spcBef>
              <a:spcAft>
                <a:spcPts val="0"/>
              </a:spcAft>
              <a:buSzTx/>
              <a:tabLst/>
              <a:defRPr/>
            </a:pPr>
            <a:fld id="{402C5F00-4481-4B48-8E86-56925C730F18}" type="slidenum">
              <a:rPr kumimoji="1" lang="en-US" altLang="ja-JP">
                <a:solidFill>
                  <a:prstClr val="black"/>
                </a:solidFill>
                <a:latin typeface="Calibri"/>
                <a:ea typeface="ＭＳ Ｐゴシック" panose="020B0600070205080204" pitchFamily="50" charset="-128"/>
              </a:rPr>
              <a:pPr defTabSz="907552" fontAlgn="auto">
                <a:spcBef>
                  <a:spcPts val="0"/>
                </a:spcBef>
                <a:spcAft>
                  <a:spcPts val="0"/>
                </a:spcAft>
                <a:buSzTx/>
                <a:tabLst/>
                <a:defRPr/>
              </a:pPr>
              <a:t>103</a:t>
            </a:fld>
            <a:endParaRPr kumimoji="1" lang="en-US" altLang="ja-JP" dirty="0">
              <a:solidFill>
                <a:prstClr val="black"/>
              </a:solidFill>
              <a:latin typeface="Calibri"/>
              <a:ea typeface="ＭＳ Ｐゴシック" panose="020B0600070205080204" pitchFamily="50" charset="-128"/>
            </a:endParaRPr>
          </a:p>
        </p:txBody>
      </p:sp>
      <p:sp>
        <p:nvSpPr>
          <p:cNvPr id="26627" name="Rectangle 2"/>
          <p:cNvSpPr>
            <a:spLocks noGrp="1" noRot="1" noChangeAspect="1" noChangeArrowheads="1" noTextEdit="1"/>
          </p:cNvSpPr>
          <p:nvPr>
            <p:ph type="sldImg"/>
          </p:nvPr>
        </p:nvSpPr>
        <p:spPr>
          <a:xfrm>
            <a:off x="3182938" y="498475"/>
            <a:ext cx="3327400" cy="2495550"/>
          </a:xfrm>
          <a:ln/>
        </p:spPr>
      </p:sp>
      <p:sp>
        <p:nvSpPr>
          <p:cNvPr id="26628" name="Rectangle 3"/>
          <p:cNvSpPr>
            <a:spLocks noGrp="1" noChangeArrowheads="1"/>
          </p:cNvSpPr>
          <p:nvPr>
            <p:ph type="body" idx="1"/>
          </p:nvPr>
        </p:nvSpPr>
        <p:spPr>
          <a:noFill/>
          <a:ln/>
        </p:spPr>
        <p:txBody>
          <a:bodyPr/>
          <a:lstStyle/>
          <a:p>
            <a:pPr eaLnBrk="1" hangingPunct="1"/>
            <a:endParaRPr lang="ja-JP" altLang="en-US" dirty="0"/>
          </a:p>
          <a:p>
            <a:pPr eaLnBrk="1" hangingPunct="1"/>
            <a:endParaRPr lang="en-US" altLang="ja-JP" dirty="0"/>
          </a:p>
        </p:txBody>
      </p:sp>
    </p:spTree>
    <p:extLst>
      <p:ext uri="{BB962C8B-B14F-4D97-AF65-F5344CB8AC3E}">
        <p14:creationId xmlns:p14="http://schemas.microsoft.com/office/powerpoint/2010/main" val="2269979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97470D93-AD9F-4D27-9988-E415140A4E2C}" type="slidenum">
              <a:rPr lang="en-US" altLang="ja-JP" smtClean="0">
                <a:latin typeface="Arial" charset="0"/>
              </a:rPr>
              <a:pPr eaLnBrk="1" hangingPunct="1">
                <a:spcBef>
                  <a:spcPct val="0"/>
                </a:spcBef>
              </a:pPr>
              <a:t>9</a:t>
            </a:fld>
            <a:endParaRPr lang="en-US" altLang="ja-JP" smtClean="0">
              <a:latin typeface="Arial" charset="0"/>
            </a:endParaRPr>
          </a:p>
        </p:txBody>
      </p:sp>
      <p:sp>
        <p:nvSpPr>
          <p:cNvPr id="7680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4"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smtClean="0"/>
              <a:t>・こちらは交通事故発生件数と死者及び負傷者数をグラフにしたもので、参考までに</a:t>
            </a:r>
          </a:p>
          <a:p>
            <a:r>
              <a:rPr lang="ja-JP" altLang="en-US" dirty="0" smtClean="0"/>
              <a:t>掲載しています。事故発生件数と負傷者数は、平成</a:t>
            </a:r>
            <a:r>
              <a:rPr lang="en-US" altLang="ja-JP" dirty="0" smtClean="0"/>
              <a:t>16</a:t>
            </a:r>
            <a:r>
              <a:rPr lang="ja-JP" altLang="en-US" dirty="0" smtClean="0"/>
              <a:t>年以降減少傾向にあり、死</a:t>
            </a:r>
          </a:p>
          <a:p>
            <a:r>
              <a:rPr lang="ja-JP" altLang="en-US" dirty="0" smtClean="0"/>
              <a:t>者数もここ</a:t>
            </a:r>
            <a:r>
              <a:rPr lang="en-US" altLang="ja-JP" dirty="0" smtClean="0"/>
              <a:t>10</a:t>
            </a:r>
            <a:r>
              <a:rPr lang="ja-JP" altLang="en-US" dirty="0" smtClean="0"/>
              <a:t>数年は減少傾向にあります。</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defTabSz="907552" fontAlgn="auto">
              <a:spcBef>
                <a:spcPts val="0"/>
              </a:spcBef>
              <a:spcAft>
                <a:spcPts val="0"/>
              </a:spcAft>
              <a:buSzTx/>
              <a:tabLst/>
              <a:defRPr/>
            </a:pPr>
            <a:fld id="{402C5F00-4481-4B48-8E86-56925C730F18}" type="slidenum">
              <a:rPr kumimoji="1" lang="en-US" altLang="ja-JP">
                <a:solidFill>
                  <a:prstClr val="black"/>
                </a:solidFill>
                <a:latin typeface="Calibri"/>
                <a:ea typeface="ＭＳ Ｐゴシック" panose="020B0600070205080204" pitchFamily="50" charset="-128"/>
              </a:rPr>
              <a:pPr defTabSz="907552" fontAlgn="auto">
                <a:spcBef>
                  <a:spcPts val="0"/>
                </a:spcBef>
                <a:spcAft>
                  <a:spcPts val="0"/>
                </a:spcAft>
                <a:buSzTx/>
                <a:tabLst/>
                <a:defRPr/>
              </a:pPr>
              <a:t>104</a:t>
            </a:fld>
            <a:endParaRPr kumimoji="1" lang="en-US" altLang="ja-JP" dirty="0">
              <a:solidFill>
                <a:prstClr val="black"/>
              </a:solidFill>
              <a:latin typeface="Calibri"/>
              <a:ea typeface="ＭＳ Ｐゴシック" panose="020B0600070205080204" pitchFamily="50" charset="-128"/>
            </a:endParaRPr>
          </a:p>
        </p:txBody>
      </p:sp>
      <p:sp>
        <p:nvSpPr>
          <p:cNvPr id="26627" name="Rectangle 2"/>
          <p:cNvSpPr>
            <a:spLocks noGrp="1" noRot="1" noChangeAspect="1" noChangeArrowheads="1" noTextEdit="1"/>
          </p:cNvSpPr>
          <p:nvPr>
            <p:ph type="sldImg"/>
          </p:nvPr>
        </p:nvSpPr>
        <p:spPr>
          <a:xfrm>
            <a:off x="3182938" y="498475"/>
            <a:ext cx="3327400" cy="2495550"/>
          </a:xfrm>
          <a:ln/>
        </p:spPr>
      </p:sp>
      <p:sp>
        <p:nvSpPr>
          <p:cNvPr id="26628" name="Rectangle 3"/>
          <p:cNvSpPr>
            <a:spLocks noGrp="1" noChangeArrowheads="1"/>
          </p:cNvSpPr>
          <p:nvPr>
            <p:ph type="body" idx="1"/>
          </p:nvPr>
        </p:nvSpPr>
        <p:spPr>
          <a:noFill/>
          <a:ln/>
        </p:spPr>
        <p:txBody>
          <a:bodyPr/>
          <a:lstStyle/>
          <a:p>
            <a:pPr eaLnBrk="1" hangingPunct="1"/>
            <a:endParaRPr lang="ja-JP" altLang="en-US" dirty="0"/>
          </a:p>
          <a:p>
            <a:pPr eaLnBrk="1" hangingPunct="1"/>
            <a:endParaRPr lang="en-US" altLang="ja-JP" dirty="0"/>
          </a:p>
        </p:txBody>
      </p:sp>
    </p:spTree>
    <p:extLst>
      <p:ext uri="{BB962C8B-B14F-4D97-AF65-F5344CB8AC3E}">
        <p14:creationId xmlns:p14="http://schemas.microsoft.com/office/powerpoint/2010/main" val="22294160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defTabSz="907552" fontAlgn="auto">
              <a:spcBef>
                <a:spcPts val="0"/>
              </a:spcBef>
              <a:spcAft>
                <a:spcPts val="0"/>
              </a:spcAft>
              <a:buSzTx/>
              <a:tabLst/>
              <a:defRPr/>
            </a:pPr>
            <a:fld id="{402C5F00-4481-4B48-8E86-56925C730F18}" type="slidenum">
              <a:rPr kumimoji="1" lang="en-US" altLang="ja-JP">
                <a:solidFill>
                  <a:prstClr val="black"/>
                </a:solidFill>
                <a:latin typeface="Calibri"/>
                <a:ea typeface="ＭＳ Ｐゴシック" panose="020B0600070205080204" pitchFamily="50" charset="-128"/>
              </a:rPr>
              <a:pPr defTabSz="907552" fontAlgn="auto">
                <a:spcBef>
                  <a:spcPts val="0"/>
                </a:spcBef>
                <a:spcAft>
                  <a:spcPts val="0"/>
                </a:spcAft>
                <a:buSzTx/>
                <a:tabLst/>
                <a:defRPr/>
              </a:pPr>
              <a:t>105</a:t>
            </a:fld>
            <a:endParaRPr kumimoji="1" lang="en-US" altLang="ja-JP" dirty="0">
              <a:solidFill>
                <a:prstClr val="black"/>
              </a:solidFill>
              <a:latin typeface="Calibri"/>
              <a:ea typeface="ＭＳ Ｐゴシック" panose="020B0600070205080204" pitchFamily="50" charset="-128"/>
            </a:endParaRPr>
          </a:p>
        </p:txBody>
      </p:sp>
      <p:sp>
        <p:nvSpPr>
          <p:cNvPr id="26627" name="Rectangle 2"/>
          <p:cNvSpPr>
            <a:spLocks noGrp="1" noRot="1" noChangeAspect="1" noChangeArrowheads="1" noTextEdit="1"/>
          </p:cNvSpPr>
          <p:nvPr>
            <p:ph type="sldImg"/>
          </p:nvPr>
        </p:nvSpPr>
        <p:spPr>
          <a:xfrm>
            <a:off x="3182938" y="498475"/>
            <a:ext cx="3327400" cy="2495550"/>
          </a:xfrm>
          <a:ln/>
        </p:spPr>
      </p:sp>
      <p:sp>
        <p:nvSpPr>
          <p:cNvPr id="26628" name="Rectangle 3"/>
          <p:cNvSpPr>
            <a:spLocks noGrp="1" noChangeArrowheads="1"/>
          </p:cNvSpPr>
          <p:nvPr>
            <p:ph type="body" idx="1"/>
          </p:nvPr>
        </p:nvSpPr>
        <p:spPr>
          <a:noFill/>
          <a:ln/>
        </p:spPr>
        <p:txBody>
          <a:bodyPr/>
          <a:lstStyle/>
          <a:p>
            <a:pPr eaLnBrk="1" hangingPunct="1"/>
            <a:endParaRPr lang="ja-JP" altLang="en-US" dirty="0"/>
          </a:p>
          <a:p>
            <a:pPr eaLnBrk="1" hangingPunct="1"/>
            <a:endParaRPr lang="en-US" altLang="ja-JP" dirty="0"/>
          </a:p>
        </p:txBody>
      </p:sp>
    </p:spTree>
    <p:extLst>
      <p:ext uri="{BB962C8B-B14F-4D97-AF65-F5344CB8AC3E}">
        <p14:creationId xmlns:p14="http://schemas.microsoft.com/office/powerpoint/2010/main" val="28544464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defTabSz="907552" fontAlgn="auto">
              <a:spcBef>
                <a:spcPts val="0"/>
              </a:spcBef>
              <a:spcAft>
                <a:spcPts val="0"/>
              </a:spcAft>
              <a:buSzTx/>
              <a:tabLst/>
              <a:defRPr/>
            </a:pPr>
            <a:fld id="{402C5F00-4481-4B48-8E86-56925C730F18}" type="slidenum">
              <a:rPr kumimoji="1" lang="en-US" altLang="ja-JP">
                <a:solidFill>
                  <a:prstClr val="black"/>
                </a:solidFill>
                <a:latin typeface="Calibri"/>
                <a:ea typeface="ＭＳ Ｐゴシック" panose="020B0600070205080204" pitchFamily="50" charset="-128"/>
              </a:rPr>
              <a:pPr defTabSz="907552" fontAlgn="auto">
                <a:spcBef>
                  <a:spcPts val="0"/>
                </a:spcBef>
                <a:spcAft>
                  <a:spcPts val="0"/>
                </a:spcAft>
                <a:buSzTx/>
                <a:tabLst/>
                <a:defRPr/>
              </a:pPr>
              <a:t>106</a:t>
            </a:fld>
            <a:endParaRPr kumimoji="1" lang="en-US" altLang="ja-JP" dirty="0">
              <a:solidFill>
                <a:prstClr val="black"/>
              </a:solidFill>
              <a:latin typeface="Calibri"/>
              <a:ea typeface="ＭＳ Ｐゴシック" panose="020B0600070205080204" pitchFamily="50" charset="-128"/>
            </a:endParaRPr>
          </a:p>
        </p:txBody>
      </p:sp>
      <p:sp>
        <p:nvSpPr>
          <p:cNvPr id="26627" name="Rectangle 2"/>
          <p:cNvSpPr>
            <a:spLocks noGrp="1" noRot="1" noChangeAspect="1" noChangeArrowheads="1" noTextEdit="1"/>
          </p:cNvSpPr>
          <p:nvPr>
            <p:ph type="sldImg"/>
          </p:nvPr>
        </p:nvSpPr>
        <p:spPr>
          <a:xfrm>
            <a:off x="3182938" y="498475"/>
            <a:ext cx="3327400" cy="2495550"/>
          </a:xfrm>
          <a:ln/>
        </p:spPr>
      </p:sp>
      <p:sp>
        <p:nvSpPr>
          <p:cNvPr id="26628" name="Rectangle 3"/>
          <p:cNvSpPr>
            <a:spLocks noGrp="1" noChangeArrowheads="1"/>
          </p:cNvSpPr>
          <p:nvPr>
            <p:ph type="body" idx="1"/>
          </p:nvPr>
        </p:nvSpPr>
        <p:spPr>
          <a:noFill/>
          <a:ln/>
        </p:spPr>
        <p:txBody>
          <a:bodyPr/>
          <a:lstStyle/>
          <a:p>
            <a:pPr eaLnBrk="1" hangingPunct="1"/>
            <a:endParaRPr lang="ja-JP" altLang="en-US" dirty="0"/>
          </a:p>
          <a:p>
            <a:pPr eaLnBrk="1" hangingPunct="1"/>
            <a:endParaRPr lang="en-US" altLang="ja-JP" dirty="0"/>
          </a:p>
        </p:txBody>
      </p:sp>
    </p:spTree>
    <p:extLst>
      <p:ext uri="{BB962C8B-B14F-4D97-AF65-F5344CB8AC3E}">
        <p14:creationId xmlns:p14="http://schemas.microsoft.com/office/powerpoint/2010/main" val="32978368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defTabSz="907552" fontAlgn="auto">
              <a:spcBef>
                <a:spcPts val="0"/>
              </a:spcBef>
              <a:spcAft>
                <a:spcPts val="0"/>
              </a:spcAft>
              <a:buSzTx/>
              <a:tabLst/>
              <a:defRPr/>
            </a:pPr>
            <a:fld id="{A9FE4693-AE08-4A95-99F5-7D6837FADA4B}" type="slidenum">
              <a:rPr kumimoji="1" lang="en-US" altLang="ja-JP">
                <a:solidFill>
                  <a:prstClr val="black"/>
                </a:solidFill>
                <a:latin typeface="Calibri"/>
                <a:ea typeface="ＭＳ Ｐゴシック" panose="020B0600070205080204" pitchFamily="50" charset="-128"/>
              </a:rPr>
              <a:pPr defTabSz="907552" fontAlgn="auto">
                <a:spcBef>
                  <a:spcPts val="0"/>
                </a:spcBef>
                <a:spcAft>
                  <a:spcPts val="0"/>
                </a:spcAft>
                <a:buSzTx/>
                <a:tabLst/>
                <a:defRPr/>
              </a:pPr>
              <a:t>108</a:t>
            </a:fld>
            <a:endParaRPr kumimoji="1" lang="en-US" altLang="ja-JP">
              <a:solidFill>
                <a:prstClr val="black"/>
              </a:solidFill>
              <a:latin typeface="Calibri"/>
              <a:ea typeface="ＭＳ Ｐゴシック" panose="020B0600070205080204" pitchFamily="50" charset="-128"/>
            </a:endParaRPr>
          </a:p>
        </p:txBody>
      </p:sp>
      <p:sp>
        <p:nvSpPr>
          <p:cNvPr id="582658" name="Rectangle 2"/>
          <p:cNvSpPr>
            <a:spLocks noGrp="1" noRot="1" noChangeAspect="1" noChangeArrowheads="1" noTextEdit="1"/>
          </p:cNvSpPr>
          <p:nvPr>
            <p:ph type="sldImg"/>
          </p:nvPr>
        </p:nvSpPr>
        <p:spPr>
          <a:xfrm>
            <a:off x="3216275" y="503238"/>
            <a:ext cx="3346450" cy="2509837"/>
          </a:xfrm>
          <a:ln/>
        </p:spPr>
      </p:sp>
      <p:sp>
        <p:nvSpPr>
          <p:cNvPr id="582659" name="Rectangle 3"/>
          <p:cNvSpPr>
            <a:spLocks noGrp="1" noChangeArrowheads="1"/>
          </p:cNvSpPr>
          <p:nvPr>
            <p:ph type="body" idx="1"/>
          </p:nvPr>
        </p:nvSpPr>
        <p:spPr>
          <a:xfrm>
            <a:off x="979261" y="3179910"/>
            <a:ext cx="7817935" cy="3011865"/>
          </a:xfrm>
        </p:spPr>
        <p:txBody>
          <a:bodyPr/>
          <a:lstStyle/>
          <a:p>
            <a:r>
              <a:rPr lang="ja-JP" altLang="en-US" dirty="0"/>
              <a:t>災害時には、複数の団体をコーディネートいただく方が必要となってきます。</a:t>
            </a:r>
            <a:endParaRPr lang="ja-JP" altLang="ja-JP" dirty="0"/>
          </a:p>
        </p:txBody>
      </p:sp>
      <p:sp>
        <p:nvSpPr>
          <p:cNvPr id="2" name="日付プレースホルダー 1"/>
          <p:cNvSpPr>
            <a:spLocks noGrp="1"/>
          </p:cNvSpPr>
          <p:nvPr>
            <p:ph type="dt" idx="10"/>
          </p:nvPr>
        </p:nvSpPr>
        <p:spPr/>
        <p:txBody>
          <a:bodyPr lIns="90755" tIns="45378" rIns="90755" bIns="45378"/>
          <a:lstStyle/>
          <a:p>
            <a:pPr algn="r" defTabSz="907552" fontAlgn="auto">
              <a:spcBef>
                <a:spcPts val="0"/>
              </a:spcBef>
              <a:spcAft>
                <a:spcPts val="0"/>
              </a:spcAft>
              <a:buClrTx/>
              <a:buSzTx/>
              <a:defRPr/>
            </a:pPr>
            <a:endParaRPr kumimoji="1" lang="ja-JP" altLang="en-US" sz="120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4710993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defTabSz="907552" fontAlgn="auto">
              <a:spcBef>
                <a:spcPts val="0"/>
              </a:spcBef>
              <a:spcAft>
                <a:spcPts val="0"/>
              </a:spcAft>
              <a:buSzTx/>
              <a:tabLst/>
              <a:defRPr/>
            </a:pPr>
            <a:fld id="{402C5F00-4481-4B48-8E86-56925C730F18}" type="slidenum">
              <a:rPr kumimoji="1" lang="en-US" altLang="ja-JP">
                <a:solidFill>
                  <a:prstClr val="black"/>
                </a:solidFill>
                <a:latin typeface="Calibri"/>
                <a:ea typeface="ＭＳ Ｐゴシック" panose="020B0600070205080204" pitchFamily="50" charset="-128"/>
              </a:rPr>
              <a:pPr defTabSz="907552" fontAlgn="auto">
                <a:spcBef>
                  <a:spcPts val="0"/>
                </a:spcBef>
                <a:spcAft>
                  <a:spcPts val="0"/>
                </a:spcAft>
                <a:buSzTx/>
                <a:tabLst/>
                <a:defRPr/>
              </a:pPr>
              <a:t>109</a:t>
            </a:fld>
            <a:endParaRPr kumimoji="1" lang="en-US" altLang="ja-JP" dirty="0">
              <a:solidFill>
                <a:prstClr val="black"/>
              </a:solidFill>
              <a:latin typeface="Calibri"/>
              <a:ea typeface="ＭＳ Ｐゴシック" panose="020B0600070205080204" pitchFamily="50" charset="-128"/>
            </a:endParaRPr>
          </a:p>
        </p:txBody>
      </p:sp>
      <p:sp>
        <p:nvSpPr>
          <p:cNvPr id="26627" name="Rectangle 2"/>
          <p:cNvSpPr>
            <a:spLocks noGrp="1" noRot="1" noChangeAspect="1" noChangeArrowheads="1" noTextEdit="1"/>
          </p:cNvSpPr>
          <p:nvPr>
            <p:ph type="sldImg"/>
          </p:nvPr>
        </p:nvSpPr>
        <p:spPr>
          <a:xfrm>
            <a:off x="3182938" y="498475"/>
            <a:ext cx="3327400" cy="2495550"/>
          </a:xfrm>
          <a:ln/>
        </p:spPr>
      </p:sp>
      <p:sp>
        <p:nvSpPr>
          <p:cNvPr id="26628" name="Rectangle 3"/>
          <p:cNvSpPr>
            <a:spLocks noGrp="1" noChangeArrowheads="1"/>
          </p:cNvSpPr>
          <p:nvPr>
            <p:ph type="body" idx="1"/>
          </p:nvPr>
        </p:nvSpPr>
        <p:spPr>
          <a:noFill/>
          <a:ln/>
        </p:spPr>
        <p:txBody>
          <a:bodyPr/>
          <a:lstStyle/>
          <a:p>
            <a:pPr eaLnBrk="1" hangingPunct="1"/>
            <a:endParaRPr lang="ja-JP" altLang="en-US" dirty="0"/>
          </a:p>
          <a:p>
            <a:pPr eaLnBrk="1" hangingPunct="1"/>
            <a:endParaRPr lang="en-US" altLang="ja-JP" dirty="0"/>
          </a:p>
        </p:txBody>
      </p:sp>
    </p:spTree>
    <p:extLst>
      <p:ext uri="{BB962C8B-B14F-4D97-AF65-F5344CB8AC3E}">
        <p14:creationId xmlns:p14="http://schemas.microsoft.com/office/powerpoint/2010/main" val="3868130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8D62CBCE-8BB9-4ABB-9C30-AA9465124F1D}" type="slidenum">
              <a:rPr lang="en-US" altLang="ja-JP" smtClean="0">
                <a:latin typeface="Arial" charset="0"/>
              </a:rPr>
              <a:pPr eaLnBrk="1" hangingPunct="1">
                <a:spcBef>
                  <a:spcPct val="0"/>
                </a:spcBef>
              </a:pPr>
              <a:t>10</a:t>
            </a:fld>
            <a:endParaRPr lang="en-US" altLang="ja-JP" smtClean="0">
              <a:latin typeface="Arial" charset="0"/>
            </a:endParaRPr>
          </a:p>
        </p:txBody>
      </p:sp>
      <p:sp>
        <p:nvSpPr>
          <p:cNvPr id="79875"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12</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A746A1C1-D4D7-42F0-8429-A91D1D2B3D9D}" type="slidenum">
              <a:rPr lang="en-US" altLang="ja-JP"/>
              <a:pPr>
                <a:defRPr/>
              </a:pPr>
              <a:t>‹#›</a:t>
            </a:fld>
            <a:endParaRPr lang="en-US" altLang="ja-JP"/>
          </a:p>
        </p:txBody>
      </p:sp>
    </p:spTree>
    <p:extLst>
      <p:ext uri="{BB962C8B-B14F-4D97-AF65-F5344CB8AC3E}">
        <p14:creationId xmlns:p14="http://schemas.microsoft.com/office/powerpoint/2010/main" val="613923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9F8B7A1C-4829-4885-81F3-8B2BD4C3A0D4}" type="slidenum">
              <a:rPr lang="en-US" altLang="ja-JP"/>
              <a:pPr>
                <a:defRPr/>
              </a:pPr>
              <a:t>‹#›</a:t>
            </a:fld>
            <a:endParaRPr lang="en-US" altLang="ja-JP"/>
          </a:p>
        </p:txBody>
      </p:sp>
    </p:spTree>
    <p:extLst>
      <p:ext uri="{BB962C8B-B14F-4D97-AF65-F5344CB8AC3E}">
        <p14:creationId xmlns:p14="http://schemas.microsoft.com/office/powerpoint/2010/main" val="2790520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4638" y="274638"/>
            <a:ext cx="2054225" cy="5843587"/>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5038" cy="584358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537CC09C-38CF-4C22-8F25-6BEE5364BFA9}" type="slidenum">
              <a:rPr lang="en-US" altLang="ja-JP"/>
              <a:pPr>
                <a:defRPr/>
              </a:pPr>
              <a:t>‹#›</a:t>
            </a:fld>
            <a:endParaRPr lang="en-US" altLang="ja-JP"/>
          </a:p>
        </p:txBody>
      </p:sp>
    </p:spTree>
    <p:extLst>
      <p:ext uri="{BB962C8B-B14F-4D97-AF65-F5344CB8AC3E}">
        <p14:creationId xmlns:p14="http://schemas.microsoft.com/office/powerpoint/2010/main" val="5181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41"/>
            <a:ext cx="8229600" cy="58562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ja-JP">
              <a:solidFill>
                <a:prstClr val="black">
                  <a:tint val="75000"/>
                </a:prstClr>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ja-JP">
              <a:solidFill>
                <a:prstClr val="black">
                  <a:tint val="75000"/>
                </a:prstClr>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735C3F42-DDF1-4551-8184-40A4ACDDE98B}"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572684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FBF65E3-B5A6-4307-AB79-40DF0FA83625}" type="datetimeFigureOut">
              <a:rPr kumimoji="1" lang="ja-JP" altLang="en-US" smtClean="0"/>
              <a:t>2024/5/22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3559342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FBF65E3-B5A6-4307-AB79-40DF0FA83625}" type="datetimeFigureOut">
              <a:rPr kumimoji="1" lang="ja-JP" altLang="en-US" smtClean="0"/>
              <a:t>2024/5/22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3087143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FBF65E3-B5A6-4307-AB79-40DF0FA83625}" type="datetimeFigureOut">
              <a:rPr kumimoji="1" lang="ja-JP" altLang="en-US" smtClean="0"/>
              <a:t>2024/5/22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3945596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FBF65E3-B5A6-4307-AB79-40DF0FA83625}" type="datetimeFigureOut">
              <a:rPr kumimoji="1" lang="ja-JP" altLang="en-US" smtClean="0"/>
              <a:t>2024/5/22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4001045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FBF65E3-B5A6-4307-AB79-40DF0FA83625}" type="datetimeFigureOut">
              <a:rPr kumimoji="1" lang="ja-JP" altLang="en-US" smtClean="0"/>
              <a:t>2024/5/22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2490474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FBF65E3-B5A6-4307-AB79-40DF0FA83625}" type="datetimeFigureOut">
              <a:rPr kumimoji="1" lang="ja-JP" altLang="en-US" smtClean="0"/>
              <a:t>2024/5/22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3489845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BF65E3-B5A6-4307-AB79-40DF0FA83625}" type="datetimeFigureOut">
              <a:rPr kumimoji="1" lang="ja-JP" altLang="en-US" smtClean="0"/>
              <a:t>2024/5/22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2851496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D1058158-6472-48D9-A671-ABE033A95995}" type="slidenum">
              <a:rPr lang="en-US" altLang="ja-JP"/>
              <a:pPr>
                <a:defRPr/>
              </a:pPr>
              <a:t>‹#›</a:t>
            </a:fld>
            <a:endParaRPr lang="en-US" altLang="ja-JP"/>
          </a:p>
        </p:txBody>
      </p:sp>
    </p:spTree>
    <p:extLst>
      <p:ext uri="{BB962C8B-B14F-4D97-AF65-F5344CB8AC3E}">
        <p14:creationId xmlns:p14="http://schemas.microsoft.com/office/powerpoint/2010/main" val="2741401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FBF65E3-B5A6-4307-AB79-40DF0FA83625}" type="datetimeFigureOut">
              <a:rPr kumimoji="1" lang="ja-JP" altLang="en-US" smtClean="0"/>
              <a:t>2024/5/22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2397608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FBF65E3-B5A6-4307-AB79-40DF0FA83625}" type="datetimeFigureOut">
              <a:rPr kumimoji="1" lang="ja-JP" altLang="en-US" smtClean="0"/>
              <a:t>2024/5/22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2679519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FBF65E3-B5A6-4307-AB79-40DF0FA83625}" type="datetimeFigureOut">
              <a:rPr kumimoji="1" lang="ja-JP" altLang="en-US" smtClean="0"/>
              <a:t>2024/5/22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1535274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FBF65E3-B5A6-4307-AB79-40DF0FA83625}" type="datetimeFigureOut">
              <a:rPr kumimoji="1" lang="ja-JP" altLang="en-US" smtClean="0"/>
              <a:t>2024/5/22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162938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5"/>
          <p:cNvSpPr>
            <a:spLocks noGrp="1" noChangeArrowheads="1"/>
          </p:cNvSpPr>
          <p:nvPr>
            <p:ph type="sldNum" idx="10"/>
          </p:nvPr>
        </p:nvSpPr>
        <p:spPr>
          <a:ln/>
        </p:spPr>
        <p:txBody>
          <a:bodyPr/>
          <a:lstStyle>
            <a:lvl1pPr>
              <a:defRPr/>
            </a:lvl1pPr>
          </a:lstStyle>
          <a:p>
            <a:pPr>
              <a:defRPr/>
            </a:pPr>
            <a:fld id="{F84E064A-3679-4B9B-94C3-E936FEAC229F}" type="slidenum">
              <a:rPr lang="en-US" altLang="ja-JP"/>
              <a:pPr>
                <a:defRPr/>
              </a:pPr>
              <a:t>‹#›</a:t>
            </a:fld>
            <a:endParaRPr lang="en-US" altLang="ja-JP"/>
          </a:p>
        </p:txBody>
      </p:sp>
    </p:spTree>
    <p:extLst>
      <p:ext uri="{BB962C8B-B14F-4D97-AF65-F5344CB8AC3E}">
        <p14:creationId xmlns:p14="http://schemas.microsoft.com/office/powerpoint/2010/main" val="9192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3838" cy="4518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3438" y="1600200"/>
            <a:ext cx="4035425" cy="4518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sldNum" idx="10"/>
          </p:nvPr>
        </p:nvSpPr>
        <p:spPr>
          <a:ln/>
        </p:spPr>
        <p:txBody>
          <a:bodyPr/>
          <a:lstStyle>
            <a:lvl1pPr>
              <a:defRPr/>
            </a:lvl1pPr>
          </a:lstStyle>
          <a:p>
            <a:pPr>
              <a:defRPr/>
            </a:pPr>
            <a:fld id="{381F9AF3-265B-4CF7-8A36-2291FFBCBB25}" type="slidenum">
              <a:rPr lang="en-US" altLang="ja-JP"/>
              <a:pPr>
                <a:defRPr/>
              </a:pPr>
              <a:t>‹#›</a:t>
            </a:fld>
            <a:endParaRPr lang="en-US" altLang="ja-JP"/>
          </a:p>
        </p:txBody>
      </p:sp>
    </p:spTree>
    <p:extLst>
      <p:ext uri="{BB962C8B-B14F-4D97-AF65-F5344CB8AC3E}">
        <p14:creationId xmlns:p14="http://schemas.microsoft.com/office/powerpoint/2010/main" val="91303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sldNum" idx="10"/>
          </p:nvPr>
        </p:nvSpPr>
        <p:spPr>
          <a:ln/>
        </p:spPr>
        <p:txBody>
          <a:bodyPr/>
          <a:lstStyle>
            <a:lvl1pPr>
              <a:defRPr/>
            </a:lvl1pPr>
          </a:lstStyle>
          <a:p>
            <a:pPr>
              <a:defRPr/>
            </a:pPr>
            <a:fld id="{B5CEC75B-BE2F-4F9E-988F-974018BA02F2}" type="slidenum">
              <a:rPr lang="en-US" altLang="ja-JP"/>
              <a:pPr>
                <a:defRPr/>
              </a:pPr>
              <a:t>‹#›</a:t>
            </a:fld>
            <a:endParaRPr lang="en-US" altLang="ja-JP"/>
          </a:p>
        </p:txBody>
      </p:sp>
    </p:spTree>
    <p:extLst>
      <p:ext uri="{BB962C8B-B14F-4D97-AF65-F5344CB8AC3E}">
        <p14:creationId xmlns:p14="http://schemas.microsoft.com/office/powerpoint/2010/main" val="2740426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5"/>
          <p:cNvSpPr>
            <a:spLocks noGrp="1" noChangeArrowheads="1"/>
          </p:cNvSpPr>
          <p:nvPr>
            <p:ph type="sldNum" idx="10"/>
          </p:nvPr>
        </p:nvSpPr>
        <p:spPr>
          <a:ln/>
        </p:spPr>
        <p:txBody>
          <a:bodyPr/>
          <a:lstStyle>
            <a:lvl1pPr>
              <a:defRPr/>
            </a:lvl1pPr>
          </a:lstStyle>
          <a:p>
            <a:pPr>
              <a:defRPr/>
            </a:pPr>
            <a:fld id="{9648B683-3D6D-416E-9B99-560DF0A73BED}" type="slidenum">
              <a:rPr lang="en-US" altLang="ja-JP"/>
              <a:pPr>
                <a:defRPr/>
              </a:pPr>
              <a:t>‹#›</a:t>
            </a:fld>
            <a:endParaRPr lang="en-US" altLang="ja-JP"/>
          </a:p>
        </p:txBody>
      </p:sp>
    </p:spTree>
    <p:extLst>
      <p:ext uri="{BB962C8B-B14F-4D97-AF65-F5344CB8AC3E}">
        <p14:creationId xmlns:p14="http://schemas.microsoft.com/office/powerpoint/2010/main" val="2714956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7B31D14B-0898-4195-A829-555439D6D9E3}" type="slidenum">
              <a:rPr lang="en-US" altLang="ja-JP"/>
              <a:pPr>
                <a:defRPr/>
              </a:pPr>
              <a:t>‹#›</a:t>
            </a:fld>
            <a:endParaRPr lang="en-US" altLang="ja-JP"/>
          </a:p>
        </p:txBody>
      </p:sp>
    </p:spTree>
    <p:extLst>
      <p:ext uri="{BB962C8B-B14F-4D97-AF65-F5344CB8AC3E}">
        <p14:creationId xmlns:p14="http://schemas.microsoft.com/office/powerpoint/2010/main" val="126101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F3CAEF84-35DE-4053-A4B7-263B0E3E0FF1}" type="slidenum">
              <a:rPr lang="en-US" altLang="ja-JP"/>
              <a:pPr>
                <a:defRPr/>
              </a:pPr>
              <a:t>‹#›</a:t>
            </a:fld>
            <a:endParaRPr lang="en-US" altLang="ja-JP"/>
          </a:p>
        </p:txBody>
      </p:sp>
    </p:spTree>
    <p:extLst>
      <p:ext uri="{BB962C8B-B14F-4D97-AF65-F5344CB8AC3E}">
        <p14:creationId xmlns:p14="http://schemas.microsoft.com/office/powerpoint/2010/main" val="2893840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42A2F897-EEC8-4BD4-9A4E-B8611996F07F}" type="slidenum">
              <a:rPr lang="en-US" altLang="ja-JP"/>
              <a:pPr>
                <a:defRPr/>
              </a:pPr>
              <a:t>‹#›</a:t>
            </a:fld>
            <a:endParaRPr lang="en-US" altLang="ja-JP"/>
          </a:p>
        </p:txBody>
      </p:sp>
    </p:spTree>
    <p:extLst>
      <p:ext uri="{BB962C8B-B14F-4D97-AF65-F5344CB8AC3E}">
        <p14:creationId xmlns:p14="http://schemas.microsoft.com/office/powerpoint/2010/main" val="1057630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7200" y="274638"/>
            <a:ext cx="8221663" cy="1135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ja-JP" altLang="en-GB" smtClean="0"/>
              <a:t>タイトルテキストの書式を編集するにはクリックします。</a:t>
            </a:r>
          </a:p>
        </p:txBody>
      </p:sp>
      <p:sp>
        <p:nvSpPr>
          <p:cNvPr id="2051" name="Rectangle 2"/>
          <p:cNvSpPr>
            <a:spLocks noGrp="1" noChangeArrowheads="1"/>
          </p:cNvSpPr>
          <p:nvPr>
            <p:ph type="body" idx="1"/>
          </p:nvPr>
        </p:nvSpPr>
        <p:spPr bwMode="auto">
          <a:xfrm>
            <a:off x="457200" y="1600200"/>
            <a:ext cx="8221663" cy="451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ja-JP" altLang="en-GB" smtClean="0"/>
              <a:t>アウトラインテキストの書式を編集するにはクリックします。</a:t>
            </a:r>
          </a:p>
          <a:p>
            <a:pPr lvl="1"/>
            <a:r>
              <a:rPr lang="en-GB" altLang="ja-JP" smtClean="0"/>
              <a:t>2</a:t>
            </a:r>
            <a:r>
              <a:rPr lang="ja-JP" altLang="en-GB" smtClean="0"/>
              <a:t>レベル目のアウトライン</a:t>
            </a:r>
          </a:p>
          <a:p>
            <a:pPr lvl="2"/>
            <a:r>
              <a:rPr lang="en-GB" altLang="ja-JP" smtClean="0"/>
              <a:t>3</a:t>
            </a:r>
            <a:r>
              <a:rPr lang="ja-JP" altLang="en-GB" smtClean="0"/>
              <a:t>レベル目のアウトライン</a:t>
            </a:r>
          </a:p>
          <a:p>
            <a:pPr lvl="3"/>
            <a:r>
              <a:rPr lang="en-GB" altLang="ja-JP" smtClean="0"/>
              <a:t>4</a:t>
            </a:r>
            <a:r>
              <a:rPr lang="ja-JP" altLang="en-GB" smtClean="0"/>
              <a:t>レベル目のアウトライン</a:t>
            </a:r>
          </a:p>
          <a:p>
            <a:pPr lvl="4"/>
            <a:r>
              <a:rPr lang="en-GB" altLang="ja-JP" smtClean="0"/>
              <a:t>5</a:t>
            </a:r>
            <a:r>
              <a:rPr lang="ja-JP" altLang="en-GB" smtClean="0"/>
              <a:t>レベル目のアウトライン</a:t>
            </a:r>
          </a:p>
          <a:p>
            <a:pPr lvl="4"/>
            <a:r>
              <a:rPr lang="en-GB" altLang="ja-JP" smtClean="0"/>
              <a:t>6</a:t>
            </a:r>
            <a:r>
              <a:rPr lang="ja-JP" altLang="en-GB" smtClean="0"/>
              <a:t>レベル目のアウトライン</a:t>
            </a:r>
          </a:p>
          <a:p>
            <a:pPr lvl="4"/>
            <a:r>
              <a:rPr lang="en-GB" altLang="ja-JP" smtClean="0"/>
              <a:t>7</a:t>
            </a:r>
            <a:r>
              <a:rPr lang="ja-JP" altLang="en-GB" smtClean="0"/>
              <a:t>レベル目のアウトライン</a:t>
            </a:r>
          </a:p>
          <a:p>
            <a:pPr lvl="4"/>
            <a:r>
              <a:rPr lang="en-GB" altLang="ja-JP" smtClean="0"/>
              <a:t>8</a:t>
            </a:r>
            <a:r>
              <a:rPr lang="ja-JP" altLang="en-GB" smtClean="0"/>
              <a:t>レベル目のアウトライン</a:t>
            </a:r>
          </a:p>
          <a:p>
            <a:pPr lvl="4"/>
            <a:r>
              <a:rPr lang="en-GB" altLang="ja-JP" smtClean="0"/>
              <a:t>9</a:t>
            </a:r>
            <a:r>
              <a:rPr lang="ja-JP" altLang="en-GB" smtClean="0"/>
              <a:t>レベル目のアウトライン</a:t>
            </a:r>
          </a:p>
        </p:txBody>
      </p:sp>
      <p:sp>
        <p:nvSpPr>
          <p:cNvPr id="2052"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053"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 name="Rectangle 5"/>
          <p:cNvSpPr>
            <a:spLocks noGrp="1" noChangeArrowheads="1"/>
          </p:cNvSpPr>
          <p:nvPr>
            <p:ph type="sldNum"/>
          </p:nvPr>
        </p:nvSpPr>
        <p:spPr bwMode="auto">
          <a:xfrm>
            <a:off x="6553200" y="6245225"/>
            <a:ext cx="2125663"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000000"/>
                </a:solidFill>
                <a:latin typeface="+mn-lt"/>
                <a:ea typeface="ＭＳ Ｐ明朝" charset="-128"/>
              </a:defRPr>
            </a:lvl1pPr>
          </a:lstStyle>
          <a:p>
            <a:pPr>
              <a:defRPr/>
            </a:pPr>
            <a:fld id="{E7CF32DC-7008-4C20-AF48-D80A6CC22B3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2pPr>
      <a:lvl3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3pPr>
      <a:lvl4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4pPr>
      <a:lvl5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F65E3-B5A6-4307-AB79-40DF0FA83625}" type="datetimeFigureOut">
              <a:rPr kumimoji="1" lang="ja-JP" altLang="en-US" smtClean="0"/>
              <a:t>2024/5/22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11107792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jpeg"/><Relationship Id="rId7" Type="http://schemas.openxmlformats.org/officeDocument/2006/relationships/image" Target="../media/image119.jp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 Id="rId9" Type="http://schemas.openxmlformats.org/officeDocument/2006/relationships/image" Target="../media/image121.png"/></Relationships>
</file>

<file path=ppt/slides/_rels/slide101.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png"/><Relationship Id="rId1" Type="http://schemas.openxmlformats.org/officeDocument/2006/relationships/slideLayout" Target="../slideLayouts/slideLayout6.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10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image" Target="../media/image132.jpg"/><Relationship Id="rId4" Type="http://schemas.openxmlformats.org/officeDocument/2006/relationships/image" Target="../media/image131.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2.wmf"/><Relationship Id="rId7" Type="http://schemas.openxmlformats.org/officeDocument/2006/relationships/image" Target="../media/image26.w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4.wdp"/><Relationship Id="rId3" Type="http://schemas.openxmlformats.org/officeDocument/2006/relationships/image" Target="../media/image48.jpeg"/><Relationship Id="rId7" Type="http://schemas.openxmlformats.org/officeDocument/2006/relationships/image" Target="../media/image50.jpeg"/><Relationship Id="rId12"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53.png"/><Relationship Id="rId5" Type="http://schemas.openxmlformats.org/officeDocument/2006/relationships/image" Target="../media/image49.jpeg"/><Relationship Id="rId10" Type="http://schemas.openxmlformats.org/officeDocument/2006/relationships/image" Target="../media/image52.jpeg"/><Relationship Id="rId4" Type="http://schemas.microsoft.com/office/2007/relationships/hdphoto" Target="../media/hdphoto1.wdp"/><Relationship Id="rId9" Type="http://schemas.openxmlformats.org/officeDocument/2006/relationships/image" Target="../media/image51.png"/></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8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jpeg"/><Relationship Id="rId7"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4.jpeg"/><Relationship Id="rId11" Type="http://schemas.microsoft.com/office/2007/relationships/hdphoto" Target="../media/hdphoto7.wdp"/><Relationship Id="rId5" Type="http://schemas.openxmlformats.org/officeDocument/2006/relationships/image" Target="../media/image63.jpeg"/><Relationship Id="rId10" Type="http://schemas.openxmlformats.org/officeDocument/2006/relationships/image" Target="../media/image67.jpeg"/><Relationship Id="rId4" Type="http://schemas.microsoft.com/office/2007/relationships/hdphoto" Target="../media/hdphoto5.wdp"/><Relationship Id="rId9" Type="http://schemas.microsoft.com/office/2007/relationships/hdphoto" Target="../media/hdphoto6.wdp"/></Relationships>
</file>

<file path=ppt/slides/_rels/slide8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69.emf"/></Relationships>
</file>

<file path=ppt/slides/_rels/slide8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71.jpeg"/><Relationship Id="rId7" Type="http://schemas.openxmlformats.org/officeDocument/2006/relationships/image" Target="../media/image73.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72.jpeg"/><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jpe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png"/></Relationships>
</file>

<file path=ppt/slides/_rels/slide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8" Type="http://schemas.openxmlformats.org/officeDocument/2006/relationships/image" Target="../media/image95.emf"/><Relationship Id="rId13" Type="http://schemas.openxmlformats.org/officeDocument/2006/relationships/image" Target="../media/image100.png"/><Relationship Id="rId3" Type="http://schemas.openxmlformats.org/officeDocument/2006/relationships/image" Target="../media/image90.emf"/><Relationship Id="rId7" Type="http://schemas.openxmlformats.org/officeDocument/2006/relationships/image" Target="../media/image94.emf"/><Relationship Id="rId12" Type="http://schemas.openxmlformats.org/officeDocument/2006/relationships/image" Target="../media/image99.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emf"/><Relationship Id="rId11" Type="http://schemas.openxmlformats.org/officeDocument/2006/relationships/image" Target="../media/image98.png"/><Relationship Id="rId5" Type="http://schemas.openxmlformats.org/officeDocument/2006/relationships/image" Target="../media/image92.emf"/><Relationship Id="rId10" Type="http://schemas.openxmlformats.org/officeDocument/2006/relationships/image" Target="../media/image97.png"/><Relationship Id="rId4" Type="http://schemas.openxmlformats.org/officeDocument/2006/relationships/image" Target="../media/image91.emf"/><Relationship Id="rId9" Type="http://schemas.openxmlformats.org/officeDocument/2006/relationships/image" Target="../media/image96.png"/></Relationships>
</file>

<file path=ppt/slides/_rels/slide95.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05.emf"/></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png"/></Relationships>
</file>

<file path=ppt/slides/_rels/slide9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685800" y="1219200"/>
            <a:ext cx="7772400" cy="193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r>
              <a:rPr lang="ja-JP" altLang="ja-JP" sz="4400"/>
              <a:t>救急医療体制について</a:t>
            </a:r>
          </a:p>
        </p:txBody>
      </p:sp>
      <p:sp>
        <p:nvSpPr>
          <p:cNvPr id="4099" name="Text Box 2"/>
          <p:cNvSpPr txBox="1">
            <a:spLocks noChangeArrowheads="1"/>
          </p:cNvSpPr>
          <p:nvPr/>
        </p:nvSpPr>
        <p:spPr bwMode="auto">
          <a:xfrm>
            <a:off x="2057400" y="40767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ts val="600"/>
              </a:spcBef>
              <a:buClrTx/>
              <a:buFontTx/>
              <a:buNone/>
            </a:pPr>
            <a:r>
              <a:rPr lang="ja-JP" altLang="ja-JP" sz="2400" dirty="0"/>
              <a:t>熊本県健康福祉部健康局医療政策課</a:t>
            </a:r>
          </a:p>
          <a:p>
            <a:pPr algn="r" eaLnBrk="1" hangingPunct="1">
              <a:spcBef>
                <a:spcPts val="600"/>
              </a:spcBef>
              <a:buClrTx/>
              <a:buFontTx/>
              <a:buNone/>
            </a:pPr>
            <a:r>
              <a:rPr lang="ja-JP" altLang="en-US" sz="2400" dirty="0" smtClean="0"/>
              <a:t>令和</a:t>
            </a:r>
            <a:r>
              <a:rPr lang="ja-JP" altLang="en-US" sz="2400" dirty="0"/>
              <a:t>６</a:t>
            </a:r>
            <a:r>
              <a:rPr lang="ja-JP" altLang="en-US" sz="2400" dirty="0" smtClean="0"/>
              <a:t>年</a:t>
            </a:r>
            <a:r>
              <a:rPr lang="ja-JP" altLang="en-US" sz="2400" dirty="0"/>
              <a:t>（</a:t>
            </a:r>
            <a:r>
              <a:rPr lang="ja-JP" altLang="en-US" sz="2400" dirty="0" smtClean="0"/>
              <a:t>２０２４年</a:t>
            </a:r>
            <a:r>
              <a:rPr lang="ja-JP" altLang="en-US" sz="2400" dirty="0" smtClean="0"/>
              <a:t>）</a:t>
            </a:r>
            <a:r>
              <a:rPr lang="ja-JP" altLang="en-US" sz="2400" dirty="0"/>
              <a:t>５月</a:t>
            </a:r>
            <a:endParaRPr lang="ja-JP" altLang="ja-JP" sz="2400" dirty="0"/>
          </a:p>
        </p:txBody>
      </p:sp>
      <p:sp>
        <p:nvSpPr>
          <p:cNvPr id="4100" name="Text Box 3"/>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3EF74041-E742-47EE-B9E9-5910B62B14E1}" type="slidenum">
              <a:rPr lang="en-US" altLang="ja-JP" sz="1200"/>
              <a:pPr algn="r" eaLnBrk="1" hangingPunct="1">
                <a:spcBef>
                  <a:spcPct val="0"/>
                </a:spcBef>
                <a:buClrTx/>
                <a:buFontTx/>
                <a:buNone/>
              </a:pPr>
              <a:t>1</a:t>
            </a:fld>
            <a:endParaRPr lang="en-US" altLang="ja-JP" sz="120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685800" y="1219200"/>
            <a:ext cx="7772400" cy="193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en-US" sz="4400" dirty="0" smtClean="0"/>
              <a:t>本県における</a:t>
            </a:r>
            <a:r>
              <a:rPr lang="ja-JP" altLang="ja-JP" sz="4400" dirty="0" smtClean="0"/>
              <a:t>救急医療</a:t>
            </a:r>
            <a:r>
              <a:rPr lang="ja-JP" altLang="en-US" sz="4400" dirty="0" smtClean="0"/>
              <a:t>の</a:t>
            </a:r>
            <a:endParaRPr lang="en-US" altLang="ja-JP" sz="4400" dirty="0" smtClean="0"/>
          </a:p>
          <a:p>
            <a:pPr algn="ctr" eaLnBrk="1" hangingPunct="1">
              <a:spcBef>
                <a:spcPct val="0"/>
              </a:spcBef>
              <a:buClrTx/>
              <a:buFontTx/>
              <a:buNone/>
            </a:pPr>
            <a:r>
              <a:rPr lang="ja-JP" altLang="en-US" sz="4400" dirty="0" smtClean="0"/>
              <a:t>現状と</a:t>
            </a:r>
            <a:r>
              <a:rPr lang="ja-JP" altLang="ja-JP" sz="4400" dirty="0" smtClean="0"/>
              <a:t>課題</a:t>
            </a:r>
            <a:endParaRPr lang="ja-JP" altLang="ja-JP" sz="4400" dirty="0"/>
          </a:p>
        </p:txBody>
      </p:sp>
      <p:sp>
        <p:nvSpPr>
          <p:cNvPr id="27651" name="Text Box 2"/>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FDFA48E6-6CC0-43B8-A5FB-5D8C8DB9D988}" type="slidenum">
              <a:rPr lang="en-US" altLang="ja-JP" sz="1200"/>
              <a:pPr algn="r" eaLnBrk="1" hangingPunct="1">
                <a:spcBef>
                  <a:spcPct val="0"/>
                </a:spcBef>
                <a:buClrTx/>
                <a:buFontTx/>
                <a:buNone/>
              </a:pPr>
              <a:t>10</a:t>
            </a:fld>
            <a:endParaRPr lang="en-US" altLang="ja-JP" sz="120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4430685" y="4768851"/>
            <a:ext cx="4627752" cy="200139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4419671" y="4624292"/>
            <a:ext cx="3331986"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1400" dirty="0">
                <a:solidFill>
                  <a:schemeClr val="bg1"/>
                </a:solidFill>
                <a:latin typeface="BIZ UDゴシック" panose="020B0400000000000000" pitchFamily="49" charset="-128"/>
                <a:ea typeface="BIZ UDゴシック" panose="020B0400000000000000" pitchFamily="49" charset="-128"/>
              </a:rPr>
              <a:t>肥薩おれん</a:t>
            </a:r>
            <a:r>
              <a:rPr lang="ja-JP" altLang="en-US" sz="1400" dirty="0" err="1">
                <a:solidFill>
                  <a:schemeClr val="bg1"/>
                </a:solidFill>
                <a:latin typeface="BIZ UDゴシック" panose="020B0400000000000000" pitchFamily="49" charset="-128"/>
                <a:ea typeface="BIZ UDゴシック" panose="020B0400000000000000" pitchFamily="49" charset="-128"/>
              </a:rPr>
              <a:t>じ</a:t>
            </a:r>
            <a:r>
              <a:rPr lang="ja-JP" altLang="en-US" sz="1400" dirty="0">
                <a:solidFill>
                  <a:schemeClr val="bg1"/>
                </a:solidFill>
                <a:latin typeface="BIZ UDゴシック" panose="020B0400000000000000" pitchFamily="49" charset="-128"/>
                <a:ea typeface="BIZ UDゴシック" panose="020B0400000000000000" pitchFamily="49" charset="-128"/>
              </a:rPr>
              <a:t>鉄道　</a:t>
            </a:r>
            <a:r>
              <a:rPr lang="en-US" altLang="ja-JP" sz="1200" dirty="0">
                <a:solidFill>
                  <a:schemeClr val="bg1"/>
                </a:solidFill>
                <a:latin typeface="BIZ UDゴシック" panose="020B0400000000000000" pitchFamily="49" charset="-128"/>
                <a:ea typeface="BIZ UDゴシック" panose="020B0400000000000000" pitchFamily="49" charset="-128"/>
              </a:rPr>
              <a:t>※R2.11.1</a:t>
            </a:r>
            <a:r>
              <a:rPr lang="ja-JP" altLang="en-US" sz="1200" dirty="0">
                <a:solidFill>
                  <a:schemeClr val="bg1"/>
                </a:solidFill>
                <a:latin typeface="BIZ UDゴシック" panose="020B0400000000000000" pitchFamily="49" charset="-128"/>
                <a:ea typeface="BIZ UDゴシック" panose="020B0400000000000000" pitchFamily="49" charset="-128"/>
              </a:rPr>
              <a:t>全線開通</a:t>
            </a:r>
            <a:endParaRPr kumimoji="1" lang="ja-JP" altLang="en-US" sz="12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endParaRPr>
          </a:p>
        </p:txBody>
      </p:sp>
      <p:grpSp>
        <p:nvGrpSpPr>
          <p:cNvPr id="28" name="グループ化 27"/>
          <p:cNvGrpSpPr>
            <a:grpSpLocks noChangeAspect="1"/>
          </p:cNvGrpSpPr>
          <p:nvPr/>
        </p:nvGrpSpPr>
        <p:grpSpPr>
          <a:xfrm>
            <a:off x="6825574" y="5001045"/>
            <a:ext cx="2022716" cy="1622670"/>
            <a:chOff x="607055" y="2846178"/>
            <a:chExt cx="1947917" cy="1529527"/>
          </a:xfrm>
        </p:grpSpPr>
        <p:grpSp>
          <p:nvGrpSpPr>
            <p:cNvPr id="29" name="グループ化 28"/>
            <p:cNvGrpSpPr/>
            <p:nvPr/>
          </p:nvGrpSpPr>
          <p:grpSpPr>
            <a:xfrm>
              <a:off x="607055" y="2846178"/>
              <a:ext cx="1947917" cy="1529527"/>
              <a:chOff x="607055" y="2846178"/>
              <a:chExt cx="1947917" cy="1529527"/>
            </a:xfrm>
          </p:grpSpPr>
          <p:pic>
            <p:nvPicPr>
              <p:cNvPr id="31" name="図 30"/>
              <p:cNvPicPr>
                <a:picLocks noChangeAspect="1"/>
              </p:cNvPicPr>
              <p:nvPr/>
            </p:nvPicPr>
            <p:blipFill>
              <a:blip r:embed="rId2"/>
              <a:stretch>
                <a:fillRect/>
              </a:stretch>
            </p:blipFill>
            <p:spPr>
              <a:xfrm>
                <a:off x="607055" y="2846178"/>
                <a:ext cx="1947917" cy="1529527"/>
              </a:xfrm>
              <a:prstGeom prst="rect">
                <a:avLst/>
              </a:prstGeom>
              <a:ln w="38100">
                <a:noFill/>
              </a:ln>
            </p:spPr>
          </p:pic>
          <p:sp>
            <p:nvSpPr>
              <p:cNvPr id="32" name="四角形吹き出し 31"/>
              <p:cNvSpPr/>
              <p:nvPr/>
            </p:nvSpPr>
            <p:spPr>
              <a:xfrm>
                <a:off x="627514" y="2893350"/>
                <a:ext cx="903593" cy="192739"/>
              </a:xfrm>
              <a:prstGeom prst="wedgeRectCallout">
                <a:avLst>
                  <a:gd name="adj1" fmla="val 23643"/>
                  <a:gd name="adj2" fmla="val 14188"/>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ja-JP" altLang="en-US" sz="800" dirty="0">
                    <a:solidFill>
                      <a:schemeClr val="tx1"/>
                    </a:solidFill>
                  </a:rPr>
                  <a:t>川内駅方面</a:t>
                </a:r>
                <a:endParaRPr kumimoji="1" lang="ja-JP" altLang="en-US" sz="800" dirty="0">
                  <a:solidFill>
                    <a:schemeClr val="tx1"/>
                  </a:solidFill>
                </a:endParaRPr>
              </a:p>
            </p:txBody>
          </p:sp>
        </p:grpSp>
        <p:sp>
          <p:nvSpPr>
            <p:cNvPr id="30" name="四角形吹き出し 29"/>
            <p:cNvSpPr/>
            <p:nvPr/>
          </p:nvSpPr>
          <p:spPr>
            <a:xfrm>
              <a:off x="1758491" y="3210724"/>
              <a:ext cx="790757" cy="172267"/>
            </a:xfrm>
            <a:prstGeom prst="wedgeRectCallout">
              <a:avLst>
                <a:gd name="adj1" fmla="val 23643"/>
                <a:gd name="adj2" fmla="val 14188"/>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ja-JP" altLang="en-US" sz="800" dirty="0">
                  <a:solidFill>
                    <a:schemeClr val="tx1"/>
                  </a:solidFill>
                </a:rPr>
                <a:t>八代駅方面</a:t>
              </a:r>
              <a:endParaRPr kumimoji="1" lang="ja-JP" altLang="en-US" sz="800" dirty="0">
                <a:solidFill>
                  <a:schemeClr val="tx1"/>
                </a:solidFill>
              </a:endParaRPr>
            </a:p>
          </p:txBody>
        </p:sp>
      </p:grpSp>
      <p:pic>
        <p:nvPicPr>
          <p:cNvPr id="21" name="図 20"/>
          <p:cNvPicPr>
            <a:picLocks noChangeAspect="1"/>
          </p:cNvPicPr>
          <p:nvPr/>
        </p:nvPicPr>
        <p:blipFill rotWithShape="1">
          <a:blip r:embed="rId3" cstate="print">
            <a:extLst>
              <a:ext uri="{28A0092B-C50C-407E-A947-70E740481C1C}">
                <a14:useLocalDpi xmlns:a14="http://schemas.microsoft.com/office/drawing/2010/main" val="0"/>
              </a:ext>
            </a:extLst>
          </a:blip>
          <a:srcRect l="30674" t="21267" r="32257" b="53755"/>
          <a:stretch/>
        </p:blipFill>
        <p:spPr>
          <a:xfrm>
            <a:off x="6813842" y="1019535"/>
            <a:ext cx="2188541" cy="1105635"/>
          </a:xfrm>
          <a:prstGeom prst="rect">
            <a:avLst/>
          </a:prstGeom>
          <a:ln>
            <a:noFill/>
          </a:ln>
        </p:spPr>
      </p:pic>
      <p:grpSp>
        <p:nvGrpSpPr>
          <p:cNvPr id="43" name="グループ化 42"/>
          <p:cNvGrpSpPr>
            <a:grpSpLocks noChangeAspect="1"/>
          </p:cNvGrpSpPr>
          <p:nvPr/>
        </p:nvGrpSpPr>
        <p:grpSpPr>
          <a:xfrm>
            <a:off x="4525329" y="718119"/>
            <a:ext cx="2300767" cy="3670420"/>
            <a:chOff x="4603721" y="1207336"/>
            <a:chExt cx="1936511" cy="3091705"/>
          </a:xfrm>
        </p:grpSpPr>
        <p:pic>
          <p:nvPicPr>
            <p:cNvPr id="44" name="図 43"/>
            <p:cNvPicPr>
              <a:picLocks noChangeAspect="1"/>
            </p:cNvPicPr>
            <p:nvPr/>
          </p:nvPicPr>
          <p:blipFill rotWithShape="1">
            <a:blip r:embed="rId4" cstate="print">
              <a:extLst>
                <a:ext uri="{28A0092B-C50C-407E-A947-70E740481C1C}">
                  <a14:useLocalDpi xmlns:a14="http://schemas.microsoft.com/office/drawing/2010/main" val="0"/>
                </a:ext>
              </a:extLst>
            </a:blip>
            <a:srcRect l="1204" t="-10423" r="-1204" b="-9263"/>
            <a:stretch/>
          </p:blipFill>
          <p:spPr>
            <a:xfrm>
              <a:off x="4603721" y="1207336"/>
              <a:ext cx="1936511" cy="3091705"/>
            </a:xfrm>
            <a:prstGeom prst="rect">
              <a:avLst/>
            </a:prstGeom>
            <a:ln>
              <a:noFill/>
            </a:ln>
          </p:spPr>
        </p:pic>
        <p:sp>
          <p:nvSpPr>
            <p:cNvPr id="45" name="テキスト ボックス 44"/>
            <p:cNvSpPr txBox="1"/>
            <p:nvPr/>
          </p:nvSpPr>
          <p:spPr>
            <a:xfrm>
              <a:off x="4675923" y="3276438"/>
              <a:ext cx="759878" cy="181335"/>
            </a:xfrm>
            <a:prstGeom prst="rect">
              <a:avLst/>
            </a:prstGeom>
            <a:solidFill>
              <a:schemeClr val="bg1"/>
            </a:solidFill>
            <a:ln>
              <a:noFill/>
            </a:ln>
          </p:spPr>
          <p:txBody>
            <a:bodyPr wrap="none" rtlCol="0">
              <a:spAutoFit/>
            </a:bodyPr>
            <a:lstStyle/>
            <a:p>
              <a:pPr algn="ctr"/>
              <a:r>
                <a:rPr kumimoji="1" lang="ja-JP" altLang="en-US" sz="800" dirty="0">
                  <a:solidFill>
                    <a:schemeClr val="tx1"/>
                  </a:solidFill>
                </a:rPr>
                <a:t>人吉温泉駅方面</a:t>
              </a:r>
            </a:p>
          </p:txBody>
        </p:sp>
        <p:sp>
          <p:nvSpPr>
            <p:cNvPr id="46" name="テキスト ボックス 45"/>
            <p:cNvSpPr txBox="1"/>
            <p:nvPr/>
          </p:nvSpPr>
          <p:spPr>
            <a:xfrm>
              <a:off x="5875912" y="1711901"/>
              <a:ext cx="616266" cy="181335"/>
            </a:xfrm>
            <a:prstGeom prst="rect">
              <a:avLst/>
            </a:prstGeom>
            <a:solidFill>
              <a:schemeClr val="bg1"/>
            </a:solidFill>
            <a:ln>
              <a:noFill/>
            </a:ln>
          </p:spPr>
          <p:txBody>
            <a:bodyPr wrap="square" rtlCol="0">
              <a:spAutoFit/>
            </a:bodyPr>
            <a:lstStyle/>
            <a:p>
              <a:pPr algn="ctr"/>
              <a:r>
                <a:rPr lang="ja-JP" altLang="en-US" sz="800" dirty="0">
                  <a:solidFill>
                    <a:schemeClr val="tx1"/>
                  </a:solidFill>
                </a:rPr>
                <a:t>湯前</a:t>
              </a:r>
              <a:r>
                <a:rPr kumimoji="1" lang="ja-JP" altLang="en-US" sz="800" dirty="0">
                  <a:solidFill>
                    <a:schemeClr val="tx1"/>
                  </a:solidFill>
                </a:rPr>
                <a:t>駅</a:t>
              </a:r>
              <a:r>
                <a:rPr lang="ja-JP" altLang="en-US" sz="800" dirty="0">
                  <a:solidFill>
                    <a:schemeClr val="tx1"/>
                  </a:solidFill>
                </a:rPr>
                <a:t>方面</a:t>
              </a:r>
              <a:endParaRPr kumimoji="1" lang="ja-JP" altLang="en-US" sz="800" dirty="0">
                <a:solidFill>
                  <a:schemeClr val="tx1"/>
                </a:solidFill>
              </a:endParaRPr>
            </a:p>
          </p:txBody>
        </p:sp>
        <p:cxnSp>
          <p:nvCxnSpPr>
            <p:cNvPr id="47" name="直線コネクタ 46"/>
            <p:cNvCxnSpPr/>
            <p:nvPr/>
          </p:nvCxnSpPr>
          <p:spPr>
            <a:xfrm flipV="1">
              <a:off x="5248048" y="2140772"/>
              <a:ext cx="415853" cy="296378"/>
            </a:xfrm>
            <a:prstGeom prst="line">
              <a:avLst/>
            </a:prstGeom>
            <a:ln w="38100">
              <a:noFill/>
              <a:prstDash val="sysDot"/>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4996626" y="2097741"/>
              <a:ext cx="618866" cy="246953"/>
            </a:xfrm>
            <a:prstGeom prst="line">
              <a:avLst/>
            </a:prstGeom>
            <a:ln w="38100">
              <a:noFill/>
              <a:prstDash val="sysDot"/>
            </a:ln>
          </p:spPr>
          <p:style>
            <a:lnRef idx="1">
              <a:schemeClr val="accent1"/>
            </a:lnRef>
            <a:fillRef idx="0">
              <a:schemeClr val="accent1"/>
            </a:fillRef>
            <a:effectRef idx="0">
              <a:schemeClr val="accent1"/>
            </a:effectRef>
            <a:fontRef idx="minor">
              <a:schemeClr val="tx1"/>
            </a:fontRef>
          </p:style>
        </p:cxnSp>
      </p:grpSp>
      <p:sp>
        <p:nvSpPr>
          <p:cNvPr id="4" name="正方形/長方形 3"/>
          <p:cNvSpPr/>
          <p:nvPr/>
        </p:nvSpPr>
        <p:spPr>
          <a:xfrm>
            <a:off x="4217962" y="4057188"/>
            <a:ext cx="2578485" cy="430887"/>
          </a:xfrm>
          <a:prstGeom prst="rect">
            <a:avLst/>
          </a:prstGeom>
        </p:spPr>
        <p:txBody>
          <a:bodyPr wrap="square">
            <a:spAutoFit/>
          </a:bodyPr>
          <a:lstStyle/>
          <a:p>
            <a:pPr marL="180977" algn="ctr"/>
            <a:r>
              <a:rPr lang="ja-JP" altLang="en-US" sz="1100" dirty="0">
                <a:solidFill>
                  <a:schemeClr val="tx1"/>
                </a:solidFill>
                <a:latin typeface="HGｺﾞｼｯｸM" panose="020B0609000000000000" pitchFamily="49" charset="-128"/>
                <a:ea typeface="HGｺﾞｼｯｸM" panose="020B0609000000000000" pitchFamily="49" charset="-128"/>
              </a:rPr>
              <a:t>▲</a:t>
            </a:r>
            <a:r>
              <a:rPr lang="zh-TW" altLang="en-US" sz="1100" dirty="0">
                <a:solidFill>
                  <a:schemeClr val="tx1"/>
                </a:solidFill>
                <a:latin typeface="HGｺﾞｼｯｸM" panose="020B0609000000000000" pitchFamily="49" charset="-128"/>
                <a:ea typeface="HGｺﾞｼｯｸM" panose="020B0609000000000000" pitchFamily="49" charset="-128"/>
              </a:rPr>
              <a:t>川村駅～肥後西村駅間</a:t>
            </a:r>
            <a:endParaRPr lang="en-US" altLang="zh-TW" sz="1100" dirty="0">
              <a:solidFill>
                <a:schemeClr val="tx1"/>
              </a:solidFill>
              <a:latin typeface="HGｺﾞｼｯｸM" panose="020B0609000000000000" pitchFamily="49" charset="-128"/>
              <a:ea typeface="HGｺﾞｼｯｸM" panose="020B0609000000000000" pitchFamily="49" charset="-128"/>
            </a:endParaRPr>
          </a:p>
          <a:p>
            <a:pPr marL="180977" algn="ctr"/>
            <a:r>
              <a:rPr lang="ja-JP" altLang="en-US" sz="1100" dirty="0">
                <a:solidFill>
                  <a:schemeClr val="tx1"/>
                </a:solidFill>
                <a:latin typeface="HGｺﾞｼｯｸM" panose="020B0609000000000000" pitchFamily="49" charset="-128"/>
                <a:ea typeface="HGｺﾞｼｯｸM" panose="020B0609000000000000" pitchFamily="49" charset="-128"/>
              </a:rPr>
              <a:t>球磨川第４橋梁（Ｌ＝</a:t>
            </a:r>
            <a:r>
              <a:rPr lang="en-US" altLang="ja-JP" sz="1100" dirty="0">
                <a:solidFill>
                  <a:schemeClr val="tx1"/>
                </a:solidFill>
                <a:latin typeface="HGｺﾞｼｯｸM" panose="020B0609000000000000" pitchFamily="49" charset="-128"/>
                <a:ea typeface="HGｺﾞｼｯｸM" panose="020B0609000000000000" pitchFamily="49" charset="-128"/>
              </a:rPr>
              <a:t>322</a:t>
            </a:r>
            <a:r>
              <a:rPr lang="ja-JP" altLang="en-US" sz="1100" dirty="0">
                <a:solidFill>
                  <a:schemeClr val="tx1"/>
                </a:solidFill>
                <a:latin typeface="HGｺﾞｼｯｸM" panose="020B0609000000000000" pitchFamily="49" charset="-128"/>
                <a:ea typeface="HGｺﾞｼｯｸM" panose="020B0609000000000000" pitchFamily="49" charset="-128"/>
              </a:rPr>
              <a:t>ｍ）流失</a:t>
            </a:r>
            <a:endParaRPr lang="en-US" altLang="ja-JP" sz="1100" dirty="0">
              <a:solidFill>
                <a:schemeClr val="tx1"/>
              </a:solidFill>
              <a:latin typeface="HGｺﾞｼｯｸM" panose="020B0609000000000000" pitchFamily="49" charset="-128"/>
              <a:ea typeface="HGｺﾞｼｯｸM" panose="020B0609000000000000" pitchFamily="49" charset="-128"/>
            </a:endParaRPr>
          </a:p>
        </p:txBody>
      </p:sp>
      <p:sp>
        <p:nvSpPr>
          <p:cNvPr id="5" name="正方形/長方形 4"/>
          <p:cNvSpPr/>
          <p:nvPr/>
        </p:nvSpPr>
        <p:spPr>
          <a:xfrm>
            <a:off x="6813841" y="2143785"/>
            <a:ext cx="2176343" cy="261610"/>
          </a:xfrm>
          <a:prstGeom prst="rect">
            <a:avLst/>
          </a:prstGeom>
        </p:spPr>
        <p:txBody>
          <a:bodyPr wrap="square">
            <a:spAutoFit/>
          </a:bodyPr>
          <a:lstStyle/>
          <a:p>
            <a:pPr algn="ctr"/>
            <a:r>
              <a:rPr lang="ja-JP" altLang="en-US" sz="1100" dirty="0">
                <a:solidFill>
                  <a:schemeClr val="tx1"/>
                </a:solidFill>
                <a:latin typeface="HGｺﾞｼｯｸM" panose="020B0609000000000000" pitchFamily="49" charset="-128"/>
                <a:ea typeface="HGｺﾞｼｯｸM" panose="020B0609000000000000" pitchFamily="49" charset="-128"/>
              </a:rPr>
              <a:t>▲車両浸水（人吉温泉駅構内）</a:t>
            </a:r>
          </a:p>
        </p:txBody>
      </p:sp>
      <p:pic>
        <p:nvPicPr>
          <p:cNvPr id="51" name="図 50"/>
          <p:cNvPicPr>
            <a:picLocks noChangeAspect="1"/>
          </p:cNvPicPr>
          <p:nvPr/>
        </p:nvPicPr>
        <p:blipFill rotWithShape="1">
          <a:blip r:embed="rId5" cstate="print">
            <a:extLst>
              <a:ext uri="{28A0092B-C50C-407E-A947-70E740481C1C}">
                <a14:useLocalDpi xmlns:a14="http://schemas.microsoft.com/office/drawing/2010/main" val="0"/>
              </a:ext>
            </a:extLst>
          </a:blip>
          <a:srcRect l="13762" t="35173" b="13495"/>
          <a:stretch/>
        </p:blipFill>
        <p:spPr>
          <a:xfrm>
            <a:off x="6801641" y="2392397"/>
            <a:ext cx="2182891" cy="1733238"/>
          </a:xfrm>
          <a:prstGeom prst="rect">
            <a:avLst/>
          </a:prstGeom>
        </p:spPr>
      </p:pic>
      <p:sp>
        <p:nvSpPr>
          <p:cNvPr id="58" name="テキスト ボックス 57"/>
          <p:cNvSpPr txBox="1"/>
          <p:nvPr/>
        </p:nvSpPr>
        <p:spPr>
          <a:xfrm>
            <a:off x="6988499" y="4183972"/>
            <a:ext cx="1740272" cy="253916"/>
          </a:xfrm>
          <a:prstGeom prst="rect">
            <a:avLst/>
          </a:prstGeom>
          <a:noFill/>
          <a:ln>
            <a:noFill/>
          </a:ln>
        </p:spPr>
        <p:txBody>
          <a:bodyPr wrap="square" rtlCol="0">
            <a:spAutoFit/>
          </a:bodyPr>
          <a:lstStyle/>
          <a:p>
            <a:pPr algn="ctr"/>
            <a:r>
              <a:rPr kumimoji="1" lang="ja-JP" altLang="en-US" sz="1050" dirty="0">
                <a:solidFill>
                  <a:schemeClr val="tx1"/>
                </a:solidFill>
                <a:latin typeface="HGｺﾞｼｯｸM" panose="020B0609000000000000" pitchFamily="49" charset="-128"/>
                <a:ea typeface="HGｺﾞｼｯｸM" panose="020B0609000000000000" pitchFamily="49" charset="-128"/>
              </a:rPr>
              <a:t>▲川村駅～肥後西村駅間</a:t>
            </a:r>
          </a:p>
        </p:txBody>
      </p:sp>
      <p:sp>
        <p:nvSpPr>
          <p:cNvPr id="49" name="テキスト ボックス 48"/>
          <p:cNvSpPr txBox="1"/>
          <p:nvPr/>
        </p:nvSpPr>
        <p:spPr>
          <a:xfrm>
            <a:off x="6965556" y="6008859"/>
            <a:ext cx="1987807" cy="430887"/>
          </a:xfrm>
          <a:prstGeom prst="rect">
            <a:avLst/>
          </a:prstGeom>
          <a:noFill/>
        </p:spPr>
        <p:txBody>
          <a:bodyPr wrap="square" rtlCol="0">
            <a:spAutoFit/>
          </a:bodyPr>
          <a:lstStyle/>
          <a:p>
            <a:r>
              <a:rPr kumimoji="1" lang="ja-JP" altLang="en-US" sz="1100" dirty="0">
                <a:solidFill>
                  <a:schemeClr val="bg1"/>
                </a:solidFill>
                <a:latin typeface="HGｺﾞｼｯｸM" panose="020B0609000000000000" pitchFamily="49" charset="-128"/>
                <a:ea typeface="HGｺﾞｼｯｸM" panose="020B0609000000000000" pitchFamily="49" charset="-128"/>
              </a:rPr>
              <a:t>肥後田浦駅～海浦駅間</a:t>
            </a:r>
            <a:endParaRPr kumimoji="1" lang="en-US" altLang="ja-JP" sz="1100" dirty="0">
              <a:solidFill>
                <a:schemeClr val="bg1"/>
              </a:solidFill>
              <a:latin typeface="HGｺﾞｼｯｸM" panose="020B0609000000000000" pitchFamily="49" charset="-128"/>
              <a:ea typeface="HGｺﾞｼｯｸM" panose="020B0609000000000000" pitchFamily="49" charset="-128"/>
            </a:endParaRPr>
          </a:p>
          <a:p>
            <a:r>
              <a:rPr lang="ja-JP" altLang="en-US" sz="1100" dirty="0">
                <a:solidFill>
                  <a:schemeClr val="bg1"/>
                </a:solidFill>
                <a:latin typeface="HGｺﾞｼｯｸM" panose="020B0609000000000000" pitchFamily="49" charset="-128"/>
                <a:ea typeface="HGｺﾞｼｯｸM" panose="020B0609000000000000" pitchFamily="49" charset="-128"/>
              </a:rPr>
              <a:t>築堤崩壊（</a:t>
            </a:r>
            <a:r>
              <a:rPr lang="en-US" altLang="ja-JP" sz="1100" dirty="0">
                <a:solidFill>
                  <a:schemeClr val="bg1"/>
                </a:solidFill>
                <a:latin typeface="HGｺﾞｼｯｸM" panose="020B0609000000000000" pitchFamily="49" charset="-128"/>
                <a:ea typeface="HGｺﾞｼｯｸM" panose="020B0609000000000000" pitchFamily="49" charset="-128"/>
              </a:rPr>
              <a:t>259k200m</a:t>
            </a:r>
            <a:r>
              <a:rPr lang="ja-JP" altLang="en-US" sz="1100" dirty="0">
                <a:solidFill>
                  <a:schemeClr val="bg1"/>
                </a:solidFill>
                <a:latin typeface="HGｺﾞｼｯｸM" panose="020B0609000000000000" pitchFamily="49" charset="-128"/>
                <a:ea typeface="HGｺﾞｼｯｸM" panose="020B0609000000000000" pitchFamily="49" charset="-128"/>
              </a:rPr>
              <a:t>付近）</a:t>
            </a:r>
            <a:endParaRPr kumimoji="1" lang="ja-JP" altLang="en-US" sz="1100" dirty="0">
              <a:solidFill>
                <a:schemeClr val="bg1"/>
              </a:solidFill>
              <a:latin typeface="HGｺﾞｼｯｸM" panose="020B0609000000000000" pitchFamily="49" charset="-128"/>
              <a:ea typeface="HGｺﾞｼｯｸM" panose="020B0609000000000000" pitchFamily="49" charset="-128"/>
            </a:endParaRPr>
          </a:p>
        </p:txBody>
      </p:sp>
      <p:grpSp>
        <p:nvGrpSpPr>
          <p:cNvPr id="2" name="グループ化 1"/>
          <p:cNvGrpSpPr/>
          <p:nvPr/>
        </p:nvGrpSpPr>
        <p:grpSpPr>
          <a:xfrm>
            <a:off x="97839" y="3206412"/>
            <a:ext cx="4361514" cy="1571769"/>
            <a:chOff x="-135282" y="1223643"/>
            <a:chExt cx="4737790" cy="1571769"/>
          </a:xfrm>
        </p:grpSpPr>
        <p:grpSp>
          <p:nvGrpSpPr>
            <p:cNvPr id="70" name="グループ化 69"/>
            <p:cNvGrpSpPr>
              <a:grpSpLocks noChangeAspect="1"/>
            </p:cNvGrpSpPr>
            <p:nvPr/>
          </p:nvGrpSpPr>
          <p:grpSpPr>
            <a:xfrm>
              <a:off x="-19337" y="1223643"/>
              <a:ext cx="4317985" cy="1360206"/>
              <a:chOff x="0" y="39711"/>
              <a:chExt cx="3106969" cy="978724"/>
            </a:xfrm>
          </p:grpSpPr>
          <p:grpSp>
            <p:nvGrpSpPr>
              <p:cNvPr id="71" name="グループ化 70"/>
              <p:cNvGrpSpPr/>
              <p:nvPr/>
            </p:nvGrpSpPr>
            <p:grpSpPr>
              <a:xfrm>
                <a:off x="0" y="39711"/>
                <a:ext cx="3106969" cy="955737"/>
                <a:chOff x="0" y="39711"/>
                <a:chExt cx="3106969" cy="955737"/>
              </a:xfrm>
            </p:grpSpPr>
            <p:pic>
              <p:nvPicPr>
                <p:cNvPr id="73" name="図 72" descr="https://japanwest1-mediap.svc.ms/transform/thumbnail?provider=spo&amp;inputFormat=heic&amp;cs=fFNQTw&amp;docid=https%3A%2F%2Fjrkyushu01-my.sharepoint.com%3A443%2F_api%2Fv2.0%2Fdrives%2Fb!qIQ1f5joyUiSqxL9VzxZ_xhg-bpNY9tPmeW_pA-kwu8UabPIGmySR5kcoprv7Yu_%2Fitems%2F01SMKQHIREB2VO5OEBUNB3HTBCC3FB3EPT%3Fversion%3DPublished&amp;access_token=eyJ0eXAiOiJKV1QiLCJhbGciOiJub25lIn0.eyJhdWQiOiIwMDAwMDAwMy0wMDAwLTBmZjEtY2UwMC0wMDAwMDAwMDAwMDAvanJreXVzaHUwMS1teS5zaGFyZXBvaW50LmNvbUA5NTA5YTRkOS0zYzg1LTQwZTEtOTM4Mi1jNjY4OTNlZjQxN2IiLCJpc3MiOiIwMDAwMDAwMy0wMDAwLTBmZjEtY2UwMC0wMDAwMDAwMDAwMDAiLCJuYmYiOiIxNTk0Mjg4ODkyIiwiZXhwIjoiMTU5NDMxMDQ5MiIsImVuZHBvaW50dXJsIjoiVnlpclJncVlMNHFIZDFxSDZpVHVSS29pK1ZlWjlRUWxiZ2lYRmJYMS9tZz0iLCJlbmRwb2ludHVybExlbmd0aCI6IjEyMCIsImlzbG9vcGJhY2siOiJUcnVlIiwiY2lkIjoiTW1NMU16WTBPV1l0TlRBd015MWhNREF3TFdNeE56SXROVFptWlRFM05ESmxORGhqIiwidmVyIjoiaGFzaGVkcHJvb2Z0b2tlbiIsInNpdGVpZCI6Ik4yWXpOVGcwWVRndFpUZzVPQzAwT0dNNUxUa3lZV0l0TVRKbVpEVTNNMk0xT1dabSIsInNpZ25pbl9zdGF0ZSI6IltcImttc2lcIl0iLCJuYW1laWQiOiIwIy5mfG1lbWJlcnNoaXB8eS5hYmVAanJreXVzaHUwMS5vbm1pY3Jvc29mdC5jb20iLCJuaWkiOiJtaWNyb3NvZnQuc2hhcmVwb2ludCIsImlzdXNlciI6InRydWUiLCJjYWNoZWtleSI6IjBoLmZ8bWVtYmVyc2hpcHwxMDAzMjAwMGFjNDg1ZGI5QGxpdmUuY29tIiwidHQiOiIwIiwidXNlUGVyc2lzdGVudENvb2tpZSI6IjMifQ.RVdEbmZBT09sYlVXOEJTMXRhQ2V0cER3eGVKNUFJT0p3REdlZXZGWFlhWT0&amp;encodeFailures=1&amp;srcWidth=&amp;srcHeight=&amp;width=1202&amp;height=551&amp;action=Acces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5425"/>
                <a:stretch/>
              </p:blipFill>
              <p:spPr bwMode="auto">
                <a:xfrm>
                  <a:off x="58720" y="39711"/>
                  <a:ext cx="3048249" cy="955737"/>
                </a:xfrm>
                <a:prstGeom prst="rect">
                  <a:avLst/>
                </a:prstGeom>
                <a:noFill/>
                <a:extLst>
                  <a:ext uri="{909E8E84-426E-40DD-AFC4-6F175D3DCCD1}">
                    <a14:hiddenFill xmlns:a14="http://schemas.microsoft.com/office/drawing/2010/main">
                      <a:solidFill>
                        <a:srgbClr val="FFFFFF"/>
                      </a:solidFill>
                    </a14:hiddenFill>
                  </a:ext>
                </a:extLst>
              </p:spPr>
            </p:pic>
            <p:cxnSp>
              <p:nvCxnSpPr>
                <p:cNvPr id="74" name="直線コネクタ 73"/>
                <p:cNvCxnSpPr/>
                <p:nvPr/>
              </p:nvCxnSpPr>
              <p:spPr>
                <a:xfrm flipH="1">
                  <a:off x="946033" y="595064"/>
                  <a:ext cx="2027876" cy="53462"/>
                </a:xfrm>
                <a:prstGeom prst="line">
                  <a:avLst/>
                </a:pr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75" name="テキスト ボックス 109"/>
                <p:cNvSpPr txBox="1"/>
                <p:nvPr/>
              </p:nvSpPr>
              <p:spPr>
                <a:xfrm>
                  <a:off x="0" y="364012"/>
                  <a:ext cx="670305" cy="18255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600">
                      <a:solidFill>
                        <a:schemeClr val="bg1"/>
                      </a:solidFill>
                    </a:rPr>
                    <a:t>←　人吉方面</a:t>
                  </a:r>
                </a:p>
              </p:txBody>
            </p:sp>
          </p:grpSp>
          <p:sp>
            <p:nvSpPr>
              <p:cNvPr id="72" name="テキスト ボックス 114"/>
              <p:cNvSpPr txBox="1"/>
              <p:nvPr/>
            </p:nvSpPr>
            <p:spPr>
              <a:xfrm>
                <a:off x="716268" y="835878"/>
                <a:ext cx="670305" cy="18255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600" dirty="0">
                    <a:solidFill>
                      <a:srgbClr val="0000FF"/>
                    </a:solidFill>
                  </a:rPr>
                  <a:t>川の流れ　↗</a:t>
                </a:r>
              </a:p>
            </p:txBody>
          </p:sp>
        </p:grpSp>
        <p:sp>
          <p:nvSpPr>
            <p:cNvPr id="18" name="テキスト ボックス 17"/>
            <p:cNvSpPr txBox="1"/>
            <p:nvPr/>
          </p:nvSpPr>
          <p:spPr>
            <a:xfrm>
              <a:off x="2778571" y="1388063"/>
              <a:ext cx="1520076" cy="246221"/>
            </a:xfrm>
            <a:prstGeom prst="rect">
              <a:avLst/>
            </a:prstGeom>
            <a:solidFill>
              <a:schemeClr val="bg1"/>
            </a:solidFill>
            <a:ln>
              <a:noFill/>
            </a:ln>
          </p:spPr>
          <p:txBody>
            <a:bodyPr wrap="square" rtlCol="0">
              <a:spAutoFit/>
            </a:bodyPr>
            <a:lstStyle/>
            <a:p>
              <a:r>
                <a:rPr lang="ja-JP" altLang="en-US" sz="1000" dirty="0">
                  <a:solidFill>
                    <a:schemeClr val="tx1"/>
                  </a:solidFill>
                </a:rPr>
                <a:t>写真提供：ＪＲ九州</a:t>
              </a:r>
              <a:endParaRPr kumimoji="1" lang="ja-JP" altLang="en-US" sz="1000" dirty="0">
                <a:solidFill>
                  <a:schemeClr val="tx1"/>
                </a:solidFill>
              </a:endParaRPr>
            </a:p>
          </p:txBody>
        </p:sp>
        <p:sp>
          <p:nvSpPr>
            <p:cNvPr id="9" name="正方形/長方形 8"/>
            <p:cNvSpPr/>
            <p:nvPr/>
          </p:nvSpPr>
          <p:spPr>
            <a:xfrm>
              <a:off x="-135282" y="2535802"/>
              <a:ext cx="4737790" cy="259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9">
                <a:lnSpc>
                  <a:spcPts val="1800"/>
                </a:lnSpc>
              </a:pPr>
              <a:r>
                <a:rPr lang="ja-JP" altLang="en-US" sz="1100" dirty="0">
                  <a:solidFill>
                    <a:schemeClr val="tx1"/>
                  </a:solidFill>
                  <a:latin typeface="HGｺﾞｼｯｸM" panose="020B0609000000000000" pitchFamily="49" charset="-128"/>
                  <a:ea typeface="HGｺﾞｼｯｸM" panose="020B0609000000000000" pitchFamily="49" charset="-128"/>
                </a:rPr>
                <a:t>▲</a:t>
              </a:r>
              <a:r>
                <a:rPr lang="zh-TW" altLang="en-US" sz="1100" dirty="0">
                  <a:solidFill>
                    <a:schemeClr val="tx1"/>
                  </a:solidFill>
                  <a:latin typeface="HGｺﾞｼｯｸM" panose="020B0609000000000000" pitchFamily="49" charset="-128"/>
                  <a:ea typeface="HGｺﾞｼｯｸM" panose="020B0609000000000000" pitchFamily="49" charset="-128"/>
                </a:rPr>
                <a:t>鎌瀬駅～瀬戸石駅間</a:t>
              </a:r>
              <a:r>
                <a:rPr lang="ja-JP" altLang="en-US" sz="1100" dirty="0">
                  <a:solidFill>
                    <a:schemeClr val="tx1"/>
                  </a:solidFill>
                  <a:latin typeface="HGｺﾞｼｯｸM" panose="020B0609000000000000" pitchFamily="49" charset="-128"/>
                  <a:ea typeface="HGｺﾞｼｯｸM" panose="020B0609000000000000" pitchFamily="49" charset="-128"/>
                </a:rPr>
                <a:t>　球磨川第１橋梁</a:t>
              </a:r>
              <a:r>
                <a:rPr lang="zh-TW" altLang="en-US" sz="1100" dirty="0">
                  <a:solidFill>
                    <a:schemeClr val="tx1"/>
                  </a:solidFill>
                  <a:latin typeface="HGｺﾞｼｯｸM" panose="020B0609000000000000" pitchFamily="49" charset="-128"/>
                  <a:ea typeface="HGｺﾞｼｯｸM" panose="020B0609000000000000" pitchFamily="49" charset="-128"/>
                </a:rPr>
                <a:t>（Ｌ＝</a:t>
              </a:r>
              <a:r>
                <a:rPr lang="en-US" altLang="ja-JP" sz="1100" dirty="0">
                  <a:solidFill>
                    <a:schemeClr val="tx1"/>
                  </a:solidFill>
                  <a:latin typeface="HGｺﾞｼｯｸM" panose="020B0609000000000000" pitchFamily="49" charset="-128"/>
                  <a:ea typeface="HGｺﾞｼｯｸM" panose="020B0609000000000000" pitchFamily="49" charset="-128"/>
                </a:rPr>
                <a:t>205</a:t>
              </a:r>
              <a:r>
                <a:rPr lang="zh-TW" altLang="en-US" sz="1100" dirty="0">
                  <a:solidFill>
                    <a:schemeClr val="tx1"/>
                  </a:solidFill>
                  <a:latin typeface="HGｺﾞｼｯｸM" panose="020B0609000000000000" pitchFamily="49" charset="-128"/>
                  <a:ea typeface="HGｺﾞｼｯｸM" panose="020B0609000000000000" pitchFamily="49" charset="-128"/>
                </a:rPr>
                <a:t>ｍ）</a:t>
              </a:r>
              <a:r>
                <a:rPr lang="ja-JP" altLang="en-US" sz="1100" dirty="0">
                  <a:solidFill>
                    <a:schemeClr val="tx1"/>
                  </a:solidFill>
                  <a:latin typeface="HGｺﾞｼｯｸM" panose="020B0609000000000000" pitchFamily="49" charset="-128"/>
                  <a:ea typeface="HGｺﾞｼｯｸM" panose="020B0609000000000000" pitchFamily="49" charset="-128"/>
                </a:rPr>
                <a:t>流失</a:t>
              </a:r>
              <a:endParaRPr lang="zh-TW" altLang="en-US" sz="1100" dirty="0">
                <a:solidFill>
                  <a:schemeClr val="tx1"/>
                </a:solidFill>
                <a:latin typeface="HGｺﾞｼｯｸM" panose="020B0609000000000000" pitchFamily="49" charset="-128"/>
                <a:ea typeface="HGｺﾞｼｯｸM" panose="020B0609000000000000" pitchFamily="49" charset="-128"/>
              </a:endParaRPr>
            </a:p>
          </p:txBody>
        </p:sp>
      </p:grpSp>
      <p:sp>
        <p:nvSpPr>
          <p:cNvPr id="56" name="正方形/長方形 55"/>
          <p:cNvSpPr/>
          <p:nvPr/>
        </p:nvSpPr>
        <p:spPr>
          <a:xfrm>
            <a:off x="225502" y="2954048"/>
            <a:ext cx="4809452" cy="287066"/>
          </a:xfrm>
          <a:prstGeom prst="rect">
            <a:avLst/>
          </a:prstGeom>
        </p:spPr>
        <p:txBody>
          <a:bodyPr wrap="square">
            <a:spAutoFit/>
          </a:bodyPr>
          <a:lstStyle/>
          <a:p>
            <a:pPr marL="185739">
              <a:lnSpc>
                <a:spcPts val="1800"/>
              </a:lnSpc>
            </a:pPr>
            <a:r>
              <a:rPr lang="ja-JP" altLang="en-US" sz="1000" dirty="0">
                <a:solidFill>
                  <a:schemeClr val="tx1"/>
                </a:solidFill>
                <a:latin typeface="HGｺﾞｼｯｸM" panose="020B0609000000000000" pitchFamily="49" charset="-128"/>
                <a:ea typeface="HGｺﾞｼｯｸM" panose="020B0609000000000000" pitchFamily="49" charset="-128"/>
              </a:rPr>
              <a:t>▲路盤が流出した肥薩線の葉木～鎌瀬間。奥が人吉方面</a:t>
            </a:r>
            <a:endParaRPr lang="en-US" altLang="ja-JP" sz="1000" dirty="0">
              <a:solidFill>
                <a:schemeClr val="tx1"/>
              </a:solidFill>
              <a:latin typeface="HGｺﾞｼｯｸM" panose="020B0609000000000000" pitchFamily="49" charset="-128"/>
              <a:ea typeface="HGｺﾞｼｯｸM" panose="020B0609000000000000" pitchFamily="49" charset="-128"/>
            </a:endParaRPr>
          </a:p>
        </p:txBody>
      </p:sp>
      <p:grpSp>
        <p:nvGrpSpPr>
          <p:cNvPr id="13" name="グループ化 12"/>
          <p:cNvGrpSpPr/>
          <p:nvPr/>
        </p:nvGrpSpPr>
        <p:grpSpPr>
          <a:xfrm>
            <a:off x="97839" y="692696"/>
            <a:ext cx="4350176" cy="6077550"/>
            <a:chOff x="213755" y="729637"/>
            <a:chExt cx="4350176" cy="6077550"/>
          </a:xfrm>
        </p:grpSpPr>
        <p:sp>
          <p:nvSpPr>
            <p:cNvPr id="12" name="正方形/長方形 11"/>
            <p:cNvSpPr/>
            <p:nvPr/>
          </p:nvSpPr>
          <p:spPr>
            <a:xfrm>
              <a:off x="223192" y="836713"/>
              <a:ext cx="4195868" cy="597047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rotWithShape="1">
            <a:blip r:embed="rId7">
              <a:extLst>
                <a:ext uri="{28A0092B-C50C-407E-A947-70E740481C1C}">
                  <a14:useLocalDpi xmlns:a14="http://schemas.microsoft.com/office/drawing/2010/main" val="0"/>
                </a:ext>
              </a:extLst>
            </a:blip>
            <a:srcRect b="23702"/>
            <a:stretch/>
          </p:blipFill>
          <p:spPr>
            <a:xfrm>
              <a:off x="334866" y="1081329"/>
              <a:ext cx="3838704" cy="1952564"/>
            </a:xfrm>
            <a:prstGeom prst="rect">
              <a:avLst/>
            </a:prstGeom>
          </p:spPr>
        </p:pic>
        <p:sp>
          <p:nvSpPr>
            <p:cNvPr id="7" name="正方形/長方形 6"/>
            <p:cNvSpPr/>
            <p:nvPr/>
          </p:nvSpPr>
          <p:spPr>
            <a:xfrm>
              <a:off x="213755" y="729637"/>
              <a:ext cx="902811"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lvl="0"/>
              <a:r>
                <a:rPr lang="en-US" altLang="ja-JP" sz="1400" dirty="0">
                  <a:solidFill>
                    <a:schemeClr val="bg1"/>
                  </a:solidFill>
                  <a:latin typeface="BIZ UDゴシック" panose="020B0400000000000000" pitchFamily="49" charset="-128"/>
                  <a:ea typeface="BIZ UDゴシック" panose="020B0400000000000000" pitchFamily="49" charset="-128"/>
                </a:rPr>
                <a:t>JR</a:t>
              </a:r>
              <a:r>
                <a:rPr lang="ja-JP" altLang="en-US" sz="1400" dirty="0">
                  <a:solidFill>
                    <a:schemeClr val="bg1"/>
                  </a:solidFill>
                  <a:latin typeface="BIZ UDゴシック" panose="020B0400000000000000" pitchFamily="49" charset="-128"/>
                  <a:ea typeface="BIZ UDゴシック" panose="020B0400000000000000" pitchFamily="49" charset="-128"/>
                </a:rPr>
                <a:t>肥薩線</a:t>
              </a:r>
              <a:endPar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endParaRPr>
            </a:p>
          </p:txBody>
        </p:sp>
        <p:grpSp>
          <p:nvGrpSpPr>
            <p:cNvPr id="77" name="グループ化 76"/>
            <p:cNvGrpSpPr>
              <a:grpSpLocks noChangeAspect="1"/>
            </p:cNvGrpSpPr>
            <p:nvPr/>
          </p:nvGrpSpPr>
          <p:grpSpPr>
            <a:xfrm>
              <a:off x="439619" y="3867411"/>
              <a:ext cx="3781223" cy="2661224"/>
              <a:chOff x="93530" y="471303"/>
              <a:chExt cx="3393546" cy="2198692"/>
            </a:xfrm>
          </p:grpSpPr>
          <p:grpSp>
            <p:nvGrpSpPr>
              <p:cNvPr id="78" name="グループ化 77"/>
              <p:cNvGrpSpPr/>
              <p:nvPr/>
            </p:nvGrpSpPr>
            <p:grpSpPr>
              <a:xfrm>
                <a:off x="93530" y="471303"/>
                <a:ext cx="3393546" cy="2198692"/>
                <a:chOff x="93530" y="471303"/>
                <a:chExt cx="3393546" cy="2198692"/>
              </a:xfrm>
            </p:grpSpPr>
            <p:pic>
              <p:nvPicPr>
                <p:cNvPr id="80" name="図 79" descr="https://japanwest1-mediap.svc.ms/transform/thumbnail?provider=spo&amp;inputFormat=heic&amp;cs=fFNQTw&amp;docid=https%3A%2F%2Fjrkyushu01-my.sharepoint.com%3A443%2F_api%2Fv2.0%2Fdrives%2Fb!qIQ1f5joyUiSqxL9VzxZ_xhg-bpNY9tPmeW_pA-kwu8UabPIGmySR5kcoprv7Yu_%2Fitems%2F01SMKQHIUNHB32ENOQUNH23HPBFDWPAJKD%3Fversion%3DPublished&amp;access_token=eyJ0eXAiOiJKV1QiLCJhbGciOiJub25lIn0.eyJhdWQiOiIwMDAwMDAwMy0wMDAwLTBmZjEtY2UwMC0wMDAwMDAwMDAwMDAvanJreXVzaHUwMS1teS5zaGFyZXBvaW50LmNvbUA5NTA5YTRkOS0zYzg1LTQwZTEtOTM4Mi1jNjY4OTNlZjQxN2IiLCJpc3MiOiIwMDAwMDAwMy0wMDAwLTBmZjEtY2UwMC0wMDAwMDAwMDAwMDAiLCJuYmYiOiIxNTk0Mzc4MDMxIiwiZXhwIjoiMTU5NDM5OTYzMSIsImVuZHBvaW50dXJsIjoiVnlpclJncVlMNHFIZDFxSDZpVHVSS29pK1ZlWjlRUWxiZ2lYRmJYMS9tZz0iLCJlbmRwb2ludHVybExlbmd0aCI6IjEyMCIsImlzbG9vcGJhY2siOiJUcnVlIiwiY2lkIjoiTW1WaE9EWTBPV1l0TVRBNE1DMWhNREF3TFRoaU1HVXRNVEJoTURkaU9URmhPR1l4IiwidmVyIjoiaGFzaGVkcHJvb2Z0b2tlbiIsInNpdGVpZCI6Ik4yWXpOVGcwWVRndFpUZzVPQzAwT0dNNUxUa3lZV0l0TVRKbVpEVTNNMk0xT1dabSIsInNpZ25pbl9zdGF0ZSI6IltcImttc2lcIl0iLCJuYW1laWQiOiIwIy5mfG1lbWJlcnNoaXB8eS5hYmVAanJreXVzaHUwMS5vbm1pY3Jvc29mdC5jb20iLCJuaWkiOiJtaWNyb3NvZnQuc2hhcmVwb2ludCIsImlzdXNlciI6InRydWUiLCJjYWNoZWtleSI6IjBoLmZ8bWVtYmVyc2hpcHwxMDAzMjAwMGFjNDg1ZGI5QGxpdmUuY29tIiwidHQiOiIwIiwidXNlUGVyc2lzdGVudENvb2tpZSI6IjMifQ.emlYWWF0eFlUdlhUUjZTbTZqYThyYWJmRkRqcFU0bUpyNG5wVnlMTHVEST0&amp;encodeFailures=1&amp;srcWidth=&amp;srcHeight=&amp;width=1172&amp;height=879&amp;action=Acces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8120" b="19692"/>
                <a:stretch/>
              </p:blipFill>
              <p:spPr bwMode="auto">
                <a:xfrm>
                  <a:off x="93530" y="1225966"/>
                  <a:ext cx="3393546" cy="1444029"/>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直線コネクタ 80"/>
                <p:cNvCxnSpPr/>
                <p:nvPr/>
              </p:nvCxnSpPr>
              <p:spPr>
                <a:xfrm flipH="1" flipV="1">
                  <a:off x="512234" y="697034"/>
                  <a:ext cx="2273035" cy="179619"/>
                </a:xfrm>
                <a:prstGeom prst="line">
                  <a:avLst/>
                </a:pr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82" name="テキスト ボックス 125"/>
                <p:cNvSpPr txBox="1"/>
                <p:nvPr/>
              </p:nvSpPr>
              <p:spPr>
                <a:xfrm>
                  <a:off x="2609189" y="647706"/>
                  <a:ext cx="728332" cy="22894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600">
                      <a:solidFill>
                        <a:schemeClr val="bg1"/>
                      </a:solidFill>
                    </a:rPr>
                    <a:t>人吉方面　→</a:t>
                  </a:r>
                </a:p>
              </p:txBody>
            </p:sp>
            <p:sp>
              <p:nvSpPr>
                <p:cNvPr id="83" name="テキスト ボックス 126"/>
                <p:cNvSpPr txBox="1"/>
                <p:nvPr/>
              </p:nvSpPr>
              <p:spPr>
                <a:xfrm>
                  <a:off x="495159" y="471303"/>
                  <a:ext cx="843679" cy="21055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600">
                      <a:solidFill>
                        <a:schemeClr val="bg1"/>
                      </a:solidFill>
                    </a:rPr>
                    <a:t>←　八代方面</a:t>
                  </a:r>
                </a:p>
              </p:txBody>
            </p:sp>
          </p:grpSp>
          <p:sp>
            <p:nvSpPr>
              <p:cNvPr id="79" name="テキスト ボックス 136"/>
              <p:cNvSpPr txBox="1"/>
              <p:nvPr/>
            </p:nvSpPr>
            <p:spPr>
              <a:xfrm>
                <a:off x="809054" y="2328117"/>
                <a:ext cx="768978" cy="21430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600" dirty="0">
                    <a:solidFill>
                      <a:srgbClr val="0000FF"/>
                    </a:solidFill>
                  </a:rPr>
                  <a:t>川の流れ　↗</a:t>
                </a:r>
              </a:p>
            </p:txBody>
          </p:sp>
        </p:grpSp>
        <p:sp>
          <p:nvSpPr>
            <p:cNvPr id="61" name="テキスト ボックス 60"/>
            <p:cNvSpPr txBox="1"/>
            <p:nvPr/>
          </p:nvSpPr>
          <p:spPr>
            <a:xfrm>
              <a:off x="2881978" y="4932786"/>
              <a:ext cx="1270688" cy="246221"/>
            </a:xfrm>
            <a:prstGeom prst="rect">
              <a:avLst/>
            </a:prstGeom>
            <a:solidFill>
              <a:schemeClr val="bg1"/>
            </a:solidFill>
            <a:ln>
              <a:noFill/>
            </a:ln>
          </p:spPr>
          <p:txBody>
            <a:bodyPr wrap="square" rtlCol="0">
              <a:spAutoFit/>
            </a:bodyPr>
            <a:lstStyle/>
            <a:p>
              <a:r>
                <a:rPr lang="ja-JP" altLang="en-US" sz="1000" dirty="0">
                  <a:solidFill>
                    <a:schemeClr val="tx1"/>
                  </a:solidFill>
                </a:rPr>
                <a:t>写真提供：ＪＲ九州</a:t>
              </a:r>
              <a:endParaRPr kumimoji="1" lang="ja-JP" altLang="en-US" sz="1000" dirty="0">
                <a:solidFill>
                  <a:schemeClr val="tx1"/>
                </a:solidFill>
              </a:endParaRPr>
            </a:p>
          </p:txBody>
        </p:sp>
        <p:sp>
          <p:nvSpPr>
            <p:cNvPr id="6" name="正方形/長方形 5"/>
            <p:cNvSpPr/>
            <p:nvPr/>
          </p:nvSpPr>
          <p:spPr>
            <a:xfrm>
              <a:off x="304621" y="6497101"/>
              <a:ext cx="4259310" cy="289246"/>
            </a:xfrm>
            <a:prstGeom prst="rect">
              <a:avLst/>
            </a:prstGeom>
          </p:spPr>
          <p:txBody>
            <a:bodyPr wrap="square">
              <a:spAutoFit/>
            </a:bodyPr>
            <a:lstStyle/>
            <a:p>
              <a:pPr marL="185739">
                <a:lnSpc>
                  <a:spcPts val="1800"/>
                </a:lnSpc>
              </a:pPr>
              <a:r>
                <a:rPr lang="ja-JP" altLang="en-US" sz="1100" dirty="0">
                  <a:solidFill>
                    <a:schemeClr val="tx1"/>
                  </a:solidFill>
                  <a:latin typeface="HGｺﾞｼｯｸM" panose="020B0609000000000000" pitchFamily="49" charset="-128"/>
                  <a:ea typeface="HGｺﾞｼｯｸM" panose="020B0609000000000000" pitchFamily="49" charset="-128"/>
                </a:rPr>
                <a:t>▲那良口駅～渡駅間　第二球磨川橋梁（Ｌ＝</a:t>
              </a:r>
              <a:r>
                <a:rPr lang="en-US" altLang="ja-JP" sz="1100" dirty="0">
                  <a:solidFill>
                    <a:schemeClr val="tx1"/>
                  </a:solidFill>
                  <a:latin typeface="HGｺﾞｼｯｸM" panose="020B0609000000000000" pitchFamily="49" charset="-128"/>
                  <a:ea typeface="HGｺﾞｼｯｸM" panose="020B0609000000000000" pitchFamily="49" charset="-128"/>
                </a:rPr>
                <a:t>179</a:t>
              </a:r>
              <a:r>
                <a:rPr lang="ja-JP" altLang="en-US" sz="1100" dirty="0">
                  <a:solidFill>
                    <a:schemeClr val="tx1"/>
                  </a:solidFill>
                  <a:latin typeface="HGｺﾞｼｯｸM" panose="020B0609000000000000" pitchFamily="49" charset="-128"/>
                  <a:ea typeface="HGｺﾞｼｯｸM" panose="020B0609000000000000" pitchFamily="49" charset="-128"/>
                </a:rPr>
                <a:t>ｍ）流失</a:t>
              </a:r>
              <a:endParaRPr lang="en-US" altLang="ja-JP" sz="1100" dirty="0">
                <a:solidFill>
                  <a:schemeClr val="tx1"/>
                </a:solidFill>
                <a:latin typeface="HGｺﾞｼｯｸM" panose="020B0609000000000000" pitchFamily="49" charset="-128"/>
                <a:ea typeface="HGｺﾞｼｯｸM" panose="020B0609000000000000" pitchFamily="49" charset="-128"/>
              </a:endParaRPr>
            </a:p>
          </p:txBody>
        </p:sp>
        <p:sp>
          <p:nvSpPr>
            <p:cNvPr id="57" name="テキスト ボックス 56"/>
            <p:cNvSpPr txBox="1"/>
            <p:nvPr/>
          </p:nvSpPr>
          <p:spPr>
            <a:xfrm>
              <a:off x="2925302" y="1206617"/>
              <a:ext cx="1270688" cy="246221"/>
            </a:xfrm>
            <a:prstGeom prst="rect">
              <a:avLst/>
            </a:prstGeom>
            <a:solidFill>
              <a:schemeClr val="bg1"/>
            </a:solidFill>
            <a:ln>
              <a:noFill/>
            </a:ln>
          </p:spPr>
          <p:txBody>
            <a:bodyPr wrap="square" rtlCol="0">
              <a:spAutoFit/>
            </a:bodyPr>
            <a:lstStyle/>
            <a:p>
              <a:r>
                <a:rPr lang="ja-JP" altLang="en-US" sz="1000" dirty="0">
                  <a:solidFill>
                    <a:schemeClr val="tx1"/>
                  </a:solidFill>
                </a:rPr>
                <a:t>写真提供：ＪＲ九州</a:t>
              </a:r>
              <a:endParaRPr kumimoji="1" lang="ja-JP" altLang="en-US" sz="1000" dirty="0">
                <a:solidFill>
                  <a:schemeClr val="tx1"/>
                </a:solidFill>
              </a:endParaRPr>
            </a:p>
          </p:txBody>
        </p:sp>
      </p:grpSp>
      <p:sp>
        <p:nvSpPr>
          <p:cNvPr id="62" name="正方形/長方形 61"/>
          <p:cNvSpPr/>
          <p:nvPr/>
        </p:nvSpPr>
        <p:spPr>
          <a:xfrm>
            <a:off x="4427984" y="797841"/>
            <a:ext cx="4644000" cy="372239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4414437" y="672951"/>
            <a:ext cx="1082348"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bg1"/>
                </a:solidFill>
                <a:latin typeface="BIZ UDゴシック" panose="020B0400000000000000" pitchFamily="49" charset="-128"/>
                <a:ea typeface="BIZ UDゴシック" panose="020B0400000000000000" pitchFamily="49" charset="-128"/>
              </a:rPr>
              <a:t>くま川鉄道</a:t>
            </a:r>
            <a:endPar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endParaRPr>
          </a:p>
        </p:txBody>
      </p:sp>
      <p:grpSp>
        <p:nvGrpSpPr>
          <p:cNvPr id="52" name="グループ化 51"/>
          <p:cNvGrpSpPr/>
          <p:nvPr/>
        </p:nvGrpSpPr>
        <p:grpSpPr>
          <a:xfrm>
            <a:off x="4567752" y="4969840"/>
            <a:ext cx="2056831" cy="1664305"/>
            <a:chOff x="2299614" y="4843960"/>
            <a:chExt cx="2056802" cy="1546782"/>
          </a:xfrm>
        </p:grpSpPr>
        <p:grpSp>
          <p:nvGrpSpPr>
            <p:cNvPr id="53" name="グループ化 52"/>
            <p:cNvGrpSpPr/>
            <p:nvPr/>
          </p:nvGrpSpPr>
          <p:grpSpPr>
            <a:xfrm>
              <a:off x="2299614" y="4843960"/>
              <a:ext cx="2056802" cy="1546782"/>
              <a:chOff x="2299614" y="4843960"/>
              <a:chExt cx="2056802" cy="1546782"/>
            </a:xfrm>
          </p:grpSpPr>
          <p:pic>
            <p:nvPicPr>
              <p:cNvPr id="60" name="図 59"/>
              <p:cNvPicPr>
                <a:picLocks noChangeAspect="1"/>
              </p:cNvPicPr>
              <p:nvPr/>
            </p:nvPicPr>
            <p:blipFill>
              <a:blip r:embed="rId9"/>
              <a:stretch>
                <a:fillRect/>
              </a:stretch>
            </p:blipFill>
            <p:spPr>
              <a:xfrm>
                <a:off x="2299614" y="4843960"/>
                <a:ext cx="2056802" cy="1546782"/>
              </a:xfrm>
              <a:prstGeom prst="rect">
                <a:avLst/>
              </a:prstGeom>
            </p:spPr>
          </p:pic>
          <p:cxnSp>
            <p:nvCxnSpPr>
              <p:cNvPr id="64" name="直線矢印コネクタ 63"/>
              <p:cNvCxnSpPr/>
              <p:nvPr/>
            </p:nvCxnSpPr>
            <p:spPr>
              <a:xfrm>
                <a:off x="3129772" y="5098893"/>
                <a:ext cx="154047" cy="311795"/>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9" name="テキスト ボックス 58"/>
            <p:cNvSpPr txBox="1"/>
            <p:nvPr/>
          </p:nvSpPr>
          <p:spPr>
            <a:xfrm>
              <a:off x="2611575" y="4892365"/>
              <a:ext cx="1432878" cy="200231"/>
            </a:xfrm>
            <a:prstGeom prst="rect">
              <a:avLst/>
            </a:prstGeom>
            <a:solidFill>
              <a:schemeClr val="bg1"/>
            </a:solidFill>
            <a:ln w="25400">
              <a:noFill/>
            </a:ln>
          </p:spPr>
          <p:txBody>
            <a:bodyPr wrap="square" rtlCol="0">
              <a:spAutoFit/>
            </a:bodyPr>
            <a:lstStyle/>
            <a:p>
              <a:pPr algn="ctr"/>
              <a:r>
                <a:rPr kumimoji="1" lang="ja-JP" altLang="en-US" sz="800" dirty="0">
                  <a:solidFill>
                    <a:schemeClr val="tx1"/>
                  </a:solidFill>
                </a:rPr>
                <a:t>佐敷トンネル天端部</a:t>
              </a:r>
            </a:p>
          </p:txBody>
        </p:sp>
      </p:grpSp>
      <p:sp>
        <p:nvSpPr>
          <p:cNvPr id="55"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100</a:t>
            </a:fld>
            <a:endParaRPr lang="en-US" altLang="ja-JP" sz="1200" dirty="0">
              <a:solidFill>
                <a:schemeClr val="bg1"/>
              </a:solidFill>
              <a:latin typeface="HGｺﾞｼｯｸM" pitchFamily="49" charset="-128"/>
              <a:ea typeface="HGｺﾞｼｯｸM" pitchFamily="49" charset="-128"/>
            </a:endParaRPr>
          </a:p>
        </p:txBody>
      </p:sp>
      <p:sp>
        <p:nvSpPr>
          <p:cNvPr id="65" name="Rectangle 7">
            <a:extLst>
              <a:ext uri="{FF2B5EF4-FFF2-40B4-BE49-F238E27FC236}">
                <a16:creationId xmlns:a16="http://schemas.microsoft.com/office/drawing/2014/main" id="{F6F8D46A-EEAC-4AA4-813E-E9272B252EB7}"/>
              </a:ext>
            </a:extLst>
          </p:cNvPr>
          <p:cNvSpPr>
            <a:spLocks noChangeArrowheads="1"/>
          </p:cNvSpPr>
          <p:nvPr/>
        </p:nvSpPr>
        <p:spPr bwMode="auto">
          <a:xfrm>
            <a:off x="0" y="-22453"/>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被害の状況　</a:t>
            </a:r>
            <a:r>
              <a:rPr lang="ja-JP" altLang="en-US" sz="2400" dirty="0">
                <a:solidFill>
                  <a:srgbClr val="FFFFFF"/>
                </a:solidFill>
                <a:latin typeface="+mn-ea"/>
                <a:ea typeface="+mn-ea"/>
              </a:rPr>
              <a:t>～鉄道関係～　</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8531570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2106144" y="1736333"/>
            <a:ext cx="4853771" cy="4014496"/>
            <a:chOff x="671364" y="1993000"/>
            <a:chExt cx="4717600" cy="5352661"/>
          </a:xfrm>
        </p:grpSpPr>
        <p:pic>
          <p:nvPicPr>
            <p:cNvPr id="6" name="図 5"/>
            <p:cNvPicPr>
              <a:picLocks noChangeAspect="1"/>
            </p:cNvPicPr>
            <p:nvPr/>
          </p:nvPicPr>
          <p:blipFill rotWithShape="1">
            <a:blip r:embed="rId2"/>
            <a:srcRect l="13689" t="18489" r="38800" b="7032"/>
            <a:stretch/>
          </p:blipFill>
          <p:spPr>
            <a:xfrm rot="16200000">
              <a:off x="353833" y="2310531"/>
              <a:ext cx="5352661" cy="4717600"/>
            </a:xfrm>
            <a:prstGeom prst="rect">
              <a:avLst/>
            </a:prstGeom>
          </p:spPr>
        </p:pic>
        <p:sp>
          <p:nvSpPr>
            <p:cNvPr id="13" name="テキスト ボックス 12"/>
            <p:cNvSpPr txBox="1"/>
            <p:nvPr/>
          </p:nvSpPr>
          <p:spPr>
            <a:xfrm>
              <a:off x="2410453" y="5922938"/>
              <a:ext cx="249940" cy="386944"/>
            </a:xfrm>
            <a:prstGeom prst="rect">
              <a:avLst/>
            </a:prstGeom>
            <a:noFill/>
          </p:spPr>
          <p:txBody>
            <a:bodyPr wrap="square" rtlCol="0">
              <a:spAutoFit/>
            </a:bodyPr>
            <a:lstStyle/>
            <a:p>
              <a:r>
                <a:rPr lang="ja-JP" altLang="en-US" sz="1286" b="1" dirty="0">
                  <a:solidFill>
                    <a:srgbClr val="008000"/>
                  </a:solidFill>
                  <a:latin typeface="HG創英角ｺﾞｼｯｸUB" panose="020B0909000000000000" pitchFamily="49" charset="-128"/>
                  <a:ea typeface="HG創英角ｺﾞｼｯｸUB" panose="020B0909000000000000" pitchFamily="49" charset="-128"/>
                </a:rPr>
                <a:t>⑤</a:t>
              </a:r>
            </a:p>
          </p:txBody>
        </p:sp>
        <p:sp>
          <p:nvSpPr>
            <p:cNvPr id="17" name="テキスト ボックス 16"/>
            <p:cNvSpPr txBox="1"/>
            <p:nvPr/>
          </p:nvSpPr>
          <p:spPr>
            <a:xfrm>
              <a:off x="2700634" y="4689894"/>
              <a:ext cx="249940" cy="386944"/>
            </a:xfrm>
            <a:prstGeom prst="rect">
              <a:avLst/>
            </a:prstGeom>
            <a:noFill/>
          </p:spPr>
          <p:txBody>
            <a:bodyPr wrap="square" rtlCol="0">
              <a:spAutoFit/>
            </a:bodyPr>
            <a:lstStyle/>
            <a:p>
              <a:r>
                <a:rPr lang="ja-JP" altLang="en-US" sz="1286" b="1" dirty="0">
                  <a:solidFill>
                    <a:srgbClr val="0000FF"/>
                  </a:solidFill>
                  <a:latin typeface="HG創英角ｺﾞｼｯｸUB" panose="020B0909000000000000" pitchFamily="49" charset="-128"/>
                  <a:ea typeface="HG創英角ｺﾞｼｯｸUB" panose="020B0909000000000000" pitchFamily="49" charset="-128"/>
                </a:rPr>
                <a:t>①</a:t>
              </a:r>
            </a:p>
          </p:txBody>
        </p:sp>
        <p:sp>
          <p:nvSpPr>
            <p:cNvPr id="19" name="テキスト ボックス 18"/>
            <p:cNvSpPr txBox="1"/>
            <p:nvPr/>
          </p:nvSpPr>
          <p:spPr>
            <a:xfrm>
              <a:off x="2424982" y="5674342"/>
              <a:ext cx="249940" cy="386944"/>
            </a:xfrm>
            <a:prstGeom prst="rect">
              <a:avLst/>
            </a:prstGeom>
            <a:noFill/>
          </p:spPr>
          <p:txBody>
            <a:bodyPr wrap="square" rtlCol="0">
              <a:spAutoFit/>
            </a:bodyPr>
            <a:lstStyle/>
            <a:p>
              <a:r>
                <a:rPr lang="ja-JP" altLang="en-US" sz="1286" b="1" dirty="0">
                  <a:solidFill>
                    <a:srgbClr val="FF0000"/>
                  </a:solidFill>
                  <a:latin typeface="HG創英角ｺﾞｼｯｸUB" panose="020B0909000000000000" pitchFamily="49" charset="-128"/>
                  <a:ea typeface="HG創英角ｺﾞｼｯｸUB" panose="020B0909000000000000" pitchFamily="49" charset="-128"/>
                </a:rPr>
                <a:t>⑥</a:t>
              </a:r>
            </a:p>
          </p:txBody>
        </p:sp>
        <p:sp>
          <p:nvSpPr>
            <p:cNvPr id="20" name="テキスト ボックス 19"/>
            <p:cNvSpPr txBox="1"/>
            <p:nvPr/>
          </p:nvSpPr>
          <p:spPr>
            <a:xfrm>
              <a:off x="3144650" y="6214362"/>
              <a:ext cx="249940" cy="386944"/>
            </a:xfrm>
            <a:prstGeom prst="rect">
              <a:avLst/>
            </a:prstGeom>
            <a:noFill/>
          </p:spPr>
          <p:txBody>
            <a:bodyPr wrap="square" rtlCol="0">
              <a:spAutoFit/>
            </a:bodyPr>
            <a:lstStyle/>
            <a:p>
              <a:r>
                <a:rPr lang="ja-JP" altLang="en-US" sz="1286" b="1" dirty="0">
                  <a:solidFill>
                    <a:srgbClr val="FF0000"/>
                  </a:solidFill>
                  <a:latin typeface="HG創英角ｺﾞｼｯｸUB" panose="020B0909000000000000" pitchFamily="49" charset="-128"/>
                  <a:ea typeface="HG創英角ｺﾞｼｯｸUB" panose="020B0909000000000000" pitchFamily="49" charset="-128"/>
                </a:rPr>
                <a:t>④</a:t>
              </a:r>
            </a:p>
          </p:txBody>
        </p:sp>
        <p:sp>
          <p:nvSpPr>
            <p:cNvPr id="21" name="テキスト ボックス 20"/>
            <p:cNvSpPr txBox="1"/>
            <p:nvPr/>
          </p:nvSpPr>
          <p:spPr>
            <a:xfrm>
              <a:off x="3480558" y="5945829"/>
              <a:ext cx="249940" cy="386944"/>
            </a:xfrm>
            <a:prstGeom prst="rect">
              <a:avLst/>
            </a:prstGeom>
            <a:noFill/>
          </p:spPr>
          <p:txBody>
            <a:bodyPr wrap="square" rtlCol="0">
              <a:spAutoFit/>
            </a:bodyPr>
            <a:lstStyle/>
            <a:p>
              <a:r>
                <a:rPr lang="ja-JP" altLang="en-US" sz="1286" b="1" dirty="0">
                  <a:solidFill>
                    <a:srgbClr val="FF0000"/>
                  </a:solidFill>
                  <a:latin typeface="HG創英角ｺﾞｼｯｸUB" panose="020B0909000000000000" pitchFamily="49" charset="-128"/>
                  <a:ea typeface="HG創英角ｺﾞｼｯｸUB" panose="020B0909000000000000" pitchFamily="49" charset="-128"/>
                </a:rPr>
                <a:t>③</a:t>
              </a:r>
            </a:p>
          </p:txBody>
        </p:sp>
        <p:sp>
          <p:nvSpPr>
            <p:cNvPr id="23" name="テキスト ボックス 22"/>
            <p:cNvSpPr txBox="1"/>
            <p:nvPr/>
          </p:nvSpPr>
          <p:spPr>
            <a:xfrm>
              <a:off x="3652575" y="4979168"/>
              <a:ext cx="249940" cy="386944"/>
            </a:xfrm>
            <a:prstGeom prst="rect">
              <a:avLst/>
            </a:prstGeom>
            <a:noFill/>
          </p:spPr>
          <p:txBody>
            <a:bodyPr wrap="square" rtlCol="0">
              <a:spAutoFit/>
            </a:bodyPr>
            <a:lstStyle/>
            <a:p>
              <a:r>
                <a:rPr lang="ja-JP" altLang="en-US" sz="1286" b="1" dirty="0">
                  <a:solidFill>
                    <a:srgbClr val="008000"/>
                  </a:solidFill>
                  <a:latin typeface="HG創英角ｺﾞｼｯｸUB" panose="020B0909000000000000" pitchFamily="49" charset="-128"/>
                  <a:ea typeface="HG創英角ｺﾞｼｯｸUB" panose="020B0909000000000000" pitchFamily="49" charset="-128"/>
                </a:rPr>
                <a:t>②</a:t>
              </a:r>
            </a:p>
          </p:txBody>
        </p:sp>
      </p:grpSp>
      <p:grpSp>
        <p:nvGrpSpPr>
          <p:cNvPr id="75" name="グループ化 74"/>
          <p:cNvGrpSpPr>
            <a:grpSpLocks noChangeAspect="1"/>
          </p:cNvGrpSpPr>
          <p:nvPr/>
        </p:nvGrpSpPr>
        <p:grpSpPr>
          <a:xfrm>
            <a:off x="125224" y="710545"/>
            <a:ext cx="3034471" cy="1725210"/>
            <a:chOff x="1632" y="5347591"/>
            <a:chExt cx="3113518" cy="1770153"/>
          </a:xfrm>
        </p:grpSpPr>
        <p:pic>
          <p:nvPicPr>
            <p:cNvPr id="76" name="図 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88" y="5378347"/>
              <a:ext cx="3092262" cy="1739397"/>
            </a:xfrm>
            <a:prstGeom prst="rect">
              <a:avLst/>
            </a:prstGeom>
            <a:ln w="12700">
              <a:solidFill>
                <a:srgbClr val="0000FF"/>
              </a:solidFill>
            </a:ln>
          </p:spPr>
        </p:pic>
        <p:sp>
          <p:nvSpPr>
            <p:cNvPr id="77" name="テキスト ボックス 76"/>
            <p:cNvSpPr txBox="1"/>
            <p:nvPr/>
          </p:nvSpPr>
          <p:spPr>
            <a:xfrm>
              <a:off x="1632" y="5347591"/>
              <a:ext cx="1210756" cy="410533"/>
            </a:xfrm>
            <a:prstGeom prst="rect">
              <a:avLst/>
            </a:prstGeom>
            <a:solidFill>
              <a:schemeClr val="bg1"/>
            </a:solidFill>
            <a:ln w="12700">
              <a:solidFill>
                <a:srgbClr val="0000FF"/>
              </a:solidFill>
            </a:ln>
          </p:spPr>
          <p:txBody>
            <a:bodyPr wrap="square" rtlCol="0">
              <a:spAutoFit/>
            </a:bodyPr>
            <a:lstStyle/>
            <a:p>
              <a:pPr algn="ctr"/>
              <a:r>
                <a:rPr lang="ja-JP" altLang="en-US" sz="1000" b="1" dirty="0">
                  <a:solidFill>
                    <a:schemeClr val="accent2"/>
                  </a:solidFill>
                </a:rPr>
                <a:t>①</a:t>
              </a:r>
              <a:r>
                <a:rPr lang="ja-JP" altLang="en-US" sz="1000" dirty="0">
                  <a:solidFill>
                    <a:schemeClr val="accent2"/>
                  </a:solidFill>
                </a:rPr>
                <a:t>海岸漂着物</a:t>
              </a:r>
              <a:endParaRPr lang="en-US" altLang="ja-JP" sz="1000" dirty="0">
                <a:solidFill>
                  <a:schemeClr val="accent2"/>
                </a:solidFill>
              </a:endParaRPr>
            </a:p>
            <a:p>
              <a:pPr algn="ctr"/>
              <a:r>
                <a:rPr lang="en-US" altLang="ja-JP" sz="1000" dirty="0"/>
                <a:t>【</a:t>
              </a:r>
              <a:r>
                <a:rPr lang="ja-JP" altLang="en-US" sz="1000" dirty="0"/>
                <a:t>八代市</a:t>
              </a:r>
              <a:r>
                <a:rPr lang="en-US" altLang="ja-JP" sz="1000" dirty="0"/>
                <a:t>】</a:t>
              </a:r>
              <a:endParaRPr lang="ja-JP" altLang="en-US" sz="1000" dirty="0"/>
            </a:p>
          </p:txBody>
        </p:sp>
      </p:grpSp>
      <p:grpSp>
        <p:nvGrpSpPr>
          <p:cNvPr id="87" name="グループ化 86"/>
          <p:cNvGrpSpPr/>
          <p:nvPr/>
        </p:nvGrpSpPr>
        <p:grpSpPr>
          <a:xfrm>
            <a:off x="94584" y="2653734"/>
            <a:ext cx="3097316" cy="1909928"/>
            <a:chOff x="3417850" y="6502310"/>
            <a:chExt cx="2515553" cy="1606787"/>
          </a:xfrm>
        </p:grpSpPr>
        <p:pic>
          <p:nvPicPr>
            <p:cNvPr id="88" name="図 87"/>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447745" y="6659115"/>
              <a:ext cx="2485658" cy="1449982"/>
            </a:xfrm>
            <a:prstGeom prst="rect">
              <a:avLst/>
            </a:prstGeom>
            <a:ln w="12700">
              <a:solidFill>
                <a:srgbClr val="FF0000"/>
              </a:solidFill>
            </a:ln>
          </p:spPr>
        </p:pic>
        <p:sp>
          <p:nvSpPr>
            <p:cNvPr id="89" name="テキスト ボックス 88"/>
            <p:cNvSpPr txBox="1"/>
            <p:nvPr/>
          </p:nvSpPr>
          <p:spPr>
            <a:xfrm>
              <a:off x="3417850" y="6502310"/>
              <a:ext cx="1050442" cy="336605"/>
            </a:xfrm>
            <a:prstGeom prst="rect">
              <a:avLst/>
            </a:prstGeom>
            <a:solidFill>
              <a:schemeClr val="bg1"/>
            </a:solidFill>
            <a:ln w="12700">
              <a:solidFill>
                <a:srgbClr val="FF0000"/>
              </a:solidFill>
            </a:ln>
          </p:spPr>
          <p:txBody>
            <a:bodyPr wrap="square" rtlCol="0">
              <a:spAutoFit/>
            </a:bodyPr>
            <a:lstStyle/>
            <a:p>
              <a:pPr algn="ctr"/>
              <a:r>
                <a:rPr lang="ja-JP" altLang="en-US" sz="1000" b="1" dirty="0">
                  <a:solidFill>
                    <a:srgbClr val="FF0000"/>
                  </a:solidFill>
                </a:rPr>
                <a:t>⑥</a:t>
              </a:r>
              <a:r>
                <a:rPr lang="ja-JP" altLang="en-US" sz="1000" dirty="0">
                  <a:solidFill>
                    <a:srgbClr val="FF0000"/>
                  </a:solidFill>
                </a:rPr>
                <a:t>樹園地土砂流入</a:t>
              </a:r>
              <a:endParaRPr lang="en-US" altLang="ja-JP" sz="1000" dirty="0">
                <a:solidFill>
                  <a:srgbClr val="FF0000"/>
                </a:solidFill>
              </a:endParaRPr>
            </a:p>
            <a:p>
              <a:pPr algn="ctr"/>
              <a:r>
                <a:rPr lang="en-US" altLang="ja-JP" sz="1000" dirty="0">
                  <a:solidFill>
                    <a:srgbClr val="FF0000"/>
                  </a:solidFill>
                </a:rPr>
                <a:t>【</a:t>
              </a:r>
              <a:r>
                <a:rPr lang="ja-JP" altLang="en-US" sz="1000" dirty="0">
                  <a:solidFill>
                    <a:srgbClr val="FF0000"/>
                  </a:solidFill>
                </a:rPr>
                <a:t>芦北町田浦</a:t>
              </a:r>
              <a:r>
                <a:rPr lang="en-US" altLang="ja-JP" sz="1000" dirty="0">
                  <a:solidFill>
                    <a:srgbClr val="FF0000"/>
                  </a:solidFill>
                </a:rPr>
                <a:t>】</a:t>
              </a:r>
              <a:endParaRPr lang="ja-JP" altLang="en-US" sz="1000" dirty="0">
                <a:solidFill>
                  <a:srgbClr val="FF0000"/>
                </a:solidFill>
              </a:endParaRPr>
            </a:p>
          </p:txBody>
        </p:sp>
      </p:grpSp>
      <p:grpSp>
        <p:nvGrpSpPr>
          <p:cNvPr id="93" name="グループ化 92"/>
          <p:cNvGrpSpPr/>
          <p:nvPr/>
        </p:nvGrpSpPr>
        <p:grpSpPr>
          <a:xfrm>
            <a:off x="5466938" y="4683787"/>
            <a:ext cx="2924097" cy="2091966"/>
            <a:chOff x="5020268" y="6543975"/>
            <a:chExt cx="2551970" cy="1840163"/>
          </a:xfrm>
        </p:grpSpPr>
        <p:pic>
          <p:nvPicPr>
            <p:cNvPr id="94" name="図 93"/>
            <p:cNvPicPr>
              <a:picLocks/>
            </p:cNvPicPr>
            <p:nvPr/>
          </p:nvPicPr>
          <p:blipFill rotWithShape="1">
            <a:blip r:embed="rId5" cstate="print">
              <a:extLst>
                <a:ext uri="{28A0092B-C50C-407E-A947-70E740481C1C}">
                  <a14:useLocalDpi xmlns:a14="http://schemas.microsoft.com/office/drawing/2010/main" val="0"/>
                </a:ext>
              </a:extLst>
            </a:blip>
            <a:srcRect t="5425"/>
            <a:stretch/>
          </p:blipFill>
          <p:spPr>
            <a:xfrm>
              <a:off x="5047890" y="6704937"/>
              <a:ext cx="2524348" cy="1679201"/>
            </a:xfrm>
            <a:prstGeom prst="rect">
              <a:avLst/>
            </a:prstGeom>
            <a:ln w="12700">
              <a:solidFill>
                <a:srgbClr val="FF0000"/>
              </a:solidFill>
            </a:ln>
          </p:spPr>
        </p:pic>
        <p:sp>
          <p:nvSpPr>
            <p:cNvPr id="95" name="テキスト ボックス 94"/>
            <p:cNvSpPr txBox="1"/>
            <p:nvPr/>
          </p:nvSpPr>
          <p:spPr>
            <a:xfrm>
              <a:off x="5020268" y="6543975"/>
              <a:ext cx="1203518" cy="351950"/>
            </a:xfrm>
            <a:prstGeom prst="rect">
              <a:avLst/>
            </a:prstGeom>
            <a:solidFill>
              <a:schemeClr val="bg1"/>
            </a:solidFill>
            <a:ln w="12700">
              <a:solidFill>
                <a:srgbClr val="FF0000"/>
              </a:solidFill>
            </a:ln>
          </p:spPr>
          <p:txBody>
            <a:bodyPr wrap="square" rtlCol="0">
              <a:spAutoFit/>
            </a:bodyPr>
            <a:lstStyle/>
            <a:p>
              <a:pPr algn="ctr"/>
              <a:r>
                <a:rPr lang="ja-JP" altLang="en-US" sz="1000" b="1" dirty="0">
                  <a:solidFill>
                    <a:srgbClr val="FF0000"/>
                  </a:solidFill>
                </a:rPr>
                <a:t>④</a:t>
              </a:r>
              <a:r>
                <a:rPr lang="ja-JP" altLang="en-US" sz="1000" dirty="0">
                  <a:solidFill>
                    <a:srgbClr val="FF0000"/>
                  </a:solidFill>
                </a:rPr>
                <a:t>農業用機械の損壊</a:t>
              </a:r>
              <a:endParaRPr lang="en-US" altLang="ja-JP" sz="1000" dirty="0">
                <a:solidFill>
                  <a:srgbClr val="FF0000"/>
                </a:solidFill>
              </a:endParaRPr>
            </a:p>
            <a:p>
              <a:pPr algn="ctr"/>
              <a:r>
                <a:rPr lang="en-US" altLang="ja-JP" sz="1000" dirty="0">
                  <a:solidFill>
                    <a:srgbClr val="FF0000"/>
                  </a:solidFill>
                </a:rPr>
                <a:t>【</a:t>
              </a:r>
              <a:r>
                <a:rPr lang="ja-JP" altLang="en-US" sz="1000" dirty="0">
                  <a:solidFill>
                    <a:srgbClr val="FF0000"/>
                  </a:solidFill>
                </a:rPr>
                <a:t>人吉市中神町</a:t>
              </a:r>
              <a:r>
                <a:rPr lang="en-US" altLang="ja-JP" sz="1000" dirty="0">
                  <a:solidFill>
                    <a:srgbClr val="FF0000"/>
                  </a:solidFill>
                </a:rPr>
                <a:t>】</a:t>
              </a:r>
              <a:endParaRPr lang="ja-JP" altLang="en-US" sz="1000" dirty="0">
                <a:solidFill>
                  <a:srgbClr val="FF0000"/>
                </a:solidFill>
              </a:endParaRPr>
            </a:p>
          </p:txBody>
        </p:sp>
      </p:grpSp>
      <p:grpSp>
        <p:nvGrpSpPr>
          <p:cNvPr id="96" name="グループ化 95"/>
          <p:cNvGrpSpPr/>
          <p:nvPr/>
        </p:nvGrpSpPr>
        <p:grpSpPr>
          <a:xfrm>
            <a:off x="1139528" y="4821840"/>
            <a:ext cx="2920678" cy="1924804"/>
            <a:chOff x="3529436" y="7794096"/>
            <a:chExt cx="2548985" cy="1693121"/>
          </a:xfrm>
        </p:grpSpPr>
        <p:pic>
          <p:nvPicPr>
            <p:cNvPr id="97" name="図 96"/>
            <p:cNvPicPr>
              <a:picLocks/>
            </p:cNvPicPr>
            <p:nvPr/>
          </p:nvPicPr>
          <p:blipFill rotWithShape="1">
            <a:blip r:embed="rId6" cstate="print">
              <a:extLst>
                <a:ext uri="{28A0092B-C50C-407E-A947-70E740481C1C}">
                  <a14:useLocalDpi xmlns:a14="http://schemas.microsoft.com/office/drawing/2010/main" val="0"/>
                </a:ext>
              </a:extLst>
            </a:blip>
            <a:srcRect l="10569" r="9395"/>
            <a:stretch/>
          </p:blipFill>
          <p:spPr>
            <a:xfrm>
              <a:off x="3552126" y="7949454"/>
              <a:ext cx="2526295" cy="1537763"/>
            </a:xfrm>
            <a:prstGeom prst="rect">
              <a:avLst/>
            </a:prstGeom>
            <a:ln w="12700">
              <a:solidFill>
                <a:srgbClr val="008000"/>
              </a:solidFill>
            </a:ln>
          </p:spPr>
        </p:pic>
        <p:sp>
          <p:nvSpPr>
            <p:cNvPr id="98" name="テキスト ボックス 97"/>
            <p:cNvSpPr txBox="1"/>
            <p:nvPr/>
          </p:nvSpPr>
          <p:spPr>
            <a:xfrm>
              <a:off x="3529436" y="7794096"/>
              <a:ext cx="964374" cy="351950"/>
            </a:xfrm>
            <a:prstGeom prst="rect">
              <a:avLst/>
            </a:prstGeom>
            <a:solidFill>
              <a:schemeClr val="bg1"/>
            </a:solidFill>
            <a:ln w="12700">
              <a:solidFill>
                <a:srgbClr val="008000"/>
              </a:solidFill>
            </a:ln>
          </p:spPr>
          <p:txBody>
            <a:bodyPr wrap="square" rtlCol="0">
              <a:spAutoFit/>
            </a:bodyPr>
            <a:lstStyle/>
            <a:p>
              <a:pPr algn="ctr"/>
              <a:r>
                <a:rPr lang="ja-JP" altLang="en-US" sz="1000" b="1" dirty="0">
                  <a:solidFill>
                    <a:schemeClr val="accent1">
                      <a:lumMod val="50000"/>
                    </a:schemeClr>
                  </a:solidFill>
                </a:rPr>
                <a:t>⑤</a:t>
              </a:r>
              <a:r>
                <a:rPr lang="ja-JP" altLang="en-US" sz="1000" dirty="0">
                  <a:solidFill>
                    <a:schemeClr val="accent1">
                      <a:lumMod val="50000"/>
                    </a:schemeClr>
                  </a:solidFill>
                </a:rPr>
                <a:t>山腹崩壊</a:t>
              </a:r>
              <a:endParaRPr lang="en-US" altLang="ja-JP" sz="1000" dirty="0">
                <a:solidFill>
                  <a:schemeClr val="accent1">
                    <a:lumMod val="50000"/>
                  </a:schemeClr>
                </a:solidFill>
              </a:endParaRPr>
            </a:p>
            <a:p>
              <a:pPr algn="ctr"/>
              <a:r>
                <a:rPr lang="en-US" altLang="ja-JP" sz="1000" dirty="0">
                  <a:solidFill>
                    <a:schemeClr val="accent1">
                      <a:lumMod val="50000"/>
                    </a:schemeClr>
                  </a:solidFill>
                </a:rPr>
                <a:t>【</a:t>
              </a:r>
              <a:r>
                <a:rPr lang="ja-JP" altLang="en-US" sz="1000" dirty="0">
                  <a:solidFill>
                    <a:schemeClr val="accent1">
                      <a:lumMod val="50000"/>
                    </a:schemeClr>
                  </a:solidFill>
                </a:rPr>
                <a:t>芦北町田川</a:t>
              </a:r>
              <a:r>
                <a:rPr lang="en-US" altLang="ja-JP" sz="1000" dirty="0">
                  <a:solidFill>
                    <a:schemeClr val="accent1">
                      <a:lumMod val="50000"/>
                    </a:schemeClr>
                  </a:solidFill>
                </a:rPr>
                <a:t>】</a:t>
              </a:r>
              <a:endParaRPr lang="ja-JP" altLang="en-US" sz="1000" dirty="0">
                <a:solidFill>
                  <a:schemeClr val="accent1">
                    <a:lumMod val="50000"/>
                  </a:schemeClr>
                </a:solidFill>
              </a:endParaRPr>
            </a:p>
          </p:txBody>
        </p:sp>
      </p:grpSp>
      <p:grpSp>
        <p:nvGrpSpPr>
          <p:cNvPr id="99" name="グループ化 98"/>
          <p:cNvGrpSpPr/>
          <p:nvPr/>
        </p:nvGrpSpPr>
        <p:grpSpPr>
          <a:xfrm>
            <a:off x="3307213" y="612499"/>
            <a:ext cx="2883533" cy="2017927"/>
            <a:chOff x="5746033" y="7850779"/>
            <a:chExt cx="1458384" cy="1304063"/>
          </a:xfrm>
        </p:grpSpPr>
        <p:pic>
          <p:nvPicPr>
            <p:cNvPr id="100" name="図 24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84885" y="7857773"/>
              <a:ext cx="1419532" cy="1297069"/>
            </a:xfrm>
            <a:prstGeom prst="rect">
              <a:avLst/>
            </a:prstGeom>
            <a:noFill/>
            <a:ln w="12700">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101" name="テキスト ボックス 100"/>
            <p:cNvSpPr txBox="1"/>
            <p:nvPr/>
          </p:nvSpPr>
          <p:spPr>
            <a:xfrm>
              <a:off x="5746033" y="7850779"/>
              <a:ext cx="1096481" cy="159118"/>
            </a:xfrm>
            <a:prstGeom prst="rect">
              <a:avLst/>
            </a:prstGeom>
            <a:solidFill>
              <a:schemeClr val="bg1"/>
            </a:solidFill>
            <a:ln w="12700">
              <a:solidFill>
                <a:srgbClr val="008000"/>
              </a:solidFill>
            </a:ln>
          </p:spPr>
          <p:txBody>
            <a:bodyPr wrap="square" rtlCol="0">
              <a:spAutoFit/>
            </a:bodyPr>
            <a:lstStyle/>
            <a:p>
              <a:pPr algn="ctr"/>
              <a:r>
                <a:rPr lang="ja-JP" altLang="en-US" sz="1000" b="1" dirty="0">
                  <a:solidFill>
                    <a:schemeClr val="accent1">
                      <a:lumMod val="50000"/>
                    </a:schemeClr>
                  </a:solidFill>
                </a:rPr>
                <a:t>②</a:t>
              </a:r>
              <a:r>
                <a:rPr lang="ja-JP" altLang="en-US" sz="1000" dirty="0">
                  <a:solidFill>
                    <a:schemeClr val="accent1">
                      <a:lumMod val="50000"/>
                    </a:schemeClr>
                  </a:solidFill>
                </a:rPr>
                <a:t>林道路肩決壊</a:t>
              </a:r>
              <a:r>
                <a:rPr lang="en-US" altLang="ja-JP" sz="1000" dirty="0">
                  <a:solidFill>
                    <a:schemeClr val="accent1">
                      <a:lumMod val="50000"/>
                    </a:schemeClr>
                  </a:solidFill>
                </a:rPr>
                <a:t>【</a:t>
              </a:r>
              <a:r>
                <a:rPr lang="ja-JP" altLang="en-US" sz="1000" dirty="0">
                  <a:solidFill>
                    <a:schemeClr val="accent1">
                      <a:lumMod val="50000"/>
                    </a:schemeClr>
                  </a:solidFill>
                </a:rPr>
                <a:t>八代市南川内線</a:t>
              </a:r>
              <a:r>
                <a:rPr lang="en-US" altLang="ja-JP" sz="1000" dirty="0">
                  <a:solidFill>
                    <a:schemeClr val="accent1">
                      <a:lumMod val="50000"/>
                    </a:schemeClr>
                  </a:solidFill>
                </a:rPr>
                <a:t>】</a:t>
              </a:r>
              <a:endParaRPr lang="ja-JP" altLang="en-US" sz="1000" dirty="0">
                <a:solidFill>
                  <a:schemeClr val="accent1">
                    <a:lumMod val="50000"/>
                  </a:schemeClr>
                </a:solidFill>
              </a:endParaRPr>
            </a:p>
          </p:txBody>
        </p:sp>
      </p:grpSp>
      <p:sp>
        <p:nvSpPr>
          <p:cNvPr id="102" name="楕円 101"/>
          <p:cNvSpPr/>
          <p:nvPr/>
        </p:nvSpPr>
        <p:spPr>
          <a:xfrm>
            <a:off x="6741204" y="1063193"/>
            <a:ext cx="2232272" cy="850527"/>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002060"/>
                </a:solidFill>
                <a:latin typeface="+mn-ea"/>
              </a:rPr>
              <a:t>被害額</a:t>
            </a:r>
            <a:endParaRPr kumimoji="1" lang="en-US" altLang="ja-JP" sz="1600" b="1" dirty="0">
              <a:solidFill>
                <a:srgbClr val="002060"/>
              </a:solidFill>
              <a:latin typeface="+mn-ea"/>
            </a:endParaRPr>
          </a:p>
          <a:p>
            <a:pPr algn="ctr"/>
            <a:r>
              <a:rPr kumimoji="1" lang="ja-JP" altLang="en-US" sz="2000" b="1" dirty="0">
                <a:solidFill>
                  <a:srgbClr val="002060"/>
                </a:solidFill>
                <a:latin typeface="+mn-ea"/>
              </a:rPr>
              <a:t>約</a:t>
            </a:r>
            <a:r>
              <a:rPr lang="en-US" altLang="ja-JP" sz="2000" b="1" dirty="0">
                <a:solidFill>
                  <a:srgbClr val="002060"/>
                </a:solidFill>
                <a:latin typeface="+mn-ea"/>
              </a:rPr>
              <a:t>1,019</a:t>
            </a:r>
            <a:r>
              <a:rPr kumimoji="1" lang="ja-JP" altLang="en-US" sz="2000" b="1" dirty="0">
                <a:solidFill>
                  <a:srgbClr val="002060"/>
                </a:solidFill>
                <a:latin typeface="+mn-ea"/>
              </a:rPr>
              <a:t>億円</a:t>
            </a:r>
            <a:endParaRPr kumimoji="1" lang="en-US" altLang="ja-JP" sz="1500" b="1" dirty="0">
              <a:solidFill>
                <a:srgbClr val="002060"/>
              </a:solidFill>
              <a:latin typeface="+mn-ea"/>
            </a:endParaRPr>
          </a:p>
        </p:txBody>
      </p:sp>
      <p:grpSp>
        <p:nvGrpSpPr>
          <p:cNvPr id="90" name="グループ化 89"/>
          <p:cNvGrpSpPr/>
          <p:nvPr/>
        </p:nvGrpSpPr>
        <p:grpSpPr>
          <a:xfrm>
            <a:off x="6190746" y="2668110"/>
            <a:ext cx="2843278" cy="1936414"/>
            <a:chOff x="5081952" y="5102783"/>
            <a:chExt cx="2633146" cy="1750506"/>
          </a:xfrm>
        </p:grpSpPr>
        <p:pic>
          <p:nvPicPr>
            <p:cNvPr id="91" name="図 90"/>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5107397" y="5275973"/>
              <a:ext cx="2607701" cy="1577316"/>
            </a:xfrm>
            <a:prstGeom prst="rect">
              <a:avLst/>
            </a:prstGeom>
            <a:ln w="12700">
              <a:solidFill>
                <a:srgbClr val="FF0000"/>
              </a:solidFill>
            </a:ln>
          </p:spPr>
        </p:pic>
        <p:sp>
          <p:nvSpPr>
            <p:cNvPr id="92" name="テキスト ボックス 91"/>
            <p:cNvSpPr txBox="1"/>
            <p:nvPr/>
          </p:nvSpPr>
          <p:spPr>
            <a:xfrm>
              <a:off x="5081952" y="5102783"/>
              <a:ext cx="1248377" cy="361697"/>
            </a:xfrm>
            <a:prstGeom prst="rect">
              <a:avLst/>
            </a:prstGeom>
            <a:solidFill>
              <a:schemeClr val="bg1"/>
            </a:solidFill>
            <a:ln w="12700">
              <a:solidFill>
                <a:srgbClr val="FF0000"/>
              </a:solidFill>
            </a:ln>
          </p:spPr>
          <p:txBody>
            <a:bodyPr wrap="square" rtlCol="0">
              <a:spAutoFit/>
            </a:bodyPr>
            <a:lstStyle/>
            <a:p>
              <a:pPr algn="ctr"/>
              <a:r>
                <a:rPr lang="ja-JP" altLang="en-US" sz="1000" b="1" dirty="0">
                  <a:solidFill>
                    <a:srgbClr val="FF0000"/>
                  </a:solidFill>
                </a:rPr>
                <a:t>③</a:t>
              </a:r>
              <a:r>
                <a:rPr lang="ja-JP" altLang="en-US" sz="1000" dirty="0">
                  <a:solidFill>
                    <a:srgbClr val="FF0000"/>
                  </a:solidFill>
                </a:rPr>
                <a:t>葉たばこ冠水被害</a:t>
              </a:r>
              <a:endParaRPr lang="en-US" altLang="ja-JP" sz="1000" dirty="0">
                <a:solidFill>
                  <a:srgbClr val="FF0000"/>
                </a:solidFill>
              </a:endParaRPr>
            </a:p>
            <a:p>
              <a:pPr algn="ctr"/>
              <a:r>
                <a:rPr lang="en-US" altLang="ja-JP" sz="1000" dirty="0">
                  <a:solidFill>
                    <a:srgbClr val="FF0000"/>
                  </a:solidFill>
                </a:rPr>
                <a:t>【</a:t>
              </a:r>
              <a:r>
                <a:rPr lang="ja-JP" altLang="en-US" sz="1000" dirty="0">
                  <a:solidFill>
                    <a:srgbClr val="FF0000"/>
                  </a:solidFill>
                </a:rPr>
                <a:t>相良村川辺</a:t>
              </a:r>
              <a:r>
                <a:rPr lang="en-US" altLang="ja-JP" sz="1000" dirty="0">
                  <a:solidFill>
                    <a:srgbClr val="FF0000"/>
                  </a:solidFill>
                </a:rPr>
                <a:t>】</a:t>
              </a:r>
              <a:endParaRPr lang="ja-JP" altLang="en-US" sz="1000" dirty="0">
                <a:solidFill>
                  <a:srgbClr val="FF0000"/>
                </a:solidFill>
              </a:endParaRPr>
            </a:p>
          </p:txBody>
        </p:sp>
      </p:grpSp>
      <p:sp>
        <p:nvSpPr>
          <p:cNvPr id="30"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101</a:t>
            </a:fld>
            <a:endParaRPr lang="en-US" altLang="ja-JP" sz="1200" dirty="0">
              <a:solidFill>
                <a:schemeClr val="bg1"/>
              </a:solidFill>
              <a:latin typeface="HGｺﾞｼｯｸM" pitchFamily="49" charset="-128"/>
              <a:ea typeface="HGｺﾞｼｯｸM" pitchFamily="49" charset="-128"/>
            </a:endParaRPr>
          </a:p>
        </p:txBody>
      </p:sp>
      <p:sp>
        <p:nvSpPr>
          <p:cNvPr id="31" name="Rectangle 7">
            <a:extLst>
              <a:ext uri="{FF2B5EF4-FFF2-40B4-BE49-F238E27FC236}">
                <a16:creationId xmlns:a16="http://schemas.microsoft.com/office/drawing/2014/main" id="{67A18F42-579A-4867-A01C-B0E71C9C5BC6}"/>
              </a:ext>
            </a:extLst>
          </p:cNvPr>
          <p:cNvSpPr>
            <a:spLocks noChangeArrowheads="1"/>
          </p:cNvSpPr>
          <p:nvPr/>
        </p:nvSpPr>
        <p:spPr bwMode="auto">
          <a:xfrm>
            <a:off x="0" y="-22453"/>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被害の状況　</a:t>
            </a:r>
            <a:r>
              <a:rPr lang="ja-JP" altLang="en-US" sz="2400" dirty="0">
                <a:solidFill>
                  <a:srgbClr val="FFFFFF"/>
                </a:solidFill>
                <a:latin typeface="+mn-ea"/>
                <a:ea typeface="+mn-ea"/>
              </a:rPr>
              <a:t>～農林水産業関係～　</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17304614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3684" y="814704"/>
            <a:ext cx="3941253" cy="2955940"/>
          </a:xfrm>
          <a:prstGeom prst="rect">
            <a:avLst/>
          </a:prstGeom>
          <a:ln w="6350">
            <a:noFill/>
          </a:ln>
        </p:spPr>
      </p:pic>
      <p:pic>
        <p:nvPicPr>
          <p:cNvPr id="18" name="図 17"/>
          <p:cNvPicPr>
            <a:picLocks noChangeAspect="1"/>
          </p:cNvPicPr>
          <p:nvPr/>
        </p:nvPicPr>
        <p:blipFill rotWithShape="1">
          <a:blip r:embed="rId3" cstate="print">
            <a:extLst>
              <a:ext uri="{28A0092B-C50C-407E-A947-70E740481C1C}">
                <a14:useLocalDpi xmlns:a14="http://schemas.microsoft.com/office/drawing/2010/main" val="0"/>
              </a:ext>
            </a:extLst>
          </a:blip>
          <a:srcRect r="1530"/>
          <a:stretch/>
        </p:blipFill>
        <p:spPr>
          <a:xfrm>
            <a:off x="107504" y="3879509"/>
            <a:ext cx="4564451" cy="2628910"/>
          </a:xfrm>
          <a:prstGeom prst="rect">
            <a:avLst/>
          </a:prstGeom>
        </p:spPr>
      </p:pic>
      <p:pic>
        <p:nvPicPr>
          <p:cNvPr id="19" name="図 18"/>
          <p:cNvPicPr>
            <a:picLocks noChangeAspect="1"/>
          </p:cNvPicPr>
          <p:nvPr/>
        </p:nvPicPr>
        <p:blipFill rotWithShape="1">
          <a:blip r:embed="rId4" cstate="print">
            <a:extLst>
              <a:ext uri="{28A0092B-C50C-407E-A947-70E740481C1C}">
                <a14:useLocalDpi xmlns:a14="http://schemas.microsoft.com/office/drawing/2010/main" val="0"/>
              </a:ext>
            </a:extLst>
          </a:blip>
          <a:srcRect b="3110"/>
          <a:stretch/>
        </p:blipFill>
        <p:spPr>
          <a:xfrm>
            <a:off x="4903684" y="3839790"/>
            <a:ext cx="3941253" cy="2719715"/>
          </a:xfrm>
          <a:prstGeom prst="rect">
            <a:avLst/>
          </a:prstGeom>
        </p:spPr>
      </p:pic>
      <p:sp>
        <p:nvSpPr>
          <p:cNvPr id="9" name="正方形/長方形 8"/>
          <p:cNvSpPr/>
          <p:nvPr/>
        </p:nvSpPr>
        <p:spPr>
          <a:xfrm>
            <a:off x="109005" y="3883217"/>
            <a:ext cx="2159566"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球磨焼酎蔵元（球磨村）</a:t>
            </a:r>
          </a:p>
        </p:txBody>
      </p:sp>
      <p:sp>
        <p:nvSpPr>
          <p:cNvPr id="13" name="正方形/長方形 12"/>
          <p:cNvSpPr/>
          <p:nvPr/>
        </p:nvSpPr>
        <p:spPr>
          <a:xfrm>
            <a:off x="4903684" y="3861924"/>
            <a:ext cx="1800493"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宿泊施設（人吉市）</a:t>
            </a:r>
          </a:p>
        </p:txBody>
      </p:sp>
      <p:sp>
        <p:nvSpPr>
          <p:cNvPr id="14" name="正方形/長方形 13"/>
          <p:cNvSpPr/>
          <p:nvPr/>
        </p:nvSpPr>
        <p:spPr>
          <a:xfrm>
            <a:off x="4864234" y="814704"/>
            <a:ext cx="1620957"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商店街（人吉市）</a:t>
            </a:r>
          </a:p>
        </p:txBody>
      </p:sp>
      <p:pic>
        <p:nvPicPr>
          <p:cNvPr id="3" name="図 2"/>
          <p:cNvPicPr>
            <a:picLocks noChangeAspect="1"/>
          </p:cNvPicPr>
          <p:nvPr/>
        </p:nvPicPr>
        <p:blipFill rotWithShape="1">
          <a:blip r:embed="rId5">
            <a:extLst>
              <a:ext uri="{28A0092B-C50C-407E-A947-70E740481C1C}">
                <a14:useLocalDpi xmlns:a14="http://schemas.microsoft.com/office/drawing/2010/main" val="0"/>
              </a:ext>
            </a:extLst>
          </a:blip>
          <a:srcRect t="13780" b="2014"/>
          <a:stretch/>
        </p:blipFill>
        <p:spPr>
          <a:xfrm>
            <a:off x="107504" y="851338"/>
            <a:ext cx="4564451" cy="2882672"/>
          </a:xfrm>
          <a:prstGeom prst="rect">
            <a:avLst/>
          </a:prstGeom>
        </p:spPr>
      </p:pic>
      <p:sp>
        <p:nvSpPr>
          <p:cNvPr id="7" name="正方形/長方形 6"/>
          <p:cNvSpPr/>
          <p:nvPr/>
        </p:nvSpPr>
        <p:spPr>
          <a:xfrm>
            <a:off x="109005" y="853621"/>
            <a:ext cx="2159566"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bg1"/>
                </a:solidFill>
                <a:latin typeface="BIZ UDゴシック" panose="020B0400000000000000" pitchFamily="49" charset="-128"/>
                <a:ea typeface="BIZ UDゴシック" panose="020B0400000000000000" pitchFamily="49" charset="-128"/>
              </a:rPr>
              <a:t>青井阿蘇神社</a:t>
            </a:r>
            <a:r>
              <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（人吉市）</a:t>
            </a:r>
          </a:p>
        </p:txBody>
      </p:sp>
      <p:sp>
        <p:nvSpPr>
          <p:cNvPr id="11"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102</a:t>
            </a:fld>
            <a:endParaRPr lang="en-US" altLang="ja-JP" sz="1200" dirty="0">
              <a:solidFill>
                <a:schemeClr val="bg1"/>
              </a:solidFill>
              <a:latin typeface="HGｺﾞｼｯｸM" pitchFamily="49" charset="-128"/>
              <a:ea typeface="HGｺﾞｼｯｸM" pitchFamily="49" charset="-128"/>
            </a:endParaRPr>
          </a:p>
        </p:txBody>
      </p:sp>
      <p:sp>
        <p:nvSpPr>
          <p:cNvPr id="15" name="Rectangle 7">
            <a:extLst>
              <a:ext uri="{FF2B5EF4-FFF2-40B4-BE49-F238E27FC236}">
                <a16:creationId xmlns:a16="http://schemas.microsoft.com/office/drawing/2014/main" id="{2AAAAD15-7AB0-4B75-A7F3-8CD22B8A80AD}"/>
              </a:ext>
            </a:extLst>
          </p:cNvPr>
          <p:cNvSpPr>
            <a:spLocks noChangeArrowheads="1"/>
          </p:cNvSpPr>
          <p:nvPr/>
        </p:nvSpPr>
        <p:spPr bwMode="auto">
          <a:xfrm>
            <a:off x="-11331" y="20088"/>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被害の状況　</a:t>
            </a:r>
            <a:r>
              <a:rPr lang="ja-JP" altLang="en-US" sz="2400" dirty="0">
                <a:solidFill>
                  <a:srgbClr val="FFFFFF"/>
                </a:solidFill>
                <a:latin typeface="+mn-ea"/>
                <a:ea typeface="+mn-ea"/>
              </a:rPr>
              <a:t>～商業・観光施設等～　　　</a:t>
            </a:r>
            <a:r>
              <a:rPr lang="ja-JP" altLang="en-US" sz="2800" dirty="0">
                <a:solidFill>
                  <a:srgbClr val="FFFFFF"/>
                </a:solidFill>
                <a:latin typeface="+mn-ea"/>
                <a:ea typeface="+mn-ea"/>
              </a:rPr>
              <a:t>　　　　　</a:t>
            </a:r>
          </a:p>
        </p:txBody>
      </p:sp>
    </p:spTree>
    <p:extLst>
      <p:ext uri="{BB962C8B-B14F-4D97-AF65-F5344CB8AC3E}">
        <p14:creationId xmlns:p14="http://schemas.microsoft.com/office/powerpoint/2010/main" val="7625927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コンテンツ プレースホルダー 2"/>
          <p:cNvSpPr txBox="1">
            <a:spLocks/>
          </p:cNvSpPr>
          <p:nvPr/>
        </p:nvSpPr>
        <p:spPr>
          <a:xfrm>
            <a:off x="129989" y="1864885"/>
            <a:ext cx="9174324" cy="43924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25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500"/>
              </a:lnSpc>
              <a:spcBef>
                <a:spcPct val="2000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p:txBody>
      </p:sp>
      <p:sp>
        <p:nvSpPr>
          <p:cNvPr id="9" name="テキスト ボックス 8"/>
          <p:cNvSpPr txBox="1"/>
          <p:nvPr/>
        </p:nvSpPr>
        <p:spPr>
          <a:xfrm>
            <a:off x="0" y="1112594"/>
            <a:ext cx="8673375" cy="380480"/>
          </a:xfrm>
          <a:prstGeom prst="rect">
            <a:avLst/>
          </a:prstGeom>
          <a:noFill/>
          <a:ln w="9525">
            <a:noFill/>
          </a:ln>
        </p:spPr>
        <p:txBody>
          <a:bodyPr wrap="square" lIns="36000" tIns="36000" rIns="36000" bIns="36000" rtlCol="0" anchor="ctr" anchorCtr="0">
            <a:spAutoFit/>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テキスト ボックス 6"/>
          <p:cNvSpPr txBox="1"/>
          <p:nvPr/>
        </p:nvSpPr>
        <p:spPr>
          <a:xfrm>
            <a:off x="-1" y="950677"/>
            <a:ext cx="8673375" cy="442035"/>
          </a:xfrm>
          <a:prstGeom prst="rect">
            <a:avLst/>
          </a:prstGeom>
          <a:noFill/>
          <a:ln w="9525">
            <a:noFill/>
          </a:ln>
        </p:spPr>
        <p:txBody>
          <a:bodyPr wrap="square" lIns="36000" tIns="36000" rIns="36000" bIns="36000" rtlCol="0" anchor="ctr" anchorCtr="0">
            <a:spAutoFit/>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2400" dirty="0">
                <a:solidFill>
                  <a:prstClr val="black"/>
                </a:solidFill>
                <a:latin typeface="Calibri"/>
                <a:ea typeface="ＭＳ Ｐゴシック" panose="020B0600070205080204" pitchFamily="50" charset="-128"/>
              </a:rPr>
              <a:t>　○　７月４日（土曜日）</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2" name="表 1"/>
          <p:cNvGraphicFramePr>
            <a:graphicFrameLocks noGrp="1"/>
          </p:cNvGraphicFramePr>
          <p:nvPr>
            <p:extLst/>
          </p:nvPr>
        </p:nvGraphicFramePr>
        <p:xfrm>
          <a:off x="218453" y="1392712"/>
          <a:ext cx="8701410" cy="4798817"/>
        </p:xfrm>
        <a:graphic>
          <a:graphicData uri="http://schemas.openxmlformats.org/drawingml/2006/table">
            <a:tbl>
              <a:tblPr firstRow="1" bandRow="1">
                <a:tableStyleId>{21E4AEA4-8DFA-4A89-87EB-49C32662AFE0}</a:tableStyleId>
              </a:tblPr>
              <a:tblGrid>
                <a:gridCol w="1032371">
                  <a:extLst>
                    <a:ext uri="{9D8B030D-6E8A-4147-A177-3AD203B41FA5}">
                      <a16:colId xmlns:a16="http://schemas.microsoft.com/office/drawing/2014/main" val="2807290338"/>
                    </a:ext>
                  </a:extLst>
                </a:gridCol>
                <a:gridCol w="7669039">
                  <a:extLst>
                    <a:ext uri="{9D8B030D-6E8A-4147-A177-3AD203B41FA5}">
                      <a16:colId xmlns:a16="http://schemas.microsoft.com/office/drawing/2014/main" val="1080667145"/>
                    </a:ext>
                  </a:extLst>
                </a:gridCol>
              </a:tblGrid>
              <a:tr h="472210">
                <a:tc>
                  <a:txBody>
                    <a:bodyPr/>
                    <a:lstStyle/>
                    <a:p>
                      <a:pPr algn="ctr"/>
                      <a:r>
                        <a:rPr kumimoji="1" lang="ja-JP" altLang="en-US" sz="2000" dirty="0"/>
                        <a:t>時間</a:t>
                      </a:r>
                    </a:p>
                  </a:txBody>
                  <a:tcPr anchor="ctr"/>
                </a:tc>
                <a:tc>
                  <a:txBody>
                    <a:bodyPr/>
                    <a:lstStyle/>
                    <a:p>
                      <a:pPr algn="ctr"/>
                      <a:r>
                        <a:rPr kumimoji="1" lang="ja-JP" altLang="en-US" sz="2000" dirty="0"/>
                        <a:t>主な対応</a:t>
                      </a:r>
                    </a:p>
                  </a:txBody>
                  <a:tcPr anchor="ctr"/>
                </a:tc>
                <a:extLst>
                  <a:ext uri="{0D108BD9-81ED-4DB2-BD59-A6C34878D82A}">
                    <a16:rowId xmlns:a16="http://schemas.microsoft.com/office/drawing/2014/main" val="159822713"/>
                  </a:ext>
                </a:extLst>
              </a:tr>
              <a:tr h="496835">
                <a:tc>
                  <a:txBody>
                    <a:bodyPr/>
                    <a:lstStyle/>
                    <a:p>
                      <a:pPr algn="ctr"/>
                      <a:r>
                        <a:rPr kumimoji="1" lang="en-US" altLang="ja-JP" sz="2000" dirty="0"/>
                        <a:t>4:50</a:t>
                      </a:r>
                      <a:endParaRPr kumimoji="1" lang="ja-JP" altLang="en-US" sz="2000" dirty="0"/>
                    </a:p>
                  </a:txBody>
                  <a:tcPr anchor="ctr"/>
                </a:tc>
                <a:tc>
                  <a:txBody>
                    <a:bodyPr/>
                    <a:lstStyle/>
                    <a:p>
                      <a:pPr algn="l"/>
                      <a:r>
                        <a:rPr kumimoji="1" lang="ja-JP" altLang="en-US" sz="2000" dirty="0"/>
                        <a:t>県災害対策本部設置、同時に県保健医療調整本部を設置</a:t>
                      </a:r>
                    </a:p>
                  </a:txBody>
                  <a:tcPr anchor="ctr"/>
                </a:tc>
                <a:extLst>
                  <a:ext uri="{0D108BD9-81ED-4DB2-BD59-A6C34878D82A}">
                    <a16:rowId xmlns:a16="http://schemas.microsoft.com/office/drawing/2014/main" val="2183406924"/>
                  </a:ext>
                </a:extLst>
              </a:tr>
              <a:tr h="504056">
                <a:tc>
                  <a:txBody>
                    <a:bodyPr/>
                    <a:lstStyle/>
                    <a:p>
                      <a:pPr algn="ctr"/>
                      <a:r>
                        <a:rPr kumimoji="1" lang="en-US" altLang="ja-JP" sz="2000" dirty="0"/>
                        <a:t>7:00</a:t>
                      </a:r>
                    </a:p>
                  </a:txBody>
                  <a:tcPr anchor="ctr"/>
                </a:tc>
                <a:tc>
                  <a:txBody>
                    <a:bodyPr/>
                    <a:lstStyle/>
                    <a:p>
                      <a:pPr algn="l"/>
                      <a:r>
                        <a:rPr kumimoji="1" lang="ja-JP" altLang="en-US" sz="2000" dirty="0"/>
                        <a:t>関係職員の県庁参集、保健医療調整本部の活動準備</a:t>
                      </a:r>
                    </a:p>
                  </a:txBody>
                  <a:tcPr anchor="ctr"/>
                </a:tc>
                <a:extLst>
                  <a:ext uri="{0D108BD9-81ED-4DB2-BD59-A6C34878D82A}">
                    <a16:rowId xmlns:a16="http://schemas.microsoft.com/office/drawing/2014/main" val="3215164070"/>
                  </a:ext>
                </a:extLst>
              </a:tr>
              <a:tr h="504056">
                <a:tc>
                  <a:txBody>
                    <a:bodyPr/>
                    <a:lstStyle/>
                    <a:p>
                      <a:pPr algn="ctr"/>
                      <a:r>
                        <a:rPr kumimoji="1" lang="en-US" altLang="ja-JP" sz="2000" dirty="0"/>
                        <a:t>7:50</a:t>
                      </a:r>
                      <a:endParaRPr kumimoji="1" lang="ja-JP" altLang="en-US" sz="2000" dirty="0"/>
                    </a:p>
                  </a:txBody>
                  <a:tcPr anchor="ctr"/>
                </a:tc>
                <a:tc>
                  <a:txBody>
                    <a:bodyPr/>
                    <a:lstStyle/>
                    <a:p>
                      <a:pPr algn="l"/>
                      <a:r>
                        <a:rPr kumimoji="1" lang="ja-JP" altLang="en-US" sz="2000" dirty="0"/>
                        <a:t>県災害医療コーディネーターが保健医療調整本部へ出務</a:t>
                      </a:r>
                    </a:p>
                  </a:txBody>
                  <a:tcPr anchor="ctr"/>
                </a:tc>
                <a:extLst>
                  <a:ext uri="{0D108BD9-81ED-4DB2-BD59-A6C34878D82A}">
                    <a16:rowId xmlns:a16="http://schemas.microsoft.com/office/drawing/2014/main" val="3020991025"/>
                  </a:ext>
                </a:extLst>
              </a:tr>
              <a:tr h="432048">
                <a:tc>
                  <a:txBody>
                    <a:bodyPr/>
                    <a:lstStyle/>
                    <a:p>
                      <a:pPr algn="ctr"/>
                      <a:r>
                        <a:rPr kumimoji="1" lang="en-US" altLang="ja-JP" sz="2000" dirty="0"/>
                        <a:t>8:20</a:t>
                      </a:r>
                      <a:endParaRPr kumimoji="1" lang="ja-JP" altLang="en-US" sz="2000" dirty="0"/>
                    </a:p>
                  </a:txBody>
                  <a:tcPr anchor="ctr"/>
                </a:tc>
                <a:tc>
                  <a:txBody>
                    <a:bodyPr/>
                    <a:lstStyle/>
                    <a:p>
                      <a:pPr algn="l"/>
                      <a:r>
                        <a:rPr kumimoji="1" lang="ja-JP" altLang="en-US" sz="2000" dirty="0"/>
                        <a:t>県災害医療コーディネーターの助言を受けて、熊本</a:t>
                      </a:r>
                      <a:r>
                        <a:rPr kumimoji="1" lang="en-US" altLang="ja-JP" sz="2000" dirty="0"/>
                        <a:t>DMAT</a:t>
                      </a:r>
                      <a:r>
                        <a:rPr kumimoji="1" lang="ja-JP" altLang="en-US" sz="2000" dirty="0"/>
                        <a:t>に待機要請</a:t>
                      </a:r>
                    </a:p>
                  </a:txBody>
                  <a:tcPr anchor="ctr"/>
                </a:tc>
                <a:extLst>
                  <a:ext uri="{0D108BD9-81ED-4DB2-BD59-A6C34878D82A}">
                    <a16:rowId xmlns:a16="http://schemas.microsoft.com/office/drawing/2014/main" val="3585387118"/>
                  </a:ext>
                </a:extLst>
              </a:tr>
              <a:tr h="432048">
                <a:tc>
                  <a:txBody>
                    <a:bodyPr/>
                    <a:lstStyle/>
                    <a:p>
                      <a:pPr algn="ctr"/>
                      <a:r>
                        <a:rPr kumimoji="1" lang="en-US" altLang="ja-JP" sz="2000" dirty="0"/>
                        <a:t>9:48</a:t>
                      </a:r>
                      <a:endParaRPr kumimoji="1" lang="ja-JP" altLang="en-US" sz="2000" dirty="0"/>
                    </a:p>
                  </a:txBody>
                  <a:tcPr anchor="ctr"/>
                </a:tc>
                <a:tc>
                  <a:txBody>
                    <a:bodyPr/>
                    <a:lstStyle/>
                    <a:p>
                      <a:pPr algn="l"/>
                      <a:r>
                        <a:rPr kumimoji="1" lang="en-US" altLang="ja-JP" sz="2000" dirty="0"/>
                        <a:t>EMIS</a:t>
                      </a:r>
                      <a:r>
                        <a:rPr kumimoji="1" lang="ja-JP" altLang="en-US" sz="2000" dirty="0"/>
                        <a:t>の災害モード運用を開始、医療機関の被災状況確認を実施</a:t>
                      </a:r>
                    </a:p>
                  </a:txBody>
                  <a:tcPr anchor="ctr"/>
                </a:tc>
                <a:extLst>
                  <a:ext uri="{0D108BD9-81ED-4DB2-BD59-A6C34878D82A}">
                    <a16:rowId xmlns:a16="http://schemas.microsoft.com/office/drawing/2014/main" val="1911737923"/>
                  </a:ext>
                </a:extLst>
              </a:tr>
              <a:tr h="432048">
                <a:tc>
                  <a:txBody>
                    <a:bodyPr/>
                    <a:lstStyle/>
                    <a:p>
                      <a:pPr algn="ctr"/>
                      <a:r>
                        <a:rPr kumimoji="1" lang="en-US" altLang="ja-JP" sz="2000" dirty="0"/>
                        <a:t>11:00</a:t>
                      </a:r>
                      <a:endParaRPr kumimoji="1" lang="ja-JP" altLang="en-US" sz="2000" dirty="0"/>
                    </a:p>
                  </a:txBody>
                  <a:tcPr anchor="ctr"/>
                </a:tc>
                <a:tc>
                  <a:txBody>
                    <a:bodyPr/>
                    <a:lstStyle/>
                    <a:p>
                      <a:pPr algn="l"/>
                      <a:r>
                        <a:rPr kumimoji="1" lang="ja-JP" altLang="en-US" sz="2000" dirty="0"/>
                        <a:t>保健医療調整本部会議（第１回）を開催</a:t>
                      </a:r>
                    </a:p>
                  </a:txBody>
                  <a:tcPr anchor="ctr"/>
                </a:tc>
                <a:extLst>
                  <a:ext uri="{0D108BD9-81ED-4DB2-BD59-A6C34878D82A}">
                    <a16:rowId xmlns:a16="http://schemas.microsoft.com/office/drawing/2014/main" val="985960707"/>
                  </a:ext>
                </a:extLst>
              </a:tr>
              <a:tr h="504056">
                <a:tc>
                  <a:txBody>
                    <a:bodyPr/>
                    <a:lstStyle/>
                    <a:p>
                      <a:pPr algn="ctr"/>
                      <a:r>
                        <a:rPr kumimoji="1" lang="en-US" altLang="ja-JP" sz="2000" dirty="0"/>
                        <a:t>16:00</a:t>
                      </a:r>
                      <a:endParaRPr kumimoji="1" lang="ja-JP" alt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t>厚生労働省</a:t>
                      </a:r>
                      <a:r>
                        <a:rPr kumimoji="1" lang="en-US" altLang="ja-JP" sz="2000" dirty="0"/>
                        <a:t>DMAT</a:t>
                      </a:r>
                      <a:r>
                        <a:rPr kumimoji="1" lang="ja-JP" altLang="en-US" sz="2000" dirty="0"/>
                        <a:t>事務局が県災害対策本部に到着</a:t>
                      </a:r>
                    </a:p>
                  </a:txBody>
                  <a:tcPr anchor="ctr"/>
                </a:tc>
                <a:extLst>
                  <a:ext uri="{0D108BD9-81ED-4DB2-BD59-A6C34878D82A}">
                    <a16:rowId xmlns:a16="http://schemas.microsoft.com/office/drawing/2014/main" val="3805060827"/>
                  </a:ext>
                </a:extLst>
              </a:tr>
              <a:tr h="1021460">
                <a:tc>
                  <a:txBody>
                    <a:bodyPr/>
                    <a:lstStyle/>
                    <a:p>
                      <a:pPr algn="ctr"/>
                      <a:r>
                        <a:rPr kumimoji="1" lang="en-US" altLang="ja-JP" sz="2000" dirty="0"/>
                        <a:t>17:15</a:t>
                      </a:r>
                    </a:p>
                  </a:txBody>
                  <a:tcPr anchor="ctr"/>
                </a:tc>
                <a:tc>
                  <a:txBody>
                    <a:bodyPr/>
                    <a:lstStyle/>
                    <a:p>
                      <a:pPr algn="l"/>
                      <a:r>
                        <a:rPr kumimoji="1" lang="ja-JP" altLang="en-US" sz="2000" dirty="0"/>
                        <a:t>災害医療コーディネーター、厚生労働省</a:t>
                      </a:r>
                      <a:r>
                        <a:rPr kumimoji="1" lang="en-US" altLang="ja-JP" sz="2000" dirty="0"/>
                        <a:t>DMAT</a:t>
                      </a:r>
                      <a:r>
                        <a:rPr kumimoji="1" lang="ja-JP" altLang="en-US" sz="2000" dirty="0"/>
                        <a:t>事務局と協議の上、</a:t>
                      </a:r>
                      <a:endParaRPr kumimoji="1" lang="en-US" altLang="ja-JP" sz="2000" dirty="0"/>
                    </a:p>
                    <a:p>
                      <a:pPr algn="l"/>
                      <a:r>
                        <a:rPr kumimoji="1" lang="ja-JP" altLang="en-US" sz="2000" dirty="0"/>
                        <a:t>県内、県外</a:t>
                      </a:r>
                      <a:r>
                        <a:rPr kumimoji="1" lang="en-US" altLang="ja-JP" sz="2000" dirty="0"/>
                        <a:t>DMAT</a:t>
                      </a:r>
                      <a:r>
                        <a:rPr kumimoji="1" lang="ja-JP" altLang="en-US" sz="2000" dirty="0"/>
                        <a:t>派遣要請を決定</a:t>
                      </a:r>
                      <a:endParaRPr kumimoji="1" lang="en-US" altLang="ja-JP" sz="2000" dirty="0"/>
                    </a:p>
                    <a:p>
                      <a:pPr algn="l"/>
                      <a:r>
                        <a:rPr kumimoji="1" lang="ja-JP" altLang="en-US" sz="2000" dirty="0"/>
                        <a:t>（同日、県内、県外（中国・四国ブロック）</a:t>
                      </a:r>
                      <a:r>
                        <a:rPr kumimoji="1" lang="en-US" altLang="ja-JP" sz="2000" dirty="0"/>
                        <a:t>DMAT</a:t>
                      </a:r>
                      <a:r>
                        <a:rPr kumimoji="1" lang="ja-JP" altLang="en-US" sz="2000" dirty="0"/>
                        <a:t>に対し派遣要請実施）</a:t>
                      </a:r>
                      <a:endParaRPr kumimoji="1" lang="en-US" altLang="ja-JP" sz="2000" dirty="0"/>
                    </a:p>
                  </a:txBody>
                  <a:tcPr anchor="ctr"/>
                </a:tc>
                <a:extLst>
                  <a:ext uri="{0D108BD9-81ED-4DB2-BD59-A6C34878D82A}">
                    <a16:rowId xmlns:a16="http://schemas.microsoft.com/office/drawing/2014/main" val="757943894"/>
                  </a:ext>
                </a:extLst>
              </a:tr>
            </a:tbl>
          </a:graphicData>
        </a:graphic>
      </p:graphicFrame>
      <p:sp>
        <p:nvSpPr>
          <p:cNvPr id="8"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103</a:t>
            </a:fld>
            <a:endParaRPr lang="en-US" altLang="ja-JP" sz="1200" dirty="0">
              <a:solidFill>
                <a:schemeClr val="bg1"/>
              </a:solidFill>
              <a:latin typeface="HGｺﾞｼｯｸM" pitchFamily="49" charset="-128"/>
              <a:ea typeface="HGｺﾞｼｯｸM" pitchFamily="49" charset="-128"/>
            </a:endParaRPr>
          </a:p>
        </p:txBody>
      </p:sp>
      <p:sp>
        <p:nvSpPr>
          <p:cNvPr id="12" name="Rectangle 7">
            <a:extLst>
              <a:ext uri="{FF2B5EF4-FFF2-40B4-BE49-F238E27FC236}">
                <a16:creationId xmlns:a16="http://schemas.microsoft.com/office/drawing/2014/main" id="{BC85F182-BE50-40A3-8B1B-C2D01537689C}"/>
              </a:ext>
            </a:extLst>
          </p:cNvPr>
          <p:cNvSpPr>
            <a:spLocks noChangeArrowheads="1"/>
          </p:cNvSpPr>
          <p:nvPr/>
        </p:nvSpPr>
        <p:spPr bwMode="auto">
          <a:xfrm>
            <a:off x="125380" y="237852"/>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保健医療調整本部の初動対応について</a:t>
            </a:r>
          </a:p>
        </p:txBody>
      </p:sp>
    </p:spTree>
    <p:extLst>
      <p:ext uri="{BB962C8B-B14F-4D97-AF65-F5344CB8AC3E}">
        <p14:creationId xmlns:p14="http://schemas.microsoft.com/office/powerpoint/2010/main" val="33086484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コンテンツ プレースホルダー 2"/>
          <p:cNvSpPr txBox="1">
            <a:spLocks/>
          </p:cNvSpPr>
          <p:nvPr/>
        </p:nvSpPr>
        <p:spPr>
          <a:xfrm>
            <a:off x="129989" y="1864885"/>
            <a:ext cx="9174324" cy="43924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25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500"/>
              </a:lnSpc>
              <a:spcBef>
                <a:spcPct val="2000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p:txBody>
      </p:sp>
      <p:sp>
        <p:nvSpPr>
          <p:cNvPr id="9" name="テキスト ボックス 8"/>
          <p:cNvSpPr txBox="1"/>
          <p:nvPr/>
        </p:nvSpPr>
        <p:spPr>
          <a:xfrm>
            <a:off x="0" y="1112594"/>
            <a:ext cx="8673375" cy="380480"/>
          </a:xfrm>
          <a:prstGeom prst="rect">
            <a:avLst/>
          </a:prstGeom>
          <a:noFill/>
          <a:ln w="9525">
            <a:noFill/>
          </a:ln>
        </p:spPr>
        <p:txBody>
          <a:bodyPr wrap="square" lIns="36000" tIns="36000" rIns="36000" bIns="36000" rtlCol="0" anchor="ctr" anchorCtr="0">
            <a:spAutoFit/>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Rectangle 8"/>
          <p:cNvSpPr>
            <a:spLocks noChangeArrowheads="1"/>
          </p:cNvSpPr>
          <p:nvPr/>
        </p:nvSpPr>
        <p:spPr bwMode="auto">
          <a:xfrm>
            <a:off x="156195" y="843803"/>
            <a:ext cx="8869221" cy="2009133"/>
          </a:xfrm>
          <a:prstGeom prst="rect">
            <a:avLst/>
          </a:prstGeom>
          <a:solidFill>
            <a:srgbClr val="FFFFFF">
              <a:alpha val="89999"/>
            </a:srgbClr>
          </a:solidFill>
          <a:ln w="19050">
            <a:solidFill>
              <a:schemeClr val="tx1"/>
            </a:solidFill>
            <a:miter lim="800000"/>
            <a:headEnd/>
            <a:tailEnd/>
          </a:ln>
          <a:effectLst/>
        </p:spPr>
        <p:txBody>
          <a:bodyPr wrap="none" anchor="ctr"/>
          <a:lstStyle/>
          <a:p>
            <a:r>
              <a:rPr lang="ja-JP" altLang="en-US" sz="1600" b="1" dirty="0">
                <a:solidFill>
                  <a:prstClr val="black"/>
                </a:solidFill>
                <a:ea typeface="ＭＳ ゴシック" pitchFamily="49" charset="-128"/>
              </a:rPr>
              <a:t>　</a:t>
            </a:r>
            <a:endParaRPr lang="en-US" altLang="ja-JP" sz="1600" b="1"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r>
              <a:rPr lang="ja-JP" altLang="en-US" b="1" dirty="0">
                <a:solidFill>
                  <a:prstClr val="black"/>
                </a:solidFill>
                <a:ea typeface="ＭＳ ゴシック" pitchFamily="49" charset="-128"/>
              </a:rPr>
              <a:t>○　関係各課の支援状況や課題の共有、効果的な連携の検討、また関係課と主要</a:t>
            </a:r>
            <a:endParaRPr lang="en-US" altLang="ja-JP" b="1" dirty="0">
              <a:solidFill>
                <a:prstClr val="black"/>
              </a:solidFill>
              <a:ea typeface="ＭＳ ゴシック" pitchFamily="49" charset="-128"/>
            </a:endParaRPr>
          </a:p>
          <a:p>
            <a:r>
              <a:rPr lang="ja-JP" altLang="en-US" b="1" dirty="0">
                <a:solidFill>
                  <a:prstClr val="black"/>
                </a:solidFill>
                <a:ea typeface="ＭＳ ゴシック" pitchFamily="49" charset="-128"/>
              </a:rPr>
              <a:t>　　な支援関係者との連携の確認等を行うため開催</a:t>
            </a:r>
            <a:endParaRPr lang="en-US" altLang="ja-JP" b="1" dirty="0">
              <a:solidFill>
                <a:prstClr val="black"/>
              </a:solidFill>
              <a:ea typeface="ＭＳ ゴシック" pitchFamily="49" charset="-128"/>
            </a:endParaRPr>
          </a:p>
          <a:p>
            <a:endParaRPr lang="en-US" altLang="ja-JP" b="1" dirty="0">
              <a:solidFill>
                <a:prstClr val="black"/>
              </a:solidFill>
              <a:ea typeface="ＭＳ ゴシック" pitchFamily="49" charset="-128"/>
            </a:endParaRPr>
          </a:p>
          <a:p>
            <a:r>
              <a:rPr lang="ja-JP" altLang="en-US" b="1" dirty="0">
                <a:solidFill>
                  <a:prstClr val="black"/>
                </a:solidFill>
                <a:ea typeface="ＭＳ ゴシック" pitchFamily="49" charset="-128"/>
              </a:rPr>
              <a:t>　○　急性期には、毎日会議を開催。また、会議を円滑に進めるため関係者を限定</a:t>
            </a:r>
            <a:endParaRPr lang="en-US" altLang="ja-JP" b="1" dirty="0">
              <a:solidFill>
                <a:prstClr val="black"/>
              </a:solidFill>
              <a:ea typeface="ＭＳ ゴシック" pitchFamily="49" charset="-128"/>
            </a:endParaRPr>
          </a:p>
          <a:p>
            <a:r>
              <a:rPr lang="ja-JP" altLang="en-US" b="1" dirty="0">
                <a:solidFill>
                  <a:prstClr val="black"/>
                </a:solidFill>
                <a:ea typeface="ＭＳ ゴシック" pitchFamily="49" charset="-128"/>
              </a:rPr>
              <a:t>　　した保健医療調整本部会議に加え、週１回、幅広く支援団体等を招集して開催</a:t>
            </a:r>
            <a:endParaRPr lang="en-US" altLang="ja-JP" b="1" dirty="0">
              <a:solidFill>
                <a:prstClr val="black"/>
              </a:solidFill>
              <a:ea typeface="ＭＳ ゴシック" pitchFamily="49" charset="-128"/>
            </a:endParaRPr>
          </a:p>
          <a:p>
            <a:r>
              <a:rPr lang="ja-JP" altLang="en-US" b="1" dirty="0">
                <a:solidFill>
                  <a:prstClr val="black"/>
                </a:solidFill>
                <a:ea typeface="ＭＳ ゴシック" pitchFamily="49" charset="-128"/>
              </a:rPr>
              <a:t>　　する拡大保健医療調整本部会議を実施。　</a:t>
            </a:r>
            <a:r>
              <a:rPr lang="ja-JP" altLang="en-US" dirty="0">
                <a:solidFill>
                  <a:prstClr val="black"/>
                </a:solidFill>
                <a:ea typeface="ＭＳ ゴシック" pitchFamily="49" charset="-128"/>
              </a:rPr>
              <a:t>　</a:t>
            </a:r>
            <a:endParaRPr lang="en-US" altLang="ja-JP"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endParaRPr lang="en-US" altLang="ja-JP" sz="1600" b="1" dirty="0">
              <a:solidFill>
                <a:prstClr val="black"/>
              </a:solidFill>
              <a:ea typeface="ＭＳ ゴシック" pitchFamily="49" charset="-128"/>
            </a:endParaRPr>
          </a:p>
        </p:txBody>
      </p:sp>
      <p:sp>
        <p:nvSpPr>
          <p:cNvPr id="8" name="Rectangle 8"/>
          <p:cNvSpPr>
            <a:spLocks noChangeArrowheads="1"/>
          </p:cNvSpPr>
          <p:nvPr/>
        </p:nvSpPr>
        <p:spPr bwMode="auto">
          <a:xfrm>
            <a:off x="156195" y="2924944"/>
            <a:ext cx="8869221" cy="3699514"/>
          </a:xfrm>
          <a:prstGeom prst="rect">
            <a:avLst/>
          </a:prstGeom>
          <a:solidFill>
            <a:srgbClr val="FFFFFF">
              <a:alpha val="89999"/>
            </a:srgbClr>
          </a:solidFill>
          <a:ln w="19050">
            <a:solidFill>
              <a:schemeClr val="tx1"/>
            </a:solidFill>
            <a:miter lim="800000"/>
            <a:headEnd/>
            <a:tailEnd/>
          </a:ln>
          <a:effectLst/>
        </p:spPr>
        <p:txBody>
          <a:bodyPr wrap="none" anchor="ctr"/>
          <a:lstStyle/>
          <a:p>
            <a:r>
              <a:rPr lang="ja-JP" altLang="en-US" sz="1600" b="1" dirty="0">
                <a:solidFill>
                  <a:prstClr val="black"/>
                </a:solidFill>
                <a:ea typeface="ＭＳ ゴシック" pitchFamily="49" charset="-128"/>
              </a:rPr>
              <a:t>　</a:t>
            </a:r>
            <a:r>
              <a:rPr lang="en-US" altLang="ja-JP" dirty="0">
                <a:solidFill>
                  <a:prstClr val="black"/>
                </a:solidFill>
                <a:ea typeface="ＭＳ ゴシック" pitchFamily="49" charset="-128"/>
              </a:rPr>
              <a:t>【</a:t>
            </a:r>
            <a:r>
              <a:rPr lang="ja-JP" altLang="en-US" dirty="0">
                <a:solidFill>
                  <a:prstClr val="black"/>
                </a:solidFill>
                <a:ea typeface="ＭＳ ゴシック" pitchFamily="49" charset="-128"/>
              </a:rPr>
              <a:t>　概　要　</a:t>
            </a:r>
            <a:r>
              <a:rPr lang="en-US" altLang="ja-JP" dirty="0">
                <a:solidFill>
                  <a:prstClr val="black"/>
                </a:solidFill>
                <a:ea typeface="ＭＳ ゴシック" pitchFamily="49" charset="-128"/>
              </a:rPr>
              <a:t>】</a:t>
            </a:r>
          </a:p>
          <a:p>
            <a:r>
              <a:rPr lang="ja-JP" altLang="en-US" dirty="0">
                <a:solidFill>
                  <a:prstClr val="black"/>
                </a:solidFill>
                <a:ea typeface="ＭＳ ゴシック" pitchFamily="49" charset="-128"/>
              </a:rPr>
              <a:t>　</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１　開催期間　　７月４日（土）～８月６日（木）、８月３１日（月）　計１７回　　　　　　　　　　　</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２　主な参加者　</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　総　　括：健康福祉部医監、総括補佐：健康福祉部健康局長</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　関 係 課 ：医療政策課（医療救護活動の統括・調整等）</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a:t>
            </a:r>
            <a:r>
              <a:rPr lang="ja-JP" altLang="en-US" dirty="0" err="1">
                <a:solidFill>
                  <a:prstClr val="black"/>
                </a:solidFill>
                <a:ea typeface="ＭＳ ゴシック" pitchFamily="49" charset="-128"/>
              </a:rPr>
              <a:t>障がい</a:t>
            </a:r>
            <a:r>
              <a:rPr lang="ja-JP" altLang="en-US" dirty="0">
                <a:solidFill>
                  <a:prstClr val="black"/>
                </a:solidFill>
                <a:ea typeface="ＭＳ ゴシック" pitchFamily="49" charset="-128"/>
              </a:rPr>
              <a:t>者支援課（こころのケア対策等）</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健康づくり推進課（保健衛生活動統括、</a:t>
            </a:r>
            <a:r>
              <a:rPr lang="en-US" altLang="ja-JP" dirty="0">
                <a:solidFill>
                  <a:prstClr val="black"/>
                </a:solidFill>
                <a:ea typeface="ＭＳ ゴシック" pitchFamily="49" charset="-128"/>
              </a:rPr>
              <a:t>DVT</a:t>
            </a:r>
            <a:r>
              <a:rPr lang="ja-JP" altLang="en-US" dirty="0">
                <a:solidFill>
                  <a:prstClr val="black"/>
                </a:solidFill>
                <a:ea typeface="ＭＳ ゴシック" pitchFamily="49" charset="-128"/>
              </a:rPr>
              <a:t>対策等）</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認知症対策・ケア推進課（生活不活発病対策等）</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薬務衛生課（医薬品の調達・供給等）</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健康危機管理課（防疫、食品衛生対策、</a:t>
            </a:r>
            <a:r>
              <a:rPr lang="en-US" altLang="ja-JP" dirty="0">
                <a:solidFill>
                  <a:prstClr val="black"/>
                </a:solidFill>
                <a:ea typeface="ＭＳ ゴシック" pitchFamily="49" charset="-128"/>
              </a:rPr>
              <a:t>DHEAT</a:t>
            </a:r>
            <a:r>
              <a:rPr lang="ja-JP" altLang="en-US" dirty="0" err="1">
                <a:solidFill>
                  <a:prstClr val="black"/>
                </a:solidFill>
                <a:ea typeface="ＭＳ ゴシック" pitchFamily="49" charset="-128"/>
              </a:rPr>
              <a:t>の受援</a:t>
            </a:r>
            <a:r>
              <a:rPr lang="ja-JP" altLang="en-US" dirty="0">
                <a:solidFill>
                  <a:prstClr val="black"/>
                </a:solidFill>
                <a:ea typeface="ＭＳ ゴシック" pitchFamily="49" charset="-128"/>
              </a:rPr>
              <a:t>調整等）</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　関係団体：災害コーディネーター、</a:t>
            </a:r>
            <a:r>
              <a:rPr lang="en-US" altLang="ja-JP" dirty="0">
                <a:solidFill>
                  <a:prstClr val="black"/>
                </a:solidFill>
                <a:ea typeface="ＭＳ ゴシック" pitchFamily="49" charset="-128"/>
              </a:rPr>
              <a:t>DMAT</a:t>
            </a:r>
            <a:r>
              <a:rPr lang="ja-JP" altLang="en-US" dirty="0">
                <a:solidFill>
                  <a:prstClr val="black"/>
                </a:solidFill>
                <a:ea typeface="ＭＳ ゴシック" pitchFamily="49" charset="-128"/>
              </a:rPr>
              <a:t>事務局、</a:t>
            </a:r>
            <a:r>
              <a:rPr lang="en-US" altLang="ja-JP" dirty="0">
                <a:solidFill>
                  <a:prstClr val="black"/>
                </a:solidFill>
                <a:ea typeface="ＭＳ ゴシック" pitchFamily="49" charset="-128"/>
              </a:rPr>
              <a:t>DPAT</a:t>
            </a:r>
            <a:r>
              <a:rPr lang="ja-JP" altLang="en-US" dirty="0">
                <a:solidFill>
                  <a:prstClr val="black"/>
                </a:solidFill>
                <a:ea typeface="ＭＳ ゴシック" pitchFamily="49" charset="-128"/>
              </a:rPr>
              <a:t>統括、日赤救護班、</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災害薬事コーディネーター、県医師会、県歯科医師会　等　　　　　　　　　　　　　　　　　　　　　　　　　</a:t>
            </a:r>
            <a:endParaRPr lang="en-US" altLang="ja-JP" dirty="0">
              <a:solidFill>
                <a:prstClr val="black"/>
              </a:solidFill>
              <a:ea typeface="ＭＳ ゴシック" pitchFamily="49" charset="-128"/>
            </a:endParaRPr>
          </a:p>
        </p:txBody>
      </p:sp>
      <p:sp>
        <p:nvSpPr>
          <p:cNvPr id="10"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104</a:t>
            </a:fld>
            <a:endParaRPr lang="en-US" altLang="ja-JP" sz="1200" dirty="0">
              <a:solidFill>
                <a:schemeClr val="bg1"/>
              </a:solidFill>
              <a:latin typeface="HGｺﾞｼｯｸM" pitchFamily="49" charset="-128"/>
              <a:ea typeface="HGｺﾞｼｯｸM" pitchFamily="49" charset="-128"/>
            </a:endParaRPr>
          </a:p>
        </p:txBody>
      </p:sp>
      <p:sp>
        <p:nvSpPr>
          <p:cNvPr id="12" name="Rectangle 7">
            <a:extLst>
              <a:ext uri="{FF2B5EF4-FFF2-40B4-BE49-F238E27FC236}">
                <a16:creationId xmlns:a16="http://schemas.microsoft.com/office/drawing/2014/main" id="{700AAC56-9B25-49AF-A763-4EE9016F5FBE}"/>
              </a:ext>
            </a:extLst>
          </p:cNvPr>
          <p:cNvSpPr>
            <a:spLocks noChangeArrowheads="1"/>
          </p:cNvSpPr>
          <p:nvPr/>
        </p:nvSpPr>
        <p:spPr bwMode="auto">
          <a:xfrm>
            <a:off x="128221" y="172291"/>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保健医療調整本部会議について</a:t>
            </a:r>
          </a:p>
        </p:txBody>
      </p:sp>
    </p:spTree>
    <p:extLst>
      <p:ext uri="{BB962C8B-B14F-4D97-AF65-F5344CB8AC3E}">
        <p14:creationId xmlns:p14="http://schemas.microsoft.com/office/powerpoint/2010/main" val="29745677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コンテンツ プレースホルダー 2"/>
          <p:cNvSpPr txBox="1">
            <a:spLocks/>
          </p:cNvSpPr>
          <p:nvPr/>
        </p:nvSpPr>
        <p:spPr>
          <a:xfrm>
            <a:off x="129989" y="1864885"/>
            <a:ext cx="9174324" cy="43924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25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500"/>
              </a:lnSpc>
              <a:spcBef>
                <a:spcPct val="2000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p:txBody>
      </p:sp>
      <p:sp>
        <p:nvSpPr>
          <p:cNvPr id="9" name="テキスト ボックス 8"/>
          <p:cNvSpPr txBox="1"/>
          <p:nvPr/>
        </p:nvSpPr>
        <p:spPr>
          <a:xfrm>
            <a:off x="0" y="1112594"/>
            <a:ext cx="8673375" cy="380480"/>
          </a:xfrm>
          <a:prstGeom prst="rect">
            <a:avLst/>
          </a:prstGeom>
          <a:noFill/>
          <a:ln w="9525">
            <a:noFill/>
          </a:ln>
        </p:spPr>
        <p:txBody>
          <a:bodyPr wrap="square" lIns="36000" tIns="36000" rIns="36000" bIns="36000" rtlCol="0" anchor="ctr" anchorCtr="0">
            <a:spAutoFit/>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2" name="図 1"/>
          <p:cNvPicPr>
            <a:picLocks noChangeAspect="1"/>
          </p:cNvPicPr>
          <p:nvPr/>
        </p:nvPicPr>
        <p:blipFill>
          <a:blip r:embed="rId3"/>
          <a:stretch>
            <a:fillRect/>
          </a:stretch>
        </p:blipFill>
        <p:spPr>
          <a:xfrm>
            <a:off x="588565" y="843728"/>
            <a:ext cx="7970403" cy="5976174"/>
          </a:xfrm>
          <a:prstGeom prst="rect">
            <a:avLst/>
          </a:prstGeom>
        </p:spPr>
      </p:pic>
      <p:sp>
        <p:nvSpPr>
          <p:cNvPr id="7" name="正方形/長方形 6"/>
          <p:cNvSpPr/>
          <p:nvPr/>
        </p:nvSpPr>
        <p:spPr>
          <a:xfrm>
            <a:off x="5580112" y="1041842"/>
            <a:ext cx="2877711"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noProof="0" dirty="0">
                <a:solidFill>
                  <a:schemeClr val="bg1"/>
                </a:solidFill>
                <a:latin typeface="BIZ UDゴシック" panose="020B0400000000000000" pitchFamily="49" charset="-128"/>
                <a:ea typeface="BIZ UDゴシック" panose="020B0400000000000000" pitchFamily="49" charset="-128"/>
              </a:rPr>
              <a:t>県庁新館</a:t>
            </a:r>
            <a:r>
              <a:rPr lang="ja-JP" altLang="en-US" sz="1400" dirty="0">
                <a:solidFill>
                  <a:schemeClr val="bg1"/>
                </a:solidFill>
                <a:latin typeface="BIZ UDゴシック" panose="020B0400000000000000" pitchFamily="49" charset="-128"/>
                <a:ea typeface="BIZ UDゴシック" panose="020B0400000000000000" pitchFamily="49" charset="-128"/>
              </a:rPr>
              <a:t>８</a:t>
            </a:r>
            <a:r>
              <a:rPr lang="ja-JP" altLang="en-US" sz="1400" noProof="0" dirty="0">
                <a:solidFill>
                  <a:schemeClr val="bg1"/>
                </a:solidFill>
                <a:latin typeface="BIZ UDゴシック" panose="020B0400000000000000" pitchFamily="49" charset="-128"/>
                <a:ea typeface="BIZ UDゴシック" panose="020B0400000000000000" pitchFamily="49" charset="-128"/>
              </a:rPr>
              <a:t>階８０１会議室の一室</a:t>
            </a:r>
            <a:endPar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endParaRPr>
          </a:p>
        </p:txBody>
      </p:sp>
      <p:sp>
        <p:nvSpPr>
          <p:cNvPr id="8"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105</a:t>
            </a:fld>
            <a:endParaRPr lang="en-US" altLang="ja-JP" sz="1200" dirty="0">
              <a:solidFill>
                <a:schemeClr val="bg1"/>
              </a:solidFill>
              <a:latin typeface="HGｺﾞｼｯｸM" pitchFamily="49" charset="-128"/>
              <a:ea typeface="HGｺﾞｼｯｸM" pitchFamily="49" charset="-128"/>
            </a:endParaRPr>
          </a:p>
        </p:txBody>
      </p:sp>
      <p:sp>
        <p:nvSpPr>
          <p:cNvPr id="10" name="Rectangle 7">
            <a:extLst>
              <a:ext uri="{FF2B5EF4-FFF2-40B4-BE49-F238E27FC236}">
                <a16:creationId xmlns:a16="http://schemas.microsoft.com/office/drawing/2014/main" id="{EFCF6826-5120-4CE2-993A-5F9C1B0939C1}"/>
              </a:ext>
            </a:extLst>
          </p:cNvPr>
          <p:cNvSpPr>
            <a:spLocks noChangeArrowheads="1"/>
          </p:cNvSpPr>
          <p:nvPr/>
        </p:nvSpPr>
        <p:spPr bwMode="auto">
          <a:xfrm>
            <a:off x="160501" y="167099"/>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保健医療調整本部会議の様子</a:t>
            </a:r>
          </a:p>
        </p:txBody>
      </p:sp>
    </p:spTree>
    <p:extLst>
      <p:ext uri="{BB962C8B-B14F-4D97-AF65-F5344CB8AC3E}">
        <p14:creationId xmlns:p14="http://schemas.microsoft.com/office/powerpoint/2010/main" val="18713993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コンテンツ プレースホルダー 2"/>
          <p:cNvSpPr txBox="1">
            <a:spLocks/>
          </p:cNvSpPr>
          <p:nvPr/>
        </p:nvSpPr>
        <p:spPr>
          <a:xfrm>
            <a:off x="129989" y="1864885"/>
            <a:ext cx="9174324" cy="43924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lang="ja-JP" altLang="en-US" sz="2500" u="sng" dirty="0">
                <a:solidFill>
                  <a:prstClr val="black"/>
                </a:solidFill>
                <a:latin typeface="ＭＳ ゴシック" pitchFamily="49" charset="-128"/>
                <a:ea typeface="ＭＳ ゴシック" pitchFamily="49" charset="-128"/>
              </a:rPr>
              <a:t>①</a:t>
            </a: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ＥＭＩＳ等を活用した被災医療機関ニーズ把握</a:t>
            </a:r>
            <a:r>
              <a:rPr kumimoji="1" lang="ja-JP" altLang="en-US" sz="2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lang="en-US" altLang="ja-JP" sz="1800" dirty="0">
              <a:solidFill>
                <a:prstClr val="black"/>
              </a:solidFill>
              <a:latin typeface="ＭＳ 明朝" panose="02020609040205080304" pitchFamily="17" charset="-128"/>
              <a:ea typeface="ＭＳ 明朝" panose="02020609040205080304" pitchFamily="17" charset="-128"/>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endParaRPr kumimoji="1" lang="en-US" altLang="ja-JP" sz="1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lang="ja-JP" altLang="en-US" sz="2500" u="sng" dirty="0">
                <a:solidFill>
                  <a:prstClr val="black"/>
                </a:solidFill>
                <a:latin typeface="ＭＳ ゴシック" pitchFamily="49" charset="-128"/>
                <a:ea typeface="ＭＳ ゴシック" pitchFamily="49" charset="-128"/>
              </a:rPr>
              <a:t>②</a:t>
            </a: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自衛隊等と連携した被災医療機関や孤立地区からの患者</a:t>
            </a:r>
            <a:endParaRPr kumimoji="1" lang="en-US" altLang="ja-JP"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lang="ja-JP" altLang="en-US" sz="2500" dirty="0">
                <a:solidFill>
                  <a:prstClr val="black"/>
                </a:solidFill>
                <a:latin typeface="ＭＳ ゴシック" pitchFamily="49" charset="-128"/>
                <a:ea typeface="ＭＳ ゴシック" pitchFamily="49" charset="-128"/>
              </a:rPr>
              <a:t>　　</a:t>
            </a: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搬送</a:t>
            </a:r>
            <a:endParaRPr kumimoji="1" lang="en-US" altLang="ja-JP"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endParaRPr lang="en-US" altLang="ja-JP" sz="2500" u="sng" dirty="0">
              <a:solidFill>
                <a:prstClr val="black"/>
              </a:solidFill>
              <a:latin typeface="ＭＳ ゴシック" pitchFamily="49" charset="-128"/>
              <a:ea typeface="ＭＳ ゴシック" pitchFamily="49" charset="-128"/>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③　孤立地区での応急救護活動</a:t>
            </a:r>
            <a:endParaRPr kumimoji="1" lang="en-US" altLang="ja-JP"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endParaRPr lang="en-US" altLang="ja-JP" sz="2500" u="sng" dirty="0">
              <a:solidFill>
                <a:prstClr val="black"/>
              </a:solidFill>
              <a:latin typeface="ＭＳ ゴシック" pitchFamily="49" charset="-128"/>
              <a:ea typeface="ＭＳ ゴシック" pitchFamily="49" charset="-128"/>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lang="ja-JP" altLang="en-US" sz="2500" u="sng" dirty="0">
                <a:solidFill>
                  <a:prstClr val="black"/>
                </a:solidFill>
                <a:latin typeface="ＭＳ ゴシック" pitchFamily="49" charset="-128"/>
                <a:ea typeface="ＭＳ ゴシック" pitchFamily="49" charset="-128"/>
              </a:rPr>
              <a:t>④</a:t>
            </a: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被災医療機関における診療支援</a:t>
            </a:r>
            <a:endParaRPr kumimoji="1" lang="en-US" altLang="ja-JP"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endParaRPr lang="en-US" altLang="ja-JP" sz="2500" u="sng" dirty="0">
              <a:solidFill>
                <a:prstClr val="black"/>
              </a:solidFill>
              <a:latin typeface="ＭＳ ゴシック" pitchFamily="49" charset="-128"/>
              <a:ea typeface="ＭＳ ゴシック" pitchFamily="49" charset="-128"/>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lang="ja-JP" altLang="en-US" sz="2500" u="sng" dirty="0">
                <a:solidFill>
                  <a:prstClr val="black"/>
                </a:solidFill>
                <a:latin typeface="ＭＳ ゴシック" pitchFamily="49" charset="-128"/>
                <a:ea typeface="ＭＳ ゴシック" pitchFamily="49" charset="-128"/>
              </a:rPr>
              <a:t>⑤</a:t>
            </a: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避難所における避難者等に対する応急救護、診療、処方　</a:t>
            </a:r>
            <a:endParaRPr kumimoji="1" lang="en-US" altLang="ja-JP"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endParaRPr lang="en-US" altLang="ja-JP" sz="2500" u="sng" dirty="0">
              <a:solidFill>
                <a:prstClr val="black"/>
              </a:solidFill>
              <a:latin typeface="ＭＳ ゴシック" pitchFamily="49" charset="-128"/>
              <a:ea typeface="ＭＳ ゴシック" pitchFamily="49" charset="-128"/>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lang="ja-JP" altLang="en-US" sz="2500" u="sng" dirty="0">
                <a:solidFill>
                  <a:prstClr val="black"/>
                </a:solidFill>
                <a:latin typeface="ＭＳ ゴシック" pitchFamily="49" charset="-128"/>
                <a:ea typeface="ＭＳ ゴシック" pitchFamily="49" charset="-128"/>
              </a:rPr>
              <a:t>⑥</a:t>
            </a: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避難所における新型コロナ感染拡大防止対策への助言</a:t>
            </a:r>
            <a:r>
              <a:rPr kumimoji="1" lang="ja-JP" altLang="en-US" sz="2500" b="0" i="0" u="sng" strike="noStrike" kern="1200" cap="none" spc="0" normalizeH="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等　　　　　　　　　　　</a:t>
            </a:r>
            <a:endParaRPr kumimoji="1" lang="en-US" altLang="ja-JP" sz="25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500"/>
              </a:lnSpc>
              <a:spcBef>
                <a:spcPct val="2000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p:txBody>
      </p:sp>
      <p:sp>
        <p:nvSpPr>
          <p:cNvPr id="9" name="テキスト ボックス 8"/>
          <p:cNvSpPr txBox="1"/>
          <p:nvPr/>
        </p:nvSpPr>
        <p:spPr>
          <a:xfrm>
            <a:off x="0" y="1081817"/>
            <a:ext cx="8673375" cy="442035"/>
          </a:xfrm>
          <a:prstGeom prst="rect">
            <a:avLst/>
          </a:prstGeom>
          <a:noFill/>
          <a:ln w="9525">
            <a:noFill/>
          </a:ln>
        </p:spPr>
        <p:txBody>
          <a:bodyPr wrap="square" lIns="36000" tIns="36000" rIns="36000" bIns="36000" rtlCol="0" anchor="ctr" anchorCtr="0">
            <a:spAutoFit/>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主な活動状況</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
        <p:nvSpPr>
          <p:cNvPr id="6"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106</a:t>
            </a:fld>
            <a:endParaRPr lang="en-US" altLang="ja-JP" sz="1200" dirty="0">
              <a:solidFill>
                <a:schemeClr val="bg1"/>
              </a:solidFill>
              <a:latin typeface="HGｺﾞｼｯｸM" pitchFamily="49" charset="-128"/>
              <a:ea typeface="HGｺﾞｼｯｸM" pitchFamily="49" charset="-128"/>
            </a:endParaRPr>
          </a:p>
        </p:txBody>
      </p:sp>
      <p:sp>
        <p:nvSpPr>
          <p:cNvPr id="7" name="Rectangle 7">
            <a:extLst>
              <a:ext uri="{FF2B5EF4-FFF2-40B4-BE49-F238E27FC236}">
                <a16:creationId xmlns:a16="http://schemas.microsoft.com/office/drawing/2014/main" id="{833A6AA0-CBC0-4BE4-AF18-1D3E17DF460A}"/>
              </a:ext>
            </a:extLst>
          </p:cNvPr>
          <p:cNvSpPr>
            <a:spLocks noChangeArrowheads="1"/>
          </p:cNvSpPr>
          <p:nvPr/>
        </p:nvSpPr>
        <p:spPr bwMode="auto">
          <a:xfrm>
            <a:off x="137381" y="267698"/>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ＤＭＡＴ調整本部を中心とした取組み</a:t>
            </a:r>
          </a:p>
        </p:txBody>
      </p:sp>
    </p:spTree>
    <p:extLst>
      <p:ext uri="{BB962C8B-B14F-4D97-AF65-F5344CB8AC3E}">
        <p14:creationId xmlns:p14="http://schemas.microsoft.com/office/powerpoint/2010/main" val="21286930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129989" y="189764"/>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dirty="0">
                <a:solidFill>
                  <a:srgbClr val="FFFFFF"/>
                </a:solidFill>
                <a:latin typeface="+mn-ea"/>
                <a:ea typeface="+mn-ea"/>
              </a:rPr>
              <a:t>主な医療救護班の活動状況</a:t>
            </a:r>
            <a:endParaRPr kumimoji="1" lang="ja-JP" altLang="en-US" sz="2800" b="0" i="0" u="none" strike="noStrike" kern="1200" cap="none" spc="0" normalizeH="0" baseline="0" noProof="0" dirty="0">
              <a:ln>
                <a:noFill/>
              </a:ln>
              <a:solidFill>
                <a:srgbClr val="FFFFFF"/>
              </a:solidFill>
              <a:effectLst/>
              <a:uLnTx/>
              <a:uFillTx/>
              <a:latin typeface="+mn-ea"/>
              <a:ea typeface="+mn-ea"/>
              <a:cs typeface="+mn-cs"/>
            </a:endParaRPr>
          </a:p>
        </p:txBody>
      </p:sp>
      <p:sp>
        <p:nvSpPr>
          <p:cNvPr id="10" name="コンテンツ プレースホルダー 2"/>
          <p:cNvSpPr txBox="1">
            <a:spLocks/>
          </p:cNvSpPr>
          <p:nvPr/>
        </p:nvSpPr>
        <p:spPr>
          <a:xfrm>
            <a:off x="129989" y="1145552"/>
            <a:ext cx="9174324" cy="53235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lang="ja-JP" altLang="en-US" sz="2500" noProof="0" dirty="0">
                <a:solidFill>
                  <a:prstClr val="black"/>
                </a:solidFill>
                <a:latin typeface="ＭＳ ゴシック" pitchFamily="49" charset="-128"/>
                <a:ea typeface="ＭＳ ゴシック" pitchFamily="49" charset="-128"/>
              </a:rPr>
              <a:t>○災害派遣医療チーム（</a:t>
            </a:r>
            <a:r>
              <a:rPr lang="en-US" altLang="ja-JP" sz="2500" noProof="0" dirty="0">
                <a:solidFill>
                  <a:prstClr val="black"/>
                </a:solidFill>
                <a:latin typeface="ＭＳ ゴシック" pitchFamily="49" charset="-128"/>
                <a:ea typeface="ＭＳ ゴシック" pitchFamily="49" charset="-128"/>
              </a:rPr>
              <a:t>DMAT</a:t>
            </a:r>
            <a:r>
              <a:rPr lang="ja-JP" altLang="en-US" sz="2500" noProof="0" dirty="0">
                <a:solidFill>
                  <a:prstClr val="black"/>
                </a:solidFill>
                <a:latin typeface="ＭＳ ゴシック" pitchFamily="49" charset="-128"/>
                <a:ea typeface="ＭＳ ゴシック" pitchFamily="49" charset="-128"/>
              </a:rPr>
              <a:t>）　　　：延べ３００チーム</a:t>
            </a:r>
            <a:endParaRPr lang="en-US" altLang="ja-JP" sz="2500" noProof="0" dirty="0">
              <a:solidFill>
                <a:prstClr val="black"/>
              </a:solidFill>
              <a:latin typeface="ＭＳ ゴシック" pitchFamily="49" charset="-128"/>
              <a:ea typeface="ＭＳ ゴシック" pitchFamily="49" charset="-128"/>
            </a:endParaRPr>
          </a:p>
          <a:p>
            <a:pPr marL="0" lvl="0" indent="0" fontAlgn="auto">
              <a:lnSpc>
                <a:spcPts val="2200"/>
              </a:lnSpc>
              <a:spcAft>
                <a:spcPts val="0"/>
              </a:spcAft>
              <a:buClrTx/>
              <a:buSzTx/>
              <a:buNone/>
              <a:defRPr/>
            </a:pPr>
            <a:endParaRPr lang="en-US" altLang="ja-JP" sz="2500" dirty="0">
              <a:solidFill>
                <a:prstClr val="black"/>
              </a:solidFill>
              <a:latin typeface="ＭＳ ゴシック" pitchFamily="49" charset="-128"/>
              <a:ea typeface="ＭＳ ゴシック" pitchFamily="49" charset="-128"/>
            </a:endParaRPr>
          </a:p>
          <a:p>
            <a:pPr marL="0" indent="0" fontAlgn="auto">
              <a:lnSpc>
                <a:spcPts val="2200"/>
              </a:lnSpc>
              <a:spcAft>
                <a:spcPts val="0"/>
              </a:spcAft>
              <a:buClrTx/>
              <a:buSzTx/>
              <a:buNone/>
              <a:defRPr/>
            </a:pPr>
            <a:r>
              <a:rPr lang="ja-JP" altLang="en-US" sz="2500" dirty="0">
                <a:solidFill>
                  <a:prstClr val="black"/>
                </a:solidFill>
                <a:latin typeface="ＭＳ ゴシック" pitchFamily="49" charset="-128"/>
                <a:ea typeface="ＭＳ ゴシック" pitchFamily="49" charset="-128"/>
              </a:rPr>
              <a:t>○日本赤十字社救護班　　　　　　　：延べ　９７チーム</a:t>
            </a:r>
            <a:endParaRPr lang="en-US" altLang="ja-JP" sz="2500" dirty="0">
              <a:solidFill>
                <a:prstClr val="black"/>
              </a:solidFill>
              <a:latin typeface="ＭＳ ゴシック" pitchFamily="49" charset="-128"/>
              <a:ea typeface="ＭＳ ゴシック" pitchFamily="49" charset="-128"/>
            </a:endParaRPr>
          </a:p>
          <a:p>
            <a:pPr marL="0" lvl="0" indent="0" fontAlgn="auto">
              <a:lnSpc>
                <a:spcPts val="2200"/>
              </a:lnSpc>
              <a:spcAft>
                <a:spcPts val="0"/>
              </a:spcAft>
              <a:buClrTx/>
              <a:buSzTx/>
              <a:buNone/>
              <a:defRPr/>
            </a:pPr>
            <a:endParaRPr kumimoji="1" lang="en-US" altLang="ja-JP" sz="2500" b="0" i="0" strike="noStrike" kern="1200" cap="none" spc="0" normalizeH="0" baseline="0" noProof="0" dirty="0">
              <a:ln>
                <a:noFill/>
              </a:ln>
              <a:solidFill>
                <a:prstClr val="black"/>
              </a:solidFill>
              <a:effectLst/>
              <a:uLnTx/>
              <a:uFillTx/>
              <a:latin typeface="ＭＳ ゴシック" pitchFamily="49" charset="-128"/>
              <a:ea typeface="ＭＳ ゴシック" pitchFamily="49" charset="-128"/>
            </a:endParaRPr>
          </a:p>
          <a:p>
            <a:pPr marL="0" lvl="0" indent="0" fontAlgn="auto">
              <a:lnSpc>
                <a:spcPts val="2200"/>
              </a:lnSpc>
              <a:spcAft>
                <a:spcPts val="0"/>
              </a:spcAft>
              <a:buClrTx/>
              <a:buSzTx/>
              <a:buNone/>
              <a:defRPr/>
            </a:pPr>
            <a:r>
              <a:rPr lang="ja-JP" altLang="en-US" sz="2500" dirty="0">
                <a:solidFill>
                  <a:prstClr val="black"/>
                </a:solidFill>
                <a:latin typeface="ＭＳ ゴシック" pitchFamily="49" charset="-128"/>
                <a:ea typeface="ＭＳ ゴシック" pitchFamily="49" charset="-128"/>
              </a:rPr>
              <a:t>○国立病院機構医療チーム（</a:t>
            </a:r>
            <a:r>
              <a:rPr lang="en-US" altLang="ja-JP" sz="2500" dirty="0">
                <a:solidFill>
                  <a:prstClr val="black"/>
                </a:solidFill>
                <a:latin typeface="ＭＳ ゴシック" pitchFamily="49" charset="-128"/>
                <a:ea typeface="ＭＳ ゴシック" pitchFamily="49" charset="-128"/>
              </a:rPr>
              <a:t>NHO</a:t>
            </a:r>
            <a:r>
              <a:rPr lang="ja-JP" altLang="en-US" sz="2500" dirty="0">
                <a:solidFill>
                  <a:prstClr val="black"/>
                </a:solidFill>
                <a:latin typeface="ＭＳ ゴシック" pitchFamily="49" charset="-128"/>
                <a:ea typeface="ＭＳ ゴシック" pitchFamily="49" charset="-128"/>
              </a:rPr>
              <a:t>）　 ：延べ　４１チーム</a:t>
            </a:r>
            <a:endParaRPr lang="en-US" altLang="ja-JP" sz="2500" dirty="0">
              <a:solidFill>
                <a:prstClr val="black"/>
              </a:solidFill>
              <a:latin typeface="ＭＳ ゴシック" pitchFamily="49" charset="-128"/>
              <a:ea typeface="ＭＳ ゴシック" pitchFamily="49" charset="-128"/>
            </a:endParaRPr>
          </a:p>
          <a:p>
            <a:pPr marL="0" lvl="0" indent="0" fontAlgn="auto">
              <a:lnSpc>
                <a:spcPts val="2200"/>
              </a:lnSpc>
              <a:spcAft>
                <a:spcPts val="0"/>
              </a:spcAft>
              <a:buClrTx/>
              <a:buSzTx/>
              <a:buNone/>
              <a:defRPr/>
            </a:pPr>
            <a:endParaRPr lang="en-US" altLang="ja-JP" sz="2500" dirty="0">
              <a:solidFill>
                <a:prstClr val="black"/>
              </a:solidFill>
              <a:latin typeface="ＭＳ ゴシック" pitchFamily="49" charset="-128"/>
              <a:ea typeface="ＭＳ ゴシック" pitchFamily="49" charset="-128"/>
            </a:endParaRPr>
          </a:p>
          <a:p>
            <a:pPr marL="0" lvl="0" indent="0" fontAlgn="auto">
              <a:lnSpc>
                <a:spcPts val="2200"/>
              </a:lnSpc>
              <a:spcAft>
                <a:spcPts val="0"/>
              </a:spcAft>
              <a:buClrTx/>
              <a:buSzTx/>
              <a:buNone/>
              <a:defRPr/>
            </a:pPr>
            <a:r>
              <a:rPr lang="ja-JP" altLang="en-US" sz="2500" dirty="0">
                <a:solidFill>
                  <a:prstClr val="black"/>
                </a:solidFill>
                <a:latin typeface="ＭＳ ゴシック" pitchFamily="49" charset="-128"/>
                <a:ea typeface="ＭＳ ゴシック" pitchFamily="49" charset="-128"/>
              </a:rPr>
              <a:t>○日本看護協会（災害支援ナース）　：延べ１３５チーム　　　　</a:t>
            </a:r>
            <a:endParaRPr lang="en-US" altLang="ja-JP" sz="2500" dirty="0">
              <a:solidFill>
                <a:prstClr val="black"/>
              </a:solidFill>
              <a:latin typeface="ＭＳ ゴシック" pitchFamily="49" charset="-128"/>
              <a:ea typeface="ＭＳ ゴシック" pitchFamily="49" charset="-128"/>
            </a:endParaRPr>
          </a:p>
          <a:p>
            <a:pPr marL="0" lvl="0" indent="0" fontAlgn="auto">
              <a:lnSpc>
                <a:spcPts val="2200"/>
              </a:lnSpc>
              <a:spcAft>
                <a:spcPts val="0"/>
              </a:spcAft>
              <a:buClrTx/>
              <a:buSzTx/>
              <a:buNone/>
              <a:defRPr/>
            </a:pPr>
            <a:endParaRPr kumimoji="1" lang="en-US" altLang="ja-JP" sz="2500" b="0" i="0" strike="noStrike" kern="1200" cap="none" spc="0" normalizeH="0" baseline="0" noProof="0" dirty="0">
              <a:ln>
                <a:noFill/>
              </a:ln>
              <a:solidFill>
                <a:prstClr val="black"/>
              </a:solidFill>
              <a:effectLst/>
              <a:uLnTx/>
              <a:uFillTx/>
              <a:latin typeface="ＭＳ ゴシック" pitchFamily="49" charset="-128"/>
              <a:ea typeface="ＭＳ ゴシック" pitchFamily="49" charset="-128"/>
            </a:endParaRPr>
          </a:p>
          <a:p>
            <a:pPr marL="0" lvl="0" indent="0" fontAlgn="auto">
              <a:lnSpc>
                <a:spcPts val="2200"/>
              </a:lnSpc>
              <a:spcAft>
                <a:spcPts val="0"/>
              </a:spcAft>
              <a:buClrTx/>
              <a:buSzTx/>
              <a:buNone/>
              <a:defRPr/>
            </a:pPr>
            <a:r>
              <a:rPr lang="ja-JP" altLang="en-US" sz="2500" dirty="0">
                <a:solidFill>
                  <a:prstClr val="black"/>
                </a:solidFill>
                <a:latin typeface="ＭＳ ゴシック" pitchFamily="49" charset="-128"/>
                <a:ea typeface="ＭＳ ゴシック" pitchFamily="49" charset="-128"/>
              </a:rPr>
              <a:t>○県医師会（</a:t>
            </a:r>
            <a:r>
              <a:rPr lang="en-US" altLang="ja-JP" sz="2500" dirty="0">
                <a:solidFill>
                  <a:prstClr val="black"/>
                </a:solidFill>
                <a:latin typeface="ＭＳ ゴシック" pitchFamily="49" charset="-128"/>
                <a:ea typeface="ＭＳ ゴシック" pitchFamily="49" charset="-128"/>
              </a:rPr>
              <a:t>JMAT</a:t>
            </a:r>
            <a:r>
              <a:rPr lang="ja-JP" altLang="en-US" sz="2500" dirty="0">
                <a:solidFill>
                  <a:prstClr val="black"/>
                </a:solidFill>
                <a:latin typeface="ＭＳ ゴシック" pitchFamily="49" charset="-128"/>
                <a:ea typeface="ＭＳ ゴシック" pitchFamily="49" charset="-128"/>
              </a:rPr>
              <a:t>）　　　　　　　　：延べ　６５チーム</a:t>
            </a:r>
          </a:p>
          <a:p>
            <a:pPr marL="0" lvl="0" indent="0" fontAlgn="auto">
              <a:lnSpc>
                <a:spcPts val="2200"/>
              </a:lnSpc>
              <a:spcAft>
                <a:spcPts val="0"/>
              </a:spcAft>
              <a:buClrTx/>
              <a:buSzTx/>
              <a:buNone/>
              <a:defRPr/>
            </a:pPr>
            <a:r>
              <a:rPr lang="ja-JP" altLang="en-US" sz="1400" dirty="0">
                <a:solidFill>
                  <a:prstClr val="black"/>
                </a:solidFill>
                <a:latin typeface="ＭＳ ゴシック" pitchFamily="49" charset="-128"/>
                <a:ea typeface="ＭＳ ゴシック" pitchFamily="49" charset="-128"/>
              </a:rPr>
              <a:t>　　（</a:t>
            </a:r>
            <a:r>
              <a:rPr lang="en-US" altLang="ja-JP" sz="1400" dirty="0">
                <a:solidFill>
                  <a:prstClr val="black"/>
                </a:solidFill>
                <a:latin typeface="ＭＳ ゴシック" pitchFamily="49" charset="-128"/>
                <a:ea typeface="ＭＳ ゴシック" pitchFamily="49" charset="-128"/>
              </a:rPr>
              <a:t>※</a:t>
            </a:r>
            <a:r>
              <a:rPr lang="ja-JP" altLang="en-US" sz="1400" dirty="0">
                <a:solidFill>
                  <a:prstClr val="black"/>
                </a:solidFill>
                <a:latin typeface="ＭＳ ゴシック" pitchFamily="49" charset="-128"/>
                <a:ea typeface="ＭＳ ゴシック" pitchFamily="49" charset="-128"/>
              </a:rPr>
              <a:t>チーム数は、郡市医師会の医療支援チーム数は含まない。）</a:t>
            </a:r>
          </a:p>
          <a:p>
            <a:pPr marL="0" lvl="0" indent="0" fontAlgn="auto">
              <a:lnSpc>
                <a:spcPts val="2200"/>
              </a:lnSpc>
              <a:spcAft>
                <a:spcPts val="0"/>
              </a:spcAft>
              <a:buClrTx/>
              <a:buSzTx/>
              <a:buNone/>
              <a:defRPr/>
            </a:pPr>
            <a:r>
              <a:rPr lang="ja-JP" altLang="en-US" sz="2500" dirty="0">
                <a:solidFill>
                  <a:prstClr val="black"/>
                </a:solidFill>
                <a:latin typeface="ＭＳ ゴシック" pitchFamily="49" charset="-128"/>
                <a:ea typeface="ＭＳ ゴシック" pitchFamily="49" charset="-128"/>
              </a:rPr>
              <a:t>○災害派遣精神医療チーム（</a:t>
            </a:r>
            <a:r>
              <a:rPr lang="en-US" altLang="ja-JP" sz="2500" dirty="0">
                <a:solidFill>
                  <a:prstClr val="black"/>
                </a:solidFill>
                <a:latin typeface="ＭＳ ゴシック" pitchFamily="49" charset="-128"/>
                <a:ea typeface="ＭＳ ゴシック" pitchFamily="49" charset="-128"/>
              </a:rPr>
              <a:t>DPAT</a:t>
            </a:r>
            <a:r>
              <a:rPr lang="ja-JP" altLang="en-US" sz="2500" dirty="0">
                <a:solidFill>
                  <a:prstClr val="black"/>
                </a:solidFill>
                <a:latin typeface="ＭＳ ゴシック" pitchFamily="49" charset="-128"/>
                <a:ea typeface="ＭＳ ゴシック" pitchFamily="49" charset="-128"/>
              </a:rPr>
              <a:t>）   </a:t>
            </a:r>
            <a:r>
              <a:rPr lang="en-US" altLang="ja-JP" sz="2500" dirty="0">
                <a:solidFill>
                  <a:prstClr val="black"/>
                </a:solidFill>
                <a:latin typeface="ＭＳ ゴシック" pitchFamily="49" charset="-128"/>
                <a:ea typeface="ＭＳ ゴシック" pitchFamily="49" charset="-128"/>
              </a:rPr>
              <a:t>:</a:t>
            </a:r>
            <a:r>
              <a:rPr lang="ja-JP" altLang="en-US" sz="2500" dirty="0">
                <a:solidFill>
                  <a:prstClr val="black"/>
                </a:solidFill>
                <a:latin typeface="ＭＳ ゴシック" pitchFamily="49" charset="-128"/>
                <a:ea typeface="ＭＳ ゴシック" pitchFamily="49" charset="-128"/>
              </a:rPr>
              <a:t>延べ　８７チーム</a:t>
            </a:r>
            <a:endParaRPr lang="en-US" altLang="ja-JP" sz="2500" dirty="0">
              <a:solidFill>
                <a:prstClr val="black"/>
              </a:solidFill>
              <a:latin typeface="ＭＳ ゴシック" pitchFamily="49" charset="-128"/>
              <a:ea typeface="ＭＳ ゴシック" pitchFamily="49" charset="-128"/>
            </a:endParaRPr>
          </a:p>
          <a:p>
            <a:pPr marL="0" lvl="0" indent="0" fontAlgn="auto">
              <a:lnSpc>
                <a:spcPts val="2200"/>
              </a:lnSpc>
              <a:spcAft>
                <a:spcPts val="0"/>
              </a:spcAft>
              <a:buClrTx/>
              <a:buSzTx/>
              <a:buNone/>
              <a:defRPr/>
            </a:pPr>
            <a:endParaRPr lang="en-US" altLang="ja-JP" sz="2500" u="sng" dirty="0">
              <a:solidFill>
                <a:prstClr val="black"/>
              </a:solidFill>
              <a:latin typeface="ＭＳ ゴシック" pitchFamily="49" charset="-128"/>
              <a:ea typeface="ＭＳ ゴシック" pitchFamily="49" charset="-128"/>
            </a:endParaRPr>
          </a:p>
          <a:p>
            <a:pPr marL="0" lvl="0" indent="0" fontAlgn="auto">
              <a:lnSpc>
                <a:spcPts val="2200"/>
              </a:lnSpc>
              <a:spcAft>
                <a:spcPts val="0"/>
              </a:spcAft>
              <a:buClrTx/>
              <a:buSzTx/>
              <a:buNone/>
              <a:defRPr/>
            </a:pPr>
            <a:r>
              <a:rPr lang="ja-JP" altLang="en-US" sz="2500" dirty="0">
                <a:solidFill>
                  <a:prstClr val="black"/>
                </a:solidFill>
                <a:latin typeface="ＭＳ ゴシック" pitchFamily="49" charset="-128"/>
                <a:ea typeface="ＭＳ ゴシック" pitchFamily="49" charset="-128"/>
              </a:rPr>
              <a:t>　</a:t>
            </a:r>
            <a:r>
              <a:rPr lang="en-US" altLang="ja-JP" sz="1800" dirty="0">
                <a:solidFill>
                  <a:prstClr val="black"/>
                </a:solidFill>
                <a:latin typeface="ＭＳ ゴシック" pitchFamily="49" charset="-128"/>
                <a:ea typeface="ＭＳ ゴシック" pitchFamily="49" charset="-128"/>
              </a:rPr>
              <a:t>※</a:t>
            </a:r>
            <a:r>
              <a:rPr lang="ja-JP" altLang="en-US" sz="1800" dirty="0">
                <a:solidFill>
                  <a:prstClr val="black"/>
                </a:solidFill>
                <a:latin typeface="ＭＳ ゴシック" pitchFamily="49" charset="-128"/>
                <a:ea typeface="ＭＳ ゴシック" pitchFamily="49" charset="-128"/>
              </a:rPr>
              <a:t>上記の他、災害歯科医療チーム、薬事コーディネーター、</a:t>
            </a:r>
            <a:r>
              <a:rPr lang="en-US" altLang="ja-JP" sz="1800" dirty="0">
                <a:solidFill>
                  <a:prstClr val="black"/>
                </a:solidFill>
                <a:latin typeface="ＭＳ ゴシック" pitchFamily="49" charset="-128"/>
                <a:ea typeface="ＭＳ ゴシック" pitchFamily="49" charset="-128"/>
              </a:rPr>
              <a:t>DHEAT</a:t>
            </a:r>
            <a:r>
              <a:rPr lang="ja-JP" altLang="en-US" sz="1800" dirty="0">
                <a:solidFill>
                  <a:prstClr val="black"/>
                </a:solidFill>
                <a:latin typeface="ＭＳ ゴシック" pitchFamily="49" charset="-128"/>
                <a:ea typeface="ＭＳ ゴシック" pitchFamily="49" charset="-128"/>
              </a:rPr>
              <a:t>やジャパン</a:t>
            </a:r>
            <a:endParaRPr lang="en-US" altLang="ja-JP" sz="1800" dirty="0">
              <a:solidFill>
                <a:prstClr val="black"/>
              </a:solidFill>
              <a:latin typeface="ＭＳ ゴシック" pitchFamily="49" charset="-128"/>
              <a:ea typeface="ＭＳ ゴシック" pitchFamily="49" charset="-128"/>
            </a:endParaRPr>
          </a:p>
          <a:p>
            <a:pPr marL="0" lvl="0" indent="0" fontAlgn="auto">
              <a:lnSpc>
                <a:spcPts val="2200"/>
              </a:lnSpc>
              <a:spcAft>
                <a:spcPts val="0"/>
              </a:spcAft>
              <a:buClrTx/>
              <a:buSzTx/>
              <a:buNone/>
              <a:defRPr/>
            </a:pPr>
            <a:r>
              <a:rPr lang="ja-JP" altLang="en-US" sz="1800" dirty="0">
                <a:solidFill>
                  <a:prstClr val="black"/>
                </a:solidFill>
                <a:latin typeface="ＭＳ ゴシック" pitchFamily="49" charset="-128"/>
                <a:ea typeface="ＭＳ ゴシック" pitchFamily="49" charset="-128"/>
              </a:rPr>
              <a:t>　　 ハート、</a:t>
            </a:r>
            <a:r>
              <a:rPr lang="en-US" altLang="ja-JP" sz="1800" dirty="0" err="1">
                <a:solidFill>
                  <a:prstClr val="black"/>
                </a:solidFill>
                <a:latin typeface="ＭＳ ゴシック" pitchFamily="49" charset="-128"/>
                <a:ea typeface="ＭＳ ゴシック" pitchFamily="49" charset="-128"/>
              </a:rPr>
              <a:t>HuMA</a:t>
            </a:r>
            <a:r>
              <a:rPr lang="ja-JP" altLang="en-US" sz="1800" dirty="0">
                <a:solidFill>
                  <a:prstClr val="black"/>
                </a:solidFill>
                <a:latin typeface="ＭＳ ゴシック" pitchFamily="49" charset="-128"/>
                <a:ea typeface="ＭＳ ゴシック" pitchFamily="49" charset="-128"/>
              </a:rPr>
              <a:t>等各支援団体など多くの団体が支援活動を行った。</a:t>
            </a:r>
            <a:endParaRPr lang="en-US" altLang="ja-JP" sz="1800" dirty="0">
              <a:solidFill>
                <a:prstClr val="black"/>
              </a:solidFill>
              <a:latin typeface="ＭＳ ゴシック" pitchFamily="49" charset="-128"/>
              <a:ea typeface="ＭＳ ゴシック" pitchFamily="49" charset="-128"/>
            </a:endParaRPr>
          </a:p>
          <a:p>
            <a:pPr marL="0" lvl="0" indent="0" fontAlgn="auto">
              <a:lnSpc>
                <a:spcPts val="2200"/>
              </a:lnSpc>
              <a:spcAft>
                <a:spcPts val="0"/>
              </a:spcAft>
              <a:buClrTx/>
              <a:buSzTx/>
              <a:buNone/>
              <a:defRPr/>
            </a:pPr>
            <a:endParaRPr kumimoji="1" lang="en-US" altLang="ja-JP"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lvl="0" indent="0" fontAlgn="auto">
              <a:lnSpc>
                <a:spcPts val="2200"/>
              </a:lnSpc>
              <a:spcAft>
                <a:spcPts val="0"/>
              </a:spcAft>
              <a:buClrTx/>
              <a:buSzTx/>
              <a:buNone/>
              <a:defRPr/>
            </a:pP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500"/>
              </a:lnSpc>
              <a:spcBef>
                <a:spcPct val="2000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p:txBody>
      </p:sp>
      <p:sp>
        <p:nvSpPr>
          <p:cNvPr id="4"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107</a:t>
            </a:fld>
            <a:endParaRPr lang="en-US" altLang="ja-JP" sz="12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9010505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7" name="Rectangle 5"/>
          <p:cNvSpPr>
            <a:spLocks noChangeArrowheads="1"/>
          </p:cNvSpPr>
          <p:nvPr/>
        </p:nvSpPr>
        <p:spPr bwMode="auto">
          <a:xfrm>
            <a:off x="118170" y="692696"/>
            <a:ext cx="8774310" cy="728117"/>
          </a:xfrm>
          <a:prstGeom prst="rect">
            <a:avLst/>
          </a:prstGeom>
          <a:noFill/>
          <a:ln w="25400"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600" b="0" i="0" u="none" strike="noStrike" kern="1200" cap="none" spc="0" normalizeH="0" baseline="0" noProof="0">
              <a:ln>
                <a:noFill/>
              </a:ln>
              <a:solidFill>
                <a:srgbClr val="000000"/>
              </a:solidFill>
              <a:effectLst/>
              <a:uLnTx/>
              <a:uFillTx/>
              <a:latin typeface="ＭＳ Ｐゴシック" pitchFamily="50" charset="-128"/>
              <a:ea typeface="ＭＳ Ｐゴシック" panose="020B0600070205080204" pitchFamily="50" charset="-128"/>
              <a:cs typeface="+mn-cs"/>
            </a:endParaRPr>
          </a:p>
        </p:txBody>
      </p:sp>
      <p:sp>
        <p:nvSpPr>
          <p:cNvPr id="581638" name="Text Box 6"/>
          <p:cNvSpPr txBox="1">
            <a:spLocks noChangeArrowheads="1"/>
          </p:cNvSpPr>
          <p:nvPr/>
        </p:nvSpPr>
        <p:spPr bwMode="auto">
          <a:xfrm>
            <a:off x="316686" y="899428"/>
            <a:ext cx="1131277" cy="369332"/>
          </a:xfrm>
          <a:prstGeom prst="rect">
            <a:avLst/>
          </a:prstGeom>
          <a:noFill/>
          <a:ln w="9525" algn="ctr">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救命救急</a:t>
            </a:r>
          </a:p>
        </p:txBody>
      </p:sp>
      <p:sp>
        <p:nvSpPr>
          <p:cNvPr id="581639" name="Text Box 7"/>
          <p:cNvSpPr txBox="1">
            <a:spLocks noChangeArrowheads="1"/>
          </p:cNvSpPr>
          <p:nvPr/>
        </p:nvSpPr>
        <p:spPr bwMode="auto">
          <a:xfrm>
            <a:off x="3425521" y="908720"/>
            <a:ext cx="2730655" cy="369332"/>
          </a:xfrm>
          <a:prstGeom prst="rect">
            <a:avLst/>
          </a:prstGeom>
          <a:noFill/>
          <a:ln w="9525" algn="ctr">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　避難所での健康支援</a:t>
            </a:r>
          </a:p>
        </p:txBody>
      </p:sp>
      <p:sp>
        <p:nvSpPr>
          <p:cNvPr id="581640" name="Text Box 8"/>
          <p:cNvSpPr txBox="1">
            <a:spLocks noChangeArrowheads="1"/>
          </p:cNvSpPr>
          <p:nvPr/>
        </p:nvSpPr>
        <p:spPr bwMode="auto">
          <a:xfrm>
            <a:off x="6493866" y="908720"/>
            <a:ext cx="2758654" cy="369332"/>
          </a:xfrm>
          <a:prstGeom prst="rect">
            <a:avLst/>
          </a:prstGeom>
          <a:noFill/>
          <a:ln w="9525" algn="ctr">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在宅者の保健・医療</a:t>
            </a:r>
          </a:p>
        </p:txBody>
      </p:sp>
      <p:sp>
        <p:nvSpPr>
          <p:cNvPr id="581642" name="Line 10"/>
          <p:cNvSpPr>
            <a:spLocks noChangeShapeType="1"/>
          </p:cNvSpPr>
          <p:nvPr/>
        </p:nvSpPr>
        <p:spPr bwMode="auto">
          <a:xfrm>
            <a:off x="185055" y="6666776"/>
            <a:ext cx="8275377" cy="0"/>
          </a:xfrm>
          <a:prstGeom prst="line">
            <a:avLst/>
          </a:prstGeom>
          <a:noFill/>
          <a:ln w="50800">
            <a:solidFill>
              <a:schemeClr val="tx1"/>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581644" name="AutoShape 12"/>
          <p:cNvSpPr>
            <a:spLocks noChangeArrowheads="1"/>
          </p:cNvSpPr>
          <p:nvPr/>
        </p:nvSpPr>
        <p:spPr bwMode="auto">
          <a:xfrm>
            <a:off x="319448" y="6041171"/>
            <a:ext cx="2856018" cy="412165"/>
          </a:xfrm>
          <a:prstGeom prst="roundRect">
            <a:avLst>
              <a:gd name="adj" fmla="val 16667"/>
            </a:avLst>
          </a:prstGeom>
          <a:solidFill>
            <a:srgbClr val="CC99FF"/>
          </a:solidFill>
          <a:ln w="12700">
            <a:solidFill>
              <a:srgbClr val="CC99FF"/>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dirty="0">
                <a:latin typeface="Calibri"/>
                <a:ea typeface="HG丸ｺﾞｼｯｸM-PRO" pitchFamily="50" charset="-128"/>
              </a:rPr>
              <a:t>7</a:t>
            </a:r>
            <a:r>
              <a:rPr kumimoji="1" lang="en-US" altLang="ja-JP" sz="2000" b="1" i="0" u="none" strike="noStrike" kern="1200" cap="none" spc="0" normalizeH="0" baseline="0" noProof="0" dirty="0">
                <a:ln>
                  <a:noFill/>
                </a:ln>
                <a:effectLst/>
                <a:uLnTx/>
                <a:uFillTx/>
                <a:latin typeface="Calibri"/>
                <a:ea typeface="HG丸ｺﾞｼｯｸM-PRO" pitchFamily="50" charset="-128"/>
                <a:cs typeface="+mn-cs"/>
              </a:rPr>
              <a:t>/4</a:t>
            </a:r>
            <a:r>
              <a:rPr kumimoji="1" lang="ja-JP" altLang="en-US" sz="2000" b="1" dirty="0">
                <a:latin typeface="Calibri"/>
                <a:ea typeface="HG丸ｺﾞｼｯｸM-PRO" pitchFamily="50" charset="-128"/>
              </a:rPr>
              <a:t>　</a:t>
            </a:r>
            <a:r>
              <a:rPr kumimoji="1" lang="ja-JP" altLang="en-US" sz="1600" b="1" i="0" u="none" strike="noStrike" kern="1200" cap="none" spc="0" normalizeH="0" baseline="0" noProof="0" dirty="0">
                <a:ln>
                  <a:noFill/>
                </a:ln>
                <a:effectLst/>
                <a:uLnTx/>
                <a:uFillTx/>
                <a:latin typeface="Calibri"/>
                <a:ea typeface="HG丸ｺﾞｼｯｸM-PRO" pitchFamily="50" charset="-128"/>
                <a:cs typeface="+mn-cs"/>
              </a:rPr>
              <a:t>保健医療調整本部設置</a:t>
            </a:r>
            <a:endParaRPr kumimoji="1" lang="en-US" altLang="ja-JP" sz="1600" b="1" i="0" u="none" strike="noStrike" kern="1200" cap="none" spc="0" normalizeH="0" baseline="0" noProof="0" dirty="0">
              <a:ln>
                <a:noFill/>
              </a:ln>
              <a:effectLst/>
              <a:uLnTx/>
              <a:uFillTx/>
              <a:latin typeface="Calibri"/>
              <a:ea typeface="HG丸ｺﾞｼｯｸM-PRO" pitchFamily="50" charset="-128"/>
              <a:cs typeface="+mn-cs"/>
            </a:endParaRPr>
          </a:p>
        </p:txBody>
      </p:sp>
      <p:sp>
        <p:nvSpPr>
          <p:cNvPr id="581649" name="AutoShape 17"/>
          <p:cNvSpPr>
            <a:spLocks noChangeArrowheads="1"/>
          </p:cNvSpPr>
          <p:nvPr/>
        </p:nvSpPr>
        <p:spPr bwMode="auto">
          <a:xfrm>
            <a:off x="317997" y="1628795"/>
            <a:ext cx="1994067" cy="3888437"/>
          </a:xfrm>
          <a:prstGeom prst="homePlate">
            <a:avLst>
              <a:gd name="adj" fmla="val 76069"/>
            </a:avLst>
          </a:prstGeom>
          <a:gradFill rotWithShape="1">
            <a:gsLst>
              <a:gs pos="0">
                <a:srgbClr val="00CCFF"/>
              </a:gs>
              <a:gs pos="100000">
                <a:srgbClr val="00CCFF">
                  <a:gamma/>
                  <a:tint val="25490"/>
                  <a:invGamma/>
                </a:srgbClr>
              </a:gs>
            </a:gsLst>
            <a:lin ang="0" scaled="1"/>
          </a:gradFill>
          <a:ln w="12700" algn="ctr">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lumMod val="95000"/>
                    <a:lumOff val="5000"/>
                  </a:srgbClr>
                </a:solidFill>
                <a:effectLst/>
                <a:uLnTx/>
                <a:uFillTx/>
                <a:latin typeface="ＭＳ Ｐゴシック"/>
                <a:ea typeface="ＭＳ Ｐゴシック" panose="020B0600070205080204" pitchFamily="50" charset="-128"/>
                <a:cs typeface="+mn-cs"/>
              </a:rPr>
              <a:t>ＤＭＡＴ</a:t>
            </a:r>
            <a:endParaRPr kumimoji="1" lang="en-US" altLang="ja-JP" sz="2400" b="1" i="0" u="none" strike="noStrike" kern="1200" cap="none" spc="0" normalizeH="0" baseline="0" noProof="0" dirty="0">
              <a:ln>
                <a:noFill/>
              </a:ln>
              <a:solidFill>
                <a:srgbClr val="000000">
                  <a:lumMod val="95000"/>
                  <a:lumOff val="5000"/>
                </a:srgbClr>
              </a:solidFill>
              <a:effectLst/>
              <a:uLnTx/>
              <a:uFillTx/>
              <a:latin typeface="ＭＳ Ｐゴシック"/>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lumMod val="95000"/>
                    <a:lumOff val="5000"/>
                  </a:srgbClr>
                </a:solidFill>
                <a:effectLst/>
                <a:uLnTx/>
                <a:uFillTx/>
                <a:latin typeface="Calibri"/>
                <a:ea typeface="HG丸ｺﾞｼｯｸM-PRO" pitchFamily="50" charset="-128"/>
                <a:cs typeface="+mn-cs"/>
              </a:rPr>
              <a:t>　</a:t>
            </a:r>
            <a:r>
              <a:rPr kumimoji="1" lang="en-US" altLang="ja-JP" b="1" dirty="0">
                <a:solidFill>
                  <a:srgbClr val="000000">
                    <a:lumMod val="95000"/>
                    <a:lumOff val="5000"/>
                  </a:srgbClr>
                </a:solidFill>
                <a:latin typeface="Calibri"/>
                <a:ea typeface="HG丸ｺﾞｼｯｸM-PRO" pitchFamily="50" charset="-128"/>
              </a:rPr>
              <a:t>300</a:t>
            </a:r>
            <a:r>
              <a:rPr kumimoji="1" lang="ja-JP" altLang="en-US" sz="1800" b="1" i="0" u="none" strike="noStrike" kern="1200" cap="none" spc="0" normalizeH="0" baseline="0" noProof="0" dirty="0">
                <a:ln>
                  <a:noFill/>
                </a:ln>
                <a:solidFill>
                  <a:srgbClr val="000000">
                    <a:lumMod val="95000"/>
                    <a:lumOff val="5000"/>
                  </a:srgbClr>
                </a:solidFill>
                <a:effectLst/>
                <a:uLnTx/>
                <a:uFillTx/>
                <a:latin typeface="Calibri"/>
                <a:ea typeface="HG丸ｺﾞｼｯｸM-PRO" pitchFamily="50" charset="-128"/>
                <a:cs typeface="+mn-cs"/>
              </a:rPr>
              <a:t>チーム</a:t>
            </a:r>
          </a:p>
        </p:txBody>
      </p:sp>
      <p:sp>
        <p:nvSpPr>
          <p:cNvPr id="581654" name="AutoShape 22"/>
          <p:cNvSpPr>
            <a:spLocks noChangeArrowheads="1"/>
          </p:cNvSpPr>
          <p:nvPr/>
        </p:nvSpPr>
        <p:spPr bwMode="auto">
          <a:xfrm rot="16200000">
            <a:off x="6050670" y="997401"/>
            <a:ext cx="410215" cy="232859"/>
          </a:xfrm>
          <a:prstGeom prst="downArrow">
            <a:avLst>
              <a:gd name="adj1" fmla="val 50000"/>
              <a:gd name="adj2" fmla="val 62540"/>
            </a:avLst>
          </a:prstGeom>
          <a:solidFill>
            <a:schemeClr val="bg1"/>
          </a:solidFill>
          <a:ln w="12700">
            <a:solidFill>
              <a:schemeClr val="tx1"/>
            </a:solidFill>
            <a:miter lim="800000"/>
            <a:headEnd/>
            <a:tailEnd/>
          </a:ln>
          <a:effec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581656" name="Text Box 24"/>
          <p:cNvSpPr txBox="1">
            <a:spLocks noChangeArrowheads="1"/>
          </p:cNvSpPr>
          <p:nvPr/>
        </p:nvSpPr>
        <p:spPr bwMode="auto">
          <a:xfrm>
            <a:off x="1979712" y="908720"/>
            <a:ext cx="1195754" cy="369332"/>
          </a:xfrm>
          <a:prstGeom prst="rect">
            <a:avLst/>
          </a:prstGeom>
          <a:noFill/>
          <a:ln w="9525" algn="ctr">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病院支援</a:t>
            </a:r>
          </a:p>
        </p:txBody>
      </p:sp>
      <p:sp>
        <p:nvSpPr>
          <p:cNvPr id="581657" name="Oval 25"/>
          <p:cNvSpPr>
            <a:spLocks noChangeArrowheads="1"/>
          </p:cNvSpPr>
          <p:nvPr/>
        </p:nvSpPr>
        <p:spPr bwMode="auto">
          <a:xfrm>
            <a:off x="185055" y="2489820"/>
            <a:ext cx="1262910" cy="651148"/>
          </a:xfrm>
          <a:prstGeom prst="ellipse">
            <a:avLst/>
          </a:prstGeom>
          <a:solidFill>
            <a:srgbClr val="0000FF">
              <a:alpha val="30000"/>
            </a:srgbClr>
          </a:solidFill>
          <a:ln w="952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４８時間</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自己完結</a:t>
            </a:r>
          </a:p>
        </p:txBody>
      </p:sp>
      <p:sp>
        <p:nvSpPr>
          <p:cNvPr id="30" name="AutoShape 11"/>
          <p:cNvSpPr>
            <a:spLocks noChangeArrowheads="1"/>
          </p:cNvSpPr>
          <p:nvPr/>
        </p:nvSpPr>
        <p:spPr bwMode="auto">
          <a:xfrm>
            <a:off x="584212" y="4077072"/>
            <a:ext cx="863753" cy="648072"/>
          </a:xfrm>
          <a:prstGeom prst="roundRect">
            <a:avLst>
              <a:gd name="adj" fmla="val 16667"/>
            </a:avLst>
          </a:prstGeom>
          <a:solidFill>
            <a:schemeClr val="bg1"/>
          </a:solidFill>
          <a:ln w="127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dirty="0">
                <a:solidFill>
                  <a:srgbClr val="000000"/>
                </a:solidFill>
                <a:latin typeface="HG丸ｺﾞｼｯｸM-PRO" pitchFamily="50" charset="-128"/>
                <a:ea typeface="HG丸ｺﾞｼｯｸM-PRO" pitchFamily="50" charset="-128"/>
              </a:rPr>
              <a:t>7</a:t>
            </a:r>
            <a:r>
              <a:rPr kumimoji="1" lang="en-US" altLang="ja-JP" sz="12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/2</a:t>
            </a:r>
            <a:r>
              <a:rPr kumimoji="1" lang="en-US" altLang="ja-JP" sz="1200" dirty="0">
                <a:solidFill>
                  <a:srgbClr val="000000"/>
                </a:solidFill>
                <a:latin typeface="HG丸ｺﾞｼｯｸM-PRO" pitchFamily="50" charset="-128"/>
                <a:ea typeface="HG丸ｺﾞｼｯｸM-PRO" pitchFamily="50" charset="-128"/>
              </a:rPr>
              <a:t>1</a:t>
            </a:r>
            <a:endParaRPr kumimoji="1" lang="en-US" altLang="ja-JP" sz="12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活動終了</a:t>
            </a:r>
          </a:p>
        </p:txBody>
      </p:sp>
      <p:sp>
        <p:nvSpPr>
          <p:cNvPr id="3" name="台形 2"/>
          <p:cNvSpPr/>
          <p:nvPr/>
        </p:nvSpPr>
        <p:spPr bwMode="auto">
          <a:xfrm>
            <a:off x="660392" y="3501009"/>
            <a:ext cx="6743012" cy="2448272"/>
          </a:xfrm>
          <a:prstGeom prst="trapezoid">
            <a:avLst>
              <a:gd name="adj" fmla="val 77797"/>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Calibri"/>
                <a:ea typeface="HG丸ｺﾞｼｯｸM-PRO" pitchFamily="50" charset="-128"/>
                <a:cs typeface="+mn-cs"/>
              </a:rPr>
              <a:t>　</a:t>
            </a:r>
            <a:endParaRPr kumimoji="1" lang="en-US" altLang="ja-JP" sz="18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Calibri"/>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日本赤十字社　　　</a:t>
            </a:r>
            <a:r>
              <a:rPr kumimoji="1" lang="ja-JP" altLang="en-US" b="1" dirty="0">
                <a:solidFill>
                  <a:srgbClr val="000000"/>
                </a:solidFill>
                <a:latin typeface="Calibri"/>
                <a:ea typeface="HG丸ｺﾞｼｯｸM-PRO" pitchFamily="50" charset="-128"/>
              </a:rPr>
              <a:t>    </a:t>
            </a:r>
            <a:r>
              <a:rPr kumimoji="1" lang="en-US" altLang="ja-JP" b="1" dirty="0">
                <a:solidFill>
                  <a:srgbClr val="000000"/>
                </a:solidFill>
                <a:latin typeface="Calibri"/>
                <a:ea typeface="HG丸ｺﾞｼｯｸM-PRO" pitchFamily="50" charset="-128"/>
              </a:rPr>
              <a:t>97</a:t>
            </a: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チーム　　　　　　　　　 　</a:t>
            </a:r>
            <a:endPar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a:t>
            </a:r>
            <a:r>
              <a:rPr kumimoji="1" lang="ja-JP" altLang="en-US" b="1" dirty="0">
                <a:solidFill>
                  <a:srgbClr val="000000"/>
                </a:solidFill>
                <a:latin typeface="Calibri"/>
                <a:ea typeface="HG丸ｺﾞｼｯｸM-PRO" pitchFamily="50" charset="-128"/>
              </a:rPr>
              <a:t>　　　　　　　　　　　　　　　　</a:t>
            </a:r>
            <a:endPar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lvl="0" defTabSz="914400">
              <a:buClrTx/>
              <a:buSzTx/>
              <a:defRPr/>
            </a:pP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a:t>
            </a:r>
            <a:r>
              <a:rPr kumimoji="1" lang="ja-JP" altLang="en-US" b="1" dirty="0">
                <a:solidFill>
                  <a:srgbClr val="000000"/>
                </a:solidFill>
                <a:latin typeface="Calibri"/>
                <a:ea typeface="HG丸ｺﾞｼｯｸM-PRO" pitchFamily="50" charset="-128"/>
              </a:rPr>
              <a:t>国立病院機構（</a:t>
            </a:r>
            <a:r>
              <a:rPr kumimoji="1" lang="en-US" altLang="ja-JP" b="1" dirty="0">
                <a:solidFill>
                  <a:srgbClr val="000000"/>
                </a:solidFill>
                <a:latin typeface="Calibri"/>
                <a:ea typeface="HG丸ｺﾞｼｯｸM-PRO" pitchFamily="50" charset="-128"/>
              </a:rPr>
              <a:t>NHO</a:t>
            </a:r>
            <a:r>
              <a:rPr kumimoji="1" lang="ja-JP" altLang="en-US" b="1" dirty="0">
                <a:solidFill>
                  <a:srgbClr val="000000"/>
                </a:solidFill>
                <a:latin typeface="Calibri"/>
                <a:ea typeface="HG丸ｺﾞｼｯｸM-PRO" pitchFamily="50" charset="-128"/>
              </a:rPr>
              <a:t>） </a:t>
            </a:r>
            <a:r>
              <a:rPr kumimoji="1" lang="en-US" altLang="ja-JP" b="1" dirty="0">
                <a:solidFill>
                  <a:srgbClr val="000000"/>
                </a:solidFill>
                <a:latin typeface="Calibri"/>
                <a:ea typeface="HG丸ｺﾞｼｯｸM-PRO" pitchFamily="50" charset="-128"/>
              </a:rPr>
              <a:t>41</a:t>
            </a:r>
            <a:r>
              <a:rPr kumimoji="1" lang="ja-JP" altLang="en-US" b="1" dirty="0">
                <a:solidFill>
                  <a:srgbClr val="000000"/>
                </a:solidFill>
                <a:latin typeface="Calibri"/>
                <a:ea typeface="HG丸ｺﾞｼｯｸM-PRO" pitchFamily="50" charset="-128"/>
              </a:rPr>
              <a:t>チーム</a:t>
            </a: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a:t>
            </a:r>
            <a:endPar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lvl="0" defTabSz="914400">
              <a:buClrTx/>
              <a:buSzTx/>
              <a:defRPr/>
            </a:pP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a:t>
            </a:r>
            <a:endPar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lvl="0" defTabSz="914400">
              <a:buClrTx/>
              <a:buSzTx/>
              <a:defRPr/>
            </a:pPr>
            <a:r>
              <a:rPr kumimoji="1" lang="ja-JP" altLang="en-US" b="1" dirty="0">
                <a:solidFill>
                  <a:srgbClr val="000000"/>
                </a:solidFill>
                <a:latin typeface="Calibri"/>
                <a:ea typeface="HG丸ｺﾞｼｯｸM-PRO" pitchFamily="50" charset="-128"/>
              </a:rPr>
              <a:t>　日本医師会（</a:t>
            </a:r>
            <a:r>
              <a:rPr kumimoji="1" lang="en-US" altLang="ja-JP" b="1" dirty="0">
                <a:solidFill>
                  <a:srgbClr val="000000"/>
                </a:solidFill>
                <a:latin typeface="Calibri"/>
                <a:ea typeface="HG丸ｺﾞｼｯｸM-PRO" pitchFamily="50" charset="-128"/>
              </a:rPr>
              <a:t>JMAT</a:t>
            </a:r>
            <a:r>
              <a:rPr kumimoji="1" lang="ja-JP" altLang="en-US" b="1" dirty="0">
                <a:solidFill>
                  <a:srgbClr val="000000"/>
                </a:solidFill>
                <a:latin typeface="Calibri"/>
                <a:ea typeface="HG丸ｺﾞｼｯｸM-PRO" pitchFamily="50" charset="-128"/>
              </a:rPr>
              <a:t>）    </a:t>
            </a:r>
            <a:r>
              <a:rPr kumimoji="1" lang="en-US" altLang="ja-JP" b="1" dirty="0">
                <a:solidFill>
                  <a:srgbClr val="000000"/>
                </a:solidFill>
                <a:latin typeface="Calibri"/>
                <a:ea typeface="HG丸ｺﾞｼｯｸM-PRO" pitchFamily="50" charset="-128"/>
              </a:rPr>
              <a:t>65</a:t>
            </a:r>
            <a:r>
              <a:rPr kumimoji="1" lang="ja-JP" altLang="en-US" b="1" dirty="0">
                <a:solidFill>
                  <a:srgbClr val="000000"/>
                </a:solidFill>
                <a:latin typeface="Calibri"/>
                <a:ea typeface="HG丸ｺﾞｼｯｸM-PRO" pitchFamily="50" charset="-128"/>
              </a:rPr>
              <a:t>チーム　</a:t>
            </a: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他</a:t>
            </a:r>
            <a:endParaRPr kumimoji="1" lang="ja-JP" altLang="en-US" sz="16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p:txBody>
      </p:sp>
      <p:sp>
        <p:nvSpPr>
          <p:cNvPr id="6" name="直角三角形 5"/>
          <p:cNvSpPr/>
          <p:nvPr/>
        </p:nvSpPr>
        <p:spPr bwMode="auto">
          <a:xfrm rot="10800000">
            <a:off x="4256218" y="1628797"/>
            <a:ext cx="3340125" cy="4320477"/>
          </a:xfrm>
          <a:prstGeom prst="rtTriangle">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33" name="AutoShape 22"/>
          <p:cNvSpPr>
            <a:spLocks noChangeArrowheads="1"/>
          </p:cNvSpPr>
          <p:nvPr/>
        </p:nvSpPr>
        <p:spPr bwMode="auto">
          <a:xfrm rot="16200000">
            <a:off x="3242356" y="997399"/>
            <a:ext cx="410215" cy="232863"/>
          </a:xfrm>
          <a:prstGeom prst="downArrow">
            <a:avLst>
              <a:gd name="adj1" fmla="val 50000"/>
              <a:gd name="adj2" fmla="val 62540"/>
            </a:avLst>
          </a:prstGeom>
          <a:solidFill>
            <a:schemeClr val="bg1"/>
          </a:solidFill>
          <a:ln w="12700">
            <a:solidFill>
              <a:schemeClr val="tx1"/>
            </a:solidFill>
            <a:miter lim="800000"/>
            <a:headEnd/>
            <a:tailEnd/>
          </a:ln>
          <a:effec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34" name="AutoShape 22"/>
          <p:cNvSpPr>
            <a:spLocks noChangeArrowheads="1"/>
          </p:cNvSpPr>
          <p:nvPr/>
        </p:nvSpPr>
        <p:spPr bwMode="auto">
          <a:xfrm rot="16200000">
            <a:off x="1492033" y="964362"/>
            <a:ext cx="410215" cy="298937"/>
          </a:xfrm>
          <a:prstGeom prst="downArrow">
            <a:avLst>
              <a:gd name="adj1" fmla="val 50000"/>
              <a:gd name="adj2" fmla="val 62540"/>
            </a:avLst>
          </a:prstGeom>
          <a:solidFill>
            <a:schemeClr val="bg1"/>
          </a:solidFill>
          <a:ln w="12700">
            <a:solidFill>
              <a:schemeClr val="tx1"/>
            </a:solidFill>
            <a:miter lim="800000"/>
            <a:headEnd/>
            <a:tailEnd/>
          </a:ln>
          <a:effec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8" name="正方形/長方形 7"/>
          <p:cNvSpPr/>
          <p:nvPr/>
        </p:nvSpPr>
        <p:spPr bwMode="auto">
          <a:xfrm>
            <a:off x="7596336" y="3356993"/>
            <a:ext cx="1296144" cy="2592286"/>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26" name="AutoShape 18"/>
          <p:cNvSpPr>
            <a:spLocks noChangeArrowheads="1"/>
          </p:cNvSpPr>
          <p:nvPr/>
        </p:nvSpPr>
        <p:spPr bwMode="auto">
          <a:xfrm rot="10800000">
            <a:off x="1774593" y="1628786"/>
            <a:ext cx="7117887" cy="1728205"/>
          </a:xfrm>
          <a:prstGeom prst="homePlate">
            <a:avLst>
              <a:gd name="adj" fmla="val 39036"/>
            </a:avLst>
          </a:prstGeom>
          <a:solidFill>
            <a:schemeClr val="accent1">
              <a:lumMod val="40000"/>
              <a:lumOff val="60000"/>
            </a:schemeClr>
          </a:solidFill>
          <a:ln w="12700" algn="ctr">
            <a:noFill/>
            <a:miter lim="800000"/>
            <a:headEnd/>
            <a:tailEnd/>
          </a:ln>
          <a:effectLst/>
        </p:spPr>
        <p:txBody>
          <a:bodyPr rot="10800000"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a:t>
            </a:r>
            <a:endParaRPr kumimoji="1" lang="en-US" altLang="ja-JP"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保健所、市町村、医療</a:t>
            </a:r>
            <a:r>
              <a:rPr kumimoji="1" lang="en-US" altLang="ja-JP"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a:t>
            </a:r>
            <a:r>
              <a:rPr kumimoji="1" lang="ja-JP" altLang="en-US"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社会福祉関係機関</a:t>
            </a:r>
            <a:endParaRPr kumimoji="1" lang="en-US" altLang="ja-JP"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（地域支援拠点、体制の再構築　等）</a:t>
            </a:r>
          </a:p>
        </p:txBody>
      </p:sp>
      <p:sp>
        <p:nvSpPr>
          <p:cNvPr id="9" name="正方形/長方形 8"/>
          <p:cNvSpPr/>
          <p:nvPr/>
        </p:nvSpPr>
        <p:spPr>
          <a:xfrm>
            <a:off x="6516223" y="3645028"/>
            <a:ext cx="2350323" cy="83099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地域の医療機関</a:t>
            </a:r>
            <a:endParaRPr kumimoji="1" lang="en-US" altLang="ja-JP" sz="2400" b="1"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地元医師会</a:t>
            </a:r>
          </a:p>
        </p:txBody>
      </p:sp>
      <p:sp>
        <p:nvSpPr>
          <p:cNvPr id="27" name="Text Box 7"/>
          <p:cNvSpPr txBox="1">
            <a:spLocks noChangeArrowheads="1"/>
          </p:cNvSpPr>
          <p:nvPr/>
        </p:nvSpPr>
        <p:spPr bwMode="auto">
          <a:xfrm>
            <a:off x="2104463" y="3615411"/>
            <a:ext cx="2392606" cy="461665"/>
          </a:xfrm>
          <a:prstGeom prst="rect">
            <a:avLst/>
          </a:prstGeom>
          <a:noFill/>
          <a:ln w="9525" algn="ctr">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医療チーム</a:t>
            </a:r>
          </a:p>
        </p:txBody>
      </p:sp>
      <p:sp>
        <p:nvSpPr>
          <p:cNvPr id="28" name="Oval 25"/>
          <p:cNvSpPr>
            <a:spLocks noChangeArrowheads="1"/>
          </p:cNvSpPr>
          <p:nvPr/>
        </p:nvSpPr>
        <p:spPr bwMode="auto">
          <a:xfrm>
            <a:off x="3995937" y="3569940"/>
            <a:ext cx="2259943" cy="651148"/>
          </a:xfrm>
          <a:prstGeom prst="ellipse">
            <a:avLst/>
          </a:prstGeom>
          <a:solidFill>
            <a:schemeClr val="tx2">
              <a:lumMod val="60000"/>
              <a:lumOff val="40000"/>
              <a:alpha val="30000"/>
            </a:schemeClr>
          </a:solidFill>
          <a:ln w="952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避難所・救護所、</a:t>
            </a:r>
            <a:endParaRPr kumimoji="1" lang="en-US" altLang="ja-JP" sz="1600" b="1" i="0" u="none" strike="noStrike" kern="1200" cap="none" spc="0" normalizeH="0" baseline="0" noProof="0" dirty="0">
              <a:ln>
                <a:noFill/>
              </a:ln>
              <a:solidFill>
                <a:srgbClr val="FF0000"/>
              </a:solidFill>
              <a:effectLst/>
              <a:uLnTx/>
              <a:uFillTx/>
              <a:latin typeface="Calibri"/>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巡回診療　等</a:t>
            </a:r>
          </a:p>
        </p:txBody>
      </p:sp>
      <p:sp>
        <p:nvSpPr>
          <p:cNvPr id="29" name="Oval 25"/>
          <p:cNvSpPr>
            <a:spLocks noChangeArrowheads="1"/>
          </p:cNvSpPr>
          <p:nvPr/>
        </p:nvSpPr>
        <p:spPr bwMode="auto">
          <a:xfrm>
            <a:off x="6372204" y="4509120"/>
            <a:ext cx="2376180" cy="651148"/>
          </a:xfrm>
          <a:prstGeom prst="ellipse">
            <a:avLst/>
          </a:prstGeom>
          <a:solidFill>
            <a:schemeClr val="tx2">
              <a:lumMod val="60000"/>
              <a:lumOff val="40000"/>
              <a:alpha val="30000"/>
            </a:schemeClr>
          </a:solidFill>
          <a:ln w="952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診療再開</a:t>
            </a:r>
          </a:p>
        </p:txBody>
      </p:sp>
      <p:sp>
        <p:nvSpPr>
          <p:cNvPr id="4" name="爆発 1 3"/>
          <p:cNvSpPr/>
          <p:nvPr/>
        </p:nvSpPr>
        <p:spPr>
          <a:xfrm>
            <a:off x="107505" y="1248911"/>
            <a:ext cx="1500917" cy="732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発災</a:t>
            </a:r>
          </a:p>
        </p:txBody>
      </p:sp>
      <p:sp>
        <p:nvSpPr>
          <p:cNvPr id="7" name="山形 6"/>
          <p:cNvSpPr/>
          <p:nvPr/>
        </p:nvSpPr>
        <p:spPr>
          <a:xfrm>
            <a:off x="7236296" y="1420827"/>
            <a:ext cx="1721871" cy="424011"/>
          </a:xfrm>
          <a:prstGeom prst="chevron">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Calibri"/>
                <a:ea typeface="ＭＳ Ｐゴシック" panose="020B0600070205080204" pitchFamily="50" charset="-128"/>
                <a:cs typeface="+mn-cs"/>
              </a:rPr>
              <a:t>平時へ</a:t>
            </a:r>
          </a:p>
        </p:txBody>
      </p:sp>
      <p:sp>
        <p:nvSpPr>
          <p:cNvPr id="35" name="山形 34"/>
          <p:cNvSpPr/>
          <p:nvPr/>
        </p:nvSpPr>
        <p:spPr>
          <a:xfrm>
            <a:off x="1907710" y="1412790"/>
            <a:ext cx="1872208" cy="42401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36" name="山形 35"/>
          <p:cNvSpPr/>
          <p:nvPr/>
        </p:nvSpPr>
        <p:spPr>
          <a:xfrm>
            <a:off x="5410162" y="1420827"/>
            <a:ext cx="1826141" cy="424011"/>
          </a:xfrm>
          <a:prstGeom prst="chevron">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37" name="山形 36"/>
          <p:cNvSpPr/>
          <p:nvPr/>
        </p:nvSpPr>
        <p:spPr>
          <a:xfrm>
            <a:off x="3707911" y="1412790"/>
            <a:ext cx="1774259" cy="424011"/>
          </a:xfrm>
          <a:prstGeom prst="chevron">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39" name="AutoShape 11"/>
          <p:cNvSpPr>
            <a:spLocks noChangeArrowheads="1"/>
          </p:cNvSpPr>
          <p:nvPr/>
        </p:nvSpPr>
        <p:spPr bwMode="auto">
          <a:xfrm>
            <a:off x="6255777" y="5442641"/>
            <a:ext cx="1080172" cy="648072"/>
          </a:xfrm>
          <a:prstGeom prst="roundRect">
            <a:avLst>
              <a:gd name="adj" fmla="val 16667"/>
            </a:avLst>
          </a:prstGeom>
          <a:solidFill>
            <a:schemeClr val="bg1"/>
          </a:solidFill>
          <a:ln w="127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noProof="0" dirty="0">
                <a:solidFill>
                  <a:srgbClr val="000000"/>
                </a:solidFill>
                <a:latin typeface="HG丸ｺﾞｼｯｸM-PRO" pitchFamily="50" charset="-128"/>
                <a:ea typeface="HG丸ｺﾞｼｯｸM-PRO" pitchFamily="50" charset="-128"/>
              </a:rPr>
              <a:t>8</a:t>
            </a:r>
            <a:r>
              <a:rPr kumimoji="1" lang="ja-JP" altLang="en-US" sz="1200" dirty="0">
                <a:solidFill>
                  <a:srgbClr val="000000"/>
                </a:solidFill>
                <a:latin typeface="HG丸ｺﾞｼｯｸM-PRO" pitchFamily="50" charset="-128"/>
                <a:ea typeface="HG丸ｺﾞｼｯｸM-PRO" pitchFamily="50" charset="-128"/>
              </a:rPr>
              <a:t>月上旬まで</a:t>
            </a:r>
            <a:endParaRPr kumimoji="1" lang="en-US" altLang="ja-JP" sz="12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dirty="0">
                <a:solidFill>
                  <a:srgbClr val="000000"/>
                </a:solidFill>
                <a:latin typeface="HG丸ｺﾞｼｯｸM-PRO" pitchFamily="50" charset="-128"/>
                <a:ea typeface="HG丸ｺﾞｼｯｸM-PRO" pitchFamily="50" charset="-128"/>
              </a:rPr>
              <a:t>活動終了</a:t>
            </a:r>
            <a:endParaRPr kumimoji="1" lang="ja-JP" altLang="en-US" sz="12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endParaRPr>
          </a:p>
        </p:txBody>
      </p:sp>
      <p:sp>
        <p:nvSpPr>
          <p:cNvPr id="31"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108</a:t>
            </a:fld>
            <a:endParaRPr lang="en-US" altLang="ja-JP" sz="1200" dirty="0">
              <a:solidFill>
                <a:schemeClr val="bg1"/>
              </a:solidFill>
              <a:latin typeface="HGｺﾞｼｯｸM" pitchFamily="49" charset="-128"/>
              <a:ea typeface="HGｺﾞｼｯｸM" pitchFamily="49" charset="-128"/>
            </a:endParaRPr>
          </a:p>
        </p:txBody>
      </p:sp>
      <p:sp>
        <p:nvSpPr>
          <p:cNvPr id="38" name="Rectangle 7">
            <a:extLst>
              <a:ext uri="{FF2B5EF4-FFF2-40B4-BE49-F238E27FC236}">
                <a16:creationId xmlns:a16="http://schemas.microsoft.com/office/drawing/2014/main" id="{D543496C-B302-4A51-938E-9AE41BFEBDCC}"/>
              </a:ext>
            </a:extLst>
          </p:cNvPr>
          <p:cNvSpPr>
            <a:spLocks noChangeArrowheads="1"/>
          </p:cNvSpPr>
          <p:nvPr/>
        </p:nvSpPr>
        <p:spPr bwMode="auto">
          <a:xfrm>
            <a:off x="53290" y="163478"/>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医療救護の推移と地域医療提供体制のイメージ</a:t>
            </a:r>
          </a:p>
        </p:txBody>
      </p:sp>
    </p:spTree>
    <p:extLst>
      <p:ext uri="{BB962C8B-B14F-4D97-AF65-F5344CB8AC3E}">
        <p14:creationId xmlns:p14="http://schemas.microsoft.com/office/powerpoint/2010/main" val="1691734600"/>
      </p:ext>
    </p:extLst>
  </p:cSld>
  <p:clrMapOvr>
    <a:masterClrMapping/>
  </p:clrMapOvr>
  <p:transition advClick="0"/>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109</a:t>
            </a:fld>
            <a:endParaRPr lang="en-US" altLang="ja-JP" sz="1200" dirty="0">
              <a:solidFill>
                <a:schemeClr val="bg1"/>
              </a:solidFill>
              <a:latin typeface="HGｺﾞｼｯｸM" pitchFamily="49" charset="-128"/>
              <a:ea typeface="HGｺﾞｼｯｸM" pitchFamily="49" charset="-128"/>
            </a:endParaRPr>
          </a:p>
        </p:txBody>
      </p:sp>
      <p:sp>
        <p:nvSpPr>
          <p:cNvPr id="6" name="正方形/長方形 5"/>
          <p:cNvSpPr/>
          <p:nvPr/>
        </p:nvSpPr>
        <p:spPr>
          <a:xfrm>
            <a:off x="395536" y="2708920"/>
            <a:ext cx="8892480" cy="712248"/>
          </a:xfrm>
          <a:prstGeom prst="rect">
            <a:avLst/>
          </a:prstGeom>
        </p:spPr>
        <p:txBody>
          <a:bodyPr vert="horz" wrap="square" lIns="95758" tIns="47880" rIns="95758" bIns="47880" rtlCol="0">
            <a:sp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4000" b="1" i="0" u="none" strike="noStrike" kern="1200" cap="none" spc="0" normalizeH="0" baseline="0" noProof="0" dirty="0">
                <a:ln>
                  <a:noFill/>
                </a:ln>
                <a:solidFill>
                  <a:srgbClr val="0033CC"/>
                </a:solidFill>
                <a:effectLst>
                  <a:glow rad="203200">
                    <a:prstClr val="white"/>
                  </a:glow>
                </a:effectLst>
                <a:uLnTx/>
                <a:uFillTx/>
                <a:latin typeface="Meiryo UI" pitchFamily="50" charset="-128"/>
                <a:ea typeface="Meiryo UI" pitchFamily="50" charset="-128"/>
                <a:cs typeface="Meiryo UI" pitchFamily="50" charset="-128"/>
              </a:rPr>
              <a:t>ご清聴、ありがとうございました。</a:t>
            </a:r>
            <a:endParaRPr kumimoji="1" lang="en-US" altLang="ja-JP" sz="4000" b="1" i="0" u="none" strike="noStrike" kern="1200" cap="none" spc="0" normalizeH="0" baseline="0" noProof="0" dirty="0">
              <a:ln>
                <a:noFill/>
              </a:ln>
              <a:solidFill>
                <a:srgbClr val="0033CC"/>
              </a:solidFill>
              <a:effectLst>
                <a:glow rad="203200">
                  <a:prstClr val="white"/>
                </a:glow>
              </a:effectLst>
              <a:uLnTx/>
              <a:uFillTx/>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334529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203848" y="15375"/>
            <a:ext cx="6070112" cy="6628080"/>
          </a:xfrm>
          <a:prstGeom prst="rect">
            <a:avLst/>
          </a:prstGeom>
        </p:spPr>
      </p:pic>
      <p:sp>
        <p:nvSpPr>
          <p:cNvPr id="3" name="Text Box 1"/>
          <p:cNvSpPr txBox="1">
            <a:spLocks noChangeArrowheads="1"/>
          </p:cNvSpPr>
          <p:nvPr/>
        </p:nvSpPr>
        <p:spPr bwMode="auto">
          <a:xfrm>
            <a:off x="683568" y="116632"/>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3400" dirty="0"/>
              <a:t>救急</a:t>
            </a:r>
            <a:r>
              <a:rPr lang="ja-JP" altLang="ja-JP" sz="3400" dirty="0" smtClean="0"/>
              <a:t>医療</a:t>
            </a:r>
            <a:r>
              <a:rPr lang="ja-JP" altLang="en-US" sz="3400" dirty="0" smtClean="0"/>
              <a:t>提供体制</a:t>
            </a:r>
            <a:endParaRPr lang="ja-JP" altLang="ja-JP" sz="3400" dirty="0"/>
          </a:p>
        </p:txBody>
      </p:sp>
      <p:sp>
        <p:nvSpPr>
          <p:cNvPr id="4" name="テキスト ボックス 3"/>
          <p:cNvSpPr txBox="1"/>
          <p:nvPr/>
        </p:nvSpPr>
        <p:spPr>
          <a:xfrm>
            <a:off x="683568" y="1628800"/>
            <a:ext cx="3888432" cy="2031325"/>
          </a:xfrm>
          <a:prstGeom prst="rect">
            <a:avLst/>
          </a:prstGeom>
          <a:noFill/>
        </p:spPr>
        <p:txBody>
          <a:bodyPr wrap="square" rtlCol="0">
            <a:spAutoFit/>
          </a:bodyPr>
          <a:lstStyle/>
          <a:p>
            <a:r>
              <a:rPr kumimoji="1" lang="ja-JP" altLang="en-US" sz="2400" dirty="0" smtClean="0">
                <a:solidFill>
                  <a:schemeClr val="tx1"/>
                </a:solidFill>
              </a:rPr>
              <a:t>救急医療圏：１０圏域</a:t>
            </a:r>
            <a:endParaRPr kumimoji="1" lang="en-US" altLang="ja-JP" sz="2400" dirty="0" smtClean="0">
              <a:solidFill>
                <a:schemeClr val="tx1"/>
              </a:solidFill>
            </a:endParaRPr>
          </a:p>
          <a:p>
            <a:endParaRPr kumimoji="1" lang="en-US" altLang="ja-JP" dirty="0" smtClean="0">
              <a:solidFill>
                <a:schemeClr val="tx1"/>
              </a:solidFill>
            </a:endParaRPr>
          </a:p>
          <a:p>
            <a:r>
              <a:rPr kumimoji="1" lang="ja-JP" altLang="en-US" sz="2400" dirty="0" smtClean="0">
                <a:solidFill>
                  <a:schemeClr val="tx1"/>
                </a:solidFill>
              </a:rPr>
              <a:t>各圏域で地域の救急医療に対応。</a:t>
            </a:r>
            <a:endParaRPr kumimoji="1" lang="en-US" altLang="ja-JP" sz="2400" dirty="0">
              <a:solidFill>
                <a:schemeClr val="tx1"/>
              </a:solidFill>
            </a:endParaRPr>
          </a:p>
          <a:p>
            <a:endParaRPr kumimoji="1" lang="en-US" altLang="ja-JP" dirty="0" smtClean="0">
              <a:solidFill>
                <a:schemeClr val="tx1"/>
              </a:solidFill>
            </a:endParaRPr>
          </a:p>
          <a:p>
            <a:endParaRPr kumimoji="1" lang="ja-JP" altLang="en-US" dirty="0">
              <a:solidFill>
                <a:schemeClr val="tx1"/>
              </a:solidFill>
            </a:endParaRPr>
          </a:p>
        </p:txBody>
      </p:sp>
    </p:spTree>
    <p:extLst>
      <p:ext uri="{BB962C8B-B14F-4D97-AF65-F5344CB8AC3E}">
        <p14:creationId xmlns:p14="http://schemas.microsoft.com/office/powerpoint/2010/main" val="537314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3400" dirty="0"/>
              <a:t>救急</a:t>
            </a:r>
            <a:r>
              <a:rPr lang="ja-JP" altLang="ja-JP" sz="3400" dirty="0" smtClean="0"/>
              <a:t>医療</a:t>
            </a:r>
            <a:r>
              <a:rPr lang="ja-JP" altLang="en-US" sz="3400" dirty="0" smtClean="0"/>
              <a:t>提供体制</a:t>
            </a:r>
            <a:endParaRPr lang="ja-JP" altLang="ja-JP" sz="3400" dirty="0"/>
          </a:p>
        </p:txBody>
      </p:sp>
      <p:sp>
        <p:nvSpPr>
          <p:cNvPr id="2664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12</a:t>
            </a:fld>
            <a:endParaRPr lang="en-US" altLang="ja-JP" sz="1200"/>
          </a:p>
        </p:txBody>
      </p:sp>
      <p:sp>
        <p:nvSpPr>
          <p:cNvPr id="21" name="Text Box 2"/>
          <p:cNvSpPr txBox="1">
            <a:spLocks noChangeArrowheads="1"/>
          </p:cNvSpPr>
          <p:nvPr/>
        </p:nvSpPr>
        <p:spPr bwMode="auto">
          <a:xfrm>
            <a:off x="468313" y="1557338"/>
            <a:ext cx="8136135" cy="499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defRPr/>
            </a:pPr>
            <a:r>
              <a:rPr lang="ja-JP" altLang="en-US" sz="2800" dirty="0" smtClean="0">
                <a:latin typeface="ＭＳ ゴシック" panose="020B0609070205080204" pitchFamily="49" charset="-128"/>
                <a:ea typeface="ＭＳ ゴシック" panose="020B0609070205080204" pitchFamily="49" charset="-128"/>
              </a:rPr>
              <a:t>○</a:t>
            </a:r>
            <a:r>
              <a:rPr lang="ja-JP" altLang="ja-JP" sz="2800" dirty="0"/>
              <a:t>初期救急、二次救急、三次救急</a:t>
            </a:r>
            <a:r>
              <a:rPr lang="ja-JP" altLang="en-US" sz="2800" dirty="0"/>
              <a:t>から</a:t>
            </a:r>
            <a:r>
              <a:rPr lang="ja-JP" altLang="en-US" sz="2800" dirty="0" smtClean="0"/>
              <a:t>なる</a:t>
            </a:r>
            <a:endParaRPr lang="en-US" altLang="ja-JP" sz="2800" dirty="0" smtClean="0"/>
          </a:p>
          <a:p>
            <a:pPr marL="341313">
              <a:spcBef>
                <a:spcPts val="700"/>
              </a:spcBef>
              <a:buClrTx/>
              <a:defRPr/>
            </a:pPr>
            <a:r>
              <a:rPr lang="ja-JP" altLang="en-US" sz="2800" dirty="0" smtClean="0"/>
              <a:t>　 三層</a:t>
            </a:r>
            <a:r>
              <a:rPr lang="ja-JP" altLang="en-US" sz="2800" dirty="0"/>
              <a:t>の体系</a:t>
            </a:r>
            <a:endParaRPr lang="en-US" altLang="ja-JP" sz="2800" dirty="0"/>
          </a:p>
          <a:p>
            <a:pPr marL="341313">
              <a:spcBef>
                <a:spcPts val="700"/>
              </a:spcBef>
              <a:buClrTx/>
              <a:buFontTx/>
              <a:buNone/>
              <a:defRPr/>
            </a:pPr>
            <a:endParaRPr lang="en-US" altLang="ja-JP" sz="2400" dirty="0" smtClean="0"/>
          </a:p>
          <a:p>
            <a:pPr marL="341313">
              <a:spcBef>
                <a:spcPts val="700"/>
              </a:spcBef>
              <a:buClrTx/>
              <a:buFontTx/>
              <a:buNone/>
              <a:defRPr/>
            </a:pPr>
            <a:r>
              <a:rPr lang="ja-JP" altLang="en-US" sz="2400" dirty="0"/>
              <a:t>　 </a:t>
            </a:r>
            <a:r>
              <a:rPr lang="ja-JP" altLang="ja-JP" sz="2800" dirty="0" smtClean="0"/>
              <a:t>救急医療</a:t>
            </a:r>
            <a:r>
              <a:rPr lang="ja-JP" altLang="en-US" sz="2800" dirty="0" smtClean="0"/>
              <a:t>提供</a:t>
            </a:r>
            <a:r>
              <a:rPr lang="ja-JP" altLang="ja-JP" sz="2800" dirty="0" smtClean="0"/>
              <a:t>体制</a:t>
            </a:r>
            <a:r>
              <a:rPr lang="ja-JP" altLang="ja-JP" sz="2800" dirty="0"/>
              <a:t>については、患者の症状や治療の程度に</a:t>
            </a:r>
            <a:r>
              <a:rPr lang="ja-JP" altLang="ja-JP" sz="2800" dirty="0" smtClean="0"/>
              <a:t>応じた</a:t>
            </a:r>
            <a:r>
              <a:rPr lang="ja-JP" altLang="ja-JP" sz="2800" dirty="0"/>
              <a:t>医療を提供するため、初期救急、二次救急、三次救急の</a:t>
            </a:r>
            <a:r>
              <a:rPr lang="ja-JP" altLang="ja-JP" sz="2800" dirty="0" smtClean="0"/>
              <a:t>区分ごと</a:t>
            </a:r>
            <a:r>
              <a:rPr lang="ja-JP" altLang="ja-JP" sz="2800" dirty="0"/>
              <a:t>に体系的に整備</a:t>
            </a:r>
            <a:r>
              <a:rPr lang="ja-JP" altLang="ja-JP" sz="2800" dirty="0" smtClean="0"/>
              <a:t>を</a:t>
            </a:r>
            <a:r>
              <a:rPr lang="ja-JP" altLang="en-US" sz="2800" dirty="0" smtClean="0"/>
              <a:t>推進。</a:t>
            </a:r>
            <a:r>
              <a:rPr lang="ja-JP" altLang="en-US" sz="2800" dirty="0"/>
              <a:t>　</a:t>
            </a:r>
            <a:endParaRPr lang="en-US" altLang="ja-JP" sz="28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777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3400" dirty="0"/>
              <a:t>救急</a:t>
            </a:r>
            <a:r>
              <a:rPr lang="ja-JP" altLang="ja-JP" sz="3400" dirty="0" smtClean="0"/>
              <a:t>医療</a:t>
            </a:r>
            <a:r>
              <a:rPr lang="ja-JP" altLang="en-US" sz="3400" dirty="0" smtClean="0"/>
              <a:t>提供</a:t>
            </a:r>
            <a:r>
              <a:rPr lang="ja-JP" altLang="ja-JP" sz="3400" dirty="0" smtClean="0"/>
              <a:t>体制体系図</a:t>
            </a:r>
            <a:r>
              <a:rPr lang="ja-JP" altLang="en-US" sz="3400" dirty="0" smtClean="0"/>
              <a:t>（熊本県）</a:t>
            </a:r>
            <a:endParaRPr lang="ja-JP" altLang="ja-JP" sz="3400" dirty="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39" name="AutoShape 14"/>
          <p:cNvSpPr>
            <a:spLocks noChangeArrowheads="1"/>
          </p:cNvSpPr>
          <p:nvPr/>
        </p:nvSpPr>
        <p:spPr bwMode="auto">
          <a:xfrm>
            <a:off x="5693569" y="1166527"/>
            <a:ext cx="3313113" cy="620713"/>
          </a:xfrm>
          <a:prstGeom prst="wedgeRectCallout">
            <a:avLst>
              <a:gd name="adj1" fmla="val -67679"/>
              <a:gd name="adj2" fmla="val 44698"/>
            </a:avLst>
          </a:prstGeom>
          <a:noFill/>
          <a:ln w="12600" cap="sq">
            <a:solidFill>
              <a:srgbClr val="9595B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200" dirty="0">
                <a:latin typeface="ＭＳ ゴシック" pitchFamily="49" charset="-128"/>
                <a:ea typeface="ＭＳ ゴシック" pitchFamily="49" charset="-128"/>
              </a:rPr>
              <a:t>○重症及び複数の診療科領域にわたる全ての</a:t>
            </a:r>
          </a:p>
          <a:p>
            <a:pPr eaLnBrk="1" hangingPunct="1">
              <a:spcBef>
                <a:spcPct val="0"/>
              </a:spcBef>
              <a:buClrTx/>
              <a:buFontTx/>
              <a:buNone/>
            </a:pPr>
            <a:r>
              <a:rPr lang="ja-JP" altLang="ja-JP" sz="1200" dirty="0">
                <a:latin typeface="ＭＳ ゴシック" pitchFamily="49" charset="-128"/>
                <a:ea typeface="ＭＳ ゴシック" pitchFamily="49" charset="-128"/>
              </a:rPr>
              <a:t>　</a:t>
            </a:r>
            <a:r>
              <a:rPr lang="ja-JP" altLang="ja-JP" sz="1200" u="sng" dirty="0">
                <a:latin typeface="ＭＳ ゴシック" pitchFamily="49" charset="-128"/>
                <a:ea typeface="ＭＳ ゴシック" pitchFamily="49" charset="-128"/>
              </a:rPr>
              <a:t>重篤な救急患者を２４時間体制</a:t>
            </a:r>
            <a:r>
              <a:rPr lang="ja-JP" altLang="ja-JP" sz="1200" dirty="0">
                <a:latin typeface="ＭＳ ゴシック" pitchFamily="49" charset="-128"/>
                <a:ea typeface="ＭＳ ゴシック" pitchFamily="49" charset="-128"/>
              </a:rPr>
              <a:t>で受け入れ　るもの。</a:t>
            </a:r>
          </a:p>
        </p:txBody>
      </p:sp>
      <p:sp>
        <p:nvSpPr>
          <p:cNvPr id="26640" name="AutoShape 15"/>
          <p:cNvSpPr>
            <a:spLocks noChangeArrowheads="1"/>
          </p:cNvSpPr>
          <p:nvPr/>
        </p:nvSpPr>
        <p:spPr bwMode="auto">
          <a:xfrm>
            <a:off x="5693568" y="2077485"/>
            <a:ext cx="3313113" cy="801688"/>
          </a:xfrm>
          <a:prstGeom prst="wedgeRectCallout">
            <a:avLst>
              <a:gd name="adj1" fmla="val -65667"/>
              <a:gd name="adj2" fmla="val 151776"/>
            </a:avLst>
          </a:prstGeom>
          <a:noFill/>
          <a:ln w="12600" cap="sq">
            <a:solidFill>
              <a:srgbClr val="9595B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200" dirty="0">
                <a:latin typeface="ＭＳ ゴシック" pitchFamily="49" charset="-128"/>
                <a:ea typeface="ＭＳ ゴシック" pitchFamily="49" charset="-128"/>
              </a:rPr>
              <a:t>○二次医療圏単位で、圏域内の複数の病院が</a:t>
            </a:r>
          </a:p>
          <a:p>
            <a:pPr eaLnBrk="1" hangingPunct="1">
              <a:spcBef>
                <a:spcPct val="0"/>
              </a:spcBef>
              <a:buClrTx/>
              <a:buFontTx/>
              <a:buNone/>
            </a:pPr>
            <a:r>
              <a:rPr lang="ja-JP" altLang="ja-JP" sz="1200" dirty="0">
                <a:latin typeface="ＭＳ ゴシック" pitchFamily="49" charset="-128"/>
                <a:ea typeface="ＭＳ ゴシック" pitchFamily="49" charset="-128"/>
              </a:rPr>
              <a:t>　</a:t>
            </a:r>
            <a:r>
              <a:rPr lang="ja-JP" altLang="ja-JP" sz="1200" u="sng" dirty="0">
                <a:latin typeface="ＭＳ ゴシック" pitchFamily="49" charset="-128"/>
                <a:ea typeface="ＭＳ ゴシック" pitchFamily="49" charset="-128"/>
              </a:rPr>
              <a:t>当番制</a:t>
            </a:r>
            <a:r>
              <a:rPr lang="ja-JP" altLang="ja-JP" sz="1200" dirty="0">
                <a:latin typeface="ＭＳ ゴシック" pitchFamily="49" charset="-128"/>
                <a:ea typeface="ＭＳ ゴシック" pitchFamily="49" charset="-128"/>
              </a:rPr>
              <a:t>により、休日及び夜間において、</a:t>
            </a:r>
            <a:r>
              <a:rPr lang="ja-JP" altLang="ja-JP" sz="1200" u="sng" dirty="0">
                <a:latin typeface="ＭＳ ゴシック" pitchFamily="49" charset="-128"/>
                <a:ea typeface="ＭＳ ゴシック" pitchFamily="49" charset="-128"/>
              </a:rPr>
              <a:t>入</a:t>
            </a:r>
          </a:p>
          <a:p>
            <a:pPr eaLnBrk="1" hangingPunct="1">
              <a:spcBef>
                <a:spcPct val="0"/>
              </a:spcBef>
              <a:buClrTx/>
              <a:buFontTx/>
              <a:buNone/>
            </a:pPr>
            <a:r>
              <a:rPr lang="ja-JP" altLang="ja-JP" sz="1200" dirty="0">
                <a:latin typeface="ＭＳ ゴシック" pitchFamily="49" charset="-128"/>
                <a:ea typeface="ＭＳ ゴシック" pitchFamily="49" charset="-128"/>
              </a:rPr>
              <a:t>　</a:t>
            </a:r>
            <a:r>
              <a:rPr lang="ja-JP" altLang="ja-JP" sz="1200" u="sng" dirty="0">
                <a:latin typeface="ＭＳ ゴシック" pitchFamily="49" charset="-128"/>
                <a:ea typeface="ＭＳ ゴシック" pitchFamily="49" charset="-128"/>
              </a:rPr>
              <a:t>院治療を必要とする重症の救急患者</a:t>
            </a:r>
            <a:r>
              <a:rPr lang="ja-JP" altLang="ja-JP" sz="1200" dirty="0">
                <a:latin typeface="ＭＳ ゴシック" pitchFamily="49" charset="-128"/>
                <a:ea typeface="ＭＳ ゴシック" pitchFamily="49" charset="-128"/>
              </a:rPr>
              <a:t>を受け　</a:t>
            </a:r>
            <a:r>
              <a:rPr lang="ja-JP" altLang="en-US" sz="1200" dirty="0">
                <a:latin typeface="ＭＳ ゴシック" pitchFamily="49" charset="-128"/>
                <a:ea typeface="ＭＳ ゴシック" pitchFamily="49" charset="-128"/>
              </a:rPr>
              <a:t>　　</a:t>
            </a:r>
            <a:endParaRPr lang="en-US" altLang="ja-JP" sz="1200" dirty="0">
              <a:latin typeface="ＭＳ ゴシック" pitchFamily="49" charset="-128"/>
              <a:ea typeface="ＭＳ ゴシック" pitchFamily="49" charset="-128"/>
            </a:endParaRPr>
          </a:p>
          <a:p>
            <a:pPr eaLnBrk="1" hangingPunct="1">
              <a:spcBef>
                <a:spcPct val="0"/>
              </a:spcBef>
              <a:buClrTx/>
              <a:buFontTx/>
              <a:buNone/>
            </a:pPr>
            <a:r>
              <a:rPr lang="ja-JP" altLang="en-US" sz="1200" dirty="0">
                <a:latin typeface="ＭＳ ゴシック" pitchFamily="49" charset="-128"/>
                <a:ea typeface="ＭＳ ゴシック" pitchFamily="49" charset="-128"/>
              </a:rPr>
              <a:t>　</a:t>
            </a:r>
            <a:r>
              <a:rPr lang="ja-JP" altLang="ja-JP" sz="1200" dirty="0">
                <a:latin typeface="ＭＳ ゴシック" pitchFamily="49" charset="-128"/>
                <a:ea typeface="ＭＳ ゴシック" pitchFamily="49" charset="-128"/>
              </a:rPr>
              <a:t>入れるもの。</a:t>
            </a:r>
          </a:p>
        </p:txBody>
      </p:sp>
      <p:sp>
        <p:nvSpPr>
          <p:cNvPr id="26641" name="AutoShape 16"/>
          <p:cNvSpPr>
            <a:spLocks noChangeArrowheads="1"/>
          </p:cNvSpPr>
          <p:nvPr/>
        </p:nvSpPr>
        <p:spPr bwMode="auto">
          <a:xfrm>
            <a:off x="5693569" y="3404209"/>
            <a:ext cx="3313112" cy="1022499"/>
          </a:xfrm>
          <a:prstGeom prst="wedgeRectCallout">
            <a:avLst>
              <a:gd name="adj1" fmla="val -65252"/>
              <a:gd name="adj2" fmla="val 43470"/>
            </a:avLst>
          </a:prstGeom>
          <a:noFill/>
          <a:ln w="12600" cap="sq">
            <a:solidFill>
              <a:srgbClr val="9595B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200" dirty="0">
                <a:latin typeface="ＭＳ ゴシック" pitchFamily="49" charset="-128"/>
                <a:ea typeface="ＭＳ ゴシック" pitchFamily="49" charset="-128"/>
              </a:rPr>
              <a:t>○二次救急医療圏単位で</a:t>
            </a:r>
            <a:r>
              <a:rPr lang="ja-JP" altLang="ja-JP" sz="1200" dirty="0" smtClean="0">
                <a:latin typeface="ＭＳ ゴシック" pitchFamily="49" charset="-128"/>
                <a:ea typeface="ＭＳ ゴシック" pitchFamily="49" charset="-128"/>
              </a:rPr>
              <a:t>、</a:t>
            </a:r>
            <a:r>
              <a:rPr lang="ja-JP" altLang="en-US" sz="1200" dirty="0">
                <a:latin typeface="ＭＳ ゴシック" pitchFamily="49" charset="-128"/>
                <a:ea typeface="ＭＳ ゴシック" pitchFamily="49" charset="-128"/>
              </a:rPr>
              <a:t>救急病院等を定める省令に基づき、救急業務に関し協力する旨の申出があった病院又は診療所の</a:t>
            </a:r>
            <a:r>
              <a:rPr lang="ja-JP" altLang="en-US" sz="1200" dirty="0" smtClean="0">
                <a:latin typeface="ＭＳ ゴシック" pitchFamily="49" charset="-128"/>
                <a:ea typeface="ＭＳ ゴシック" pitchFamily="49" charset="-128"/>
              </a:rPr>
              <a:t>うち</a:t>
            </a:r>
            <a:r>
              <a:rPr lang="en-US" altLang="ja-JP" sz="1200" dirty="0">
                <a:latin typeface="ＭＳ ゴシック" pitchFamily="49" charset="-128"/>
                <a:ea typeface="ＭＳ ゴシック" pitchFamily="49" charset="-128"/>
              </a:rPr>
              <a:t>､</a:t>
            </a:r>
            <a:r>
              <a:rPr lang="ja-JP" altLang="en-US" sz="1200" dirty="0" smtClean="0">
                <a:latin typeface="ＭＳ ゴシック" pitchFamily="49" charset="-128"/>
                <a:ea typeface="ＭＳ ゴシック" pitchFamily="49" charset="-128"/>
              </a:rPr>
              <a:t>医師</a:t>
            </a:r>
            <a:r>
              <a:rPr lang="ja-JP" altLang="en-US" sz="1200" dirty="0">
                <a:latin typeface="ＭＳ ゴシック" pitchFamily="49" charset="-128"/>
                <a:ea typeface="ＭＳ ゴシック" pitchFamily="49" charset="-128"/>
              </a:rPr>
              <a:t>・施設及び設備等の一定の要件を満たすものを県が認定し、その名称等を告示</a:t>
            </a:r>
            <a:r>
              <a:rPr lang="ja-JP" altLang="en-US" sz="1200" dirty="0" smtClean="0">
                <a:latin typeface="ＭＳ ゴシック" pitchFamily="49" charset="-128"/>
                <a:ea typeface="ＭＳ ゴシック" pitchFamily="49" charset="-128"/>
              </a:rPr>
              <a:t>するもの</a:t>
            </a:r>
            <a:r>
              <a:rPr lang="ja-JP" altLang="en-US" sz="1200" dirty="0">
                <a:latin typeface="ＭＳ ゴシック" pitchFamily="49" charset="-128"/>
                <a:ea typeface="ＭＳ ゴシック" pitchFamily="49" charset="-128"/>
              </a:rPr>
              <a:t>。</a:t>
            </a:r>
          </a:p>
        </p:txBody>
      </p:sp>
      <p:sp>
        <p:nvSpPr>
          <p:cNvPr id="26642" name="AutoShape 17"/>
          <p:cNvSpPr>
            <a:spLocks noChangeArrowheads="1"/>
          </p:cNvSpPr>
          <p:nvPr/>
        </p:nvSpPr>
        <p:spPr bwMode="auto">
          <a:xfrm>
            <a:off x="5693569" y="4566706"/>
            <a:ext cx="3313113" cy="620713"/>
          </a:xfrm>
          <a:prstGeom prst="wedgeRectCallout">
            <a:avLst>
              <a:gd name="adj1" fmla="val -69473"/>
              <a:gd name="adj2" fmla="val 67442"/>
            </a:avLst>
          </a:prstGeom>
          <a:noFill/>
          <a:ln w="12600" cap="sq">
            <a:solidFill>
              <a:srgbClr val="9595B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200" dirty="0">
                <a:latin typeface="ＭＳ ゴシック" pitchFamily="49" charset="-128"/>
                <a:ea typeface="ＭＳ ゴシック" pitchFamily="49" charset="-128"/>
              </a:rPr>
              <a:t>○郡市医師会ごとに、複数の医師が</a:t>
            </a:r>
            <a:r>
              <a:rPr lang="ja-JP" altLang="ja-JP" sz="1200" u="sng" dirty="0">
                <a:latin typeface="ＭＳ ゴシック" pitchFamily="49" charset="-128"/>
                <a:ea typeface="ＭＳ ゴシック" pitchFamily="49" charset="-128"/>
              </a:rPr>
              <a:t>在宅当番</a:t>
            </a:r>
          </a:p>
          <a:p>
            <a:pPr eaLnBrk="1" hangingPunct="1">
              <a:spcBef>
                <a:spcPct val="0"/>
              </a:spcBef>
              <a:buClrTx/>
              <a:buFontTx/>
              <a:buNone/>
            </a:pPr>
            <a:r>
              <a:rPr lang="ja-JP" altLang="ja-JP" sz="1200" dirty="0">
                <a:latin typeface="ＭＳ ゴシック" pitchFamily="49" charset="-128"/>
                <a:ea typeface="ＭＳ ゴシック" pitchFamily="49" charset="-128"/>
              </a:rPr>
              <a:t>　</a:t>
            </a:r>
            <a:r>
              <a:rPr lang="ja-JP" altLang="ja-JP" sz="1200" u="sng" dirty="0" smtClean="0">
                <a:latin typeface="ＭＳ ゴシック" pitchFamily="49" charset="-128"/>
                <a:ea typeface="ＭＳ ゴシック" pitchFamily="49" charset="-128"/>
              </a:rPr>
              <a:t>医制</a:t>
            </a:r>
            <a:r>
              <a:rPr lang="en-US" altLang="ja-JP" sz="1200" u="sng" dirty="0" smtClean="0">
                <a:latin typeface="ＭＳ ゴシック" pitchFamily="49" charset="-128"/>
                <a:ea typeface="ＭＳ ゴシック" pitchFamily="49" charset="-128"/>
              </a:rPr>
              <a:t>(※)</a:t>
            </a:r>
            <a:r>
              <a:rPr lang="ja-JP" altLang="ja-JP" sz="1200" dirty="0" smtClean="0">
                <a:latin typeface="ＭＳ ゴシック" pitchFamily="49" charset="-128"/>
                <a:ea typeface="ＭＳ ゴシック" pitchFamily="49" charset="-128"/>
              </a:rPr>
              <a:t>に</a:t>
            </a:r>
            <a:r>
              <a:rPr lang="ja-JP" altLang="ja-JP" sz="1200" dirty="0">
                <a:latin typeface="ＭＳ ゴシック" pitchFamily="49" charset="-128"/>
                <a:ea typeface="ＭＳ ゴシック" pitchFamily="49" charset="-128"/>
              </a:rPr>
              <a:t>より、休日及び夜間において</a:t>
            </a:r>
            <a:r>
              <a:rPr lang="ja-JP" altLang="ja-JP" sz="1200" dirty="0" smtClean="0">
                <a:latin typeface="ＭＳ ゴシック" pitchFamily="49" charset="-128"/>
                <a:ea typeface="ＭＳ ゴシック" pitchFamily="49" charset="-128"/>
              </a:rPr>
              <a:t>、</a:t>
            </a:r>
            <a:r>
              <a:rPr lang="en-US" altLang="ja-JP" sz="1200" dirty="0" smtClean="0">
                <a:latin typeface="ＭＳ ゴシック" pitchFamily="49" charset="-128"/>
                <a:ea typeface="ＭＳ ゴシック" pitchFamily="49" charset="-128"/>
              </a:rPr>
              <a:t> </a:t>
            </a:r>
          </a:p>
          <a:p>
            <a:pPr eaLnBrk="1" hangingPunct="1">
              <a:spcBef>
                <a:spcPct val="0"/>
              </a:spcBef>
              <a:buClrTx/>
              <a:buFontTx/>
              <a:buNone/>
            </a:pPr>
            <a:r>
              <a:rPr lang="en-US" altLang="ja-JP" sz="1200" dirty="0">
                <a:latin typeface="ＭＳ ゴシック" pitchFamily="49" charset="-128"/>
                <a:ea typeface="ＭＳ ゴシック" pitchFamily="49" charset="-128"/>
              </a:rPr>
              <a:t> </a:t>
            </a:r>
            <a:r>
              <a:rPr lang="en-US" altLang="ja-JP" sz="1200" dirty="0" smtClean="0">
                <a:latin typeface="ＭＳ ゴシック" pitchFamily="49" charset="-128"/>
                <a:ea typeface="ＭＳ ゴシック" pitchFamily="49" charset="-128"/>
              </a:rPr>
              <a:t> </a:t>
            </a:r>
            <a:r>
              <a:rPr lang="ja-JP" altLang="ja-JP" sz="1200" u="sng" dirty="0" smtClean="0">
                <a:latin typeface="ＭＳ ゴシック" pitchFamily="49" charset="-128"/>
                <a:ea typeface="ＭＳ ゴシック" pitchFamily="49" charset="-128"/>
              </a:rPr>
              <a:t>比較的</a:t>
            </a:r>
            <a:r>
              <a:rPr lang="ja-JP" altLang="ja-JP" sz="1200" u="sng" dirty="0">
                <a:latin typeface="ＭＳ ゴシック" pitchFamily="49" charset="-128"/>
                <a:ea typeface="ＭＳ ゴシック" pitchFamily="49" charset="-128"/>
              </a:rPr>
              <a:t>軽症の救急患者</a:t>
            </a:r>
            <a:r>
              <a:rPr lang="ja-JP" altLang="ja-JP" sz="1200" dirty="0">
                <a:latin typeface="ＭＳ ゴシック" pitchFamily="49" charset="-128"/>
                <a:ea typeface="ＭＳ ゴシック" pitchFamily="49" charset="-128"/>
              </a:rPr>
              <a:t>を受け入れるもの。</a:t>
            </a:r>
          </a:p>
        </p:txBody>
      </p:sp>
      <p:sp>
        <p:nvSpPr>
          <p:cNvPr id="26643" name="AutoShape 18"/>
          <p:cNvSpPr>
            <a:spLocks noChangeArrowheads="1"/>
          </p:cNvSpPr>
          <p:nvPr/>
        </p:nvSpPr>
        <p:spPr bwMode="auto">
          <a:xfrm>
            <a:off x="5693568" y="5356005"/>
            <a:ext cx="3313113" cy="620713"/>
          </a:xfrm>
          <a:prstGeom prst="wedgeRectCallout">
            <a:avLst>
              <a:gd name="adj1" fmla="val -64141"/>
              <a:gd name="adj2" fmla="val 30365"/>
            </a:avLst>
          </a:prstGeom>
          <a:noFill/>
          <a:ln w="12600" cap="sq">
            <a:solidFill>
              <a:srgbClr val="9595B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200" dirty="0">
                <a:latin typeface="ＭＳ ゴシック" pitchFamily="49" charset="-128"/>
                <a:ea typeface="ＭＳ ゴシック" pitchFamily="49" charset="-128"/>
              </a:rPr>
              <a:t>○</a:t>
            </a:r>
            <a:r>
              <a:rPr lang="ja-JP" altLang="ja-JP" sz="1200" u="sng" dirty="0">
                <a:latin typeface="ＭＳ ゴシック" pitchFamily="49" charset="-128"/>
                <a:ea typeface="ＭＳ ゴシック" pitchFamily="49" charset="-128"/>
              </a:rPr>
              <a:t>地方自治体が整備する急患センター</a:t>
            </a:r>
            <a:r>
              <a:rPr lang="ja-JP" altLang="ja-JP" sz="1200" dirty="0">
                <a:latin typeface="ＭＳ ゴシック" pitchFamily="49" charset="-128"/>
                <a:ea typeface="ＭＳ ゴシック" pitchFamily="49" charset="-128"/>
              </a:rPr>
              <a:t>にて、</a:t>
            </a:r>
          </a:p>
          <a:p>
            <a:pPr eaLnBrk="1" hangingPunct="1">
              <a:spcBef>
                <a:spcPct val="0"/>
              </a:spcBef>
              <a:buClrTx/>
              <a:buFontTx/>
              <a:buNone/>
            </a:pPr>
            <a:r>
              <a:rPr lang="ja-JP" altLang="ja-JP" sz="1200" dirty="0">
                <a:latin typeface="ＭＳ ゴシック" pitchFamily="49" charset="-128"/>
                <a:ea typeface="ＭＳ ゴシック" pitchFamily="49" charset="-128"/>
              </a:rPr>
              <a:t>　休日及び夜間において、</a:t>
            </a:r>
            <a:r>
              <a:rPr lang="ja-JP" altLang="ja-JP" sz="1200" u="sng" dirty="0">
                <a:latin typeface="ＭＳ ゴシック" pitchFamily="49" charset="-128"/>
                <a:ea typeface="ＭＳ ゴシック" pitchFamily="49" charset="-128"/>
              </a:rPr>
              <a:t>比較的軽症の救急</a:t>
            </a:r>
          </a:p>
          <a:p>
            <a:pPr eaLnBrk="1" hangingPunct="1">
              <a:spcBef>
                <a:spcPct val="0"/>
              </a:spcBef>
              <a:buClrTx/>
              <a:buFontTx/>
              <a:buNone/>
            </a:pPr>
            <a:r>
              <a:rPr lang="ja-JP" altLang="ja-JP" sz="1200" dirty="0">
                <a:latin typeface="ＭＳ ゴシック" pitchFamily="49" charset="-128"/>
                <a:ea typeface="ＭＳ ゴシック" pitchFamily="49" charset="-128"/>
              </a:rPr>
              <a:t>　</a:t>
            </a:r>
            <a:r>
              <a:rPr lang="ja-JP" altLang="ja-JP" sz="1200" u="sng" dirty="0">
                <a:latin typeface="ＭＳ ゴシック" pitchFamily="49" charset="-128"/>
                <a:ea typeface="ＭＳ ゴシック" pitchFamily="49" charset="-128"/>
              </a:rPr>
              <a:t>患者</a:t>
            </a:r>
            <a:r>
              <a:rPr lang="ja-JP" altLang="ja-JP" sz="1200" dirty="0">
                <a:latin typeface="ＭＳ ゴシック" pitchFamily="49" charset="-128"/>
                <a:ea typeface="ＭＳ ゴシック" pitchFamily="49" charset="-128"/>
              </a:rPr>
              <a:t>を受け入れるもの。</a:t>
            </a:r>
          </a:p>
        </p:txBody>
      </p:sp>
      <p:sp>
        <p:nvSpPr>
          <p:cNvPr id="26644" name="Text Box 19"/>
          <p:cNvSpPr txBox="1">
            <a:spLocks noChangeArrowheads="1"/>
          </p:cNvSpPr>
          <p:nvPr/>
        </p:nvSpPr>
        <p:spPr bwMode="auto">
          <a:xfrm>
            <a:off x="6873081" y="6481568"/>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13</a:t>
            </a:fld>
            <a:endParaRPr lang="en-US" altLang="ja-JP" sz="1200" dirty="0"/>
          </a:p>
        </p:txBody>
      </p:sp>
      <p:grpSp>
        <p:nvGrpSpPr>
          <p:cNvPr id="2" name="グループ化 1"/>
          <p:cNvGrpSpPr/>
          <p:nvPr/>
        </p:nvGrpSpPr>
        <p:grpSpPr>
          <a:xfrm>
            <a:off x="460046" y="1341438"/>
            <a:ext cx="4895850" cy="5422899"/>
            <a:chOff x="460046" y="1341438"/>
            <a:chExt cx="4895850" cy="5422899"/>
          </a:xfrm>
        </p:grpSpPr>
        <p:sp>
          <p:nvSpPr>
            <p:cNvPr id="26627" name="AutoShape 2"/>
            <p:cNvSpPr>
              <a:spLocks noChangeArrowheads="1"/>
            </p:cNvSpPr>
            <p:nvPr/>
          </p:nvSpPr>
          <p:spPr bwMode="auto">
            <a:xfrm>
              <a:off x="460046" y="1535112"/>
              <a:ext cx="4895850" cy="5229225"/>
            </a:xfrm>
            <a:prstGeom prst="triangle">
              <a:avLst>
                <a:gd name="adj" fmla="val 50000"/>
              </a:avLst>
            </a:prstGeom>
            <a:solidFill>
              <a:srgbClr val="00FF00"/>
            </a:solidFill>
            <a:ln w="25560" cap="sq">
              <a:solidFill>
                <a:srgbClr val="00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28" name="AutoShape 3"/>
            <p:cNvSpPr>
              <a:spLocks noChangeArrowheads="1"/>
            </p:cNvSpPr>
            <p:nvPr/>
          </p:nvSpPr>
          <p:spPr bwMode="auto">
            <a:xfrm>
              <a:off x="655638" y="5301208"/>
              <a:ext cx="4564062" cy="433388"/>
            </a:xfrm>
            <a:prstGeom prst="roundRect">
              <a:avLst>
                <a:gd name="adj" fmla="val 16667"/>
              </a:avLst>
            </a:prstGeom>
            <a:solidFill>
              <a:srgbClr val="CCFFFF"/>
            </a:solidFill>
            <a:ln w="1260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800"/>
                <a:t>在宅当番医制</a:t>
              </a:r>
            </a:p>
          </p:txBody>
        </p:sp>
        <p:sp>
          <p:nvSpPr>
            <p:cNvPr id="26629" name="AutoShape 4"/>
            <p:cNvSpPr>
              <a:spLocks noChangeArrowheads="1"/>
            </p:cNvSpPr>
            <p:nvPr/>
          </p:nvSpPr>
          <p:spPr bwMode="auto">
            <a:xfrm>
              <a:off x="655638" y="5733256"/>
              <a:ext cx="4564062" cy="431800"/>
            </a:xfrm>
            <a:prstGeom prst="roundRect">
              <a:avLst>
                <a:gd name="adj" fmla="val 16667"/>
              </a:avLst>
            </a:prstGeom>
            <a:solidFill>
              <a:srgbClr val="CCFFFF"/>
            </a:solidFill>
            <a:ln w="1260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800" dirty="0"/>
                <a:t>休日夜間急患センター</a:t>
              </a:r>
            </a:p>
          </p:txBody>
        </p:sp>
        <p:sp>
          <p:nvSpPr>
            <p:cNvPr id="26630" name="AutoShape 5"/>
            <p:cNvSpPr>
              <a:spLocks noChangeArrowheads="1"/>
            </p:cNvSpPr>
            <p:nvPr/>
          </p:nvSpPr>
          <p:spPr bwMode="auto">
            <a:xfrm>
              <a:off x="655638" y="3717032"/>
              <a:ext cx="4564062" cy="431800"/>
            </a:xfrm>
            <a:prstGeom prst="roundRect">
              <a:avLst>
                <a:gd name="adj" fmla="val 16667"/>
              </a:avLst>
            </a:prstGeom>
            <a:solidFill>
              <a:srgbClr val="CCFFFF"/>
            </a:solidFill>
            <a:ln w="1260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800" dirty="0"/>
                <a:t>病院群輪番制病院</a:t>
              </a:r>
            </a:p>
          </p:txBody>
        </p:sp>
        <p:sp>
          <p:nvSpPr>
            <p:cNvPr id="26631" name="AutoShape 6"/>
            <p:cNvSpPr>
              <a:spLocks noChangeArrowheads="1"/>
            </p:cNvSpPr>
            <p:nvPr/>
          </p:nvSpPr>
          <p:spPr bwMode="auto">
            <a:xfrm>
              <a:off x="655638" y="4149080"/>
              <a:ext cx="4564062" cy="431800"/>
            </a:xfrm>
            <a:prstGeom prst="roundRect">
              <a:avLst>
                <a:gd name="adj" fmla="val 16667"/>
              </a:avLst>
            </a:prstGeom>
            <a:solidFill>
              <a:srgbClr val="CCFFFF"/>
            </a:solidFill>
            <a:ln w="1260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en-US" sz="1800" dirty="0"/>
                <a:t>救急</a:t>
              </a:r>
              <a:r>
                <a:rPr lang="ja-JP" altLang="en-US" sz="1800" dirty="0" smtClean="0"/>
                <a:t>告示病院</a:t>
              </a:r>
              <a:endParaRPr lang="ja-JP" altLang="ja-JP" sz="1800" dirty="0"/>
            </a:p>
          </p:txBody>
        </p:sp>
        <p:sp>
          <p:nvSpPr>
            <p:cNvPr id="26632" name="AutoShape 7"/>
            <p:cNvSpPr>
              <a:spLocks noChangeArrowheads="1"/>
            </p:cNvSpPr>
            <p:nvPr/>
          </p:nvSpPr>
          <p:spPr bwMode="auto">
            <a:xfrm rot="-1620000">
              <a:off x="822325" y="2165350"/>
              <a:ext cx="862013" cy="1103313"/>
            </a:xfrm>
            <a:prstGeom prst="curvedRightArrow">
              <a:avLst>
                <a:gd name="adj1" fmla="val 24994"/>
                <a:gd name="adj2" fmla="val 50000"/>
                <a:gd name="adj3" fmla="val 25000"/>
              </a:avLst>
            </a:prstGeom>
            <a:solidFill>
              <a:srgbClr val="CCCCFF"/>
            </a:solidFill>
            <a:ln w="2556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33" name="AutoShape 8"/>
            <p:cNvSpPr>
              <a:spLocks noChangeArrowheads="1"/>
            </p:cNvSpPr>
            <p:nvPr/>
          </p:nvSpPr>
          <p:spPr bwMode="auto">
            <a:xfrm>
              <a:off x="797719" y="1628775"/>
              <a:ext cx="4279900" cy="720328"/>
            </a:xfrm>
            <a:prstGeom prst="roundRect">
              <a:avLst>
                <a:gd name="adj" fmla="val 16667"/>
              </a:avLst>
            </a:prstGeom>
            <a:solidFill>
              <a:srgbClr val="CCFFFF"/>
            </a:solidFill>
            <a:ln w="1260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dirty="0"/>
                <a:t>救命救急</a:t>
              </a:r>
              <a:r>
                <a:rPr lang="ja-JP" altLang="ja-JP" sz="1600" dirty="0" smtClean="0"/>
                <a:t>センター</a:t>
              </a:r>
              <a:r>
                <a:rPr lang="ja-JP" altLang="en-US" sz="1600" dirty="0" smtClean="0"/>
                <a:t>（熊本赤十字病院・熊本医療センター・済生会熊本病院）、熊本大学病院</a:t>
              </a:r>
              <a:endParaRPr lang="ja-JP" altLang="ja-JP" sz="1600" dirty="0"/>
            </a:p>
          </p:txBody>
        </p:sp>
        <p:sp>
          <p:nvSpPr>
            <p:cNvPr id="26634" name="AutoShape 9"/>
            <p:cNvSpPr>
              <a:spLocks noChangeArrowheads="1"/>
            </p:cNvSpPr>
            <p:nvPr/>
          </p:nvSpPr>
          <p:spPr bwMode="auto">
            <a:xfrm>
              <a:off x="1690688" y="2708275"/>
              <a:ext cx="2428875" cy="431800"/>
            </a:xfrm>
            <a:prstGeom prst="roundRect">
              <a:avLst>
                <a:gd name="adj" fmla="val 16667"/>
              </a:avLst>
            </a:prstGeom>
            <a:solidFill>
              <a:srgbClr val="CCFFFF"/>
            </a:solidFill>
            <a:ln w="1260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a:t>ドクターヘリ</a:t>
              </a:r>
            </a:p>
          </p:txBody>
        </p:sp>
        <p:sp>
          <p:nvSpPr>
            <p:cNvPr id="26635" name="Rectangle 10"/>
            <p:cNvSpPr>
              <a:spLocks noChangeArrowheads="1"/>
            </p:cNvSpPr>
            <p:nvPr/>
          </p:nvSpPr>
          <p:spPr bwMode="auto">
            <a:xfrm>
              <a:off x="993775" y="1341438"/>
              <a:ext cx="3930650" cy="287337"/>
            </a:xfrm>
            <a:prstGeom prst="rect">
              <a:avLst/>
            </a:prstGeom>
            <a:solidFill>
              <a:srgbClr val="FFCCFF"/>
            </a:solidFill>
            <a:ln w="2556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dirty="0" smtClean="0"/>
                <a:t>三次救急</a:t>
              </a:r>
              <a:endParaRPr lang="ja-JP" altLang="ja-JP" sz="1600" dirty="0"/>
            </a:p>
          </p:txBody>
        </p:sp>
        <p:sp>
          <p:nvSpPr>
            <p:cNvPr id="26636" name="Rectangle 11"/>
            <p:cNvSpPr>
              <a:spLocks noChangeArrowheads="1"/>
            </p:cNvSpPr>
            <p:nvPr/>
          </p:nvSpPr>
          <p:spPr bwMode="auto">
            <a:xfrm>
              <a:off x="993775" y="3429694"/>
              <a:ext cx="3930650" cy="287338"/>
            </a:xfrm>
            <a:prstGeom prst="rect">
              <a:avLst/>
            </a:prstGeom>
            <a:solidFill>
              <a:srgbClr val="FFCCFF"/>
            </a:solidFill>
            <a:ln w="2556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dirty="0" smtClean="0"/>
                <a:t>二次救急</a:t>
              </a:r>
              <a:endParaRPr lang="ja-JP" altLang="ja-JP" sz="1600" dirty="0"/>
            </a:p>
          </p:txBody>
        </p:sp>
        <p:sp>
          <p:nvSpPr>
            <p:cNvPr id="26637" name="Rectangle 12"/>
            <p:cNvSpPr>
              <a:spLocks noChangeArrowheads="1"/>
            </p:cNvSpPr>
            <p:nvPr/>
          </p:nvSpPr>
          <p:spPr bwMode="auto">
            <a:xfrm>
              <a:off x="993775" y="5013176"/>
              <a:ext cx="3930650" cy="287338"/>
            </a:xfrm>
            <a:prstGeom prst="rect">
              <a:avLst/>
            </a:prstGeom>
            <a:solidFill>
              <a:srgbClr val="FFCCFF"/>
            </a:solidFill>
            <a:ln w="2556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dirty="0"/>
                <a:t>初期</a:t>
              </a:r>
              <a:r>
                <a:rPr lang="ja-JP" altLang="ja-JP" sz="1600" dirty="0" smtClean="0"/>
                <a:t>救急</a:t>
              </a:r>
              <a:endParaRPr lang="ja-JP" altLang="ja-JP" sz="1600" dirty="0"/>
            </a:p>
          </p:txBody>
        </p:sp>
        <p:sp>
          <p:nvSpPr>
            <p:cNvPr id="21" name="AutoShape 4"/>
            <p:cNvSpPr>
              <a:spLocks noChangeArrowheads="1"/>
            </p:cNvSpPr>
            <p:nvPr/>
          </p:nvSpPr>
          <p:spPr bwMode="auto">
            <a:xfrm>
              <a:off x="656010" y="6165304"/>
              <a:ext cx="4564062" cy="431800"/>
            </a:xfrm>
            <a:prstGeom prst="roundRect">
              <a:avLst>
                <a:gd name="adj" fmla="val 16667"/>
              </a:avLst>
            </a:prstGeom>
            <a:solidFill>
              <a:srgbClr val="CCFFFF"/>
            </a:solidFill>
            <a:ln w="1260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en-US" sz="1800" dirty="0"/>
                <a:t>救急</a:t>
              </a:r>
              <a:r>
                <a:rPr lang="ja-JP" altLang="en-US" sz="1800" dirty="0" smtClean="0"/>
                <a:t>告示診療所</a:t>
              </a:r>
              <a:endParaRPr lang="ja-JP" altLang="ja-JP" sz="1800" dirty="0"/>
            </a:p>
          </p:txBody>
        </p:sp>
      </p:grpSp>
      <p:sp>
        <p:nvSpPr>
          <p:cNvPr id="23" name="正方形/長方形 22"/>
          <p:cNvSpPr/>
          <p:nvPr/>
        </p:nvSpPr>
        <p:spPr>
          <a:xfrm>
            <a:off x="5355896" y="6081122"/>
            <a:ext cx="3600772" cy="600164"/>
          </a:xfrm>
          <a:prstGeom prst="rect">
            <a:avLst/>
          </a:prstGeom>
        </p:spPr>
        <p:txBody>
          <a:bodyPr wrap="square">
            <a:spAutoFit/>
          </a:bodyPr>
          <a:lstStyle/>
          <a:p>
            <a:pPr marL="341313" lvl="0">
              <a:spcBef>
                <a:spcPts val="700"/>
              </a:spcBef>
              <a:buClrTx/>
              <a:defRPr/>
            </a:pPr>
            <a:r>
              <a:rPr lang="en-US" altLang="ja-JP" sz="1100" dirty="0">
                <a:solidFill>
                  <a:schemeClr val="tx1"/>
                </a:solidFill>
                <a:latin typeface="ＭＳ Ｐゴシック"/>
                <a:ea typeface="ＭＳ Ｐゴシック"/>
              </a:rPr>
              <a:t>※</a:t>
            </a:r>
            <a:r>
              <a:rPr lang="ja-JP" altLang="en-US" sz="1100" dirty="0">
                <a:solidFill>
                  <a:schemeClr val="tx1"/>
                </a:solidFill>
                <a:latin typeface="ＭＳ Ｐゴシック"/>
                <a:ea typeface="ＭＳ Ｐゴシック"/>
              </a:rPr>
              <a:t>　</a:t>
            </a:r>
            <a:r>
              <a:rPr lang="ja-JP" altLang="ja-JP" sz="1100" dirty="0">
                <a:solidFill>
                  <a:schemeClr val="tx1"/>
                </a:solidFill>
                <a:latin typeface="ＭＳ Ｐゴシック"/>
                <a:ea typeface="ＭＳ Ｐゴシック"/>
              </a:rPr>
              <a:t>在宅当番医制</a:t>
            </a:r>
            <a:r>
              <a:rPr lang="en-US" altLang="ja-JP" sz="1100" dirty="0">
                <a:solidFill>
                  <a:schemeClr val="tx1"/>
                </a:solidFill>
                <a:latin typeface="ＭＳ Ｐゴシック"/>
                <a:ea typeface="ＭＳ Ｐゴシック"/>
              </a:rPr>
              <a:t> </a:t>
            </a:r>
            <a:r>
              <a:rPr lang="ja-JP" altLang="en-US" sz="1100" dirty="0">
                <a:solidFill>
                  <a:schemeClr val="tx1"/>
                </a:solidFill>
                <a:latin typeface="ＭＳ Ｐゴシック"/>
                <a:ea typeface="ＭＳ Ｐゴシック"/>
              </a:rPr>
              <a:t>とは、</a:t>
            </a:r>
            <a:r>
              <a:rPr lang="ja-JP" altLang="ja-JP" sz="1100" dirty="0">
                <a:solidFill>
                  <a:schemeClr val="tx1"/>
                </a:solidFill>
                <a:latin typeface="ＭＳ Ｐゴシック"/>
                <a:ea typeface="ＭＳ Ｐゴシック"/>
              </a:rPr>
              <a:t>地区医師会が当番病院・診療所を決め、</a:t>
            </a:r>
            <a:r>
              <a:rPr lang="ja-JP" altLang="en-US" sz="1100" dirty="0">
                <a:solidFill>
                  <a:schemeClr val="tx1"/>
                </a:solidFill>
                <a:latin typeface="ＭＳ Ｐゴシック"/>
                <a:ea typeface="ＭＳ Ｐゴシック"/>
              </a:rPr>
              <a:t>休日</a:t>
            </a:r>
            <a:r>
              <a:rPr lang="ja-JP" altLang="ja-JP" sz="1100" dirty="0">
                <a:solidFill>
                  <a:schemeClr val="tx1"/>
                </a:solidFill>
                <a:latin typeface="ＭＳ Ｐゴシック"/>
                <a:ea typeface="ＭＳ Ｐゴシック"/>
              </a:rPr>
              <a:t>に比較的軽症の救急患者の診療にあたる制度</a:t>
            </a:r>
            <a:r>
              <a:rPr lang="ja-JP" altLang="en-US" sz="1100" dirty="0">
                <a:solidFill>
                  <a:schemeClr val="tx1"/>
                </a:solidFill>
                <a:latin typeface="ＭＳ Ｐゴシック"/>
                <a:ea typeface="ＭＳ Ｐゴシック"/>
              </a:rPr>
              <a:t>。</a:t>
            </a:r>
          </a:p>
        </p:txBody>
      </p:sp>
    </p:spTree>
    <p:extLst>
      <p:ext uri="{BB962C8B-B14F-4D97-AF65-F5344CB8AC3E}">
        <p14:creationId xmlns:p14="http://schemas.microsoft.com/office/powerpoint/2010/main" val="25911490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smtClean="0"/>
              <a:t>初期救急</a:t>
            </a:r>
            <a:endParaRPr lang="ja-JP" altLang="ja-JP" sz="3400" dirty="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4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14</a:t>
            </a:fld>
            <a:endParaRPr lang="en-US" altLang="ja-JP" sz="1200"/>
          </a:p>
        </p:txBody>
      </p:sp>
      <p:sp>
        <p:nvSpPr>
          <p:cNvPr id="23" name="下矢印 22"/>
          <p:cNvSpPr/>
          <p:nvPr/>
        </p:nvSpPr>
        <p:spPr bwMode="auto">
          <a:xfrm rot="16200000">
            <a:off x="3150252" y="4172788"/>
            <a:ext cx="815752" cy="1823950"/>
          </a:xfrm>
          <a:prstGeom prst="downArrow">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smtClean="0">
              <a:ln>
                <a:noFill/>
              </a:ln>
              <a:solidFill>
                <a:schemeClr val="bg1"/>
              </a:solidFill>
              <a:effectLst/>
              <a:latin typeface="Verdana" pitchFamily="32" charset="0"/>
              <a:ea typeface="ＭＳ Ｐゴシック" pitchFamily="48" charset="-128"/>
            </a:endParaRPr>
          </a:p>
        </p:txBody>
      </p:sp>
      <p:sp>
        <p:nvSpPr>
          <p:cNvPr id="19" name="Text Box 2"/>
          <p:cNvSpPr txBox="1">
            <a:spLocks noChangeArrowheads="1"/>
          </p:cNvSpPr>
          <p:nvPr/>
        </p:nvSpPr>
        <p:spPr bwMode="auto">
          <a:xfrm>
            <a:off x="457200" y="1942173"/>
            <a:ext cx="4718987" cy="17184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800" dirty="0" smtClean="0">
                <a:latin typeface="+mj-ea"/>
                <a:ea typeface="+mj-ea"/>
              </a:rPr>
              <a:t>○初期救急とは？</a:t>
            </a:r>
            <a:endParaRPr lang="en-US" altLang="ja-JP" sz="2800" dirty="0" smtClean="0">
              <a:latin typeface="+mj-ea"/>
              <a:ea typeface="+mj-ea"/>
            </a:endParaRPr>
          </a:p>
          <a:p>
            <a:pPr marL="341313">
              <a:spcBef>
                <a:spcPts val="700"/>
              </a:spcBef>
              <a:buClrTx/>
              <a:buFontTx/>
              <a:buNone/>
              <a:defRPr/>
            </a:pPr>
            <a:r>
              <a:rPr lang="ja-JP" altLang="en-US" sz="2800" dirty="0">
                <a:latin typeface="+mj-ea"/>
                <a:ea typeface="+mj-ea"/>
              </a:rPr>
              <a:t>　</a:t>
            </a:r>
            <a:r>
              <a:rPr lang="ja-JP" altLang="en-US" sz="2400" dirty="0">
                <a:latin typeface="+mj-ea"/>
                <a:ea typeface="+mj-ea"/>
              </a:rPr>
              <a:t>　入院の必要がなく、外来で対処できる患者に</a:t>
            </a:r>
            <a:r>
              <a:rPr lang="ja-JP" altLang="en-US" sz="2400" dirty="0" smtClean="0">
                <a:latin typeface="+mj-ea"/>
                <a:ea typeface="+mj-ea"/>
              </a:rPr>
              <a:t>対応。</a:t>
            </a:r>
            <a:endParaRPr lang="en-US" altLang="ja-JP" sz="2800" dirty="0" smtClean="0">
              <a:latin typeface="+mj-ea"/>
              <a:ea typeface="+mj-ea"/>
            </a:endParaRPr>
          </a:p>
          <a:p>
            <a:pPr marL="341313">
              <a:spcBef>
                <a:spcPts val="700"/>
              </a:spcBef>
              <a:buClrTx/>
              <a:buFontTx/>
              <a:buNone/>
              <a:defRPr/>
            </a:pPr>
            <a:endParaRPr lang="ja-JP" altLang="ja-JP" sz="2800" dirty="0" smtClean="0">
              <a:latin typeface="+mj-ea"/>
              <a:ea typeface="+mj-ea"/>
            </a:endParaRPr>
          </a:p>
        </p:txBody>
      </p:sp>
      <p:pic>
        <p:nvPicPr>
          <p:cNvPr id="4" name="図 3"/>
          <p:cNvPicPr>
            <a:picLocks noChangeAspect="1"/>
          </p:cNvPicPr>
          <p:nvPr/>
        </p:nvPicPr>
        <p:blipFill>
          <a:blip r:embed="rId3"/>
          <a:stretch>
            <a:fillRect/>
          </a:stretch>
        </p:blipFill>
        <p:spPr>
          <a:xfrm>
            <a:off x="4576223" y="935079"/>
            <a:ext cx="4482737" cy="4968552"/>
          </a:xfrm>
          <a:prstGeom prst="rect">
            <a:avLst/>
          </a:prstGeom>
        </p:spPr>
      </p:pic>
      <p:pic>
        <p:nvPicPr>
          <p:cNvPr id="5" name="図 4"/>
          <p:cNvPicPr>
            <a:picLocks noChangeAspect="1"/>
          </p:cNvPicPr>
          <p:nvPr/>
        </p:nvPicPr>
        <p:blipFill>
          <a:blip r:embed="rId4"/>
          <a:stretch>
            <a:fillRect/>
          </a:stretch>
        </p:blipFill>
        <p:spPr>
          <a:xfrm>
            <a:off x="4863501" y="4258371"/>
            <a:ext cx="4102964" cy="1524034"/>
          </a:xfrm>
          <a:prstGeom prst="rect">
            <a:avLst/>
          </a:prstGeom>
        </p:spPr>
      </p:pic>
    </p:spTree>
    <p:extLst>
      <p:ext uri="{BB962C8B-B14F-4D97-AF65-F5344CB8AC3E}">
        <p14:creationId xmlns:p14="http://schemas.microsoft.com/office/powerpoint/2010/main" val="31175827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69" y="776987"/>
            <a:ext cx="8174777" cy="2390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591069" y="321407"/>
            <a:ext cx="7848872" cy="461665"/>
          </a:xfrm>
          <a:prstGeom prst="rect">
            <a:avLst/>
          </a:prstGeom>
          <a:noFill/>
        </p:spPr>
        <p:txBody>
          <a:bodyPr wrap="square" rtlCol="0">
            <a:spAutoFit/>
          </a:bodyPr>
          <a:lstStyle/>
          <a:p>
            <a:r>
              <a:rPr kumimoji="1" lang="ja-JP" altLang="en-US" sz="2400" dirty="0" smtClean="0">
                <a:solidFill>
                  <a:schemeClr val="tx1"/>
                </a:solidFill>
              </a:rPr>
              <a:t>在宅当番医制の例（</a:t>
            </a:r>
            <a:r>
              <a:rPr kumimoji="1" lang="ja-JP" altLang="en-US" sz="2400" dirty="0">
                <a:solidFill>
                  <a:schemeClr val="tx1"/>
                </a:solidFill>
              </a:rPr>
              <a:t>八代市</a:t>
            </a:r>
            <a:r>
              <a:rPr kumimoji="1" lang="ja-JP" altLang="en-US" sz="2400" dirty="0" smtClean="0">
                <a:solidFill>
                  <a:schemeClr val="tx1"/>
                </a:solidFill>
              </a:rPr>
              <a:t>ホームページより抜粋）</a:t>
            </a:r>
            <a:endParaRPr kumimoji="1" lang="ja-JP" altLang="en-US" sz="2400" dirty="0">
              <a:solidFill>
                <a:schemeClr val="tx1"/>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69" y="3263617"/>
            <a:ext cx="5602797" cy="3409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15</a:t>
            </a:fld>
            <a:endParaRPr lang="en-US" altLang="ja-JP" sz="1200" dirty="0"/>
          </a:p>
        </p:txBody>
      </p:sp>
    </p:spTree>
    <p:extLst>
      <p:ext uri="{BB962C8B-B14F-4D97-AF65-F5344CB8AC3E}">
        <p14:creationId xmlns:p14="http://schemas.microsoft.com/office/powerpoint/2010/main" val="305521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28" y="1270739"/>
            <a:ext cx="7776863"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467544" y="294013"/>
            <a:ext cx="7848872" cy="830997"/>
          </a:xfrm>
          <a:prstGeom prst="rect">
            <a:avLst/>
          </a:prstGeom>
          <a:noFill/>
        </p:spPr>
        <p:txBody>
          <a:bodyPr wrap="square" rtlCol="0">
            <a:spAutoFit/>
          </a:bodyPr>
          <a:lstStyle/>
          <a:p>
            <a:r>
              <a:rPr kumimoji="1" lang="ja-JP" altLang="en-US" sz="2400" dirty="0" smtClean="0">
                <a:solidFill>
                  <a:schemeClr val="tx1"/>
                </a:solidFill>
              </a:rPr>
              <a:t>休日夜間急患センターの例</a:t>
            </a:r>
            <a:endParaRPr kumimoji="1" lang="en-US" altLang="ja-JP" sz="2400" dirty="0" smtClean="0">
              <a:solidFill>
                <a:schemeClr val="tx1"/>
              </a:solidFill>
            </a:endParaRPr>
          </a:p>
          <a:p>
            <a:r>
              <a:rPr kumimoji="1" lang="ja-JP" altLang="en-US" sz="2400" dirty="0" smtClean="0">
                <a:solidFill>
                  <a:schemeClr val="tx1"/>
                </a:solidFill>
              </a:rPr>
              <a:t>　（熊本地域医療センターホームページより抜粋）</a:t>
            </a:r>
            <a:endParaRPr kumimoji="1" lang="ja-JP" altLang="en-US" sz="2400" dirty="0">
              <a:solidFill>
                <a:schemeClr val="tx1"/>
              </a:solidFill>
            </a:endParaRPr>
          </a:p>
        </p:txBody>
      </p:sp>
      <p:sp>
        <p:nvSpPr>
          <p:cNvPr id="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16</a:t>
            </a:fld>
            <a:endParaRPr lang="en-US" altLang="ja-JP" sz="1200" dirty="0"/>
          </a:p>
        </p:txBody>
      </p:sp>
      <p:sp>
        <p:nvSpPr>
          <p:cNvPr id="3" name="角丸四角形 2"/>
          <p:cNvSpPr/>
          <p:nvPr/>
        </p:nvSpPr>
        <p:spPr bwMode="auto">
          <a:xfrm>
            <a:off x="575556" y="5475379"/>
            <a:ext cx="7632848" cy="792088"/>
          </a:xfrm>
          <a:prstGeom prst="roundRect">
            <a:avLst/>
          </a:prstGeom>
          <a:solidFill>
            <a:srgbClr val="FEDAE5"/>
          </a:solid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ja-JP" altLang="en-US" sz="1800" b="0" i="0" u="none" strike="noStrike" cap="none" normalizeH="0" baseline="0" dirty="0" smtClean="0">
                <a:ln>
                  <a:noFill/>
                </a:ln>
                <a:solidFill>
                  <a:srgbClr val="FF0000"/>
                </a:solidFill>
                <a:effectLst/>
                <a:latin typeface="Verdana" pitchFamily="32" charset="0"/>
                <a:ea typeface="ＭＳ Ｐゴシック" pitchFamily="48" charset="-128"/>
              </a:rPr>
              <a:t>令和２年</a:t>
            </a:r>
            <a:r>
              <a:rPr lang="en-US" altLang="ja-JP" dirty="0" smtClean="0">
                <a:solidFill>
                  <a:srgbClr val="FF0000"/>
                </a:solidFill>
                <a:latin typeface="+mn-ea"/>
                <a:ea typeface="+mn-ea"/>
              </a:rPr>
              <a:t>10</a:t>
            </a:r>
            <a:r>
              <a:rPr kumimoji="0" lang="ja-JP" altLang="en-US" sz="1800" b="0" i="0" u="none" strike="noStrike" cap="none" normalizeH="0" baseline="0" dirty="0" smtClean="0">
                <a:ln>
                  <a:noFill/>
                </a:ln>
                <a:solidFill>
                  <a:srgbClr val="FF0000"/>
                </a:solidFill>
                <a:effectLst/>
                <a:latin typeface="Verdana" pitchFamily="32" charset="0"/>
                <a:ea typeface="ＭＳ Ｐゴシック" pitchFamily="48" charset="-128"/>
              </a:rPr>
              <a:t>月から当面の間、</a:t>
            </a:r>
            <a:r>
              <a:rPr lang="ja-JP" altLang="en-US" dirty="0" smtClean="0">
                <a:solidFill>
                  <a:srgbClr val="FF0000"/>
                </a:solidFill>
              </a:rPr>
              <a:t>内科・外科の２３：００～翌８：００の診療を休止。</a:t>
            </a:r>
            <a:endParaRPr lang="en-US" altLang="ja-JP" dirty="0" smtClean="0">
              <a:solidFill>
                <a:srgbClr val="FF0000"/>
              </a:solidFill>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ja-JP" altLang="en-US" sz="1800" b="0" i="0" u="none" strike="noStrike" cap="none" normalizeH="0" baseline="0" dirty="0" smtClean="0">
                <a:ln>
                  <a:noFill/>
                </a:ln>
                <a:solidFill>
                  <a:srgbClr val="FF0000"/>
                </a:solidFill>
                <a:effectLst/>
                <a:latin typeface="Verdana" pitchFamily="32" charset="0"/>
                <a:ea typeface="ＭＳ Ｐゴシック" pitchFamily="48" charset="-128"/>
              </a:rPr>
              <a:t>なお、小児科の深夜帯（０：００～翌８：００）については、引き続き診療。</a:t>
            </a:r>
          </a:p>
        </p:txBody>
      </p:sp>
    </p:spTree>
    <p:extLst>
      <p:ext uri="{BB962C8B-B14F-4D97-AF65-F5344CB8AC3E}">
        <p14:creationId xmlns:p14="http://schemas.microsoft.com/office/powerpoint/2010/main" val="3734448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457200" y="222386"/>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a:t>初期救急</a:t>
            </a:r>
            <a:endParaRPr lang="ja-JP" altLang="ja-JP" sz="3400" dirty="0"/>
          </a:p>
        </p:txBody>
      </p:sp>
      <p:sp>
        <p:nvSpPr>
          <p:cNvPr id="5" name="Text Box 2"/>
          <p:cNvSpPr txBox="1">
            <a:spLocks noChangeArrowheads="1"/>
          </p:cNvSpPr>
          <p:nvPr/>
        </p:nvSpPr>
        <p:spPr bwMode="auto">
          <a:xfrm>
            <a:off x="395536" y="1557338"/>
            <a:ext cx="8424862" cy="499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800" dirty="0" smtClean="0">
                <a:latin typeface="ＭＳ ゴシック" panose="020B0609070205080204" pitchFamily="49" charset="-128"/>
                <a:ea typeface="ＭＳ ゴシック" panose="020B0609070205080204" pitchFamily="49" charset="-128"/>
              </a:rPr>
              <a:t>○初期救急の現状</a:t>
            </a:r>
            <a:endParaRPr lang="en-US" altLang="ja-JP" sz="28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ja-JP" altLang="en-US" sz="2400" dirty="0" smtClean="0">
                <a:latin typeface="ＭＳ ゴシック" panose="020B0609070205080204" pitchFamily="49" charset="-128"/>
                <a:ea typeface="ＭＳ ゴシック" panose="020B0609070205080204" pitchFamily="49" charset="-128"/>
              </a:rPr>
              <a:t>・一般</a:t>
            </a:r>
            <a:r>
              <a:rPr lang="ja-JP" altLang="en-US" sz="2400" dirty="0">
                <a:latin typeface="ＭＳ ゴシック" panose="020B0609070205080204" pitchFamily="49" charset="-128"/>
                <a:ea typeface="ＭＳ ゴシック" panose="020B0609070205080204" pitchFamily="49" charset="-128"/>
              </a:rPr>
              <a:t>診療所の参画率が本県</a:t>
            </a:r>
            <a:r>
              <a:rPr lang="ja-JP" altLang="en-US" sz="2400" dirty="0" smtClean="0">
                <a:latin typeface="ＭＳ ゴシック" panose="020B0609070205080204" pitchFamily="49" charset="-128"/>
                <a:ea typeface="ＭＳ ゴシック" panose="020B0609070205080204" pitchFamily="49" charset="-128"/>
              </a:rPr>
              <a:t>は</a:t>
            </a:r>
            <a:r>
              <a:rPr lang="en-US" altLang="ja-JP" sz="2400" dirty="0" smtClean="0">
                <a:latin typeface="ＭＳ ゴシック" panose="020B0609070205080204" pitchFamily="49" charset="-128"/>
                <a:ea typeface="ＭＳ ゴシック" panose="020B0609070205080204" pitchFamily="49" charset="-128"/>
              </a:rPr>
              <a:t>50</a:t>
            </a:r>
            <a:r>
              <a:rPr lang="ja-JP" altLang="en-US" sz="2400" dirty="0" smtClean="0">
                <a:latin typeface="ＭＳ ゴシック" panose="020B0609070205080204" pitchFamily="49" charset="-128"/>
                <a:ea typeface="ＭＳ ゴシック" panose="020B0609070205080204" pitchFamily="49" charset="-128"/>
              </a:rPr>
              <a:t>％以上であり、全国</a:t>
            </a:r>
            <a:r>
              <a:rPr lang="ja-JP" altLang="en-US" sz="2400" dirty="0">
                <a:latin typeface="ＭＳ ゴシック" panose="020B0609070205080204" pitchFamily="49" charset="-128"/>
                <a:ea typeface="ＭＳ ゴシック" panose="020B0609070205080204" pitchFamily="49" charset="-128"/>
              </a:rPr>
              <a:t>平均</a:t>
            </a:r>
            <a:r>
              <a:rPr lang="ja-JP" altLang="en-US" sz="2400" dirty="0" smtClean="0">
                <a:latin typeface="ＭＳ ゴシック" panose="020B0609070205080204" pitchFamily="49" charset="-128"/>
                <a:ea typeface="ＭＳ ゴシック" panose="020B0609070205080204" pitchFamily="49" charset="-128"/>
              </a:rPr>
              <a:t>（</a:t>
            </a:r>
            <a:r>
              <a:rPr lang="en-US" altLang="ja-JP" sz="2400" dirty="0" smtClean="0">
                <a:latin typeface="ＭＳ ゴシック" panose="020B0609070205080204" pitchFamily="49" charset="-128"/>
                <a:ea typeface="ＭＳ ゴシック" panose="020B0609070205080204" pitchFamily="49" charset="-128"/>
              </a:rPr>
              <a:t>16.5</a:t>
            </a:r>
            <a:r>
              <a:rPr lang="ja-JP" altLang="en-US" sz="2400" dirty="0" smtClean="0">
                <a:latin typeface="ＭＳ ゴシック" panose="020B0609070205080204" pitchFamily="49" charset="-128"/>
                <a:ea typeface="ＭＳ ゴシック" panose="020B0609070205080204" pitchFamily="49" charset="-128"/>
              </a:rPr>
              <a:t>％</a:t>
            </a:r>
            <a:r>
              <a:rPr lang="ja-JP" altLang="en-US" sz="2400" dirty="0">
                <a:latin typeface="ＭＳ ゴシック" panose="020B0609070205080204" pitchFamily="49" charset="-128"/>
                <a:ea typeface="ＭＳ ゴシック" panose="020B0609070205080204" pitchFamily="49" charset="-128"/>
              </a:rPr>
              <a:t>）と比較して高い</a:t>
            </a:r>
            <a:r>
              <a:rPr lang="ja-JP" altLang="en-US" sz="2400" dirty="0" smtClean="0">
                <a:latin typeface="ＭＳ ゴシック" panose="020B0609070205080204" pitchFamily="49" charset="-128"/>
                <a:ea typeface="ＭＳ ゴシック" panose="020B0609070205080204" pitchFamily="49" charset="-128"/>
              </a:rPr>
              <a:t>水準</a:t>
            </a:r>
            <a:r>
              <a:rPr lang="ja-JP" altLang="en-US" sz="2400" dirty="0">
                <a:latin typeface="ＭＳ ゴシック" panose="020B0609070205080204" pitchFamily="49" charset="-128"/>
                <a:ea typeface="ＭＳ ゴシック" panose="020B0609070205080204" pitchFamily="49" charset="-128"/>
              </a:rPr>
              <a:t>に</a:t>
            </a:r>
            <a:r>
              <a:rPr lang="ja-JP" altLang="en-US" sz="2400" dirty="0" smtClean="0">
                <a:latin typeface="ＭＳ ゴシック" panose="020B0609070205080204" pitchFamily="49" charset="-128"/>
                <a:ea typeface="ＭＳ ゴシック" panose="020B0609070205080204" pitchFamily="49" charset="-128"/>
              </a:rPr>
              <a:t>ある状況。</a:t>
            </a:r>
            <a:r>
              <a:rPr lang="ja-JP" altLang="ja-JP" sz="2400" dirty="0" smtClean="0"/>
              <a:t>休日</a:t>
            </a:r>
            <a:r>
              <a:rPr lang="ja-JP" altLang="ja-JP" sz="2400" dirty="0"/>
              <a:t>の診療</a:t>
            </a:r>
            <a:r>
              <a:rPr lang="ja-JP" altLang="ja-JP" sz="2400" dirty="0" smtClean="0"/>
              <a:t>は</a:t>
            </a:r>
            <a:r>
              <a:rPr lang="ja-JP" altLang="en-US" sz="2400" dirty="0" smtClean="0"/>
              <a:t>、</a:t>
            </a:r>
            <a:r>
              <a:rPr lang="ja-JP" altLang="ja-JP" sz="2400" dirty="0" smtClean="0"/>
              <a:t>在宅</a:t>
            </a:r>
            <a:r>
              <a:rPr lang="ja-JP" altLang="ja-JP" sz="2400" dirty="0"/>
              <a:t>当番医制に</a:t>
            </a:r>
            <a:r>
              <a:rPr lang="ja-JP" altLang="ja-JP" sz="2400" dirty="0" smtClean="0"/>
              <a:t>より</a:t>
            </a:r>
            <a:r>
              <a:rPr lang="ja-JP" altLang="en-US" sz="2400" dirty="0" smtClean="0"/>
              <a:t>、</a:t>
            </a:r>
            <a:r>
              <a:rPr lang="ja-JP" altLang="ja-JP" sz="2400" dirty="0" smtClean="0"/>
              <a:t>全圏域</a:t>
            </a:r>
            <a:r>
              <a:rPr lang="ja-JP" altLang="ja-JP" sz="2400" dirty="0"/>
              <a:t>で</a:t>
            </a:r>
            <a:r>
              <a:rPr lang="ja-JP" altLang="ja-JP" sz="2400" dirty="0" smtClean="0"/>
              <a:t>確保</a:t>
            </a:r>
            <a:r>
              <a:rPr lang="ja-JP" altLang="en-US" sz="2400" dirty="0" smtClean="0"/>
              <a:t>。</a:t>
            </a:r>
            <a:endParaRPr lang="en-US" altLang="ja-JP" sz="2400" dirty="0" smtClean="0"/>
          </a:p>
          <a:p>
            <a:endParaRPr lang="en-US" altLang="ja-JP" sz="2400" dirty="0" smtClean="0">
              <a:latin typeface="ＭＳ ゴシック" panose="020B0609070205080204" pitchFamily="49" charset="-128"/>
              <a:ea typeface="ＭＳ ゴシック" panose="020B0609070205080204" pitchFamily="49" charset="-128"/>
            </a:endParaRPr>
          </a:p>
          <a:p>
            <a:r>
              <a:rPr lang="ja-JP" altLang="en-US" sz="2400" dirty="0" smtClean="0">
                <a:latin typeface="ＭＳ ゴシック" panose="020B0609070205080204" pitchFamily="49" charset="-128"/>
                <a:ea typeface="ＭＳ ゴシック" panose="020B0609070205080204" pitchFamily="49" charset="-128"/>
              </a:rPr>
              <a:t>・</a:t>
            </a:r>
            <a:r>
              <a:rPr lang="ja-JP" altLang="ja-JP" sz="2400" dirty="0" smtClean="0">
                <a:latin typeface="ＭＳ ゴシック" panose="020B0609070205080204" pitchFamily="49" charset="-128"/>
                <a:ea typeface="ＭＳ ゴシック" panose="020B0609070205080204" pitchFamily="49" charset="-128"/>
              </a:rPr>
              <a:t>夜間</a:t>
            </a:r>
            <a:r>
              <a:rPr lang="ja-JP" altLang="ja-JP" sz="2400" dirty="0">
                <a:latin typeface="ＭＳ ゴシック" panose="020B0609070205080204" pitchFamily="49" charset="-128"/>
                <a:ea typeface="ＭＳ ゴシック" panose="020B0609070205080204" pitchFamily="49" charset="-128"/>
              </a:rPr>
              <a:t>については</a:t>
            </a:r>
            <a:r>
              <a:rPr lang="ja-JP" altLang="ja-JP" sz="2400" dirty="0" smtClean="0">
                <a:latin typeface="ＭＳ ゴシック" panose="020B0609070205080204" pitchFamily="49" charset="-128"/>
                <a:ea typeface="ＭＳ ゴシック" panose="020B0609070205080204" pitchFamily="49" charset="-128"/>
              </a:rPr>
              <a:t>、熊本中央、有明</a:t>
            </a:r>
            <a:r>
              <a:rPr lang="ja-JP" altLang="ja-JP" sz="2400" dirty="0">
                <a:latin typeface="ＭＳ ゴシック" panose="020B0609070205080204" pitchFamily="49" charset="-128"/>
                <a:ea typeface="ＭＳ ゴシック" panose="020B0609070205080204" pitchFamily="49" charset="-128"/>
              </a:rPr>
              <a:t>、鹿本及び</a:t>
            </a:r>
            <a:r>
              <a:rPr lang="ja-JP" altLang="ja-JP" sz="2400" dirty="0" smtClean="0">
                <a:latin typeface="ＭＳ ゴシック" panose="020B0609070205080204" pitchFamily="49" charset="-128"/>
                <a:ea typeface="ＭＳ ゴシック" panose="020B0609070205080204" pitchFamily="49" charset="-128"/>
              </a:rPr>
              <a:t>八代圏域</a:t>
            </a:r>
            <a:r>
              <a:rPr lang="ja-JP" altLang="en-US" sz="2400" dirty="0" smtClean="0">
                <a:latin typeface="ＭＳ ゴシック" panose="020B0609070205080204" pitchFamily="49" charset="-128"/>
                <a:ea typeface="ＭＳ ゴシック" panose="020B0609070205080204" pitchFamily="49" charset="-128"/>
              </a:rPr>
              <a:t>では</a:t>
            </a:r>
            <a:r>
              <a:rPr lang="ja-JP" altLang="ja-JP" sz="2400" dirty="0" smtClean="0">
                <a:latin typeface="ＭＳ ゴシック" panose="020B0609070205080204" pitchFamily="49" charset="-128"/>
                <a:ea typeface="ＭＳ ゴシック" panose="020B0609070205080204" pitchFamily="49" charset="-128"/>
              </a:rPr>
              <a:t>休日</a:t>
            </a:r>
            <a:r>
              <a:rPr lang="ja-JP" altLang="ja-JP" sz="2400" dirty="0">
                <a:latin typeface="ＭＳ ゴシック" panose="020B0609070205080204" pitchFamily="49" charset="-128"/>
                <a:ea typeface="ＭＳ ゴシック" panose="020B0609070205080204" pitchFamily="49" charset="-128"/>
              </a:rPr>
              <a:t>夜間急患センター等で</a:t>
            </a:r>
            <a:r>
              <a:rPr lang="ja-JP" altLang="ja-JP" sz="2400" dirty="0" smtClean="0">
                <a:latin typeface="ＭＳ ゴシック" panose="020B0609070205080204" pitchFamily="49" charset="-128"/>
                <a:ea typeface="ＭＳ ゴシック" panose="020B0609070205080204" pitchFamily="49" charset="-128"/>
              </a:rPr>
              <a:t>対応</a:t>
            </a:r>
            <a:r>
              <a:rPr lang="ja-JP" altLang="en-US" sz="2400" dirty="0" smtClean="0">
                <a:latin typeface="ＭＳ ゴシック" panose="020B0609070205080204" pitchFamily="49" charset="-128"/>
                <a:ea typeface="ＭＳ ゴシック" panose="020B0609070205080204" pitchFamily="49" charset="-128"/>
              </a:rPr>
              <a:t>しているが、</a:t>
            </a:r>
            <a:r>
              <a:rPr lang="ja-JP" altLang="ja-JP" sz="2400" dirty="0" smtClean="0">
                <a:latin typeface="ＭＳ ゴシック" panose="020B0609070205080204" pitchFamily="49" charset="-128"/>
                <a:ea typeface="ＭＳ ゴシック" panose="020B0609070205080204" pitchFamily="49" charset="-128"/>
              </a:rPr>
              <a:t>他</a:t>
            </a:r>
            <a:r>
              <a:rPr lang="ja-JP" altLang="ja-JP" sz="2400" dirty="0">
                <a:latin typeface="ＭＳ ゴシック" panose="020B0609070205080204" pitchFamily="49" charset="-128"/>
                <a:ea typeface="ＭＳ ゴシック" panose="020B0609070205080204" pitchFamily="49" charset="-128"/>
              </a:rPr>
              <a:t>の圏域では、初期救急医療体制が十分整っておらず、二次救急を担う病院群</a:t>
            </a:r>
            <a:r>
              <a:rPr lang="ja-JP" altLang="ja-JP" sz="2400" dirty="0" smtClean="0">
                <a:latin typeface="ＭＳ ゴシック" panose="020B0609070205080204" pitchFamily="49" charset="-128"/>
                <a:ea typeface="ＭＳ ゴシック" panose="020B0609070205080204" pitchFamily="49" charset="-128"/>
              </a:rPr>
              <a:t>輪番制の</a:t>
            </a:r>
            <a:r>
              <a:rPr lang="ja-JP" altLang="ja-JP" sz="2400" dirty="0">
                <a:latin typeface="ＭＳ ゴシック" panose="020B0609070205080204" pitchFamily="49" charset="-128"/>
                <a:ea typeface="ＭＳ ゴシック" panose="020B0609070205080204" pitchFamily="49" charset="-128"/>
              </a:rPr>
              <a:t>当番病院に</a:t>
            </a:r>
            <a:r>
              <a:rPr lang="ja-JP" altLang="ja-JP" sz="2400" dirty="0" smtClean="0">
                <a:latin typeface="ＭＳ ゴシック" panose="020B0609070205080204" pitchFamily="49" charset="-128"/>
                <a:ea typeface="ＭＳ ゴシック" panose="020B0609070205080204" pitchFamily="49" charset="-128"/>
              </a:rPr>
              <a:t>依存。</a:t>
            </a:r>
            <a:endParaRPr lang="ja-JP" altLang="ja-JP" sz="2400" dirty="0">
              <a:latin typeface="ＭＳ ゴシック" panose="020B0609070205080204" pitchFamily="49" charset="-128"/>
              <a:ea typeface="ＭＳ ゴシック" panose="020B0609070205080204" pitchFamily="49" charset="-128"/>
            </a:endParaRPr>
          </a:p>
          <a:p>
            <a:pPr marL="341313">
              <a:spcBef>
                <a:spcPts val="700"/>
              </a:spcBef>
              <a:buClrTx/>
              <a:buFontTx/>
              <a:buNone/>
              <a:defRPr/>
            </a:pPr>
            <a:endParaRPr lang="ja-JP" altLang="ja-JP" sz="2800" dirty="0" smtClean="0">
              <a:latin typeface="ＭＳ ゴシック" panose="020B0609070205080204" pitchFamily="49" charset="-128"/>
              <a:ea typeface="ＭＳ ゴシック" panose="020B0609070205080204" pitchFamily="49" charset="-128"/>
            </a:endParaRPr>
          </a:p>
        </p:txBody>
      </p:sp>
      <p:sp>
        <p:nvSpPr>
          <p:cNvPr id="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17</a:t>
            </a:fld>
            <a:endParaRPr lang="en-US" altLang="ja-JP" sz="1200" dirty="0"/>
          </a:p>
        </p:txBody>
      </p:sp>
    </p:spTree>
    <p:extLst>
      <p:ext uri="{BB962C8B-B14F-4D97-AF65-F5344CB8AC3E}">
        <p14:creationId xmlns:p14="http://schemas.microsoft.com/office/powerpoint/2010/main" val="4229942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a:t>二次救急</a:t>
            </a:r>
            <a:endParaRPr lang="ja-JP" altLang="ja-JP" sz="3400" dirty="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4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18</a:t>
            </a:fld>
            <a:endParaRPr lang="en-US" altLang="ja-JP" sz="1200"/>
          </a:p>
        </p:txBody>
      </p:sp>
      <p:sp>
        <p:nvSpPr>
          <p:cNvPr id="22" name="下矢印 21"/>
          <p:cNvSpPr/>
          <p:nvPr/>
        </p:nvSpPr>
        <p:spPr bwMode="auto">
          <a:xfrm rot="16200000">
            <a:off x="3285616" y="2780600"/>
            <a:ext cx="815752" cy="1823950"/>
          </a:xfrm>
          <a:prstGeom prst="downArrow">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smtClean="0">
              <a:ln>
                <a:noFill/>
              </a:ln>
              <a:solidFill>
                <a:schemeClr val="bg1"/>
              </a:solidFill>
              <a:effectLst/>
              <a:latin typeface="Verdana" pitchFamily="32" charset="0"/>
              <a:ea typeface="ＭＳ Ｐゴシック" pitchFamily="48" charset="-128"/>
            </a:endParaRPr>
          </a:p>
        </p:txBody>
      </p:sp>
      <p:pic>
        <p:nvPicPr>
          <p:cNvPr id="2" name="図 1"/>
          <p:cNvPicPr>
            <a:picLocks noChangeAspect="1"/>
          </p:cNvPicPr>
          <p:nvPr/>
        </p:nvPicPr>
        <p:blipFill>
          <a:blip r:embed="rId3"/>
          <a:stretch>
            <a:fillRect/>
          </a:stretch>
        </p:blipFill>
        <p:spPr>
          <a:xfrm>
            <a:off x="4716016" y="1297829"/>
            <a:ext cx="4314502" cy="4789493"/>
          </a:xfrm>
          <a:prstGeom prst="rect">
            <a:avLst/>
          </a:prstGeom>
        </p:spPr>
      </p:pic>
      <p:sp>
        <p:nvSpPr>
          <p:cNvPr id="21" name="円/楕円 20"/>
          <p:cNvSpPr/>
          <p:nvPr/>
        </p:nvSpPr>
        <p:spPr bwMode="auto">
          <a:xfrm>
            <a:off x="4936970" y="3157631"/>
            <a:ext cx="4006764" cy="1069888"/>
          </a:xfrm>
          <a:prstGeom prst="ellipse">
            <a:avLst/>
          </a:prstGeom>
          <a:noFill/>
          <a:ln w="50800" cap="flat" cmpd="sng" algn="ctr">
            <a:solidFill>
              <a:srgbClr val="FF0000"/>
            </a:solidFill>
            <a:prstDash val="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smtClean="0">
              <a:ln>
                <a:noFill/>
              </a:ln>
              <a:solidFill>
                <a:schemeClr val="bg1"/>
              </a:solidFill>
              <a:effectLst/>
              <a:latin typeface="Verdana" pitchFamily="32" charset="0"/>
              <a:ea typeface="ＭＳ Ｐゴシック" pitchFamily="48" charset="-128"/>
            </a:endParaRPr>
          </a:p>
        </p:txBody>
      </p:sp>
      <p:sp>
        <p:nvSpPr>
          <p:cNvPr id="3" name="正方形/長方形 2"/>
          <p:cNvSpPr/>
          <p:nvPr/>
        </p:nvSpPr>
        <p:spPr>
          <a:xfrm>
            <a:off x="326080" y="1702717"/>
            <a:ext cx="4141716" cy="1413207"/>
          </a:xfrm>
          <a:prstGeom prst="rect">
            <a:avLst/>
          </a:prstGeom>
        </p:spPr>
        <p:txBody>
          <a:bodyPr wrap="square">
            <a:spAutoFit/>
          </a:bodyPr>
          <a:lstStyle/>
          <a:p>
            <a:pPr marL="341313">
              <a:spcBef>
                <a:spcPts val="700"/>
              </a:spcBef>
              <a:buClrTx/>
              <a:buFontTx/>
              <a:buNone/>
              <a:defRPr/>
            </a:pPr>
            <a:r>
              <a:rPr lang="ja-JP" altLang="en-US" sz="2800" dirty="0">
                <a:solidFill>
                  <a:schemeClr val="tx1"/>
                </a:solidFill>
                <a:latin typeface="ＭＳ ゴシック" panose="020B0609070205080204" pitchFamily="49" charset="-128"/>
                <a:ea typeface="ＭＳ ゴシック" panose="020B0609070205080204" pitchFamily="49" charset="-128"/>
              </a:rPr>
              <a:t>○二次救急とは？</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ja-JP" altLang="en-US" sz="2800" dirty="0">
                <a:solidFill>
                  <a:schemeClr val="tx1"/>
                </a:solidFill>
                <a:latin typeface="ＭＳ ゴシック" panose="020B0609070205080204" pitchFamily="49" charset="-128"/>
                <a:ea typeface="ＭＳ ゴシック" panose="020B0609070205080204" pitchFamily="49" charset="-128"/>
              </a:rPr>
              <a:t>　</a:t>
            </a:r>
            <a:r>
              <a:rPr lang="ja-JP" altLang="ja-JP" sz="2400" dirty="0" smtClean="0">
                <a:solidFill>
                  <a:schemeClr val="tx1"/>
                </a:solidFill>
              </a:rPr>
              <a:t>入院</a:t>
            </a:r>
            <a:r>
              <a:rPr lang="ja-JP" altLang="ja-JP" sz="2400" dirty="0">
                <a:solidFill>
                  <a:schemeClr val="tx1"/>
                </a:solidFill>
              </a:rPr>
              <a:t>を必要と</a:t>
            </a:r>
            <a:r>
              <a:rPr lang="ja-JP" altLang="ja-JP" sz="2400" dirty="0" smtClean="0">
                <a:solidFill>
                  <a:schemeClr val="tx1"/>
                </a:solidFill>
              </a:rPr>
              <a:t>する重症</a:t>
            </a:r>
            <a:r>
              <a:rPr lang="ja-JP" altLang="ja-JP" sz="2400" dirty="0">
                <a:solidFill>
                  <a:schemeClr val="tx1"/>
                </a:solidFill>
              </a:rPr>
              <a:t>の患者に</a:t>
            </a:r>
            <a:r>
              <a:rPr lang="ja-JP" altLang="ja-JP" sz="2400" dirty="0" smtClean="0">
                <a:solidFill>
                  <a:schemeClr val="tx1"/>
                </a:solidFill>
              </a:rPr>
              <a:t>対応。</a:t>
            </a:r>
            <a:endParaRPr lang="en-US" altLang="ja-JP" sz="2400" dirty="0">
              <a:solidFill>
                <a:schemeClr val="tx1"/>
              </a:solidFill>
            </a:endParaRPr>
          </a:p>
        </p:txBody>
      </p:sp>
    </p:spTree>
    <p:extLst>
      <p:ext uri="{BB962C8B-B14F-4D97-AF65-F5344CB8AC3E}">
        <p14:creationId xmlns:p14="http://schemas.microsoft.com/office/powerpoint/2010/main" val="27120991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a:t>二次救急</a:t>
            </a:r>
            <a:endParaRPr lang="ja-JP" altLang="ja-JP" sz="3400" dirty="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4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19</a:t>
            </a:fld>
            <a:endParaRPr lang="en-US" altLang="ja-JP" sz="1200"/>
          </a:p>
        </p:txBody>
      </p:sp>
      <p:sp>
        <p:nvSpPr>
          <p:cNvPr id="17" name="Text Box 2"/>
          <p:cNvSpPr txBox="1">
            <a:spLocks noChangeArrowheads="1"/>
          </p:cNvSpPr>
          <p:nvPr/>
        </p:nvSpPr>
        <p:spPr bwMode="auto">
          <a:xfrm>
            <a:off x="468313" y="1557338"/>
            <a:ext cx="8424862" cy="499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400" dirty="0" smtClean="0">
                <a:latin typeface="ＭＳ ゴシック" panose="020B0609070205080204" pitchFamily="49" charset="-128"/>
                <a:ea typeface="ＭＳ ゴシック" panose="020B0609070205080204" pitchFamily="49" charset="-128"/>
              </a:rPr>
              <a:t>〇病院群輪番制とは</a:t>
            </a: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ja-JP" altLang="en-US" sz="2400" dirty="0" smtClean="0">
                <a:latin typeface="ＭＳ ゴシック" panose="020B0609070205080204" pitchFamily="49" charset="-128"/>
                <a:ea typeface="ＭＳ ゴシック" panose="020B0609070205080204" pitchFamily="49" charset="-128"/>
              </a:rPr>
              <a:t>　二次救急医療機関の中から当番病院を決め、休日、夜間に入院治療を必要とする重症救急患者の診療にあたる制度。</a:t>
            </a: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ja-JP" altLang="en-US" sz="2400" dirty="0" smtClean="0">
                <a:latin typeface="ＭＳ ゴシック" panose="020B0609070205080204" pitchFamily="49" charset="-128"/>
                <a:ea typeface="ＭＳ ゴシック" panose="020B0609070205080204" pitchFamily="49" charset="-128"/>
              </a:rPr>
              <a:t>〇救急告示病院とは</a:t>
            </a: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ja-JP" altLang="en-US" sz="2400" dirty="0" smtClean="0">
                <a:latin typeface="ＭＳ ゴシック" panose="020B0609070205080204" pitchFamily="49" charset="-128"/>
                <a:ea typeface="ＭＳ ゴシック" panose="020B0609070205080204" pitchFamily="49" charset="-128"/>
              </a:rPr>
              <a:t>　救急病院等を定める省令に基づき、救急業務に関し協力する旨の申出があった病院のうち、医師・施設及び設備等の一定の要件を満たすものを県が認定し、その名称等が告示された病院。</a:t>
            </a:r>
          </a:p>
          <a:p>
            <a:pPr marL="341313">
              <a:spcBef>
                <a:spcPts val="700"/>
              </a:spcBef>
              <a:buClrTx/>
              <a:buFontTx/>
              <a:buNone/>
              <a:defRPr/>
            </a:pPr>
            <a:endParaRPr lang="en-US" altLang="ja-JP" sz="2400" dirty="0" smtClean="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0587236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519113" y="976313"/>
            <a:ext cx="8229600" cy="388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eaLnBrk="0" hangingPunct="0">
              <a:spcBef>
                <a:spcPts val="800"/>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3200">
                <a:solidFill>
                  <a:srgbClr val="000000"/>
                </a:solidFill>
                <a:latin typeface="Arial" charset="0"/>
                <a:ea typeface="ＭＳ Ｐゴシック" pitchFamily="48" charset="-128"/>
              </a:defRPr>
            </a:lvl1pPr>
            <a:lvl2pPr eaLnBrk="0" hangingPunct="0">
              <a:spcBef>
                <a:spcPts val="675"/>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700">
                <a:solidFill>
                  <a:srgbClr val="000000"/>
                </a:solidFill>
                <a:latin typeface="Arial" charset="0"/>
                <a:ea typeface="ＭＳ Ｐゴシック" pitchFamily="48" charset="-128"/>
              </a:defRPr>
            </a:lvl2pPr>
            <a:lvl3pPr eaLnBrk="0" hangingPunct="0">
              <a:spcBef>
                <a:spcPts val="575"/>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300">
                <a:solidFill>
                  <a:srgbClr val="000000"/>
                </a:solidFill>
                <a:latin typeface="Arial" charset="0"/>
                <a:ea typeface="ＭＳ Ｐゴシック" pitchFamily="48" charset="-128"/>
              </a:defRPr>
            </a:lvl3pPr>
            <a:lvl4pPr eaLnBrk="0" hangingPunct="0">
              <a:spcBef>
                <a:spcPts val="500"/>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4pPr>
            <a:lvl5pPr eaLnBrk="0" hangingPunct="0">
              <a:spcBef>
                <a:spcPts val="500"/>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9pPr>
          </a:lstStyle>
          <a:p>
            <a:pPr eaLnBrk="1" hangingPunct="1">
              <a:buClr>
                <a:srgbClr val="CCCCFF"/>
              </a:buClr>
              <a:buFont typeface="Wingdings" charset="2"/>
              <a:buChar char=""/>
            </a:pPr>
            <a:r>
              <a:rPr lang="ja-JP" altLang="ja-JP" dirty="0"/>
              <a:t>　いつでも</a:t>
            </a:r>
          </a:p>
          <a:p>
            <a:pPr eaLnBrk="1" hangingPunct="1">
              <a:buClr>
                <a:srgbClr val="CCCCFF"/>
              </a:buClr>
              <a:buFont typeface="Wingdings" charset="2"/>
              <a:buChar char=""/>
            </a:pPr>
            <a:r>
              <a:rPr lang="ja-JP" altLang="ja-JP" dirty="0"/>
              <a:t>　どこでも</a:t>
            </a:r>
          </a:p>
          <a:p>
            <a:pPr eaLnBrk="1" hangingPunct="1">
              <a:buClr>
                <a:srgbClr val="CCCCFF"/>
              </a:buClr>
              <a:buFont typeface="Wingdings" charset="2"/>
              <a:buChar char=""/>
            </a:pPr>
            <a:r>
              <a:rPr lang="ja-JP" altLang="ja-JP" dirty="0"/>
              <a:t>　誰でも</a:t>
            </a:r>
          </a:p>
          <a:p>
            <a:pPr eaLnBrk="1" hangingPunct="1">
              <a:buClr>
                <a:srgbClr val="CCCCFF"/>
              </a:buClr>
              <a:buFont typeface="Wingdings" charset="2"/>
              <a:buChar char=""/>
            </a:pPr>
            <a:r>
              <a:rPr lang="ja-JP" altLang="ja-JP" dirty="0"/>
              <a:t>　適切な医療を受けられるように</a:t>
            </a:r>
            <a:r>
              <a:rPr lang="ja-JP" altLang="ja-JP" dirty="0" err="1"/>
              <a:t>、、、</a:t>
            </a:r>
            <a:endParaRPr lang="ja-JP" altLang="ja-JP" dirty="0"/>
          </a:p>
        </p:txBody>
      </p:sp>
      <p:sp>
        <p:nvSpPr>
          <p:cNvPr id="5123" name="AutoShape 2"/>
          <p:cNvSpPr>
            <a:spLocks noChangeArrowheads="1"/>
          </p:cNvSpPr>
          <p:nvPr/>
        </p:nvSpPr>
        <p:spPr bwMode="auto">
          <a:xfrm>
            <a:off x="3540125" y="3713163"/>
            <a:ext cx="2089150" cy="976312"/>
          </a:xfrm>
          <a:prstGeom prst="downArrow">
            <a:avLst>
              <a:gd name="adj1" fmla="val 50000"/>
              <a:gd name="adj2" fmla="val 25000"/>
            </a:avLst>
          </a:prstGeom>
          <a:solidFill>
            <a:srgbClr val="CCCC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5124" name="Text Box 3"/>
          <p:cNvSpPr txBox="1">
            <a:spLocks noChangeArrowheads="1"/>
          </p:cNvSpPr>
          <p:nvPr/>
        </p:nvSpPr>
        <p:spPr bwMode="auto">
          <a:xfrm>
            <a:off x="247650" y="5221288"/>
            <a:ext cx="8731250" cy="581025"/>
          </a:xfrm>
          <a:prstGeom prst="rect">
            <a:avLst/>
          </a:prstGeom>
          <a:solidFill>
            <a:srgbClr val="FFCCFF"/>
          </a:solidFill>
          <a:ln w="7632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a:latin typeface="Verdana" pitchFamily="32" charset="0"/>
              </a:rPr>
              <a:t>どのような救急医療＆搬送体制を構築すべきか！</a:t>
            </a:r>
          </a:p>
        </p:txBody>
      </p:sp>
      <p:sp>
        <p:nvSpPr>
          <p:cNvPr id="5125" name="Text Box 4"/>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777FCC0E-0E06-4435-ABF2-4B23904D87CB}" type="slidenum">
              <a:rPr lang="en-US" altLang="ja-JP" sz="1200"/>
              <a:pPr algn="r" eaLnBrk="1" hangingPunct="1">
                <a:spcBef>
                  <a:spcPct val="0"/>
                </a:spcBef>
                <a:buClrTx/>
                <a:buFontTx/>
                <a:buNone/>
              </a:pPr>
              <a:t>2</a:t>
            </a:fld>
            <a:endParaRPr lang="en-US" altLang="ja-JP" sz="12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a:t>二次救急</a:t>
            </a:r>
            <a:endParaRPr lang="ja-JP" altLang="ja-JP" sz="3400" dirty="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4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20</a:t>
            </a:fld>
            <a:endParaRPr lang="en-US" altLang="ja-JP" sz="1200"/>
          </a:p>
        </p:txBody>
      </p:sp>
      <p:sp>
        <p:nvSpPr>
          <p:cNvPr id="17" name="Text Box 2"/>
          <p:cNvSpPr txBox="1">
            <a:spLocks noChangeArrowheads="1"/>
          </p:cNvSpPr>
          <p:nvPr/>
        </p:nvSpPr>
        <p:spPr bwMode="auto">
          <a:xfrm>
            <a:off x="468313" y="1557339"/>
            <a:ext cx="8424862" cy="7195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800" dirty="0">
                <a:latin typeface="ＭＳ ゴシック" panose="020B0609070205080204" pitchFamily="49" charset="-128"/>
                <a:ea typeface="ＭＳ ゴシック" panose="020B0609070205080204" pitchFamily="49" charset="-128"/>
              </a:rPr>
              <a:t>○病院群輪番制　～熊本中央救急医療圏の例</a:t>
            </a:r>
            <a:r>
              <a:rPr lang="ja-JP" altLang="en-US" sz="2800" dirty="0" smtClean="0">
                <a:latin typeface="ＭＳ ゴシック" panose="020B0609070205080204" pitchFamily="49" charset="-128"/>
                <a:ea typeface="ＭＳ ゴシック" panose="020B0609070205080204" pitchFamily="49" charset="-128"/>
              </a:rPr>
              <a:t>～</a:t>
            </a:r>
            <a:endParaRPr lang="en-US" altLang="ja-JP" sz="2800" dirty="0" smtClean="0">
              <a:latin typeface="ＭＳ ゴシック" panose="020B0609070205080204" pitchFamily="49" charset="-128"/>
              <a:ea typeface="ＭＳ ゴシック" panose="020B0609070205080204" pitchFamily="49" charset="-128"/>
            </a:endParaRPr>
          </a:p>
        </p:txBody>
      </p:sp>
      <p:sp>
        <p:nvSpPr>
          <p:cNvPr id="6" name="Text Box 2"/>
          <p:cNvSpPr txBox="1">
            <a:spLocks noChangeArrowheads="1"/>
          </p:cNvSpPr>
          <p:nvPr/>
        </p:nvSpPr>
        <p:spPr bwMode="auto">
          <a:xfrm>
            <a:off x="323528" y="2416574"/>
            <a:ext cx="3391991" cy="2952328"/>
          </a:xfrm>
          <a:prstGeom prst="rect">
            <a:avLst/>
          </a:prstGeom>
          <a:solidFill>
            <a:srgbClr val="FFFF00"/>
          </a:solidFill>
          <a:ln>
            <a:noFill/>
          </a:ln>
          <a:effectLs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r>
              <a:rPr lang="zh-CN" altLang="en-US" sz="2800" u="sng" dirty="0" smtClean="0">
                <a:solidFill>
                  <a:schemeClr val="tx1"/>
                </a:solidFill>
                <a:latin typeface="ＭＳ ゴシック" panose="020B0609070205080204" pitchFamily="49" charset="-128"/>
                <a:ea typeface="ＭＳ ゴシック" panose="020B0609070205080204" pitchFamily="49" charset="-128"/>
              </a:rPr>
              <a:t>参加</a:t>
            </a:r>
            <a:r>
              <a:rPr lang="zh-CN" altLang="en-US" sz="2800" u="sng" dirty="0">
                <a:solidFill>
                  <a:schemeClr val="tx1"/>
                </a:solidFill>
                <a:latin typeface="ＭＳ ゴシック" panose="020B0609070205080204" pitchFamily="49" charset="-128"/>
                <a:ea typeface="ＭＳ ゴシック" panose="020B0609070205080204" pitchFamily="49" charset="-128"/>
              </a:rPr>
              <a:t>病院</a:t>
            </a:r>
            <a:r>
              <a:rPr lang="zh-CN" altLang="en-US" sz="2800" u="sng" dirty="0" smtClean="0">
                <a:solidFill>
                  <a:schemeClr val="tx1"/>
                </a:solidFill>
                <a:latin typeface="ＭＳ ゴシック" panose="020B0609070205080204" pitchFamily="49" charset="-128"/>
                <a:ea typeface="ＭＳ ゴシック" panose="020B0609070205080204" pitchFamily="49" charset="-128"/>
              </a:rPr>
              <a:t>：</a:t>
            </a:r>
            <a:r>
              <a:rPr lang="ja-JP" altLang="en-US" sz="2800" u="sng" dirty="0">
                <a:solidFill>
                  <a:schemeClr val="tx1"/>
                </a:solidFill>
                <a:latin typeface="ＭＳ ゴシック" panose="020B0609070205080204" pitchFamily="49" charset="-128"/>
                <a:ea typeface="ＭＳ ゴシック" panose="020B0609070205080204" pitchFamily="49" charset="-128"/>
              </a:rPr>
              <a:t>５</a:t>
            </a:r>
            <a:r>
              <a:rPr lang="zh-CN" altLang="en-US" sz="2800" u="sng" dirty="0" smtClean="0">
                <a:solidFill>
                  <a:schemeClr val="tx1"/>
                </a:solidFill>
                <a:latin typeface="ＭＳ ゴシック" panose="020B0609070205080204" pitchFamily="49" charset="-128"/>
                <a:ea typeface="ＭＳ ゴシック" panose="020B0609070205080204" pitchFamily="49" charset="-128"/>
              </a:rPr>
              <a:t>病院</a:t>
            </a:r>
            <a:endParaRPr lang="zh-CN" altLang="en-US" sz="2800" u="sng" dirty="0">
              <a:solidFill>
                <a:schemeClr val="tx1"/>
              </a:solidFill>
              <a:latin typeface="ＭＳ ゴシック" panose="020B0609070205080204" pitchFamily="49" charset="-128"/>
              <a:ea typeface="ＭＳ ゴシック" panose="020B0609070205080204" pitchFamily="49" charset="-128"/>
            </a:endParaRPr>
          </a:p>
          <a:p>
            <a:r>
              <a:rPr lang="en-US" altLang="zh-CN" sz="2800" dirty="0">
                <a:solidFill>
                  <a:schemeClr val="tx1"/>
                </a:solidFill>
                <a:latin typeface="ＭＳ ゴシック" panose="020B0609070205080204" pitchFamily="49" charset="-128"/>
                <a:ea typeface="ＭＳ ゴシック" panose="020B0609070205080204" pitchFamily="49" charset="-128"/>
              </a:rPr>
              <a:t>•</a:t>
            </a:r>
            <a:r>
              <a:rPr lang="zh-CN" altLang="en-US" sz="2800" dirty="0">
                <a:solidFill>
                  <a:schemeClr val="tx1"/>
                </a:solidFill>
                <a:latin typeface="ＭＳ ゴシック" panose="020B0609070205080204" pitchFamily="49" charset="-128"/>
                <a:ea typeface="ＭＳ ゴシック" panose="020B0609070205080204" pitchFamily="49" charset="-128"/>
              </a:rPr>
              <a:t>熊本地域医療ｾﾝﾀｰ</a:t>
            </a:r>
          </a:p>
          <a:p>
            <a:r>
              <a:rPr lang="en-US" altLang="zh-CN" sz="2800" dirty="0">
                <a:solidFill>
                  <a:schemeClr val="tx1"/>
                </a:solidFill>
                <a:latin typeface="ＭＳ ゴシック" panose="020B0609070205080204" pitchFamily="49" charset="-128"/>
                <a:ea typeface="ＭＳ ゴシック" panose="020B0609070205080204" pitchFamily="49" charset="-128"/>
              </a:rPr>
              <a:t>•</a:t>
            </a:r>
            <a:r>
              <a:rPr lang="zh-CN" altLang="en-US" sz="2800" dirty="0">
                <a:solidFill>
                  <a:schemeClr val="tx1"/>
                </a:solidFill>
                <a:latin typeface="ＭＳ ゴシック" panose="020B0609070205080204" pitchFamily="49" charset="-128"/>
                <a:ea typeface="ＭＳ ゴシック" panose="020B0609070205080204" pitchFamily="49" charset="-128"/>
              </a:rPr>
              <a:t>熊本赤十字病院</a:t>
            </a:r>
          </a:p>
          <a:p>
            <a:r>
              <a:rPr lang="en-US" altLang="zh-CN" sz="2800" dirty="0">
                <a:solidFill>
                  <a:schemeClr val="tx1"/>
                </a:solidFill>
                <a:latin typeface="ＭＳ ゴシック" panose="020B0609070205080204" pitchFamily="49" charset="-128"/>
                <a:ea typeface="ＭＳ ゴシック" panose="020B0609070205080204" pitchFamily="49" charset="-128"/>
              </a:rPr>
              <a:t>•</a:t>
            </a:r>
            <a:r>
              <a:rPr lang="zh-CN" altLang="en-US" sz="2800" dirty="0">
                <a:solidFill>
                  <a:schemeClr val="tx1"/>
                </a:solidFill>
                <a:latin typeface="ＭＳ ゴシック" panose="020B0609070205080204" pitchFamily="49" charset="-128"/>
                <a:ea typeface="ＭＳ ゴシック" panose="020B0609070205080204" pitchFamily="49" charset="-128"/>
              </a:rPr>
              <a:t>済生会熊本病院</a:t>
            </a:r>
          </a:p>
          <a:p>
            <a:r>
              <a:rPr lang="en-US" altLang="zh-CN" sz="2800" dirty="0" smtClean="0">
                <a:solidFill>
                  <a:schemeClr val="tx1"/>
                </a:solidFill>
                <a:latin typeface="ＭＳ ゴシック" panose="020B0609070205080204" pitchFamily="49" charset="-128"/>
                <a:ea typeface="ＭＳ ゴシック" panose="020B0609070205080204" pitchFamily="49" charset="-128"/>
              </a:rPr>
              <a:t>•</a:t>
            </a:r>
            <a:r>
              <a:rPr lang="zh-CN" altLang="en-US" sz="2800" dirty="0" smtClean="0">
                <a:solidFill>
                  <a:schemeClr val="tx1"/>
                </a:solidFill>
                <a:latin typeface="ＭＳ ゴシック" panose="020B0609070205080204" pitchFamily="49" charset="-128"/>
                <a:ea typeface="ＭＳ ゴシック" panose="020B0609070205080204" pitchFamily="49" charset="-128"/>
              </a:rPr>
              <a:t>熊本</a:t>
            </a:r>
            <a:r>
              <a:rPr lang="zh-CN" altLang="en-US" sz="2800" dirty="0">
                <a:solidFill>
                  <a:schemeClr val="tx1"/>
                </a:solidFill>
                <a:latin typeface="ＭＳ ゴシック" panose="020B0609070205080204" pitchFamily="49" charset="-128"/>
                <a:ea typeface="ＭＳ ゴシック" panose="020B0609070205080204" pitchFamily="49" charset="-128"/>
              </a:rPr>
              <a:t>医療</a:t>
            </a:r>
            <a:r>
              <a:rPr lang="zh-CN" altLang="en-US" sz="2800" dirty="0" smtClean="0">
                <a:solidFill>
                  <a:schemeClr val="tx1"/>
                </a:solidFill>
                <a:latin typeface="ＭＳ ゴシック" panose="020B0609070205080204" pitchFamily="49" charset="-128"/>
                <a:ea typeface="ＭＳ ゴシック" panose="020B0609070205080204" pitchFamily="49" charset="-128"/>
              </a:rPr>
              <a:t>ｾﾝﾀｰ</a:t>
            </a:r>
            <a:endParaRPr lang="en-US" altLang="zh-CN" sz="2800" dirty="0" smtClean="0">
              <a:solidFill>
                <a:schemeClr val="tx1"/>
              </a:solidFill>
              <a:latin typeface="ＭＳ ゴシック" panose="020B0609070205080204" pitchFamily="49" charset="-128"/>
              <a:ea typeface="ＭＳ ゴシック" panose="020B0609070205080204" pitchFamily="49" charset="-128"/>
            </a:endParaRPr>
          </a:p>
          <a:p>
            <a:r>
              <a:rPr lang="en-US" altLang="zh-CN" sz="2800" dirty="0" smtClean="0">
                <a:solidFill>
                  <a:schemeClr val="tx1"/>
                </a:solidFill>
                <a:latin typeface="ＭＳ ゴシック" panose="020B0609070205080204" pitchFamily="49" charset="-128"/>
                <a:ea typeface="ＭＳ ゴシック" panose="020B0609070205080204" pitchFamily="49" charset="-128"/>
              </a:rPr>
              <a:t>•</a:t>
            </a:r>
            <a:r>
              <a:rPr lang="ja-JP" altLang="en-US" sz="2800" dirty="0" smtClean="0">
                <a:solidFill>
                  <a:schemeClr val="tx1"/>
                </a:solidFill>
                <a:latin typeface="ＭＳ ゴシック" panose="020B0609070205080204" pitchFamily="49" charset="-128"/>
                <a:ea typeface="ＭＳ ゴシック" panose="020B0609070205080204" pitchFamily="49" charset="-128"/>
              </a:rPr>
              <a:t>熊本市民病院</a:t>
            </a:r>
            <a:endParaRPr lang="zh-CN" altLang="en-US" sz="2800" dirty="0">
              <a:solidFill>
                <a:schemeClr val="tx1"/>
              </a:solidFill>
              <a:latin typeface="ＭＳ ゴシック" panose="020B0609070205080204" pitchFamily="49" charset="-128"/>
              <a:ea typeface="ＭＳ ゴシック" panose="020B0609070205080204" pitchFamily="49" charset="-128"/>
            </a:endParaRPr>
          </a:p>
        </p:txBody>
      </p:sp>
      <p:sp>
        <p:nvSpPr>
          <p:cNvPr id="7" name="Text Box 2"/>
          <p:cNvSpPr txBox="1">
            <a:spLocks noChangeArrowheads="1"/>
          </p:cNvSpPr>
          <p:nvPr/>
        </p:nvSpPr>
        <p:spPr bwMode="auto">
          <a:xfrm>
            <a:off x="3995936" y="2420888"/>
            <a:ext cx="4752528" cy="3384376"/>
          </a:xfrm>
          <a:prstGeom prst="rect">
            <a:avLst/>
          </a:prstGeom>
          <a:solidFill>
            <a:schemeClr val="accent1">
              <a:lumMod val="40000"/>
              <a:lumOff val="60000"/>
            </a:schemeClr>
          </a:solidFill>
          <a:ln>
            <a:noFill/>
          </a:ln>
          <a:effectLs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r>
              <a:rPr lang="ja-JP" altLang="en-US" sz="2800" u="sng" dirty="0">
                <a:solidFill>
                  <a:schemeClr val="tx1"/>
                </a:solidFill>
                <a:latin typeface="ＭＳ ゴシック" panose="020B0609070205080204" pitchFamily="49" charset="-128"/>
                <a:ea typeface="ＭＳ ゴシック" panose="020B0609070205080204" pitchFamily="49" charset="-128"/>
              </a:rPr>
              <a:t>診療時間</a:t>
            </a:r>
          </a:p>
          <a:p>
            <a:r>
              <a:rPr lang="ja-JP" altLang="en-US" sz="2800" dirty="0">
                <a:solidFill>
                  <a:schemeClr val="tx1"/>
                </a:solidFill>
                <a:latin typeface="ＭＳ ゴシック" panose="020B0609070205080204" pitchFamily="49" charset="-128"/>
                <a:ea typeface="ＭＳ ゴシック" panose="020B0609070205080204" pitchFamily="49" charset="-128"/>
              </a:rPr>
              <a:t>毎夜間、休日昼間</a:t>
            </a:r>
          </a:p>
          <a:p>
            <a:r>
              <a:rPr lang="ja-JP" altLang="en-US" sz="2800" u="sng" dirty="0">
                <a:solidFill>
                  <a:schemeClr val="tx1"/>
                </a:solidFill>
                <a:latin typeface="ＭＳ ゴシック" panose="020B0609070205080204" pitchFamily="49" charset="-128"/>
                <a:ea typeface="ＭＳ ゴシック" panose="020B0609070205080204" pitchFamily="49" charset="-128"/>
              </a:rPr>
              <a:t>当番</a:t>
            </a:r>
          </a:p>
          <a:p>
            <a:r>
              <a:rPr lang="en-US" altLang="ja-JP" sz="2800" dirty="0">
                <a:solidFill>
                  <a:schemeClr val="tx1"/>
                </a:solidFill>
                <a:latin typeface="ＭＳ ゴシック" panose="020B0609070205080204" pitchFamily="49" charset="-128"/>
                <a:ea typeface="ＭＳ ゴシック" panose="020B0609070205080204" pitchFamily="49" charset="-128"/>
              </a:rPr>
              <a:t>1</a:t>
            </a:r>
            <a:r>
              <a:rPr lang="ja-JP" altLang="en-US" sz="2800" dirty="0">
                <a:solidFill>
                  <a:schemeClr val="tx1"/>
                </a:solidFill>
                <a:latin typeface="ＭＳ ゴシック" panose="020B0609070205080204" pitchFamily="49" charset="-128"/>
                <a:ea typeface="ＭＳ ゴシック" panose="020B0609070205080204" pitchFamily="49" charset="-128"/>
              </a:rPr>
              <a:t>日あたり</a:t>
            </a:r>
            <a:r>
              <a:rPr lang="en-US" altLang="ja-JP" sz="2800" dirty="0">
                <a:solidFill>
                  <a:schemeClr val="tx1"/>
                </a:solidFill>
                <a:latin typeface="ＭＳ ゴシック" panose="020B0609070205080204" pitchFamily="49" charset="-128"/>
                <a:ea typeface="ＭＳ ゴシック" panose="020B0609070205080204" pitchFamily="49" charset="-128"/>
              </a:rPr>
              <a:t>1</a:t>
            </a:r>
            <a:r>
              <a:rPr lang="ja-JP" altLang="en-US" sz="2800" dirty="0">
                <a:solidFill>
                  <a:schemeClr val="tx1"/>
                </a:solidFill>
                <a:latin typeface="ＭＳ ゴシック" panose="020B0609070205080204" pitchFamily="49" charset="-128"/>
                <a:ea typeface="ＭＳ ゴシック" panose="020B0609070205080204" pitchFamily="49" charset="-128"/>
              </a:rPr>
              <a:t>病院</a:t>
            </a:r>
          </a:p>
          <a:p>
            <a:endParaRPr lang="en-US" altLang="ja-JP" sz="2000" dirty="0" smtClean="0">
              <a:solidFill>
                <a:schemeClr val="tx1"/>
              </a:solidFill>
              <a:latin typeface="ＭＳ ゴシック" panose="020B0609070205080204" pitchFamily="49" charset="-128"/>
              <a:ea typeface="ＭＳ ゴシック" panose="020B0609070205080204" pitchFamily="49" charset="-128"/>
            </a:endParaRPr>
          </a:p>
          <a:p>
            <a:r>
              <a:rPr lang="ja-JP" altLang="en-US" sz="2000" dirty="0" smtClean="0">
                <a:solidFill>
                  <a:schemeClr val="tx1"/>
                </a:solidFill>
                <a:latin typeface="ＭＳ ゴシック" panose="020B0609070205080204" pitchFamily="49" charset="-128"/>
                <a:ea typeface="ＭＳ ゴシック" panose="020B0609070205080204" pitchFamily="49" charset="-128"/>
              </a:rPr>
              <a:t>（</a:t>
            </a:r>
            <a:r>
              <a:rPr lang="ja-JP" altLang="en-US" sz="2000" dirty="0">
                <a:solidFill>
                  <a:schemeClr val="tx1"/>
                </a:solidFill>
                <a:latin typeface="ＭＳ ゴシック" panose="020B0609070205080204" pitchFamily="49" charset="-128"/>
                <a:ea typeface="ＭＳ ゴシック" panose="020B0609070205080204" pitchFamily="49" charset="-128"/>
              </a:rPr>
              <a:t>「病院群輪番制当番</a:t>
            </a:r>
            <a:r>
              <a:rPr lang="ja-JP" altLang="en-US" sz="2000" dirty="0" smtClean="0">
                <a:solidFill>
                  <a:schemeClr val="tx1"/>
                </a:solidFill>
                <a:latin typeface="ＭＳ ゴシック" panose="020B0609070205080204" pitchFamily="49" charset="-128"/>
                <a:ea typeface="ＭＳ ゴシック" panose="020B0609070205080204" pitchFamily="49" charset="-128"/>
              </a:rPr>
              <a:t>日程調整</a:t>
            </a:r>
            <a:r>
              <a:rPr lang="ja-JP" altLang="en-US" sz="2000" dirty="0">
                <a:solidFill>
                  <a:schemeClr val="tx1"/>
                </a:solidFill>
                <a:latin typeface="ＭＳ ゴシック" panose="020B0609070205080204" pitchFamily="49" charset="-128"/>
                <a:ea typeface="ＭＳ ゴシック" panose="020B0609070205080204" pitchFamily="49" charset="-128"/>
              </a:rPr>
              <a:t>に関する内規」に</a:t>
            </a:r>
            <a:r>
              <a:rPr lang="ja-JP" altLang="en-US" sz="2000" dirty="0" smtClean="0">
                <a:solidFill>
                  <a:schemeClr val="tx1"/>
                </a:solidFill>
                <a:latin typeface="ＭＳ ゴシック" panose="020B0609070205080204" pitchFamily="49" charset="-128"/>
                <a:ea typeface="ＭＳ ゴシック" panose="020B0609070205080204" pitchFamily="49" charset="-128"/>
              </a:rPr>
              <a:t>基づき</a:t>
            </a:r>
            <a:r>
              <a:rPr lang="ja-JP" altLang="en-US" sz="2000" dirty="0">
                <a:solidFill>
                  <a:schemeClr val="tx1"/>
                </a:solidFill>
                <a:latin typeface="ＭＳ ゴシック" panose="020B0609070205080204" pitchFamily="49" charset="-128"/>
                <a:ea typeface="ＭＳ ゴシック" panose="020B0609070205080204" pitchFamily="49" charset="-128"/>
              </a:rPr>
              <a:t>当番日を決定。</a:t>
            </a:r>
            <a:r>
              <a:rPr lang="ja-JP" altLang="en-US" sz="2000" dirty="0" smtClean="0">
                <a:solidFill>
                  <a:schemeClr val="tx1"/>
                </a:solidFill>
                <a:latin typeface="ＭＳ ゴシック" panose="020B0609070205080204" pitchFamily="49" charset="-128"/>
                <a:ea typeface="ＭＳ ゴシック" panose="020B0609070205080204" pitchFamily="49" charset="-128"/>
              </a:rPr>
              <a:t>）</a:t>
            </a:r>
            <a:endParaRPr lang="en-US" altLang="ja-JP" sz="2000" dirty="0" smtClean="0">
              <a:solidFill>
                <a:schemeClr val="tx1"/>
              </a:solidFill>
              <a:latin typeface="ＭＳ ゴシック" panose="020B0609070205080204" pitchFamily="49" charset="-128"/>
              <a:ea typeface="ＭＳ ゴシック" panose="020B0609070205080204" pitchFamily="49" charset="-128"/>
            </a:endParaRPr>
          </a:p>
          <a:p>
            <a:endParaRPr lang="en-US" altLang="zh-CN" sz="2000" dirty="0">
              <a:solidFill>
                <a:schemeClr val="tx1"/>
              </a:solidFill>
              <a:latin typeface="ＭＳ ゴシック" panose="020B0609070205080204" pitchFamily="49" charset="-128"/>
              <a:ea typeface="ＭＳ ゴシック" panose="020B0609070205080204" pitchFamily="49" charset="-128"/>
            </a:endParaRPr>
          </a:p>
          <a:p>
            <a:r>
              <a:rPr lang="ja-JP" altLang="en-US" sz="2000" dirty="0" smtClean="0">
                <a:solidFill>
                  <a:schemeClr val="tx1"/>
                </a:solidFill>
                <a:latin typeface="ＭＳ ゴシック" panose="020B0609070205080204" pitchFamily="49" charset="-128"/>
                <a:ea typeface="ＭＳ ゴシック" panose="020B0609070205080204" pitchFamily="49" charset="-128"/>
              </a:rPr>
              <a:t>　</a:t>
            </a:r>
            <a:r>
              <a:rPr lang="en-US" altLang="ja-JP" sz="2000" dirty="0" smtClean="0">
                <a:solidFill>
                  <a:schemeClr val="tx1"/>
                </a:solidFill>
                <a:latin typeface="ＭＳ ゴシック" panose="020B0609070205080204" pitchFamily="49" charset="-128"/>
                <a:ea typeface="ＭＳ ゴシック" panose="020B0609070205080204" pitchFamily="49" charset="-128"/>
              </a:rPr>
              <a:t>※</a:t>
            </a:r>
            <a:r>
              <a:rPr lang="ja-JP" altLang="en-US" sz="2000" dirty="0" smtClean="0">
                <a:solidFill>
                  <a:schemeClr val="tx1"/>
                </a:solidFill>
                <a:latin typeface="ＭＳ ゴシック" panose="020B0609070205080204" pitchFamily="49" charset="-128"/>
                <a:ea typeface="ＭＳ ゴシック" panose="020B0609070205080204" pitchFamily="49" charset="-128"/>
              </a:rPr>
              <a:t>当番</a:t>
            </a:r>
            <a:r>
              <a:rPr lang="ja-JP" altLang="en-US" sz="2000" dirty="0">
                <a:solidFill>
                  <a:schemeClr val="tx1"/>
                </a:solidFill>
                <a:latin typeface="ＭＳ ゴシック" panose="020B0609070205080204" pitchFamily="49" charset="-128"/>
                <a:ea typeface="ＭＳ ゴシック" panose="020B0609070205080204" pitchFamily="49" charset="-128"/>
              </a:rPr>
              <a:t>日数に</a:t>
            </a:r>
            <a:r>
              <a:rPr lang="ja-JP" altLang="en-US" sz="2000" dirty="0" smtClean="0">
                <a:solidFill>
                  <a:schemeClr val="tx1"/>
                </a:solidFill>
                <a:latin typeface="ＭＳ ゴシック" panose="020B0609070205080204" pitchFamily="49" charset="-128"/>
                <a:ea typeface="ＭＳ ゴシック" panose="020B0609070205080204" pitchFamily="49" charset="-128"/>
              </a:rPr>
              <a:t>応じた補助</a:t>
            </a:r>
            <a:r>
              <a:rPr lang="ja-JP" altLang="en-US" sz="2000" dirty="0">
                <a:solidFill>
                  <a:schemeClr val="tx1"/>
                </a:solidFill>
                <a:latin typeface="ＭＳ ゴシック" panose="020B0609070205080204" pitchFamily="49" charset="-128"/>
                <a:ea typeface="ＭＳ ゴシック" panose="020B0609070205080204" pitchFamily="49" charset="-128"/>
              </a:rPr>
              <a:t>金を交付</a:t>
            </a:r>
            <a:endParaRPr lang="zh-CN" altLang="en-US" sz="2000"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0597079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a:t>二次救急</a:t>
            </a:r>
            <a:endParaRPr lang="ja-JP" altLang="ja-JP" sz="3400" dirty="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4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21</a:t>
            </a:fld>
            <a:endParaRPr lang="en-US" altLang="ja-JP" sz="1200" dirty="0"/>
          </a:p>
        </p:txBody>
      </p:sp>
      <p:sp>
        <p:nvSpPr>
          <p:cNvPr id="17" name="Text Box 2"/>
          <p:cNvSpPr txBox="1">
            <a:spLocks noChangeArrowheads="1"/>
          </p:cNvSpPr>
          <p:nvPr/>
        </p:nvSpPr>
        <p:spPr bwMode="auto">
          <a:xfrm>
            <a:off x="468313" y="1557339"/>
            <a:ext cx="8424862" cy="7195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800" dirty="0" smtClean="0">
                <a:latin typeface="ＭＳ ゴシック" panose="020B0609070205080204" pitchFamily="49" charset="-128"/>
                <a:ea typeface="ＭＳ ゴシック" panose="020B0609070205080204" pitchFamily="49" charset="-128"/>
              </a:rPr>
              <a:t>○救急告示病院</a:t>
            </a:r>
            <a:r>
              <a:rPr lang="ja-JP" altLang="en-US" sz="2800" dirty="0">
                <a:latin typeface="ＭＳ ゴシック" panose="020B0609070205080204" pitchFamily="49" charset="-128"/>
                <a:ea typeface="ＭＳ ゴシック" panose="020B0609070205080204" pitchFamily="49" charset="-128"/>
              </a:rPr>
              <a:t>　</a:t>
            </a:r>
            <a:r>
              <a:rPr lang="ja-JP" altLang="en-US" sz="2800" dirty="0" smtClean="0">
                <a:latin typeface="ＭＳ ゴシック" panose="020B0609070205080204" pitchFamily="49" charset="-128"/>
                <a:ea typeface="ＭＳ ゴシック" panose="020B0609070205080204" pitchFamily="49" charset="-128"/>
              </a:rPr>
              <a:t>～有明救急</a:t>
            </a:r>
            <a:r>
              <a:rPr lang="ja-JP" altLang="en-US" sz="2800" dirty="0">
                <a:latin typeface="ＭＳ ゴシック" panose="020B0609070205080204" pitchFamily="49" charset="-128"/>
                <a:ea typeface="ＭＳ ゴシック" panose="020B0609070205080204" pitchFamily="49" charset="-128"/>
              </a:rPr>
              <a:t>医療圏の例</a:t>
            </a:r>
            <a:r>
              <a:rPr lang="ja-JP" altLang="en-US" sz="2800" dirty="0" smtClean="0">
                <a:latin typeface="ＭＳ ゴシック" panose="020B0609070205080204" pitchFamily="49" charset="-128"/>
                <a:ea typeface="ＭＳ ゴシック" panose="020B0609070205080204" pitchFamily="49" charset="-128"/>
              </a:rPr>
              <a:t>～</a:t>
            </a:r>
            <a:endParaRPr lang="en-US" altLang="ja-JP" sz="2800" dirty="0" smtClean="0">
              <a:latin typeface="ＭＳ ゴシック" panose="020B0609070205080204" pitchFamily="49" charset="-128"/>
              <a:ea typeface="ＭＳ ゴシック" panose="020B0609070205080204" pitchFamily="49" charset="-128"/>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140968"/>
            <a:ext cx="8786786" cy="2387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683568" y="2276872"/>
            <a:ext cx="8136904" cy="576064"/>
          </a:xfrm>
          <a:prstGeom prst="rect">
            <a:avLst/>
          </a:prstGeom>
          <a:noFill/>
          <a:ln>
            <a:noFill/>
          </a:ln>
          <a:effectLs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r>
              <a:rPr lang="ja-JP" altLang="en-US" sz="2400" dirty="0" smtClean="0">
                <a:solidFill>
                  <a:schemeClr val="tx1"/>
                </a:solidFill>
                <a:latin typeface="ＭＳ ゴシック" panose="020B0609070205080204" pitchFamily="49" charset="-128"/>
                <a:ea typeface="ＭＳ ゴシック" panose="020B0609070205080204" pitchFamily="49" charset="-128"/>
              </a:rPr>
              <a:t>救急告示病院は県知事が認定し、公報により告示を行う。</a:t>
            </a:r>
            <a:endParaRPr lang="zh-CN" altLang="en-US" sz="2400"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6054605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a:t>二次救急</a:t>
            </a:r>
            <a:endParaRPr lang="ja-JP" altLang="ja-JP" sz="3400" dirty="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4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22</a:t>
            </a:fld>
            <a:endParaRPr lang="en-US" altLang="ja-JP" sz="1200"/>
          </a:p>
        </p:txBody>
      </p:sp>
      <p:sp>
        <p:nvSpPr>
          <p:cNvPr id="17" name="Text Box 2"/>
          <p:cNvSpPr txBox="1">
            <a:spLocks noChangeArrowheads="1"/>
          </p:cNvSpPr>
          <p:nvPr/>
        </p:nvSpPr>
        <p:spPr bwMode="auto">
          <a:xfrm>
            <a:off x="468313" y="1557338"/>
            <a:ext cx="8424862" cy="499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800" dirty="0" smtClean="0">
                <a:latin typeface="ＭＳ ゴシック" panose="020B0609070205080204" pitchFamily="49" charset="-128"/>
                <a:ea typeface="ＭＳ ゴシック" panose="020B0609070205080204" pitchFamily="49" charset="-128"/>
              </a:rPr>
              <a:t>○二次救急の現状</a:t>
            </a:r>
            <a:endParaRPr lang="en-US" altLang="ja-JP" sz="28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endParaRPr lang="en-US" altLang="ja-JP" sz="28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ja-JP" altLang="en-US" sz="2800" dirty="0">
                <a:latin typeface="ＭＳ ゴシック" panose="020B0609070205080204" pitchFamily="49" charset="-128"/>
                <a:ea typeface="ＭＳ ゴシック" panose="020B0609070205080204" pitchFamily="49" charset="-128"/>
              </a:rPr>
              <a:t>　</a:t>
            </a:r>
            <a:r>
              <a:rPr lang="ja-JP" altLang="en-US" sz="2800" dirty="0" smtClean="0">
                <a:latin typeface="ＭＳ ゴシック" panose="020B0609070205080204" pitchFamily="49" charset="-128"/>
                <a:ea typeface="ＭＳ ゴシック" panose="020B0609070205080204" pitchFamily="49" charset="-128"/>
              </a:rPr>
              <a:t>・</a:t>
            </a:r>
            <a:r>
              <a:rPr lang="ja-JP" altLang="en-US" sz="2400" dirty="0" smtClean="0">
                <a:latin typeface="ＭＳ ゴシック" panose="020B0609070205080204" pitchFamily="49" charset="-128"/>
                <a:ea typeface="ＭＳ ゴシック" panose="020B0609070205080204" pitchFamily="49" charset="-128"/>
              </a:rPr>
              <a:t>二次</a:t>
            </a:r>
            <a:r>
              <a:rPr lang="ja-JP" altLang="en-US" sz="2400" dirty="0">
                <a:latin typeface="ＭＳ ゴシック" panose="020B0609070205080204" pitchFamily="49" charset="-128"/>
                <a:ea typeface="ＭＳ ゴシック" panose="020B0609070205080204" pitchFamily="49" charset="-128"/>
              </a:rPr>
              <a:t>救急医療体制については、病院群輪番制</a:t>
            </a:r>
            <a:r>
              <a:rPr lang="ja-JP" altLang="en-US" sz="2400" dirty="0" smtClean="0">
                <a:latin typeface="ＭＳ ゴシック" panose="020B0609070205080204" pitchFamily="49" charset="-128"/>
                <a:ea typeface="ＭＳ ゴシック" panose="020B0609070205080204" pitchFamily="49" charset="-128"/>
              </a:rPr>
              <a:t>病院や</a:t>
            </a: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ja-JP" altLang="en-US" sz="2400" dirty="0">
                <a:latin typeface="ＭＳ ゴシック" panose="020B0609070205080204" pitchFamily="49" charset="-128"/>
                <a:ea typeface="ＭＳ ゴシック" panose="020B0609070205080204" pitchFamily="49" charset="-128"/>
              </a:rPr>
              <a:t>　</a:t>
            </a:r>
            <a:r>
              <a:rPr lang="ja-JP" altLang="en-US" sz="2400" dirty="0" smtClean="0">
                <a:latin typeface="ＭＳ ゴシック" panose="020B0609070205080204" pitchFamily="49" charset="-128"/>
                <a:ea typeface="ＭＳ ゴシック" panose="020B0609070205080204" pitchFamily="49" charset="-128"/>
              </a:rPr>
              <a:t>救急告示病院に</a:t>
            </a:r>
            <a:r>
              <a:rPr lang="ja-JP" altLang="en-US" sz="2400" dirty="0">
                <a:latin typeface="ＭＳ ゴシック" panose="020B0609070205080204" pitchFamily="49" charset="-128"/>
                <a:ea typeface="ＭＳ ゴシック" panose="020B0609070205080204" pitchFamily="49" charset="-128"/>
              </a:rPr>
              <a:t>より全ての救急医療圏（</a:t>
            </a:r>
            <a:r>
              <a:rPr lang="en-US" altLang="ja-JP" sz="2400" dirty="0">
                <a:latin typeface="ＭＳ ゴシック" panose="020B0609070205080204" pitchFamily="49" charset="-128"/>
                <a:ea typeface="ＭＳ ゴシック" panose="020B0609070205080204" pitchFamily="49" charset="-128"/>
              </a:rPr>
              <a:t>10</a:t>
            </a:r>
            <a:r>
              <a:rPr lang="ja-JP" altLang="en-US" sz="2400" dirty="0">
                <a:latin typeface="ＭＳ ゴシック" panose="020B0609070205080204" pitchFamily="49" charset="-128"/>
                <a:ea typeface="ＭＳ ゴシック" panose="020B0609070205080204" pitchFamily="49" charset="-128"/>
              </a:rPr>
              <a:t>圏域</a:t>
            </a:r>
            <a:r>
              <a:rPr lang="ja-JP" altLang="en-US" sz="2400" dirty="0" smtClean="0">
                <a:latin typeface="ＭＳ ゴシック" panose="020B0609070205080204" pitchFamily="49" charset="-128"/>
                <a:ea typeface="ＭＳ ゴシック" panose="020B0609070205080204" pitchFamily="49" charset="-128"/>
              </a:rPr>
              <a:t>）で対応。</a:t>
            </a: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en-US" altLang="ja-JP" sz="2400" dirty="0" smtClean="0">
                <a:latin typeface="ＭＳ ゴシック" panose="020B0609070205080204" pitchFamily="49" charset="-128"/>
                <a:ea typeface="ＭＳ ゴシック" panose="020B0609070205080204" pitchFamily="49" charset="-128"/>
              </a:rPr>
              <a:t> </a:t>
            </a:r>
          </a:p>
        </p:txBody>
      </p:sp>
    </p:spTree>
    <p:extLst>
      <p:ext uri="{BB962C8B-B14F-4D97-AF65-F5344CB8AC3E}">
        <p14:creationId xmlns:p14="http://schemas.microsoft.com/office/powerpoint/2010/main" val="5826978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smtClean="0"/>
              <a:t>三次救急</a:t>
            </a:r>
            <a:endParaRPr lang="en-US" altLang="ja-JP" sz="3400" dirty="0" smtClean="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4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23</a:t>
            </a:fld>
            <a:endParaRPr lang="en-US" altLang="ja-JP" sz="1200"/>
          </a:p>
        </p:txBody>
      </p:sp>
      <p:sp>
        <p:nvSpPr>
          <p:cNvPr id="24" name="下矢印 23"/>
          <p:cNvSpPr/>
          <p:nvPr/>
        </p:nvSpPr>
        <p:spPr bwMode="auto">
          <a:xfrm rot="16200000">
            <a:off x="3108026" y="910344"/>
            <a:ext cx="815752" cy="1823950"/>
          </a:xfrm>
          <a:prstGeom prst="downArrow">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smtClean="0">
              <a:ln>
                <a:noFill/>
              </a:ln>
              <a:solidFill>
                <a:schemeClr val="bg1"/>
              </a:solidFill>
              <a:effectLst/>
              <a:latin typeface="Verdana" pitchFamily="32" charset="0"/>
              <a:ea typeface="ＭＳ Ｐゴシック" pitchFamily="48" charset="-128"/>
            </a:endParaRPr>
          </a:p>
        </p:txBody>
      </p:sp>
      <p:pic>
        <p:nvPicPr>
          <p:cNvPr id="4" name="図 3"/>
          <p:cNvPicPr>
            <a:picLocks noChangeAspect="1"/>
          </p:cNvPicPr>
          <p:nvPr/>
        </p:nvPicPr>
        <p:blipFill>
          <a:blip r:embed="rId3"/>
          <a:stretch>
            <a:fillRect/>
          </a:stretch>
        </p:blipFill>
        <p:spPr>
          <a:xfrm>
            <a:off x="4703240" y="1417638"/>
            <a:ext cx="3987130" cy="4426080"/>
          </a:xfrm>
          <a:prstGeom prst="rect">
            <a:avLst/>
          </a:prstGeom>
        </p:spPr>
      </p:pic>
      <p:pic>
        <p:nvPicPr>
          <p:cNvPr id="5" name="図 4"/>
          <p:cNvPicPr>
            <a:picLocks noChangeAspect="1"/>
          </p:cNvPicPr>
          <p:nvPr/>
        </p:nvPicPr>
        <p:blipFill>
          <a:blip r:embed="rId4"/>
          <a:stretch>
            <a:fillRect/>
          </a:stretch>
        </p:blipFill>
        <p:spPr>
          <a:xfrm>
            <a:off x="4669709" y="1261439"/>
            <a:ext cx="4054191" cy="1121761"/>
          </a:xfrm>
          <a:prstGeom prst="rect">
            <a:avLst/>
          </a:prstGeom>
        </p:spPr>
      </p:pic>
      <p:sp>
        <p:nvSpPr>
          <p:cNvPr id="6" name="正方形/長方形 5"/>
          <p:cNvSpPr/>
          <p:nvPr/>
        </p:nvSpPr>
        <p:spPr>
          <a:xfrm>
            <a:off x="217372" y="2557442"/>
            <a:ext cx="4431282" cy="2431435"/>
          </a:xfrm>
          <a:prstGeom prst="rect">
            <a:avLst/>
          </a:prstGeom>
        </p:spPr>
        <p:txBody>
          <a:bodyPr wrap="square">
            <a:spAutoFit/>
          </a:bodyPr>
          <a:lstStyle/>
          <a:p>
            <a:pPr marL="341313" lvl="0">
              <a:spcBef>
                <a:spcPts val="700"/>
              </a:spcBef>
              <a:buClrTx/>
              <a:defRPr/>
            </a:pPr>
            <a:r>
              <a:rPr lang="ja-JP" altLang="en-US" sz="2800" dirty="0">
                <a:solidFill>
                  <a:schemeClr val="tx1"/>
                </a:solidFill>
                <a:latin typeface="ＭＳ ゴシック" panose="020B0609070205080204" pitchFamily="49" charset="-128"/>
                <a:ea typeface="ＭＳ ゴシック" panose="020B0609070205080204" pitchFamily="49" charset="-128"/>
              </a:rPr>
              <a:t>○三次救急とは？</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lvl="0"/>
            <a:r>
              <a:rPr lang="ja-JP" altLang="en-US" sz="2800" dirty="0">
                <a:solidFill>
                  <a:schemeClr val="tx1"/>
                </a:solidFill>
                <a:latin typeface="ＭＳ ゴシック" panose="020B0609070205080204" pitchFamily="49" charset="-128"/>
                <a:ea typeface="ＭＳ ゴシック" panose="020B0609070205080204" pitchFamily="49" charset="-128"/>
              </a:rPr>
              <a:t>　</a:t>
            </a:r>
            <a:r>
              <a:rPr lang="ja-JP" altLang="en-US" sz="2800" dirty="0" smtClean="0">
                <a:solidFill>
                  <a:schemeClr val="tx1"/>
                </a:solidFill>
                <a:latin typeface="ＭＳ ゴシック" panose="020B0609070205080204" pitchFamily="49" charset="-128"/>
                <a:ea typeface="ＭＳ ゴシック" panose="020B0609070205080204" pitchFamily="49" charset="-128"/>
              </a:rPr>
              <a:t>　</a:t>
            </a:r>
            <a:r>
              <a:rPr lang="ja-JP" altLang="ja-JP" sz="2400" dirty="0" smtClean="0">
                <a:solidFill>
                  <a:schemeClr val="tx1"/>
                </a:solidFill>
              </a:rPr>
              <a:t>二次</a:t>
            </a:r>
            <a:r>
              <a:rPr lang="ja-JP" altLang="ja-JP" sz="2400" dirty="0">
                <a:solidFill>
                  <a:schemeClr val="tx1"/>
                </a:solidFill>
              </a:rPr>
              <a:t>救急では対応</a:t>
            </a:r>
            <a:r>
              <a:rPr lang="ja-JP" altLang="ja-JP" sz="2400" dirty="0" smtClean="0">
                <a:solidFill>
                  <a:schemeClr val="tx1"/>
                </a:solidFill>
              </a:rPr>
              <a:t>できない</a:t>
            </a:r>
            <a:endParaRPr lang="en-US" altLang="ja-JP" sz="2400" dirty="0" smtClean="0">
              <a:solidFill>
                <a:schemeClr val="tx1"/>
              </a:solidFill>
            </a:endParaRPr>
          </a:p>
          <a:p>
            <a:pPr lvl="0"/>
            <a:r>
              <a:rPr lang="ja-JP" altLang="en-US" sz="2400" dirty="0">
                <a:solidFill>
                  <a:schemeClr val="tx1"/>
                </a:solidFill>
              </a:rPr>
              <a:t>　</a:t>
            </a:r>
            <a:r>
              <a:rPr lang="ja-JP" altLang="en-US" sz="2400" dirty="0" smtClean="0">
                <a:solidFill>
                  <a:schemeClr val="tx1"/>
                </a:solidFill>
              </a:rPr>
              <a:t>　</a:t>
            </a:r>
            <a:r>
              <a:rPr lang="ja-JP" altLang="ja-JP" sz="2400" dirty="0" smtClean="0">
                <a:solidFill>
                  <a:schemeClr val="tx1"/>
                </a:solidFill>
              </a:rPr>
              <a:t>複数</a:t>
            </a:r>
            <a:r>
              <a:rPr lang="ja-JP" altLang="ja-JP" sz="2400" dirty="0">
                <a:solidFill>
                  <a:schemeClr val="tx1"/>
                </a:solidFill>
              </a:rPr>
              <a:t>の診療科にわたる</a:t>
            </a:r>
            <a:r>
              <a:rPr lang="ja-JP" altLang="ja-JP" sz="2400" dirty="0" smtClean="0">
                <a:solidFill>
                  <a:schemeClr val="tx1"/>
                </a:solidFill>
              </a:rPr>
              <a:t>処置</a:t>
            </a:r>
            <a:endParaRPr lang="en-US" altLang="ja-JP" sz="2400" dirty="0">
              <a:solidFill>
                <a:schemeClr val="tx1"/>
              </a:solidFill>
            </a:endParaRPr>
          </a:p>
          <a:p>
            <a:pPr lvl="0"/>
            <a:r>
              <a:rPr lang="ja-JP" altLang="en-US" sz="2400" dirty="0" smtClean="0">
                <a:solidFill>
                  <a:schemeClr val="tx1"/>
                </a:solidFill>
              </a:rPr>
              <a:t>　　</a:t>
            </a:r>
            <a:r>
              <a:rPr lang="ja-JP" altLang="ja-JP" sz="2400" dirty="0" smtClean="0">
                <a:solidFill>
                  <a:schemeClr val="tx1"/>
                </a:solidFill>
              </a:rPr>
              <a:t>が必要</a:t>
            </a:r>
            <a:r>
              <a:rPr lang="ja-JP" altLang="ja-JP" sz="2400" dirty="0">
                <a:solidFill>
                  <a:schemeClr val="tx1"/>
                </a:solidFill>
              </a:rPr>
              <a:t>な患者や、重篤な</a:t>
            </a:r>
            <a:r>
              <a:rPr lang="ja-JP" altLang="ja-JP" sz="2400" dirty="0" smtClean="0">
                <a:solidFill>
                  <a:schemeClr val="tx1"/>
                </a:solidFill>
              </a:rPr>
              <a:t>患者</a:t>
            </a:r>
            <a:r>
              <a:rPr lang="ja-JP" altLang="en-US" sz="2400" dirty="0" smtClean="0">
                <a:solidFill>
                  <a:schemeClr val="tx1"/>
                </a:solidFill>
              </a:rPr>
              <a:t>　</a:t>
            </a:r>
            <a:endParaRPr lang="en-US" altLang="ja-JP" sz="2400" dirty="0" smtClean="0">
              <a:solidFill>
                <a:schemeClr val="tx1"/>
              </a:solidFill>
            </a:endParaRPr>
          </a:p>
          <a:p>
            <a:pPr lvl="0"/>
            <a:r>
              <a:rPr lang="ja-JP" altLang="en-US" sz="2400" dirty="0">
                <a:solidFill>
                  <a:schemeClr val="tx1"/>
                </a:solidFill>
              </a:rPr>
              <a:t>　</a:t>
            </a:r>
            <a:r>
              <a:rPr lang="ja-JP" altLang="en-US" sz="2400" dirty="0" smtClean="0">
                <a:solidFill>
                  <a:schemeClr val="tx1"/>
                </a:solidFill>
              </a:rPr>
              <a:t>　</a:t>
            </a:r>
            <a:r>
              <a:rPr lang="ja-JP" altLang="ja-JP" sz="2400" dirty="0" smtClean="0">
                <a:solidFill>
                  <a:schemeClr val="tx1"/>
                </a:solidFill>
              </a:rPr>
              <a:t>に対応</a:t>
            </a:r>
            <a:r>
              <a:rPr lang="ja-JP" altLang="ja-JP" sz="2400" dirty="0">
                <a:solidFill>
                  <a:schemeClr val="tx1"/>
                </a:solidFill>
              </a:rPr>
              <a:t>。</a:t>
            </a:r>
          </a:p>
          <a:p>
            <a:pPr lvl="0"/>
            <a:r>
              <a:rPr lang="ja-JP" altLang="en-US" sz="2400" dirty="0">
                <a:solidFill>
                  <a:schemeClr val="tx1"/>
                </a:solidFill>
              </a:rPr>
              <a:t>　</a:t>
            </a:r>
            <a:endParaRPr lang="en-US" altLang="ja-JP" sz="2400"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7389158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ja-JP" altLang="en-US" sz="3400" b="0" i="0" u="none" strike="noStrike" kern="1200" cap="none" spc="0" normalizeH="0" baseline="0" noProof="0" dirty="0" smtClean="0">
                <a:ln>
                  <a:noFill/>
                </a:ln>
                <a:solidFill>
                  <a:srgbClr val="000000"/>
                </a:solidFill>
                <a:effectLst/>
                <a:uLnTx/>
                <a:uFillTx/>
                <a:latin typeface="Arial" charset="0"/>
                <a:ea typeface="ＭＳ Ｐゴシック" pitchFamily="48" charset="-128"/>
                <a:cs typeface="+mn-cs"/>
              </a:rPr>
              <a:t>三次救急</a:t>
            </a:r>
            <a:endParaRPr kumimoji="0" lang="en-US" altLang="ja-JP" sz="3400" b="0" i="0" u="none" strike="noStrike" kern="1200" cap="none" spc="0" normalizeH="0" baseline="0" noProof="0" dirty="0" smtClean="0">
              <a:ln>
                <a:noFill/>
              </a:ln>
              <a:solidFill>
                <a:srgbClr val="000000"/>
              </a:solidFill>
              <a:effectLst/>
              <a:uLnTx/>
              <a:uFillTx/>
              <a:latin typeface="Arial" charset="0"/>
              <a:ea typeface="ＭＳ Ｐゴシック" pitchFamily="48" charset="-128"/>
              <a:cs typeface="+mn-cs"/>
            </a:endParaRPr>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ja-JP" altLang="en-US" sz="1800" b="0" i="0" u="none" strike="noStrike" kern="1200" cap="none" spc="0" normalizeH="0" baseline="0" noProof="0">
              <a:ln>
                <a:noFill/>
              </a:ln>
              <a:solidFill>
                <a:srgbClr val="FFFFFF"/>
              </a:solidFill>
              <a:effectLst/>
              <a:uLnTx/>
              <a:uFillTx/>
              <a:latin typeface="Verdana" pitchFamily="32" charset="0"/>
              <a:ea typeface="ＭＳ Ｐゴシック" pitchFamily="48" charset="-128"/>
              <a:cs typeface="+mn-cs"/>
            </a:endParaRPr>
          </a:p>
        </p:txBody>
      </p:sp>
      <p:sp>
        <p:nvSpPr>
          <p:cNvPr id="17" name="Text Box 2"/>
          <p:cNvSpPr txBox="1">
            <a:spLocks noChangeArrowheads="1"/>
          </p:cNvSpPr>
          <p:nvPr/>
        </p:nvSpPr>
        <p:spPr bwMode="auto">
          <a:xfrm>
            <a:off x="468313" y="1557338"/>
            <a:ext cx="8424862" cy="499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marR="0" lvl="0" indent="-334963" algn="l" defTabSz="449263" rtl="0" eaLnBrk="1" fontAlgn="base" latinLnBrk="0" hangingPunct="1">
              <a:lnSpc>
                <a:spcPct val="100000"/>
              </a:lnSpc>
              <a:spcBef>
                <a:spcPts val="700"/>
              </a:spcBef>
              <a:spcAft>
                <a:spcPct val="0"/>
              </a:spcAft>
              <a:buClrTx/>
              <a:buSzPct val="100000"/>
              <a:buFontTx/>
              <a:buNone/>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pPr>
            <a:endParaRPr kumimoji="0" lang="en-US" altLang="ja-JP" sz="2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341313" marR="0" lvl="0" indent="-334963" algn="l" defTabSz="449263" rtl="0" eaLnBrk="1" fontAlgn="base" latinLnBrk="0" hangingPunct="1">
              <a:lnSpc>
                <a:spcPct val="100000"/>
              </a:lnSpc>
              <a:spcBef>
                <a:spcPts val="700"/>
              </a:spcBef>
              <a:spcAft>
                <a:spcPct val="0"/>
              </a:spcAft>
              <a:buClrTx/>
              <a:buSzPct val="100000"/>
              <a:buFontTx/>
              <a:buNone/>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pPr>
            <a:r>
              <a:rPr lang="ja-JP" altLang="en-US" sz="2400" dirty="0">
                <a:latin typeface="ＭＳ ゴシック" panose="020B0609070205080204" pitchFamily="49" charset="-128"/>
                <a:ea typeface="ＭＳ ゴシック" panose="020B0609070205080204" pitchFamily="49" charset="-128"/>
              </a:rPr>
              <a:t>〇</a:t>
            </a:r>
            <a:r>
              <a:rPr kumimoji="0" lang="ja-JP" altLang="en-US"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救命</a:t>
            </a:r>
            <a:r>
              <a:rPr kumimoji="0" lang="ja-JP" altLang="en-US" sz="2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救急センターと</a:t>
            </a:r>
            <a:r>
              <a:rPr kumimoji="0" lang="ja-JP" altLang="en-US"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は</a:t>
            </a:r>
            <a:endParaRPr kumimoji="0" lang="en-US" altLang="ja-JP"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341313" marR="0" lvl="0" indent="-334963" algn="l" defTabSz="449263" rtl="0" eaLnBrk="1" fontAlgn="base" latinLnBrk="0" hangingPunct="1">
              <a:lnSpc>
                <a:spcPct val="100000"/>
              </a:lnSpc>
              <a:spcBef>
                <a:spcPts val="700"/>
              </a:spcBef>
              <a:spcAft>
                <a:spcPct val="0"/>
              </a:spcAft>
              <a:buClrTx/>
              <a:buSzPct val="100000"/>
              <a:buFontTx/>
              <a:buNone/>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pPr>
            <a:r>
              <a:rPr lang="ja-JP" altLang="en-US" sz="2400" dirty="0">
                <a:latin typeface="ＭＳ ゴシック" panose="020B0609070205080204" pitchFamily="49" charset="-128"/>
                <a:ea typeface="ＭＳ ゴシック" panose="020B0609070205080204" pitchFamily="49" charset="-128"/>
              </a:rPr>
              <a:t>　</a:t>
            </a:r>
            <a:r>
              <a:rPr kumimoji="0" lang="ja-JP" altLang="en-US"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概ね</a:t>
            </a:r>
            <a:r>
              <a:rPr kumimoji="0" lang="en-US" altLang="ja-JP" sz="2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20</a:t>
            </a:r>
            <a:r>
              <a:rPr kumimoji="0" lang="ja-JP" altLang="en-US" sz="2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床以上の専用病床を</a:t>
            </a:r>
            <a:r>
              <a:rPr kumimoji="0" lang="ja-JP" altLang="en-US"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有し</a:t>
            </a:r>
            <a:r>
              <a:rPr kumimoji="0" lang="ja-JP" altLang="en-US" sz="2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0" lang="en-US" altLang="ja-JP" sz="2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24</a:t>
            </a:r>
            <a:r>
              <a:rPr kumimoji="0" lang="ja-JP" altLang="en-US" sz="2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時間体制で、重症及び複数の診療科領域にわたる全ての</a:t>
            </a:r>
            <a:r>
              <a:rPr kumimoji="0" lang="ja-JP" altLang="en-US"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重篤</a:t>
            </a:r>
            <a:r>
              <a:rPr kumimoji="0" lang="ja-JP" altLang="en-US" sz="2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な救急患者に対する高度な診療機能を有する三次救急医療</a:t>
            </a:r>
            <a:r>
              <a:rPr kumimoji="0" lang="ja-JP" altLang="en-US"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機関のこと。</a:t>
            </a:r>
            <a:endParaRPr kumimoji="0" lang="en-US" altLang="ja-JP"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341313" marR="0" lvl="0" indent="-334963" algn="l" defTabSz="449263" rtl="0" eaLnBrk="1" fontAlgn="base" latinLnBrk="0" hangingPunct="1">
              <a:lnSpc>
                <a:spcPct val="100000"/>
              </a:lnSpc>
              <a:spcBef>
                <a:spcPts val="700"/>
              </a:spcBef>
              <a:spcAft>
                <a:spcPct val="0"/>
              </a:spcAft>
              <a:buClrTx/>
              <a:buSzPct val="100000"/>
              <a:buFontTx/>
              <a:buNone/>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pPr>
            <a:endParaRPr lang="en-US" altLang="ja-JP" sz="2400" dirty="0">
              <a:latin typeface="ＭＳ ゴシック" panose="020B0609070205080204" pitchFamily="49" charset="-128"/>
              <a:ea typeface="ＭＳ ゴシック" panose="020B0609070205080204" pitchFamily="49" charset="-128"/>
            </a:endParaRPr>
          </a:p>
          <a:p>
            <a:pPr marL="341313" lvl="0">
              <a:spcBef>
                <a:spcPts val="700"/>
              </a:spcBef>
              <a:buClrTx/>
              <a:defRPr/>
            </a:pPr>
            <a:r>
              <a:rPr lang="ja-JP" altLang="en-US" sz="2400" dirty="0">
                <a:latin typeface="ＭＳ ゴシック" panose="020B0609070205080204" pitchFamily="49" charset="-128"/>
                <a:ea typeface="ＭＳ ゴシック" panose="020B0609070205080204" pitchFamily="49" charset="-128"/>
              </a:rPr>
              <a:t>　</a:t>
            </a:r>
            <a:r>
              <a:rPr lang="en-US" altLang="ja-JP" sz="2400" dirty="0" smtClean="0">
                <a:latin typeface="ＭＳ ゴシック" panose="020B0609070205080204" pitchFamily="49" charset="-128"/>
                <a:ea typeface="ＭＳ ゴシック" panose="020B0609070205080204" pitchFamily="49" charset="-128"/>
              </a:rPr>
              <a:t>※</a:t>
            </a:r>
            <a:r>
              <a:rPr lang="ja-JP" altLang="en-US" sz="2400" dirty="0" smtClean="0">
                <a:latin typeface="ＭＳ ゴシック" panose="020B0609070205080204" pitchFamily="49" charset="-128"/>
                <a:ea typeface="ＭＳ ゴシック" panose="020B0609070205080204" pitchFamily="49" charset="-128"/>
              </a:rPr>
              <a:t>県内</a:t>
            </a:r>
            <a:r>
              <a:rPr lang="ja-JP" altLang="en-US" sz="2400" dirty="0">
                <a:latin typeface="ＭＳ ゴシック" panose="020B0609070205080204" pitchFamily="49" charset="-128"/>
                <a:ea typeface="ＭＳ ゴシック" panose="020B0609070205080204" pitchFamily="49" charset="-128"/>
              </a:rPr>
              <a:t>の救命救急</a:t>
            </a:r>
            <a:r>
              <a:rPr lang="ja-JP" altLang="en-US" sz="2400" dirty="0" smtClean="0">
                <a:latin typeface="ＭＳ ゴシック" panose="020B0609070205080204" pitchFamily="49" charset="-128"/>
                <a:ea typeface="ＭＳ ゴシック" panose="020B0609070205080204" pitchFamily="49" charset="-128"/>
              </a:rPr>
              <a:t>センター：３カ所</a:t>
            </a:r>
            <a:endParaRPr lang="en-US" altLang="ja-JP" sz="2400" dirty="0" smtClean="0">
              <a:latin typeface="ＭＳ ゴシック" panose="020B0609070205080204" pitchFamily="49" charset="-128"/>
              <a:ea typeface="ＭＳ ゴシック" panose="020B0609070205080204" pitchFamily="49" charset="-128"/>
            </a:endParaRPr>
          </a:p>
          <a:p>
            <a:pPr marL="341313" lvl="0">
              <a:spcBef>
                <a:spcPts val="700"/>
              </a:spcBef>
              <a:buClrTx/>
              <a:defRPr/>
            </a:pPr>
            <a:r>
              <a:rPr lang="ja-JP" altLang="en-US" sz="2400" dirty="0" smtClean="0">
                <a:latin typeface="ＭＳ ゴシック" panose="020B0609070205080204" pitchFamily="49" charset="-128"/>
                <a:ea typeface="ＭＳ ゴシック" panose="020B0609070205080204" pitchFamily="49" charset="-128"/>
              </a:rPr>
              <a:t>　　熊本</a:t>
            </a:r>
            <a:r>
              <a:rPr lang="ja-JP" altLang="en-US" sz="2400" dirty="0">
                <a:latin typeface="ＭＳ ゴシック" panose="020B0609070205080204" pitchFamily="49" charset="-128"/>
                <a:ea typeface="ＭＳ ゴシック" panose="020B0609070205080204" pitchFamily="49" charset="-128"/>
              </a:rPr>
              <a:t>赤十字病院、熊本医療センター、済生会熊本</a:t>
            </a:r>
            <a:r>
              <a:rPr lang="ja-JP" altLang="en-US" sz="2400" dirty="0" smtClean="0">
                <a:latin typeface="ＭＳ ゴシック" panose="020B0609070205080204" pitchFamily="49" charset="-128"/>
                <a:ea typeface="ＭＳ ゴシック" panose="020B0609070205080204" pitchFamily="49" charset="-128"/>
              </a:rPr>
              <a:t>病院</a:t>
            </a:r>
            <a:endParaRPr kumimoji="0" lang="ja-JP" altLang="en-US" sz="2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341313" marR="0" lvl="0" indent="-334963" algn="l" defTabSz="449263" rtl="0" eaLnBrk="1" fontAlgn="base" latinLnBrk="0" hangingPunct="1">
              <a:lnSpc>
                <a:spcPct val="100000"/>
              </a:lnSpc>
              <a:spcBef>
                <a:spcPts val="700"/>
              </a:spcBef>
              <a:spcAft>
                <a:spcPct val="0"/>
              </a:spcAft>
              <a:buClrTx/>
              <a:buSzPct val="100000"/>
              <a:buFontTx/>
              <a:buNone/>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pPr>
            <a:endParaRPr kumimoji="0" lang="en-US" altLang="ja-JP"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341313" marR="0" lvl="0" indent="-334963" algn="l" defTabSz="449263" rtl="0" eaLnBrk="1" fontAlgn="base" latinLnBrk="0" hangingPunct="1">
              <a:lnSpc>
                <a:spcPct val="100000"/>
              </a:lnSpc>
              <a:spcBef>
                <a:spcPts val="700"/>
              </a:spcBef>
              <a:spcAft>
                <a:spcPct val="0"/>
              </a:spcAft>
              <a:buClrTx/>
              <a:buSzPct val="100000"/>
              <a:buFontTx/>
              <a:buNone/>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pPr>
            <a:endParaRPr kumimoji="0" lang="en-US" altLang="ja-JP"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6" name="スライド番号プレースホルダー 1"/>
          <p:cNvSpPr>
            <a:spLocks noGrp="1"/>
          </p:cNvSpPr>
          <p:nvPr>
            <p:ph type="sldNum" sz="quarter" idx="4294967295"/>
          </p:nvPr>
        </p:nvSpPr>
        <p:spPr>
          <a:xfrm>
            <a:off x="8552518" y="6592267"/>
            <a:ext cx="627994" cy="365125"/>
          </a:xfrm>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723900" algn="l"/>
                <a:tab pos="1447800" algn="l"/>
              </a:tabLst>
              <a:defRPr/>
            </a:pPr>
            <a:fld id="{3C53DFBB-C73D-432C-990F-5304E629A9A8}" type="slidenum">
              <a:rPr kumimoji="1" lang="ja-JP" altLang="en-US" sz="1600" b="1" i="1" u="none" strike="noStrike" kern="1200" cap="none" spc="0" normalizeH="0" baseline="0" noProof="0" smtClean="0">
                <a:ln>
                  <a:noFill/>
                </a:ln>
                <a:solidFill>
                  <a:srgbClr val="FF0000"/>
                </a:solidFill>
                <a:effectLst/>
                <a:uLnTx/>
                <a:uFillTx/>
                <a:latin typeface="Arial"/>
                <a:ea typeface="ＭＳ Ｐ明朝" charset="-128"/>
                <a:cs typeface="+mn-cs"/>
              </a:rPr>
              <a:pPr marL="0" marR="0" lvl="0" indent="0" algn="r" defTabSz="449263" rtl="0" eaLnBrk="1" fontAlgn="base" latinLnBrk="0" hangingPunct="1">
                <a:lnSpc>
                  <a:spcPct val="100000"/>
                </a:lnSpc>
                <a:spcBef>
                  <a:spcPct val="0"/>
                </a:spcBef>
                <a:spcAft>
                  <a:spcPct val="0"/>
                </a:spcAft>
                <a:buClrTx/>
                <a:buSzPct val="100000"/>
                <a:buFontTx/>
                <a:buNone/>
                <a:tabLst>
                  <a:tab pos="723900" algn="l"/>
                  <a:tab pos="1447800" algn="l"/>
                </a:tabLst>
                <a:defRPr/>
              </a:pPr>
              <a:t>24</a:t>
            </a:fld>
            <a:endParaRPr kumimoji="1" lang="ja-JP" altLang="en-US" sz="1600" b="1" i="1" u="none" strike="noStrike" kern="1200" cap="none" spc="0" normalizeH="0" baseline="0" noProof="0" dirty="0">
              <a:ln>
                <a:noFill/>
              </a:ln>
              <a:solidFill>
                <a:srgbClr val="FF0000"/>
              </a:solidFill>
              <a:effectLst/>
              <a:uLnTx/>
              <a:uFillTx/>
              <a:latin typeface="Arial"/>
              <a:ea typeface="ＭＳ Ｐ明朝" charset="-128"/>
              <a:cs typeface="+mn-cs"/>
            </a:endParaRPr>
          </a:p>
        </p:txBody>
      </p:sp>
    </p:spTree>
    <p:extLst>
      <p:ext uri="{BB962C8B-B14F-4D97-AF65-F5344CB8AC3E}">
        <p14:creationId xmlns:p14="http://schemas.microsoft.com/office/powerpoint/2010/main" val="1111093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39552" y="149731"/>
            <a:ext cx="7848872" cy="461665"/>
          </a:xfrm>
          <a:prstGeom prst="rect">
            <a:avLst/>
          </a:prstGeom>
          <a:noFill/>
        </p:spPr>
        <p:txBody>
          <a:bodyPr wrap="square" rtlCol="0">
            <a:spAutoFit/>
          </a:bodyPr>
          <a:lstStyle/>
          <a:p>
            <a:r>
              <a:rPr kumimoji="1" lang="ja-JP" altLang="en-US" sz="2400" dirty="0" smtClean="0">
                <a:solidFill>
                  <a:schemeClr val="tx1"/>
                </a:solidFill>
              </a:rPr>
              <a:t>救命救急センターの例　（</a:t>
            </a:r>
            <a:r>
              <a:rPr kumimoji="1" lang="ja-JP" altLang="en-US" sz="2000" dirty="0" smtClean="0">
                <a:solidFill>
                  <a:schemeClr val="tx1"/>
                </a:solidFill>
              </a:rPr>
              <a:t>熊本赤十字病院ホームページより抜粋</a:t>
            </a:r>
            <a:r>
              <a:rPr kumimoji="1" lang="ja-JP" altLang="en-US" sz="2400" dirty="0" smtClean="0">
                <a:solidFill>
                  <a:schemeClr val="tx1"/>
                </a:solidFill>
              </a:rPr>
              <a:t>）</a:t>
            </a:r>
            <a:endParaRPr kumimoji="1" lang="ja-JP" altLang="en-US" sz="2400" dirty="0">
              <a:solidFill>
                <a:schemeClr val="tx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60" y="971746"/>
            <a:ext cx="8449766" cy="5448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スライド番号プレースホルダー 1"/>
          <p:cNvSpPr>
            <a:spLocks noGrp="1"/>
          </p:cNvSpPr>
          <p:nvPr>
            <p:ph type="sldNum" sz="quarter" idx="4294967295"/>
          </p:nvPr>
        </p:nvSpPr>
        <p:spPr>
          <a:xfrm>
            <a:off x="8513005" y="6492875"/>
            <a:ext cx="627994" cy="365125"/>
          </a:xfrm>
        </p:spPr>
        <p:txBody>
          <a:bodyPr/>
          <a:lstStyle/>
          <a:p>
            <a:fld id="{3C53DFBB-C73D-432C-990F-5304E629A9A8}" type="slidenum">
              <a:rPr kumimoji="1" lang="ja-JP" altLang="en-US" sz="1600" b="1" i="1" smtClean="0">
                <a:solidFill>
                  <a:srgbClr val="FF0000"/>
                </a:solidFill>
              </a:rPr>
              <a:t>25</a:t>
            </a:fld>
            <a:endParaRPr kumimoji="1" lang="ja-JP" altLang="en-US" sz="1600" b="1" i="1" dirty="0">
              <a:solidFill>
                <a:srgbClr val="FF0000"/>
              </a:solidFill>
            </a:endParaRPr>
          </a:p>
        </p:txBody>
      </p:sp>
    </p:spTree>
    <p:extLst>
      <p:ext uri="{BB962C8B-B14F-4D97-AF65-F5344CB8AC3E}">
        <p14:creationId xmlns:p14="http://schemas.microsoft.com/office/powerpoint/2010/main" val="36714360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39552" y="149731"/>
            <a:ext cx="7848872" cy="461665"/>
          </a:xfrm>
          <a:prstGeom prst="rect">
            <a:avLst/>
          </a:prstGeom>
          <a:noFill/>
        </p:spPr>
        <p:txBody>
          <a:bodyPr wrap="square" rtlCol="0">
            <a:spAutoFit/>
          </a:bodyPr>
          <a:lstStyle/>
          <a:p>
            <a:r>
              <a:rPr kumimoji="1" lang="ja-JP" altLang="en-US" sz="2400" dirty="0" smtClean="0">
                <a:solidFill>
                  <a:schemeClr val="tx1"/>
                </a:solidFill>
              </a:rPr>
              <a:t>救命救急センターの例　（</a:t>
            </a:r>
            <a:r>
              <a:rPr kumimoji="1" lang="ja-JP" altLang="en-US" sz="2000" dirty="0" smtClean="0">
                <a:solidFill>
                  <a:schemeClr val="tx1"/>
                </a:solidFill>
              </a:rPr>
              <a:t>熊本赤十字病院ホームページより抜粋</a:t>
            </a:r>
            <a:r>
              <a:rPr kumimoji="1" lang="ja-JP" altLang="en-US" sz="2400" dirty="0" smtClean="0">
                <a:solidFill>
                  <a:schemeClr val="tx1"/>
                </a:solidFill>
              </a:rPr>
              <a:t>）</a:t>
            </a:r>
            <a:endParaRPr kumimoji="1" lang="ja-JP" altLang="en-US" sz="2400" dirty="0">
              <a:solidFill>
                <a:schemeClr val="tx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04825"/>
            <a:ext cx="8534400"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スライド番号プレースホルダー 1"/>
          <p:cNvSpPr>
            <a:spLocks noGrp="1"/>
          </p:cNvSpPr>
          <p:nvPr>
            <p:ph type="sldNum" sz="quarter" idx="4294967295"/>
          </p:nvPr>
        </p:nvSpPr>
        <p:spPr>
          <a:xfrm>
            <a:off x="8493248" y="6492875"/>
            <a:ext cx="627994" cy="365125"/>
          </a:xfrm>
        </p:spPr>
        <p:txBody>
          <a:bodyPr/>
          <a:lstStyle/>
          <a:p>
            <a:fld id="{3C53DFBB-C73D-432C-990F-5304E629A9A8}" type="slidenum">
              <a:rPr kumimoji="1" lang="ja-JP" altLang="en-US" sz="1600" b="1" i="1" smtClean="0">
                <a:solidFill>
                  <a:srgbClr val="FF0000"/>
                </a:solidFill>
              </a:rPr>
              <a:t>26</a:t>
            </a:fld>
            <a:endParaRPr kumimoji="1" lang="ja-JP" altLang="en-US" sz="1600" b="1" i="1" dirty="0">
              <a:solidFill>
                <a:srgbClr val="FF0000"/>
              </a:solidFill>
            </a:endParaRPr>
          </a:p>
        </p:txBody>
      </p:sp>
    </p:spTree>
    <p:extLst>
      <p:ext uri="{BB962C8B-B14F-4D97-AF65-F5344CB8AC3E}">
        <p14:creationId xmlns:p14="http://schemas.microsoft.com/office/powerpoint/2010/main" val="20627449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smtClean="0"/>
              <a:t>三次救急</a:t>
            </a:r>
            <a:endParaRPr lang="en-US" altLang="ja-JP" sz="3400" dirty="0" smtClean="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7" name="Text Box 2"/>
          <p:cNvSpPr txBox="1">
            <a:spLocks noChangeArrowheads="1"/>
          </p:cNvSpPr>
          <p:nvPr/>
        </p:nvSpPr>
        <p:spPr bwMode="auto">
          <a:xfrm>
            <a:off x="441338" y="1417638"/>
            <a:ext cx="8424862" cy="499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800" dirty="0" smtClean="0">
                <a:latin typeface="ＭＳ ゴシック" panose="020B0609070205080204" pitchFamily="49" charset="-128"/>
                <a:ea typeface="ＭＳ ゴシック" panose="020B0609070205080204" pitchFamily="49" charset="-128"/>
              </a:rPr>
              <a:t>○三次救急の現状</a:t>
            </a:r>
            <a:endParaRPr lang="en-US" altLang="ja-JP" sz="28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ja-JP" altLang="en-US" sz="2800" dirty="0" smtClean="0">
                <a:latin typeface="ＭＳ ゴシック" panose="020B0609070205080204" pitchFamily="49" charset="-128"/>
                <a:ea typeface="ＭＳ ゴシック" panose="020B0609070205080204" pitchFamily="49" charset="-128"/>
              </a:rPr>
              <a:t>　・</a:t>
            </a:r>
            <a:r>
              <a:rPr lang="ja-JP" altLang="en-US" sz="2400" dirty="0" smtClean="0">
                <a:latin typeface="ＭＳ ゴシック" panose="020B0609070205080204" pitchFamily="49" charset="-128"/>
                <a:ea typeface="ＭＳ ゴシック" panose="020B0609070205080204" pitchFamily="49" charset="-128"/>
              </a:rPr>
              <a:t>三次</a:t>
            </a:r>
            <a:r>
              <a:rPr lang="ja-JP" altLang="en-US" sz="2400" dirty="0">
                <a:latin typeface="ＭＳ ゴシック" panose="020B0609070205080204" pitchFamily="49" charset="-128"/>
                <a:ea typeface="ＭＳ ゴシック" panose="020B0609070205080204" pitchFamily="49" charset="-128"/>
              </a:rPr>
              <a:t>救急医療体制については、</a:t>
            </a:r>
            <a:r>
              <a:rPr lang="en-US" altLang="ja-JP" sz="2400" dirty="0">
                <a:latin typeface="ＭＳ ゴシック" panose="020B0609070205080204" pitchFamily="49" charset="-128"/>
                <a:ea typeface="ＭＳ ゴシック" panose="020B0609070205080204" pitchFamily="49" charset="-128"/>
              </a:rPr>
              <a:t>24</a:t>
            </a:r>
            <a:r>
              <a:rPr lang="ja-JP" altLang="en-US" sz="2400" dirty="0">
                <a:latin typeface="ＭＳ ゴシック" panose="020B0609070205080204" pitchFamily="49" charset="-128"/>
                <a:ea typeface="ＭＳ ゴシック" panose="020B0609070205080204" pitchFamily="49" charset="-128"/>
              </a:rPr>
              <a:t>時間体制で対応する３か所の救命救急</a:t>
            </a:r>
            <a:r>
              <a:rPr lang="ja-JP" altLang="en-US" sz="2400" dirty="0" smtClean="0">
                <a:latin typeface="ＭＳ ゴシック" panose="020B0609070205080204" pitchFamily="49" charset="-128"/>
                <a:ea typeface="ＭＳ ゴシック" panose="020B0609070205080204" pitchFamily="49" charset="-128"/>
              </a:rPr>
              <a:t>センターと</a:t>
            </a:r>
            <a:r>
              <a:rPr lang="ja-JP" altLang="en-US" sz="2400" dirty="0">
                <a:latin typeface="ＭＳ ゴシック" panose="020B0609070205080204" pitchFamily="49" charset="-128"/>
                <a:ea typeface="ＭＳ ゴシック" panose="020B0609070205080204" pitchFamily="49" charset="-128"/>
              </a:rPr>
              <a:t>、先進・特殊な救急医療を提供する熊本</a:t>
            </a:r>
            <a:r>
              <a:rPr lang="ja-JP" altLang="en-US" sz="2400" dirty="0" smtClean="0">
                <a:latin typeface="ＭＳ ゴシック" panose="020B0609070205080204" pitchFamily="49" charset="-128"/>
                <a:ea typeface="ＭＳ ゴシック" panose="020B0609070205080204" pitchFamily="49" charset="-128"/>
              </a:rPr>
              <a:t>大学病院</a:t>
            </a:r>
            <a:r>
              <a:rPr lang="ja-JP" altLang="en-US" sz="2400" dirty="0">
                <a:latin typeface="ＭＳ ゴシック" panose="020B0609070205080204" pitchFamily="49" charset="-128"/>
                <a:ea typeface="ＭＳ ゴシック" panose="020B0609070205080204" pitchFamily="49" charset="-128"/>
              </a:rPr>
              <a:t>において、県内の重篤な救急患者の受入れ</a:t>
            </a:r>
            <a:r>
              <a:rPr lang="ja-JP" altLang="en-US" sz="2400" dirty="0" smtClean="0">
                <a:latin typeface="ＭＳ ゴシック" panose="020B0609070205080204" pitchFamily="49" charset="-128"/>
                <a:ea typeface="ＭＳ ゴシック" panose="020B0609070205080204" pitchFamily="49" charset="-128"/>
              </a:rPr>
              <a:t>を実施。</a:t>
            </a: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endParaRPr lang="en-US" altLang="ja-JP" sz="2400" dirty="0">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ja-JP" altLang="en-US" sz="2400" dirty="0" smtClean="0">
                <a:latin typeface="ＭＳ ゴシック" panose="020B0609070205080204" pitchFamily="49" charset="-128"/>
                <a:ea typeface="ＭＳ ゴシック" panose="020B0609070205080204" pitchFamily="49" charset="-128"/>
              </a:rPr>
              <a:t>　・</a:t>
            </a:r>
            <a:r>
              <a:rPr lang="ja-JP" altLang="en-US" sz="2400" dirty="0">
                <a:latin typeface="ＭＳ ゴシック" panose="020B0609070205080204" pitchFamily="49" charset="-128"/>
                <a:ea typeface="ＭＳ ゴシック" panose="020B0609070205080204" pitchFamily="49" charset="-128"/>
              </a:rPr>
              <a:t>三次救急医療</a:t>
            </a:r>
            <a:r>
              <a:rPr lang="ja-JP" altLang="en-US" sz="2400" dirty="0" smtClean="0">
                <a:latin typeface="ＭＳ ゴシック" panose="020B0609070205080204" pitchFamily="49" charset="-128"/>
                <a:ea typeface="ＭＳ ゴシック" panose="020B0609070205080204" pitchFamily="49" charset="-128"/>
              </a:rPr>
              <a:t>機関（熊本赤十字病院、熊本医療センター、済生会熊本病院、熊本大学病院）の全てが熊本市内に集中。</a:t>
            </a: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endParaRPr lang="en-US" altLang="ja-JP" sz="2400" dirty="0" smtClean="0">
              <a:latin typeface="ＭＳ ゴシック" panose="020B0609070205080204" pitchFamily="49" charset="-128"/>
              <a:ea typeface="ＭＳ ゴシック" panose="020B0609070205080204" pitchFamily="49" charset="-128"/>
            </a:endParaRPr>
          </a:p>
        </p:txBody>
      </p:sp>
      <p:sp>
        <p:nvSpPr>
          <p:cNvPr id="6"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27</a:t>
            </a:fld>
            <a:endParaRPr kumimoji="1" lang="ja-JP" altLang="en-US" sz="1600" b="1" i="1" dirty="0">
              <a:solidFill>
                <a:srgbClr val="FF0000"/>
              </a:solidFill>
            </a:endParaRPr>
          </a:p>
        </p:txBody>
      </p:sp>
    </p:spTree>
    <p:extLst>
      <p:ext uri="{BB962C8B-B14F-4D97-AF65-F5344CB8AC3E}">
        <p14:creationId xmlns:p14="http://schemas.microsoft.com/office/powerpoint/2010/main" val="19777056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smtClean="0"/>
              <a:t>本県の</a:t>
            </a:r>
            <a:r>
              <a:rPr lang="ja-JP" altLang="ja-JP" sz="3400" dirty="0" smtClean="0"/>
              <a:t>救急</a:t>
            </a:r>
            <a:r>
              <a:rPr lang="ja-JP" altLang="ja-JP" sz="3400" dirty="0"/>
              <a:t>医療が抱える</a:t>
            </a:r>
            <a:r>
              <a:rPr lang="ja-JP" altLang="ja-JP" sz="3400" dirty="0" smtClean="0"/>
              <a:t>課題</a:t>
            </a:r>
            <a:endParaRPr lang="ja-JP" altLang="ja-JP" sz="3400" dirty="0"/>
          </a:p>
        </p:txBody>
      </p:sp>
      <p:sp>
        <p:nvSpPr>
          <p:cNvPr id="30727" name="Text Box 6"/>
          <p:cNvSpPr txBox="1">
            <a:spLocks noChangeArrowheads="1"/>
          </p:cNvSpPr>
          <p:nvPr/>
        </p:nvSpPr>
        <p:spPr bwMode="auto">
          <a:xfrm>
            <a:off x="6553200" y="6204183"/>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B7C07FB8-C23E-4CD2-A713-63AACE0939A3}" type="slidenum">
              <a:rPr lang="en-US" altLang="ja-JP" sz="1200"/>
              <a:pPr algn="r" eaLnBrk="1" hangingPunct="1">
                <a:spcBef>
                  <a:spcPct val="0"/>
                </a:spcBef>
                <a:buClrTx/>
                <a:buFontTx/>
                <a:buNone/>
              </a:pPr>
              <a:t>28</a:t>
            </a:fld>
            <a:endParaRPr lang="en-US" altLang="ja-JP" sz="1200"/>
          </a:p>
        </p:txBody>
      </p:sp>
      <p:sp>
        <p:nvSpPr>
          <p:cNvPr id="8" name="Text Box 2"/>
          <p:cNvSpPr txBox="1">
            <a:spLocks noChangeArrowheads="1"/>
          </p:cNvSpPr>
          <p:nvPr/>
        </p:nvSpPr>
        <p:spPr bwMode="auto">
          <a:xfrm>
            <a:off x="468313" y="1557338"/>
            <a:ext cx="8424862" cy="1943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800" dirty="0" smtClean="0">
                <a:latin typeface="ＭＳ ゴシック" panose="020B0609070205080204" pitchFamily="49" charset="-128"/>
                <a:ea typeface="ＭＳ ゴシック" panose="020B0609070205080204" pitchFamily="49" charset="-128"/>
              </a:rPr>
              <a:t>○</a:t>
            </a:r>
            <a:r>
              <a:rPr lang="ja-JP" altLang="ja-JP" sz="2800" dirty="0"/>
              <a:t>初期救急医療機関で対応可能と思われる多くの軽症者が、二次や三次の救急医療機関を</a:t>
            </a:r>
            <a:r>
              <a:rPr lang="ja-JP" altLang="ja-JP" sz="2800" dirty="0" smtClean="0"/>
              <a:t>受診。</a:t>
            </a:r>
            <a:endParaRPr lang="en-US" altLang="ja-JP" sz="2800" dirty="0" smtClean="0"/>
          </a:p>
          <a:p>
            <a:pPr marL="341313">
              <a:spcBef>
                <a:spcPts val="700"/>
              </a:spcBef>
              <a:buClrTx/>
              <a:buFontTx/>
              <a:buNone/>
              <a:defRPr/>
            </a:pPr>
            <a:r>
              <a:rPr lang="ja-JP" altLang="en-US" sz="2800" dirty="0" smtClean="0"/>
              <a:t>○</a:t>
            </a:r>
            <a:r>
              <a:rPr lang="ja-JP" altLang="ja-JP" sz="2800" dirty="0" smtClean="0"/>
              <a:t>今後</a:t>
            </a:r>
            <a:r>
              <a:rPr lang="ja-JP" altLang="ja-JP" sz="2800" dirty="0"/>
              <a:t>、高齢化の進展に伴い、救急患者数の増加が</a:t>
            </a:r>
            <a:r>
              <a:rPr lang="ja-JP" altLang="ja-JP" sz="2800" dirty="0" smtClean="0"/>
              <a:t>見込まれる</a:t>
            </a:r>
            <a:r>
              <a:rPr lang="ja-JP" altLang="en-US" sz="2800" dirty="0" smtClean="0"/>
              <a:t>ため、</a:t>
            </a:r>
            <a:r>
              <a:rPr lang="ja-JP" altLang="ja-JP" sz="2800" dirty="0" smtClean="0"/>
              <a:t>これ</a:t>
            </a:r>
            <a:r>
              <a:rPr lang="ja-JP" altLang="ja-JP" sz="2800" dirty="0"/>
              <a:t>まで以上に重症度・緊急度に応じた救急医療を提供していくこと</a:t>
            </a:r>
            <a:r>
              <a:rPr lang="ja-JP" altLang="ja-JP" sz="2800" dirty="0" smtClean="0"/>
              <a:t>が</a:t>
            </a:r>
            <a:r>
              <a:rPr lang="ja-JP" altLang="en-US" sz="2800" dirty="0" smtClean="0"/>
              <a:t>必要。</a:t>
            </a:r>
            <a:endParaRPr lang="en-US" altLang="ja-JP" sz="2800" dirty="0" smtClean="0"/>
          </a:p>
        </p:txBody>
      </p:sp>
      <p:graphicFrame>
        <p:nvGraphicFramePr>
          <p:cNvPr id="5" name="表 4"/>
          <p:cNvGraphicFramePr>
            <a:graphicFrameLocks noGrp="1"/>
          </p:cNvGraphicFramePr>
          <p:nvPr>
            <p:extLst>
              <p:ext uri="{D42A27DB-BD31-4B8C-83A1-F6EECF244321}">
                <p14:modId xmlns:p14="http://schemas.microsoft.com/office/powerpoint/2010/main" val="841057710"/>
              </p:ext>
            </p:extLst>
          </p:nvPr>
        </p:nvGraphicFramePr>
        <p:xfrm>
          <a:off x="827584" y="4221088"/>
          <a:ext cx="7488832" cy="1419597"/>
        </p:xfrm>
        <a:graphic>
          <a:graphicData uri="http://schemas.openxmlformats.org/drawingml/2006/table">
            <a:tbl>
              <a:tblPr>
                <a:tableStyleId>{F5AB1C69-6EDB-4FF4-983F-18BD219EF322}</a:tableStyleId>
              </a:tblPr>
              <a:tblGrid>
                <a:gridCol w="5184576">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tblGrid>
              <a:tr h="648072">
                <a:tc>
                  <a:txBody>
                    <a:bodyPr/>
                    <a:lstStyle/>
                    <a:p>
                      <a:pPr algn="just" fontAlgn="ctr"/>
                      <a:r>
                        <a:rPr lang="en-US" altLang="ja-JP" sz="1600" u="none" strike="noStrike" dirty="0" smtClean="0">
                          <a:effectLst/>
                          <a:latin typeface="ＭＳ 明朝" panose="02020609040205080304" pitchFamily="17" charset="-128"/>
                          <a:ea typeface="ＭＳ 明朝" panose="02020609040205080304" pitchFamily="17" charset="-128"/>
                        </a:rPr>
                        <a:t> </a:t>
                      </a:r>
                      <a:r>
                        <a:rPr lang="ja-JP" sz="1600" u="none" strike="noStrike" dirty="0" smtClean="0">
                          <a:effectLst/>
                          <a:latin typeface="ＭＳ 明朝" panose="02020609040205080304" pitchFamily="17" charset="-128"/>
                          <a:ea typeface="ＭＳ 明朝" panose="02020609040205080304" pitchFamily="17" charset="-128"/>
                        </a:rPr>
                        <a:t>救急車</a:t>
                      </a:r>
                      <a:r>
                        <a:rPr lang="ja-JP" sz="1600" u="none" strike="noStrike" dirty="0">
                          <a:effectLst/>
                          <a:latin typeface="ＭＳ 明朝" panose="02020609040205080304" pitchFamily="17" charset="-128"/>
                          <a:ea typeface="ＭＳ 明朝" panose="02020609040205080304" pitchFamily="17" charset="-128"/>
                        </a:rPr>
                        <a:t>に</a:t>
                      </a:r>
                      <a:r>
                        <a:rPr lang="ja-JP" sz="1600" u="none" strike="noStrike" dirty="0" smtClean="0">
                          <a:effectLst/>
                          <a:latin typeface="ＭＳ 明朝" panose="02020609040205080304" pitchFamily="17" charset="-128"/>
                          <a:ea typeface="ＭＳ 明朝" panose="02020609040205080304" pitchFamily="17" charset="-128"/>
                        </a:rPr>
                        <a:t>より救急</a:t>
                      </a:r>
                      <a:r>
                        <a:rPr lang="ja-JP" sz="1600" u="none" strike="noStrike" dirty="0">
                          <a:effectLst/>
                          <a:latin typeface="ＭＳ 明朝" panose="02020609040205080304" pitchFamily="17" charset="-128"/>
                          <a:ea typeface="ＭＳ 明朝" panose="02020609040205080304" pitchFamily="17" charset="-128"/>
                        </a:rPr>
                        <a:t>医療機関に救急搬送されたが</a:t>
                      </a:r>
                      <a:r>
                        <a:rPr lang="ja-JP" sz="1600" u="none" strike="noStrike" dirty="0" smtClean="0">
                          <a:effectLst/>
                          <a:latin typeface="ＭＳ 明朝" panose="02020609040205080304" pitchFamily="17" charset="-128"/>
                          <a:ea typeface="ＭＳ 明朝" panose="02020609040205080304" pitchFamily="17" charset="-128"/>
                        </a:rPr>
                        <a:t>、</a:t>
                      </a:r>
                      <a:endParaRPr lang="en-US" altLang="ja-JP" sz="1600" u="none" strike="noStrike" dirty="0" smtClean="0">
                        <a:effectLst/>
                        <a:latin typeface="ＭＳ 明朝" panose="02020609040205080304" pitchFamily="17" charset="-128"/>
                        <a:ea typeface="ＭＳ 明朝" panose="02020609040205080304" pitchFamily="17" charset="-128"/>
                      </a:endParaRPr>
                    </a:p>
                    <a:p>
                      <a:pPr algn="just" fontAlgn="ctr"/>
                      <a:r>
                        <a:rPr lang="en-US" altLang="ja-JP" sz="1600" u="none" strike="noStrike" dirty="0" smtClean="0">
                          <a:effectLst/>
                          <a:latin typeface="ＭＳ 明朝" panose="02020609040205080304" pitchFamily="17" charset="-128"/>
                          <a:ea typeface="ＭＳ 明朝" panose="02020609040205080304" pitchFamily="17" charset="-128"/>
                        </a:rPr>
                        <a:t> </a:t>
                      </a:r>
                      <a:r>
                        <a:rPr lang="ja-JP" sz="1600" u="none" strike="noStrike" dirty="0" smtClean="0">
                          <a:effectLst/>
                          <a:latin typeface="ＭＳ 明朝" panose="02020609040205080304" pitchFamily="17" charset="-128"/>
                          <a:ea typeface="ＭＳ 明朝" panose="02020609040205080304" pitchFamily="17" charset="-128"/>
                        </a:rPr>
                        <a:t>入院</a:t>
                      </a:r>
                      <a:r>
                        <a:rPr lang="ja-JP" sz="1600" u="none" strike="noStrike" dirty="0">
                          <a:effectLst/>
                          <a:latin typeface="ＭＳ 明朝" panose="02020609040205080304" pitchFamily="17" charset="-128"/>
                          <a:ea typeface="ＭＳ 明朝" panose="02020609040205080304" pitchFamily="17" charset="-128"/>
                        </a:rPr>
                        <a:t>に至らなかった</a:t>
                      </a:r>
                      <a:r>
                        <a:rPr lang="ja-JP" sz="1600" u="none" strike="noStrike" dirty="0" smtClean="0">
                          <a:effectLst/>
                          <a:latin typeface="ＭＳ 明朝" panose="02020609040205080304" pitchFamily="17" charset="-128"/>
                          <a:ea typeface="ＭＳ 明朝" panose="02020609040205080304" pitchFamily="17" charset="-128"/>
                        </a:rPr>
                        <a:t>患者</a:t>
                      </a:r>
                      <a:r>
                        <a:rPr lang="ja-JP" altLang="en-US" sz="1600" u="none" strike="noStrike" dirty="0" smtClean="0">
                          <a:effectLst/>
                          <a:latin typeface="ＭＳ 明朝" panose="02020609040205080304" pitchFamily="17" charset="-128"/>
                          <a:ea typeface="ＭＳ 明朝" panose="02020609040205080304" pitchFamily="17" charset="-128"/>
                        </a:rPr>
                        <a:t>（軽症者）</a:t>
                      </a:r>
                      <a:r>
                        <a:rPr lang="ja-JP" sz="1600" u="none" strike="noStrike" dirty="0" smtClean="0">
                          <a:effectLst/>
                          <a:latin typeface="ＭＳ 明朝" panose="02020609040205080304" pitchFamily="17" charset="-128"/>
                          <a:ea typeface="ＭＳ 明朝" panose="02020609040205080304" pitchFamily="17" charset="-128"/>
                        </a:rPr>
                        <a:t>の割合</a:t>
                      </a:r>
                      <a:endParaRPr lang="ja-JP" sz="16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n-US" sz="1400" u="none" strike="noStrike" dirty="0" smtClean="0">
                          <a:effectLst/>
                          <a:latin typeface="ＭＳ 明朝" panose="02020609040205080304" pitchFamily="17" charset="-128"/>
                          <a:ea typeface="ＭＳ 明朝" panose="02020609040205080304" pitchFamily="17" charset="-128"/>
                        </a:rPr>
                        <a:t> </a:t>
                      </a:r>
                      <a:r>
                        <a:rPr lang="en-US" altLang="ja-JP" sz="1400" u="none" strike="noStrike" dirty="0" smtClean="0">
                          <a:effectLst/>
                          <a:latin typeface="ＭＳ 明朝" panose="02020609040205080304" pitchFamily="17" charset="-128"/>
                          <a:ea typeface="ＭＳ 明朝" panose="02020609040205080304" pitchFamily="17" charset="-128"/>
                        </a:rPr>
                        <a:t>53.1</a:t>
                      </a:r>
                      <a:r>
                        <a:rPr lang="ja-JP" altLang="en-US" sz="1400" u="none" strike="noStrike" dirty="0" smtClean="0">
                          <a:effectLst/>
                          <a:latin typeface="ＭＳ 明朝" panose="02020609040205080304" pitchFamily="17" charset="-128"/>
                          <a:ea typeface="ＭＳ 明朝" panose="02020609040205080304" pitchFamily="17" charset="-128"/>
                        </a:rPr>
                        <a:t>％</a:t>
                      </a:r>
                      <a:endParaRPr lang="ja-JP" sz="14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8072">
                <a:tc>
                  <a:txBody>
                    <a:bodyPr/>
                    <a:lstStyle/>
                    <a:p>
                      <a:pPr algn="just" fontAlgn="ctr"/>
                      <a:r>
                        <a:rPr lang="en-US" altLang="ja-JP" sz="1600" u="none" strike="noStrike" dirty="0" smtClean="0">
                          <a:effectLst/>
                          <a:latin typeface="ＭＳ 明朝" panose="02020609040205080304" pitchFamily="17" charset="-128"/>
                          <a:ea typeface="ＭＳ 明朝" panose="02020609040205080304" pitchFamily="17" charset="-128"/>
                        </a:rPr>
                        <a:t> </a:t>
                      </a:r>
                      <a:r>
                        <a:rPr lang="ja-JP" sz="1600" u="none" strike="noStrike" dirty="0" smtClean="0">
                          <a:effectLst/>
                          <a:latin typeface="ＭＳ 明朝" panose="02020609040205080304" pitchFamily="17" charset="-128"/>
                          <a:ea typeface="ＭＳ 明朝" panose="02020609040205080304" pitchFamily="17" charset="-128"/>
                        </a:rPr>
                        <a:t>救命</a:t>
                      </a:r>
                      <a:r>
                        <a:rPr lang="ja-JP" sz="1600" u="none" strike="noStrike" dirty="0">
                          <a:effectLst/>
                          <a:latin typeface="ＭＳ 明朝" panose="02020609040205080304" pitchFamily="17" charset="-128"/>
                          <a:ea typeface="ＭＳ 明朝" panose="02020609040205080304" pitchFamily="17" charset="-128"/>
                        </a:rPr>
                        <a:t>救急センターで受け入れた救急患者のうち</a:t>
                      </a:r>
                      <a:r>
                        <a:rPr lang="ja-JP" sz="1600" u="none" strike="noStrike" dirty="0" smtClean="0">
                          <a:effectLst/>
                          <a:latin typeface="ＭＳ 明朝" panose="02020609040205080304" pitchFamily="17" charset="-128"/>
                          <a:ea typeface="ＭＳ 明朝" panose="02020609040205080304" pitchFamily="17" charset="-128"/>
                        </a:rPr>
                        <a:t>、</a:t>
                      </a:r>
                      <a:endParaRPr lang="en-US" altLang="ja-JP" sz="1600" u="none" strike="noStrike" dirty="0" smtClean="0">
                        <a:effectLst/>
                        <a:latin typeface="ＭＳ 明朝" panose="02020609040205080304" pitchFamily="17" charset="-128"/>
                        <a:ea typeface="ＭＳ 明朝" panose="02020609040205080304" pitchFamily="17" charset="-128"/>
                      </a:endParaRPr>
                    </a:p>
                    <a:p>
                      <a:pPr algn="just" fontAlgn="ctr"/>
                      <a:r>
                        <a:rPr lang="en-US" altLang="ja-JP" sz="1600" u="none" strike="noStrike" dirty="0" smtClean="0">
                          <a:effectLst/>
                          <a:latin typeface="ＭＳ 明朝" panose="02020609040205080304" pitchFamily="17" charset="-128"/>
                          <a:ea typeface="ＭＳ 明朝" panose="02020609040205080304" pitchFamily="17" charset="-128"/>
                        </a:rPr>
                        <a:t> </a:t>
                      </a:r>
                      <a:r>
                        <a:rPr lang="ja-JP" altLang="en-US" sz="1600" u="none" strike="noStrike" dirty="0" smtClean="0">
                          <a:effectLst/>
                          <a:latin typeface="ＭＳ 明朝" panose="02020609040205080304" pitchFamily="17" charset="-128"/>
                          <a:ea typeface="ＭＳ 明朝" panose="02020609040205080304" pitchFamily="17" charset="-128"/>
                        </a:rPr>
                        <a:t>ウォークイン（</a:t>
                      </a:r>
                      <a:r>
                        <a:rPr lang="ja-JP" sz="1600" u="none" strike="noStrike" dirty="0" smtClean="0">
                          <a:effectLst/>
                          <a:latin typeface="ＭＳ 明朝" panose="02020609040205080304" pitchFamily="17" charset="-128"/>
                          <a:ea typeface="ＭＳ 明朝" panose="02020609040205080304" pitchFamily="17" charset="-128"/>
                        </a:rPr>
                        <a:t>独歩</a:t>
                      </a:r>
                      <a:r>
                        <a:rPr lang="ja-JP" altLang="en-US" sz="1600" u="none" strike="noStrike" dirty="0" smtClean="0">
                          <a:effectLst/>
                          <a:latin typeface="ＭＳ 明朝" panose="02020609040205080304" pitchFamily="17" charset="-128"/>
                          <a:ea typeface="ＭＳ 明朝" panose="02020609040205080304" pitchFamily="17" charset="-128"/>
                        </a:rPr>
                        <a:t>、自家用車等）</a:t>
                      </a:r>
                      <a:r>
                        <a:rPr lang="ja-JP" sz="1600" u="none" strike="noStrike" dirty="0" smtClean="0">
                          <a:effectLst/>
                          <a:latin typeface="ＭＳ 明朝" panose="02020609040205080304" pitchFamily="17" charset="-128"/>
                          <a:ea typeface="ＭＳ 明朝" panose="02020609040205080304" pitchFamily="17" charset="-128"/>
                        </a:rPr>
                        <a:t>に</a:t>
                      </a:r>
                      <a:r>
                        <a:rPr lang="ja-JP" sz="1600" u="none" strike="noStrike" dirty="0">
                          <a:effectLst/>
                          <a:latin typeface="ＭＳ 明朝" panose="02020609040205080304" pitchFamily="17" charset="-128"/>
                          <a:ea typeface="ＭＳ 明朝" panose="02020609040205080304" pitchFamily="17" charset="-128"/>
                        </a:rPr>
                        <a:t>よる患者の割合</a:t>
                      </a:r>
                      <a:endParaRPr lang="ja-JP" sz="16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n-US" sz="1400" u="none" strike="noStrike" dirty="0" smtClean="0">
                          <a:effectLst/>
                          <a:latin typeface="ＭＳ 明朝" panose="02020609040205080304" pitchFamily="17" charset="-128"/>
                          <a:ea typeface="ＭＳ 明朝" panose="02020609040205080304" pitchFamily="17" charset="-128"/>
                        </a:rPr>
                        <a:t> </a:t>
                      </a:r>
                      <a:r>
                        <a:rPr lang="en-US" altLang="ja-JP" sz="1400" u="none" strike="noStrike" dirty="0" smtClean="0">
                          <a:effectLst/>
                          <a:latin typeface="ＭＳ 明朝" panose="02020609040205080304" pitchFamily="17" charset="-128"/>
                          <a:ea typeface="ＭＳ 明朝" panose="02020609040205080304" pitchFamily="17" charset="-128"/>
                        </a:rPr>
                        <a:t>68.8</a:t>
                      </a:r>
                      <a:r>
                        <a:rPr lang="ja-JP" altLang="en-US" sz="1400" u="none" strike="noStrike" dirty="0" smtClean="0">
                          <a:effectLst/>
                          <a:latin typeface="ＭＳ 明朝" panose="02020609040205080304" pitchFamily="17" charset="-128"/>
                          <a:ea typeface="ＭＳ 明朝" panose="02020609040205080304" pitchFamily="17" charset="-128"/>
                        </a:rPr>
                        <a:t>％</a:t>
                      </a:r>
                      <a:endParaRPr lang="en-US" altLang="ja-JP" sz="1400" u="none" strike="noStrike" dirty="0" smtClean="0">
                        <a:effectLst/>
                        <a:latin typeface="ＭＳ 明朝" panose="02020609040205080304" pitchFamily="17" charset="-128"/>
                        <a:ea typeface="ＭＳ 明朝" panose="02020609040205080304" pitchFamily="17" charset="-128"/>
                      </a:endParaRPr>
                    </a:p>
                    <a:p>
                      <a:pPr algn="just" fontAlgn="ctr"/>
                      <a:r>
                        <a:rPr lang="en-US" altLang="ja-JP" sz="1200" b="0" i="0" u="none" strike="noStrike" dirty="0" smtClean="0">
                          <a:solidFill>
                            <a:srgbClr val="000000"/>
                          </a:solidFill>
                          <a:effectLst/>
                          <a:latin typeface="ＭＳ 明朝" panose="02020609040205080304" pitchFamily="17" charset="-128"/>
                          <a:ea typeface="ＭＳ 明朝" panose="02020609040205080304" pitchFamily="17" charset="-128"/>
                        </a:rPr>
                        <a:t>※</a:t>
                      </a:r>
                      <a:r>
                        <a:rPr lang="ja-JP" altLang="en-US" sz="1200" b="0" i="0" u="none" strike="noStrike" dirty="0" smtClean="0">
                          <a:solidFill>
                            <a:srgbClr val="000000"/>
                          </a:solidFill>
                          <a:effectLst/>
                          <a:latin typeface="ＭＳ 明朝" panose="02020609040205080304" pitchFamily="17" charset="-128"/>
                          <a:ea typeface="ＭＳ 明朝" panose="02020609040205080304" pitchFamily="17" charset="-128"/>
                        </a:rPr>
                        <a:t>県内の救命救急センターにおけるウォークイン患者の割合を平均したもの。</a:t>
                      </a:r>
                      <a:endParaRPr lang="ja-JP" sz="12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テキスト ボックス 1"/>
          <p:cNvSpPr txBox="1"/>
          <p:nvPr/>
        </p:nvSpPr>
        <p:spPr>
          <a:xfrm>
            <a:off x="5508104" y="3941395"/>
            <a:ext cx="3024336" cy="246221"/>
          </a:xfrm>
          <a:prstGeom prst="rect">
            <a:avLst/>
          </a:prstGeom>
          <a:noFill/>
        </p:spPr>
        <p:txBody>
          <a:bodyPr wrap="square" rtlCol="0">
            <a:spAutoFit/>
          </a:bodyPr>
          <a:lstStyle/>
          <a:p>
            <a:r>
              <a:rPr kumimoji="1" lang="ja-JP" altLang="en-US" sz="1000" dirty="0" smtClean="0">
                <a:solidFill>
                  <a:schemeClr val="tx1"/>
                </a:solidFill>
                <a:latin typeface="ＭＳ 明朝" panose="02020609040205080304" pitchFamily="17" charset="-128"/>
                <a:ea typeface="ＭＳ 明朝" panose="02020609040205080304" pitchFamily="17" charset="-128"/>
              </a:rPr>
              <a:t>令和４年度救急医療提供体制に関する現況調べ</a:t>
            </a:r>
            <a:endParaRPr kumimoji="1" lang="ja-JP" altLang="en-US" sz="1000" dirty="0">
              <a:solidFill>
                <a:schemeClr val="tx1"/>
              </a:solidFill>
              <a:latin typeface="ＭＳ 明朝" panose="02020609040205080304" pitchFamily="17" charset="-128"/>
              <a:ea typeface="ＭＳ 明朝" panose="02020609040205080304" pitchFamily="17" charset="-128"/>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smtClean="0"/>
              <a:t>本県の</a:t>
            </a:r>
            <a:r>
              <a:rPr lang="ja-JP" altLang="ja-JP" sz="3400" dirty="0" smtClean="0"/>
              <a:t>救急</a:t>
            </a:r>
            <a:r>
              <a:rPr lang="ja-JP" altLang="ja-JP" sz="3400" dirty="0"/>
              <a:t>医療が抱える</a:t>
            </a:r>
            <a:r>
              <a:rPr lang="ja-JP" altLang="ja-JP" sz="3400" dirty="0" smtClean="0"/>
              <a:t>課題</a:t>
            </a:r>
            <a:endParaRPr lang="ja-JP" altLang="ja-JP" sz="3400" dirty="0"/>
          </a:p>
        </p:txBody>
      </p:sp>
      <p:sp>
        <p:nvSpPr>
          <p:cNvPr id="30727" name="Text Box 6"/>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B7C07FB8-C23E-4CD2-A713-63AACE0939A3}" type="slidenum">
              <a:rPr lang="en-US" altLang="ja-JP" sz="1200"/>
              <a:pPr algn="r" eaLnBrk="1" hangingPunct="1">
                <a:spcBef>
                  <a:spcPct val="0"/>
                </a:spcBef>
                <a:buClrTx/>
                <a:buFontTx/>
                <a:buNone/>
              </a:pPr>
              <a:t>29</a:t>
            </a:fld>
            <a:endParaRPr lang="en-US" altLang="ja-JP" sz="1200"/>
          </a:p>
        </p:txBody>
      </p:sp>
      <p:sp>
        <p:nvSpPr>
          <p:cNvPr id="8" name="Text Box 2"/>
          <p:cNvSpPr txBox="1">
            <a:spLocks noChangeArrowheads="1"/>
          </p:cNvSpPr>
          <p:nvPr/>
        </p:nvSpPr>
        <p:spPr bwMode="auto">
          <a:xfrm>
            <a:off x="468313" y="1557338"/>
            <a:ext cx="8424862" cy="21596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400" dirty="0" smtClean="0">
                <a:latin typeface="ＭＳ ゴシック" panose="020B0609070205080204" pitchFamily="49" charset="-128"/>
                <a:ea typeface="ＭＳ ゴシック" panose="020B0609070205080204" pitchFamily="49" charset="-128"/>
              </a:rPr>
              <a:t>○</a:t>
            </a:r>
            <a:r>
              <a:rPr lang="ja-JP" altLang="en-US" sz="2400" dirty="0"/>
              <a:t>県内の救急出動件数は増加</a:t>
            </a:r>
            <a:r>
              <a:rPr lang="ja-JP" altLang="en-US" sz="2400" dirty="0" smtClean="0"/>
              <a:t>傾向に</a:t>
            </a:r>
            <a:r>
              <a:rPr lang="ja-JP" altLang="en-US" sz="2400" dirty="0"/>
              <a:t>あり、一部で救急車の安易な利用も</a:t>
            </a:r>
            <a:r>
              <a:rPr lang="ja-JP" altLang="en-US" sz="2400" dirty="0" smtClean="0"/>
              <a:t>見受けられる。</a:t>
            </a:r>
            <a:endParaRPr lang="en-US" altLang="ja-JP" sz="2400" dirty="0" smtClean="0"/>
          </a:p>
          <a:p>
            <a:pPr marL="341313">
              <a:spcBef>
                <a:spcPts val="700"/>
              </a:spcBef>
              <a:buClrTx/>
              <a:buFontTx/>
              <a:buNone/>
              <a:defRPr/>
            </a:pPr>
            <a:r>
              <a:rPr lang="ja-JP" altLang="en-US" sz="2400" dirty="0"/>
              <a:t>○</a:t>
            </a:r>
            <a:r>
              <a:rPr lang="ja-JP" altLang="en-US" sz="2400" dirty="0" smtClean="0"/>
              <a:t>今後</a:t>
            </a:r>
            <a:r>
              <a:rPr lang="ja-JP" altLang="en-US" sz="2400" dirty="0"/>
              <a:t>、高齢化や在宅での医療や介護に伴い、救急出動件数の増加が見込まれることから、救急搬送体制や受入れ体制の強化が</a:t>
            </a:r>
            <a:r>
              <a:rPr lang="ja-JP" altLang="en-US" sz="2400" dirty="0" smtClean="0"/>
              <a:t>必要</a:t>
            </a:r>
            <a:r>
              <a:rPr lang="ja-JP" altLang="en-US" sz="2400" dirty="0"/>
              <a:t>。</a:t>
            </a:r>
            <a:endParaRPr lang="en-US" altLang="ja-JP" sz="2400" dirty="0" smtClean="0"/>
          </a:p>
        </p:txBody>
      </p:sp>
      <p:graphicFrame>
        <p:nvGraphicFramePr>
          <p:cNvPr id="3" name="表 2"/>
          <p:cNvGraphicFramePr>
            <a:graphicFrameLocks noGrp="1"/>
          </p:cNvGraphicFramePr>
          <p:nvPr>
            <p:extLst>
              <p:ext uri="{D42A27DB-BD31-4B8C-83A1-F6EECF244321}">
                <p14:modId xmlns:p14="http://schemas.microsoft.com/office/powerpoint/2010/main" val="1979893475"/>
              </p:ext>
            </p:extLst>
          </p:nvPr>
        </p:nvGraphicFramePr>
        <p:xfrm>
          <a:off x="648296" y="4168468"/>
          <a:ext cx="8064896" cy="1628496"/>
        </p:xfrm>
        <a:graphic>
          <a:graphicData uri="http://schemas.openxmlformats.org/drawingml/2006/table">
            <a:tbl>
              <a:tblPr>
                <a:tableStyleId>{5C22544A-7EE6-4342-B048-85BDC9FD1C3A}</a:tableStyleId>
              </a:tblPr>
              <a:tblGrid>
                <a:gridCol w="5184576">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tblGrid>
              <a:tr h="542832">
                <a:tc>
                  <a:txBody>
                    <a:bodyPr/>
                    <a:lstStyle/>
                    <a:p>
                      <a:pPr algn="just" fontAlgn="ctr"/>
                      <a:r>
                        <a:rPr lang="en-US" altLang="ja-JP" sz="1600" u="none" strike="noStrike" dirty="0" smtClean="0">
                          <a:effectLst/>
                          <a:latin typeface="ＭＳ 明朝" panose="02020609040205080304" pitchFamily="17" charset="-128"/>
                          <a:ea typeface="ＭＳ 明朝" panose="02020609040205080304" pitchFamily="17" charset="-128"/>
                        </a:rPr>
                        <a:t> </a:t>
                      </a:r>
                      <a:r>
                        <a:rPr lang="ja-JP" sz="1600" u="none" strike="noStrike" dirty="0" smtClean="0">
                          <a:effectLst/>
                          <a:latin typeface="ＭＳ 明朝" panose="02020609040205080304" pitchFamily="17" charset="-128"/>
                          <a:ea typeface="ＭＳ 明朝" panose="02020609040205080304" pitchFamily="17" charset="-128"/>
                        </a:rPr>
                        <a:t>県内</a:t>
                      </a:r>
                      <a:r>
                        <a:rPr lang="ja-JP" sz="1600" u="none" strike="noStrike" dirty="0">
                          <a:effectLst/>
                          <a:latin typeface="ＭＳ 明朝" panose="02020609040205080304" pitchFamily="17" charset="-128"/>
                          <a:ea typeface="ＭＳ 明朝" panose="02020609040205080304" pitchFamily="17" charset="-128"/>
                        </a:rPr>
                        <a:t>の救急出動</a:t>
                      </a:r>
                      <a:r>
                        <a:rPr lang="ja-JP" sz="1600" u="none" strike="noStrike" dirty="0" smtClean="0">
                          <a:effectLst/>
                          <a:latin typeface="ＭＳ 明朝" panose="02020609040205080304" pitchFamily="17" charset="-128"/>
                          <a:ea typeface="ＭＳ 明朝" panose="02020609040205080304" pitchFamily="17" charset="-128"/>
                        </a:rPr>
                        <a:t>件数</a:t>
                      </a:r>
                      <a:endParaRPr lang="ja-JP" sz="1600" b="0" i="0" u="none" strike="noStrike" dirty="0">
                        <a:solidFill>
                          <a:srgbClr val="0D0D0D"/>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smtClean="0">
                          <a:effectLst/>
                          <a:latin typeface="ＭＳ 明朝" panose="02020609040205080304" pitchFamily="17" charset="-128"/>
                          <a:ea typeface="ＭＳ 明朝" panose="02020609040205080304" pitchFamily="17" charset="-128"/>
                        </a:rPr>
                        <a:t> </a:t>
                      </a:r>
                      <a:r>
                        <a:rPr lang="en-US" altLang="ja-JP" sz="1600" u="none" strike="noStrike" dirty="0" smtClean="0">
                          <a:effectLst/>
                          <a:latin typeface="ＭＳ 明朝" panose="02020609040205080304" pitchFamily="17" charset="-128"/>
                          <a:ea typeface="ＭＳ 明朝" panose="02020609040205080304" pitchFamily="17" charset="-128"/>
                        </a:rPr>
                        <a:t>84,866</a:t>
                      </a:r>
                      <a:r>
                        <a:rPr lang="en-US" sz="1600" u="none" strike="noStrike" dirty="0" smtClean="0">
                          <a:effectLst/>
                          <a:latin typeface="ＭＳ 明朝" panose="02020609040205080304" pitchFamily="17" charset="-128"/>
                          <a:ea typeface="ＭＳ 明朝" panose="02020609040205080304" pitchFamily="17" charset="-128"/>
                        </a:rPr>
                        <a:t>件</a:t>
                      </a:r>
                      <a:r>
                        <a:rPr lang="en-US" sz="1600" u="none" strike="noStrike" dirty="0">
                          <a:effectLst/>
                          <a:latin typeface="ＭＳ 明朝" panose="02020609040205080304" pitchFamily="17" charset="-128"/>
                          <a:ea typeface="ＭＳ 明朝" panose="02020609040205080304" pitchFamily="17" charset="-128"/>
                        </a:rPr>
                        <a:t>（</a:t>
                      </a:r>
                      <a:r>
                        <a:rPr lang="en-US" sz="1600" u="none" strike="noStrike" dirty="0" smtClean="0">
                          <a:effectLst/>
                          <a:latin typeface="ＭＳ 明朝" panose="02020609040205080304" pitchFamily="17" charset="-128"/>
                          <a:ea typeface="ＭＳ 明朝" panose="02020609040205080304" pitchFamily="17" charset="-128"/>
                        </a:rPr>
                        <a:t>対前年</a:t>
                      </a:r>
                      <a:r>
                        <a:rPr lang="en-US" altLang="ja-JP" sz="1600" u="none" strike="noStrike" dirty="0" smtClean="0">
                          <a:effectLst/>
                          <a:latin typeface="ＭＳ 明朝" panose="02020609040205080304" pitchFamily="17" charset="-128"/>
                          <a:ea typeface="ＭＳ 明朝" panose="02020609040205080304" pitchFamily="17" charset="-128"/>
                        </a:rPr>
                        <a:t>3,321</a:t>
                      </a:r>
                      <a:r>
                        <a:rPr lang="en-US" sz="1600" u="none" strike="noStrike" dirty="0" smtClean="0">
                          <a:effectLst/>
                          <a:latin typeface="ＭＳ 明朝" panose="02020609040205080304" pitchFamily="17" charset="-128"/>
                          <a:ea typeface="ＭＳ 明朝" panose="02020609040205080304" pitchFamily="17" charset="-128"/>
                        </a:rPr>
                        <a:t>件増</a:t>
                      </a:r>
                      <a:r>
                        <a:rPr lang="en-US" sz="1600" u="none" strike="noStrike" dirty="0">
                          <a:effectLst/>
                          <a:latin typeface="ＭＳ 明朝" panose="02020609040205080304" pitchFamily="17" charset="-128"/>
                          <a:ea typeface="ＭＳ 明朝" panose="02020609040205080304" pitchFamily="17" charset="-128"/>
                        </a:rPr>
                        <a:t>）</a:t>
                      </a:r>
                      <a:endParaRPr lang="ja-JP" sz="1600" b="0" i="0" u="none" strike="noStrike" dirty="0">
                        <a:solidFill>
                          <a:srgbClr val="0D0D0D"/>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42832">
                <a:tc>
                  <a:txBody>
                    <a:bodyPr/>
                    <a:lstStyle/>
                    <a:p>
                      <a:pPr algn="just" fontAlgn="ctr"/>
                      <a:r>
                        <a:rPr lang="en-US" altLang="ja-JP" sz="1600" u="none" strike="noStrike" dirty="0" smtClean="0">
                          <a:effectLst/>
                          <a:latin typeface="ＭＳ 明朝" panose="02020609040205080304" pitchFamily="17" charset="-128"/>
                          <a:ea typeface="ＭＳ 明朝" panose="02020609040205080304" pitchFamily="17" charset="-128"/>
                        </a:rPr>
                        <a:t> </a:t>
                      </a:r>
                      <a:r>
                        <a:rPr lang="ja-JP" sz="1600" u="none" strike="noStrike" dirty="0" smtClean="0">
                          <a:effectLst/>
                          <a:latin typeface="ＭＳ 明朝" panose="02020609040205080304" pitchFamily="17" charset="-128"/>
                          <a:ea typeface="ＭＳ 明朝" panose="02020609040205080304" pitchFamily="17" charset="-128"/>
                        </a:rPr>
                        <a:t>県内</a:t>
                      </a:r>
                      <a:r>
                        <a:rPr lang="ja-JP" sz="1600" u="none" strike="noStrike" dirty="0">
                          <a:effectLst/>
                          <a:latin typeface="ＭＳ 明朝" panose="02020609040205080304" pitchFamily="17" charset="-128"/>
                          <a:ea typeface="ＭＳ 明朝" panose="02020609040205080304" pitchFamily="17" charset="-128"/>
                        </a:rPr>
                        <a:t>の救急搬送</a:t>
                      </a:r>
                      <a:r>
                        <a:rPr lang="ja-JP" sz="1600" u="none" strike="noStrike" dirty="0" smtClean="0">
                          <a:effectLst/>
                          <a:latin typeface="ＭＳ 明朝" panose="02020609040205080304" pitchFamily="17" charset="-128"/>
                          <a:ea typeface="ＭＳ 明朝" panose="02020609040205080304" pitchFamily="17" charset="-128"/>
                        </a:rPr>
                        <a:t>人員</a:t>
                      </a:r>
                      <a:endParaRPr lang="ja-JP" sz="1600" b="0" i="0" u="none" strike="noStrike" dirty="0">
                        <a:solidFill>
                          <a:srgbClr val="0D0D0D"/>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smtClean="0">
                          <a:effectLst/>
                          <a:latin typeface="ＭＳ 明朝" panose="02020609040205080304" pitchFamily="17" charset="-128"/>
                          <a:ea typeface="ＭＳ 明朝" panose="02020609040205080304" pitchFamily="17" charset="-128"/>
                        </a:rPr>
                        <a:t> </a:t>
                      </a:r>
                      <a:r>
                        <a:rPr lang="en-US" altLang="ja-JP" sz="1600" u="none" strike="noStrike" dirty="0" smtClean="0">
                          <a:effectLst/>
                          <a:latin typeface="ＭＳ 明朝" panose="02020609040205080304" pitchFamily="17" charset="-128"/>
                          <a:ea typeface="ＭＳ 明朝" panose="02020609040205080304" pitchFamily="17" charset="-128"/>
                        </a:rPr>
                        <a:t>77,769</a:t>
                      </a:r>
                      <a:r>
                        <a:rPr lang="en-US" sz="1600" u="none" strike="noStrike" dirty="0" smtClean="0">
                          <a:effectLst/>
                          <a:latin typeface="ＭＳ 明朝" panose="02020609040205080304" pitchFamily="17" charset="-128"/>
                          <a:ea typeface="ＭＳ 明朝" panose="02020609040205080304" pitchFamily="17" charset="-128"/>
                        </a:rPr>
                        <a:t>件</a:t>
                      </a:r>
                      <a:r>
                        <a:rPr lang="en-US" sz="1600" u="none" strike="noStrike" dirty="0">
                          <a:effectLst/>
                          <a:latin typeface="ＭＳ 明朝" panose="02020609040205080304" pitchFamily="17" charset="-128"/>
                          <a:ea typeface="ＭＳ 明朝" panose="02020609040205080304" pitchFamily="17" charset="-128"/>
                        </a:rPr>
                        <a:t>（</a:t>
                      </a:r>
                      <a:r>
                        <a:rPr lang="en-US" sz="1600" u="none" strike="noStrike" dirty="0" smtClean="0">
                          <a:effectLst/>
                          <a:latin typeface="ＭＳ 明朝" panose="02020609040205080304" pitchFamily="17" charset="-128"/>
                          <a:ea typeface="ＭＳ 明朝" panose="02020609040205080304" pitchFamily="17" charset="-128"/>
                        </a:rPr>
                        <a:t>対前年</a:t>
                      </a:r>
                      <a:r>
                        <a:rPr lang="en-US" altLang="ja-JP" sz="1600" u="none" strike="noStrike" dirty="0" smtClean="0">
                          <a:effectLst/>
                          <a:latin typeface="ＭＳ 明朝" panose="02020609040205080304" pitchFamily="17" charset="-128"/>
                          <a:ea typeface="ＭＳ 明朝" panose="02020609040205080304" pitchFamily="17" charset="-128"/>
                        </a:rPr>
                        <a:t>2,871</a:t>
                      </a:r>
                      <a:r>
                        <a:rPr lang="en-US" sz="1600" u="none" strike="noStrike" dirty="0" smtClean="0">
                          <a:effectLst/>
                          <a:latin typeface="ＭＳ 明朝" panose="02020609040205080304" pitchFamily="17" charset="-128"/>
                          <a:ea typeface="ＭＳ 明朝" panose="02020609040205080304" pitchFamily="17" charset="-128"/>
                        </a:rPr>
                        <a:t>人増</a:t>
                      </a:r>
                      <a:r>
                        <a:rPr lang="en-US" sz="1600" u="none" strike="noStrike" dirty="0">
                          <a:effectLst/>
                          <a:latin typeface="ＭＳ 明朝" panose="02020609040205080304" pitchFamily="17" charset="-128"/>
                          <a:ea typeface="ＭＳ 明朝" panose="02020609040205080304" pitchFamily="17" charset="-128"/>
                        </a:rPr>
                        <a:t>）</a:t>
                      </a:r>
                      <a:endParaRPr lang="ja-JP" sz="1600" b="0" i="0" u="none" strike="noStrike" dirty="0">
                        <a:solidFill>
                          <a:srgbClr val="0D0D0D"/>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42832">
                <a:tc>
                  <a:txBody>
                    <a:bodyPr/>
                    <a:lstStyle/>
                    <a:p>
                      <a:pPr algn="just" fontAlgn="ctr"/>
                      <a:r>
                        <a:rPr lang="en-US" altLang="ja-JP" sz="1600" u="none" strike="noStrike" dirty="0" smtClean="0">
                          <a:effectLst/>
                          <a:latin typeface="ＭＳ 明朝" panose="02020609040205080304" pitchFamily="17" charset="-128"/>
                          <a:ea typeface="ＭＳ 明朝" panose="02020609040205080304" pitchFamily="17" charset="-128"/>
                        </a:rPr>
                        <a:t> </a:t>
                      </a:r>
                      <a:r>
                        <a:rPr lang="ja-JP" sz="1600" u="none" strike="noStrike" dirty="0" smtClean="0">
                          <a:effectLst/>
                          <a:latin typeface="ＭＳ 明朝" panose="02020609040205080304" pitchFamily="17" charset="-128"/>
                          <a:ea typeface="ＭＳ 明朝" panose="02020609040205080304" pitchFamily="17" charset="-128"/>
                        </a:rPr>
                        <a:t>県内</a:t>
                      </a:r>
                      <a:r>
                        <a:rPr lang="ja-JP" sz="1600" u="none" strike="noStrike" dirty="0">
                          <a:effectLst/>
                          <a:latin typeface="ＭＳ 明朝" panose="02020609040205080304" pitchFamily="17" charset="-128"/>
                          <a:ea typeface="ＭＳ 明朝" panose="02020609040205080304" pitchFamily="17" charset="-128"/>
                        </a:rPr>
                        <a:t>の救急車の平均出動</a:t>
                      </a:r>
                      <a:r>
                        <a:rPr lang="ja-JP" sz="1600" u="none" strike="noStrike" dirty="0" smtClean="0">
                          <a:effectLst/>
                          <a:latin typeface="ＭＳ 明朝" panose="02020609040205080304" pitchFamily="17" charset="-128"/>
                          <a:ea typeface="ＭＳ 明朝" panose="02020609040205080304" pitchFamily="17" charset="-128"/>
                        </a:rPr>
                        <a:t>件数</a:t>
                      </a:r>
                      <a:endParaRPr lang="ja-JP" sz="1600" b="0" i="0" u="none" strike="noStrike" dirty="0">
                        <a:solidFill>
                          <a:srgbClr val="0D0D0D"/>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smtClean="0">
                          <a:effectLst/>
                          <a:latin typeface="ＭＳ 明朝" panose="02020609040205080304" pitchFamily="17" charset="-128"/>
                          <a:ea typeface="ＭＳ 明朝" panose="02020609040205080304" pitchFamily="17" charset="-128"/>
                        </a:rPr>
                        <a:t> </a:t>
                      </a:r>
                      <a:r>
                        <a:rPr lang="en-US" altLang="ja-JP" sz="1600" u="none" strike="noStrike" dirty="0" smtClean="0">
                          <a:effectLst/>
                          <a:latin typeface="ＭＳ 明朝" panose="02020609040205080304" pitchFamily="17" charset="-128"/>
                          <a:ea typeface="ＭＳ 明朝" panose="02020609040205080304" pitchFamily="17" charset="-128"/>
                        </a:rPr>
                        <a:t>233</a:t>
                      </a:r>
                      <a:r>
                        <a:rPr lang="en-US" sz="1600" u="none" strike="noStrike" dirty="0" smtClean="0">
                          <a:effectLst/>
                          <a:latin typeface="ＭＳ 明朝" panose="02020609040205080304" pitchFamily="17" charset="-128"/>
                          <a:ea typeface="ＭＳ 明朝" panose="02020609040205080304" pitchFamily="17" charset="-128"/>
                        </a:rPr>
                        <a:t>件</a:t>
                      </a:r>
                      <a:r>
                        <a:rPr lang="en-US" sz="1600" u="none" strike="noStrike" dirty="0">
                          <a:effectLst/>
                          <a:latin typeface="ＭＳ 明朝" panose="02020609040205080304" pitchFamily="17" charset="-128"/>
                          <a:ea typeface="ＭＳ 明朝" panose="02020609040205080304" pitchFamily="17" charset="-128"/>
                        </a:rPr>
                        <a:t>/日（</a:t>
                      </a:r>
                      <a:r>
                        <a:rPr lang="en-US" sz="1600" u="none" strike="noStrike" dirty="0" smtClean="0">
                          <a:effectLst/>
                          <a:latin typeface="ＭＳ 明朝" panose="02020609040205080304" pitchFamily="17" charset="-128"/>
                          <a:ea typeface="ＭＳ 明朝" panose="02020609040205080304" pitchFamily="17" charset="-128"/>
                        </a:rPr>
                        <a:t>約</a:t>
                      </a:r>
                      <a:r>
                        <a:rPr lang="en-US" altLang="ja-JP" sz="1600" u="none" strike="noStrike" dirty="0" smtClean="0">
                          <a:effectLst/>
                          <a:latin typeface="ＭＳ 明朝" panose="02020609040205080304" pitchFamily="17" charset="-128"/>
                          <a:ea typeface="ＭＳ 明朝" panose="02020609040205080304" pitchFamily="17" charset="-128"/>
                        </a:rPr>
                        <a:t>7</a:t>
                      </a:r>
                      <a:r>
                        <a:rPr lang="en-US" sz="1600" u="none" strike="noStrike" dirty="0" smtClean="0">
                          <a:effectLst/>
                          <a:latin typeface="ＭＳ 明朝" panose="02020609040205080304" pitchFamily="17" charset="-128"/>
                          <a:ea typeface="ＭＳ 明朝" panose="02020609040205080304" pitchFamily="17" charset="-128"/>
                        </a:rPr>
                        <a:t>分に</a:t>
                      </a:r>
                      <a:r>
                        <a:rPr lang="en-US" sz="1600" u="none" strike="noStrike" dirty="0">
                          <a:effectLst/>
                          <a:latin typeface="ＭＳ 明朝" panose="02020609040205080304" pitchFamily="17" charset="-128"/>
                          <a:ea typeface="ＭＳ 明朝" panose="02020609040205080304" pitchFamily="17" charset="-128"/>
                        </a:rPr>
                        <a:t>１回）</a:t>
                      </a:r>
                      <a:endParaRPr lang="ja-JP" sz="1600" b="0" i="0" u="none" strike="noStrike" dirty="0">
                        <a:solidFill>
                          <a:srgbClr val="0D0D0D"/>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2" name="テキスト ボックス 1"/>
          <p:cNvSpPr txBox="1"/>
          <p:nvPr/>
        </p:nvSpPr>
        <p:spPr>
          <a:xfrm>
            <a:off x="6444208" y="3895412"/>
            <a:ext cx="4032448" cy="276999"/>
          </a:xfrm>
          <a:prstGeom prst="rect">
            <a:avLst/>
          </a:prstGeom>
          <a:noFill/>
        </p:spPr>
        <p:txBody>
          <a:bodyPr wrap="square" rtlCol="0">
            <a:spAutoFit/>
          </a:bodyPr>
          <a:lstStyle/>
          <a:p>
            <a:pPr algn="just" fontAlgn="ctr"/>
            <a:r>
              <a:rPr lang="ja-JP" altLang="en-US" sz="1200" dirty="0" smtClean="0">
                <a:solidFill>
                  <a:schemeClr val="tx1"/>
                </a:solidFill>
                <a:latin typeface="ＭＳ 明朝" panose="02020609040205080304" pitchFamily="17" charset="-128"/>
                <a:ea typeface="ＭＳ 明朝" panose="02020609040205080304" pitchFamily="17" charset="-128"/>
              </a:rPr>
              <a:t>令和４</a:t>
            </a:r>
            <a:r>
              <a:rPr lang="ja-JP" altLang="ja-JP" sz="1200" dirty="0" smtClean="0">
                <a:solidFill>
                  <a:schemeClr val="tx1"/>
                </a:solidFill>
                <a:latin typeface="ＭＳ 明朝" panose="02020609040205080304" pitchFamily="17" charset="-128"/>
                <a:ea typeface="ＭＳ 明朝" panose="02020609040205080304" pitchFamily="17" charset="-128"/>
              </a:rPr>
              <a:t>年</a:t>
            </a:r>
            <a:r>
              <a:rPr lang="ja-JP" altLang="en-US" sz="1200" dirty="0" smtClean="0">
                <a:solidFill>
                  <a:schemeClr val="tx1"/>
                </a:solidFill>
                <a:latin typeface="ＭＳ 明朝" panose="02020609040205080304" pitchFamily="17" charset="-128"/>
                <a:ea typeface="ＭＳ 明朝" panose="02020609040205080304" pitchFamily="17" charset="-128"/>
              </a:rPr>
              <a:t>度版救急・救助の現況</a:t>
            </a:r>
            <a:endParaRPr lang="ja-JP" altLang="ja-JP" sz="1200" dirty="0">
              <a:solidFill>
                <a:schemeClr val="tx1"/>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6336572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683568" y="980728"/>
            <a:ext cx="8229600" cy="388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eaLnBrk="0" hangingPunct="0">
              <a:spcBef>
                <a:spcPts val="800"/>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3200">
                <a:solidFill>
                  <a:srgbClr val="000000"/>
                </a:solidFill>
                <a:latin typeface="Arial" charset="0"/>
                <a:ea typeface="ＭＳ Ｐゴシック" pitchFamily="48" charset="-128"/>
              </a:defRPr>
            </a:lvl1pPr>
            <a:lvl2pPr eaLnBrk="0" hangingPunct="0">
              <a:spcBef>
                <a:spcPts val="675"/>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700">
                <a:solidFill>
                  <a:srgbClr val="000000"/>
                </a:solidFill>
                <a:latin typeface="Arial" charset="0"/>
                <a:ea typeface="ＭＳ Ｐゴシック" pitchFamily="48" charset="-128"/>
              </a:defRPr>
            </a:lvl2pPr>
            <a:lvl3pPr eaLnBrk="0" hangingPunct="0">
              <a:spcBef>
                <a:spcPts val="575"/>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300">
                <a:solidFill>
                  <a:srgbClr val="000000"/>
                </a:solidFill>
                <a:latin typeface="Arial" charset="0"/>
                <a:ea typeface="ＭＳ Ｐゴシック" pitchFamily="48" charset="-128"/>
              </a:defRPr>
            </a:lvl3pPr>
            <a:lvl4pPr eaLnBrk="0" hangingPunct="0">
              <a:spcBef>
                <a:spcPts val="500"/>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4pPr>
            <a:lvl5pPr eaLnBrk="0" hangingPunct="0">
              <a:spcBef>
                <a:spcPts val="500"/>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9pPr>
          </a:lstStyle>
          <a:p>
            <a:pPr marL="0" indent="0" eaLnBrk="1" hangingPunct="1">
              <a:buClr>
                <a:srgbClr val="CCCCFF"/>
              </a:buClr>
            </a:pPr>
            <a:r>
              <a:rPr lang="en-US" altLang="ja-JP" sz="3600" dirty="0" smtClean="0"/>
              <a:t>【</a:t>
            </a:r>
            <a:r>
              <a:rPr lang="ja-JP" altLang="en-US" sz="3600" dirty="0" smtClean="0"/>
              <a:t>本日の講義内容</a:t>
            </a:r>
            <a:r>
              <a:rPr lang="en-US" altLang="ja-JP" sz="3600" dirty="0" smtClean="0"/>
              <a:t>】</a:t>
            </a:r>
          </a:p>
          <a:p>
            <a:pPr marL="0" indent="0" eaLnBrk="1" hangingPunct="1">
              <a:buClr>
                <a:srgbClr val="CCCCFF"/>
              </a:buClr>
            </a:pPr>
            <a:endParaRPr lang="en-US" altLang="ja-JP" sz="3600" dirty="0" smtClean="0"/>
          </a:p>
          <a:p>
            <a:pPr eaLnBrk="1" hangingPunct="1">
              <a:buClr>
                <a:srgbClr val="CCCCFF"/>
              </a:buClr>
              <a:buFont typeface="Wingdings" charset="2"/>
              <a:buChar char=""/>
            </a:pPr>
            <a:r>
              <a:rPr lang="ja-JP" altLang="en-US" dirty="0"/>
              <a:t>　</a:t>
            </a:r>
            <a:r>
              <a:rPr lang="ja-JP" altLang="en-US" sz="2800" dirty="0" smtClean="0"/>
              <a:t>救急医療の現状</a:t>
            </a:r>
            <a:endParaRPr lang="ja-JP" altLang="ja-JP" sz="2800" dirty="0" smtClean="0"/>
          </a:p>
          <a:p>
            <a:pPr eaLnBrk="1" hangingPunct="1">
              <a:buClr>
                <a:srgbClr val="CCCCFF"/>
              </a:buClr>
              <a:buFont typeface="Wingdings" charset="2"/>
              <a:buChar char=""/>
            </a:pPr>
            <a:r>
              <a:rPr lang="ja-JP" altLang="ja-JP" sz="2800" dirty="0" smtClean="0"/>
              <a:t>　</a:t>
            </a:r>
            <a:r>
              <a:rPr lang="ja-JP" altLang="en-US" sz="2800" dirty="0" smtClean="0"/>
              <a:t>本県における救急医療の現状と課題</a:t>
            </a:r>
            <a:endParaRPr lang="ja-JP" altLang="ja-JP" sz="2800" dirty="0" smtClean="0"/>
          </a:p>
          <a:p>
            <a:pPr eaLnBrk="1" hangingPunct="1">
              <a:buClr>
                <a:srgbClr val="CCCCFF"/>
              </a:buClr>
              <a:buFont typeface="Wingdings" charset="2"/>
              <a:buChar char=""/>
            </a:pPr>
            <a:r>
              <a:rPr lang="ja-JP" altLang="ja-JP" sz="2800" dirty="0"/>
              <a:t>　</a:t>
            </a:r>
            <a:r>
              <a:rPr lang="ja-JP" altLang="en-US" sz="2800" dirty="0"/>
              <a:t>ヘリ</a:t>
            </a:r>
            <a:r>
              <a:rPr lang="ja-JP" altLang="en-US" sz="2800" dirty="0" smtClean="0"/>
              <a:t>の連携～「熊本型」ヘリ救急搬送体制～</a:t>
            </a:r>
            <a:endParaRPr lang="ja-JP" altLang="ja-JP" sz="2800" dirty="0"/>
          </a:p>
          <a:p>
            <a:pPr eaLnBrk="1" hangingPunct="1">
              <a:buClr>
                <a:srgbClr val="CCCCFF"/>
              </a:buClr>
              <a:buFont typeface="Wingdings" charset="2"/>
              <a:buChar char=""/>
            </a:pPr>
            <a:r>
              <a:rPr lang="ja-JP" altLang="ja-JP" sz="2800" dirty="0" smtClean="0"/>
              <a:t>　</a:t>
            </a:r>
            <a:r>
              <a:rPr lang="ja-JP" altLang="en-US" sz="2800" dirty="0" smtClean="0"/>
              <a:t>災害時の救急医療体制</a:t>
            </a:r>
            <a:endParaRPr lang="ja-JP" altLang="ja-JP" sz="2800" dirty="0"/>
          </a:p>
        </p:txBody>
      </p:sp>
      <p:sp>
        <p:nvSpPr>
          <p:cNvPr id="4" name="Text Box 4"/>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777FCC0E-0E06-4435-ABF2-4B23904D87CB}" type="slidenum">
              <a:rPr lang="en-US" altLang="ja-JP" sz="1200"/>
              <a:pPr algn="r" eaLnBrk="1" hangingPunct="1">
                <a:spcBef>
                  <a:spcPct val="0"/>
                </a:spcBef>
                <a:buClrTx/>
                <a:buFontTx/>
                <a:buNone/>
              </a:pPr>
              <a:t>3</a:t>
            </a:fld>
            <a:endParaRPr lang="en-US" altLang="ja-JP" sz="1200" dirty="0"/>
          </a:p>
        </p:txBody>
      </p:sp>
    </p:spTree>
    <p:extLst>
      <p:ext uri="{BB962C8B-B14F-4D97-AF65-F5344CB8AC3E}">
        <p14:creationId xmlns:p14="http://schemas.microsoft.com/office/powerpoint/2010/main" val="24149469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plaid">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70340" y="1446706"/>
            <a:ext cx="9020907" cy="4613423"/>
          </a:xfrm>
          <a:noFill/>
          <a:ln>
            <a:noFill/>
          </a:ln>
        </p:spPr>
        <p:txBody>
          <a:bodyPr anchor="ctr">
            <a:noAutofit/>
          </a:bodyPr>
          <a:lstStyle/>
          <a:p>
            <a:pPr algn="l"/>
            <a:r>
              <a:rPr kumimoji="1" lang="ja-JP" altLang="en-US" sz="2400" dirty="0" smtClean="0">
                <a:latin typeface="HGS創英角ﾎﾟｯﾌﾟ体" panose="040B0A00000000000000" pitchFamily="50" charset="-128"/>
                <a:ea typeface="HGS創英角ﾎﾟｯﾌﾟ体" panose="040B0A00000000000000" pitchFamily="50" charset="-128"/>
              </a:rPr>
              <a:t>　</a:t>
            </a:r>
            <a:r>
              <a:rPr lang="ja-JP" altLang="en-US" sz="2700" dirty="0" smtClean="0">
                <a:latin typeface="HGS創英角ﾎﾟｯﾌﾟ体" panose="040B0A00000000000000" pitchFamily="50" charset="-128"/>
                <a:ea typeface="HGS創英角ﾎﾟｯﾌﾟ体" panose="040B0A00000000000000" pitchFamily="50" charset="-128"/>
              </a:rPr>
              <a:t>夜間の急な病気やケガなどに対する不安の解消を図るために、</a:t>
            </a:r>
            <a:r>
              <a:rPr lang="ja-JP" altLang="en-US" sz="2700" dirty="0" smtClean="0">
                <a:solidFill>
                  <a:srgbClr val="FF0000"/>
                </a:solidFill>
                <a:latin typeface="HGS創英角ﾎﾟｯﾌﾟ体" panose="040B0A00000000000000" pitchFamily="50" charset="-128"/>
                <a:ea typeface="HGS創英角ﾎﾟｯﾌﾟ体" panose="040B0A00000000000000" pitchFamily="50" charset="-128"/>
              </a:rPr>
              <a:t>短縮番号</a:t>
            </a:r>
            <a:r>
              <a:rPr lang="en-US" altLang="ja-JP" sz="2700" dirty="0" smtClean="0">
                <a:solidFill>
                  <a:srgbClr val="FF0000"/>
                </a:solidFill>
                <a:latin typeface="HGS創英角ﾎﾟｯﾌﾟ体" panose="040B0A00000000000000" pitchFamily="50" charset="-128"/>
                <a:ea typeface="HGS創英角ﾎﾟｯﾌﾟ体" panose="040B0A00000000000000" pitchFamily="50" charset="-128"/>
              </a:rPr>
              <a:t>【</a:t>
            </a:r>
            <a:r>
              <a:rPr lang="en-US" altLang="ja-JP" sz="2700" dirty="0" smtClean="0">
                <a:solidFill>
                  <a:srgbClr val="FF0000"/>
                </a:solidFill>
                <a:latin typeface="HGS創英角ﾎﾟｯﾌﾟ体" panose="040B0A00000000000000" pitchFamily="50" charset="-128"/>
                <a:ea typeface="HGS創英角ﾎﾟｯﾌﾟ体" panose="040B0A00000000000000" pitchFamily="50" charset="-128"/>
              </a:rPr>
              <a:t>♯</a:t>
            </a:r>
            <a:r>
              <a:rPr lang="en-US" altLang="ja-JP" sz="2700" dirty="0">
                <a:solidFill>
                  <a:srgbClr val="FF0000"/>
                </a:solidFill>
                <a:latin typeface="HGS創英角ﾎﾟｯﾌﾟ体" panose="040B0A00000000000000" pitchFamily="50" charset="-128"/>
                <a:ea typeface="HGS創英角ﾎﾟｯﾌﾟ体" panose="040B0A00000000000000" pitchFamily="50" charset="-128"/>
              </a:rPr>
              <a:t>7119</a:t>
            </a:r>
            <a:r>
              <a:rPr lang="en-US" altLang="ja-JP" sz="2700" dirty="0" smtClean="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2700" dirty="0" smtClean="0">
                <a:latin typeface="HGS創英角ﾎﾟｯﾌﾟ体" panose="040B0A00000000000000" pitchFamily="50" charset="-128"/>
                <a:ea typeface="HGS創英角ﾎﾟｯﾌﾟ体" panose="040B0A00000000000000" pitchFamily="50" charset="-128"/>
              </a:rPr>
              <a:t>又は</a:t>
            </a:r>
            <a:r>
              <a:rPr lang="en-US" altLang="ja-JP" sz="2700" dirty="0" smtClean="0">
                <a:solidFill>
                  <a:srgbClr val="FF0000"/>
                </a:solidFill>
                <a:latin typeface="HGS創英角ﾎﾟｯﾌﾟ体" panose="040B0A00000000000000" pitchFamily="50" charset="-128"/>
                <a:ea typeface="HGS創英角ﾎﾟｯﾌﾟ体" panose="040B0A00000000000000" pitchFamily="50" charset="-128"/>
              </a:rPr>
              <a:t>03-</a:t>
            </a:r>
            <a:r>
              <a:rPr lang="en-US" altLang="ja-JP" sz="2700" dirty="0">
                <a:solidFill>
                  <a:srgbClr val="FF0000"/>
                </a:solidFill>
                <a:latin typeface="HGS創英角ﾎﾟｯﾌﾟ体" panose="040B0A00000000000000" pitchFamily="50" charset="-128"/>
                <a:ea typeface="HGS創英角ﾎﾟｯﾌﾟ体" panose="040B0A00000000000000" pitchFamily="50" charset="-128"/>
              </a:rPr>
              <a:t>6</a:t>
            </a:r>
            <a:r>
              <a:rPr lang="en-US" altLang="ja-JP" sz="2700" dirty="0" smtClean="0">
                <a:solidFill>
                  <a:srgbClr val="FF0000"/>
                </a:solidFill>
                <a:latin typeface="HGS創英角ﾎﾟｯﾌﾟ体" panose="040B0A00000000000000" pitchFamily="50" charset="-128"/>
                <a:ea typeface="HGS創英角ﾎﾟｯﾌﾟ体" panose="040B0A00000000000000" pitchFamily="50" charset="-128"/>
              </a:rPr>
              <a:t>735-8190</a:t>
            </a:r>
            <a:r>
              <a:rPr lang="ja-JP" altLang="en-US" sz="2700" dirty="0" smtClean="0">
                <a:latin typeface="HGS創英角ﾎﾟｯﾌﾟ体" panose="040B0A00000000000000" pitchFamily="50" charset="-128"/>
                <a:ea typeface="HGS創英角ﾎﾟｯﾌﾟ体" panose="040B0A00000000000000" pitchFamily="50" charset="-128"/>
              </a:rPr>
              <a:t>で</a:t>
            </a:r>
            <a:r>
              <a:rPr lang="ja-JP" altLang="en-US" sz="2700" dirty="0" smtClean="0">
                <a:latin typeface="HGS創英角ﾎﾟｯﾌﾟ体" panose="040B0A00000000000000" pitchFamily="50" charset="-128"/>
                <a:ea typeface="HGS創英角ﾎﾟｯﾌﾟ体" panose="040B0A00000000000000" pitchFamily="50" charset="-128"/>
              </a:rPr>
              <a:t>、夜間における救急に関する相談を受け付けています！</a:t>
            </a:r>
            <a:r>
              <a:rPr lang="en-US" altLang="ja-JP" sz="2700" dirty="0" smtClean="0">
                <a:latin typeface="HGS創英角ﾎﾟｯﾌﾟ体" panose="040B0A00000000000000" pitchFamily="50" charset="-128"/>
                <a:ea typeface="HGS創英角ﾎﾟｯﾌﾟ体" panose="040B0A00000000000000" pitchFamily="50" charset="-128"/>
              </a:rPr>
              <a:t/>
            </a:r>
            <a:br>
              <a:rPr lang="en-US" altLang="ja-JP" sz="2700" dirty="0" smtClean="0">
                <a:latin typeface="HGS創英角ﾎﾟｯﾌﾟ体" panose="040B0A00000000000000" pitchFamily="50" charset="-128"/>
                <a:ea typeface="HGS創英角ﾎﾟｯﾌﾟ体" panose="040B0A00000000000000" pitchFamily="50" charset="-128"/>
              </a:rPr>
            </a:br>
            <a:r>
              <a:rPr lang="ja-JP" altLang="en-US" sz="2700" smtClean="0">
                <a:latin typeface="HGS創英角ﾎﾟｯﾌﾟ体" panose="040B0A00000000000000" pitchFamily="50" charset="-128"/>
                <a:ea typeface="HGS創英角ﾎﾟｯﾌﾟ体" panose="040B0A00000000000000" pitchFamily="50" charset="-128"/>
              </a:rPr>
              <a:t>　</a:t>
            </a:r>
            <a:r>
              <a:rPr lang="en-US" altLang="ja-JP" sz="2700" dirty="0" smtClean="0">
                <a:solidFill>
                  <a:srgbClr val="FF0000"/>
                </a:solidFill>
                <a:latin typeface="HGS創英角ﾎﾟｯﾌﾟ体" panose="040B0A00000000000000" pitchFamily="50" charset="-128"/>
                <a:ea typeface="HGS創英角ﾎﾟｯﾌﾟ体" panose="040B0A00000000000000" pitchFamily="50" charset="-128"/>
              </a:rPr>
              <a:t/>
            </a:r>
            <a:br>
              <a:rPr lang="en-US" altLang="ja-JP" sz="2700" dirty="0" smtClean="0">
                <a:solidFill>
                  <a:srgbClr val="FF0000"/>
                </a:solidFill>
                <a:latin typeface="HGS創英角ﾎﾟｯﾌﾟ体" panose="040B0A00000000000000" pitchFamily="50" charset="-128"/>
                <a:ea typeface="HGS創英角ﾎﾟｯﾌﾟ体" panose="040B0A00000000000000" pitchFamily="50" charset="-128"/>
              </a:rPr>
            </a:br>
            <a:r>
              <a:rPr lang="ja-JP" altLang="en-US" sz="2700" dirty="0" smtClean="0">
                <a:latin typeface="HGS創英角ﾎﾟｯﾌﾟ体" panose="040B0A00000000000000" pitchFamily="50" charset="-128"/>
                <a:ea typeface="HGS創英角ﾎﾟｯﾌﾟ体" panose="040B0A00000000000000" pitchFamily="50" charset="-128"/>
              </a:rPr>
              <a:t>○対象者</a:t>
            </a:r>
            <a:br>
              <a:rPr lang="ja-JP" altLang="en-US" sz="2700" dirty="0" smtClean="0">
                <a:latin typeface="HGS創英角ﾎﾟｯﾌﾟ体" panose="040B0A00000000000000" pitchFamily="50" charset="-128"/>
                <a:ea typeface="HGS創英角ﾎﾟｯﾌﾟ体" panose="040B0A00000000000000" pitchFamily="50" charset="-128"/>
              </a:rPr>
            </a:br>
            <a:r>
              <a:rPr lang="ja-JP" altLang="en-US" sz="2700" dirty="0" smtClean="0">
                <a:latin typeface="HGS創英角ﾎﾟｯﾌﾟ体" panose="040B0A00000000000000" pitchFamily="50" charset="-128"/>
                <a:ea typeface="HGS創英角ﾎﾟｯﾌﾟ体" panose="040B0A00000000000000" pitchFamily="50" charset="-128"/>
              </a:rPr>
              <a:t>​　県内在住又は滞在している方</a:t>
            </a:r>
            <a:r>
              <a:rPr lang="ja-JP" altLang="en-US" sz="2700" dirty="0" smtClean="0">
                <a:solidFill>
                  <a:srgbClr val="FF0000"/>
                </a:solidFill>
                <a:latin typeface="HGS創英角ﾎﾟｯﾌﾟ体" panose="040B0A00000000000000" pitchFamily="50" charset="-128"/>
                <a:ea typeface="HGS創英角ﾎﾟｯﾌﾟ体" panose="040B0A00000000000000" pitchFamily="50" charset="-128"/>
              </a:rPr>
              <a:t>（主に</a:t>
            </a:r>
            <a:r>
              <a:rPr lang="en-US" altLang="ja-JP" sz="2700" dirty="0" smtClean="0">
                <a:solidFill>
                  <a:srgbClr val="FF0000"/>
                </a:solidFill>
                <a:latin typeface="HGS創英角ﾎﾟｯﾌﾟ体" panose="040B0A00000000000000" pitchFamily="50" charset="-128"/>
                <a:ea typeface="HGS創英角ﾎﾟｯﾌﾟ体" panose="040B0A00000000000000" pitchFamily="50" charset="-128"/>
              </a:rPr>
              <a:t>15</a:t>
            </a:r>
            <a:r>
              <a:rPr lang="ja-JP" altLang="en-US" sz="2700" dirty="0" smtClean="0">
                <a:solidFill>
                  <a:srgbClr val="FF0000"/>
                </a:solidFill>
                <a:latin typeface="HGS創英角ﾎﾟｯﾌﾟ体" panose="040B0A00000000000000" pitchFamily="50" charset="-128"/>
                <a:ea typeface="HGS創英角ﾎﾟｯﾌﾟ体" panose="040B0A00000000000000" pitchFamily="50" charset="-128"/>
              </a:rPr>
              <a:t>歳以上）</a:t>
            </a:r>
            <a:r>
              <a:rPr lang="en-US" altLang="ja-JP" sz="2700" dirty="0" smtClean="0">
                <a:latin typeface="HGS創英角ﾎﾟｯﾌﾟ体" panose="040B0A00000000000000" pitchFamily="50" charset="-128"/>
                <a:ea typeface="HGS創英角ﾎﾟｯﾌﾟ体" panose="040B0A00000000000000" pitchFamily="50" charset="-128"/>
              </a:rPr>
              <a:t/>
            </a:r>
            <a:br>
              <a:rPr lang="en-US" altLang="ja-JP" sz="2700" dirty="0" smtClean="0">
                <a:latin typeface="HGS創英角ﾎﾟｯﾌﾟ体" panose="040B0A00000000000000" pitchFamily="50" charset="-128"/>
                <a:ea typeface="HGS創英角ﾎﾟｯﾌﾟ体" panose="040B0A00000000000000" pitchFamily="50" charset="-128"/>
              </a:rPr>
            </a:br>
            <a:r>
              <a:rPr lang="ja-JP" altLang="en-US" sz="2700" dirty="0" smtClean="0">
                <a:latin typeface="HGS創英角ﾎﾟｯﾌﾟ体" panose="040B0A00000000000000" pitchFamily="50" charset="-128"/>
                <a:ea typeface="HGS創英角ﾎﾟｯﾌﾟ体" panose="040B0A00000000000000" pitchFamily="50" charset="-128"/>
              </a:rPr>
              <a:t>　</a:t>
            </a:r>
            <a:r>
              <a:rPr lang="en-US" altLang="ja-JP" sz="2700" dirty="0" smtClean="0">
                <a:latin typeface="HGS創英角ﾎﾟｯﾌﾟ体" panose="040B0A00000000000000" pitchFamily="50" charset="-128"/>
                <a:ea typeface="HGS創英角ﾎﾟｯﾌﾟ体" panose="040B0A00000000000000" pitchFamily="50" charset="-128"/>
              </a:rPr>
              <a:t>※15</a:t>
            </a:r>
            <a:r>
              <a:rPr lang="ja-JP" altLang="en-US" sz="2700" dirty="0" smtClean="0">
                <a:latin typeface="HGS創英角ﾎﾟｯﾌﾟ体" panose="040B0A00000000000000" pitchFamily="50" charset="-128"/>
                <a:ea typeface="HGS創英角ﾎﾟｯﾌﾟ体" panose="040B0A00000000000000" pitchFamily="50" charset="-128"/>
              </a:rPr>
              <a:t>歳未満の方の相談は、</a:t>
            </a:r>
            <a:r>
              <a:rPr lang="en-US" altLang="ja-JP" sz="2700" dirty="0" smtClean="0">
                <a:latin typeface="HGS創英角ﾎﾟｯﾌﾟ体" panose="040B0A00000000000000" pitchFamily="50" charset="-128"/>
                <a:ea typeface="HGS創英角ﾎﾟｯﾌﾟ体" panose="040B0A00000000000000" pitchFamily="50" charset="-128"/>
              </a:rPr>
              <a:t>【</a:t>
            </a:r>
            <a:r>
              <a:rPr lang="ja-JP" altLang="en-US" sz="2700" dirty="0" smtClean="0">
                <a:latin typeface="HGS創英角ﾎﾟｯﾌﾟ体" panose="040B0A00000000000000" pitchFamily="50" charset="-128"/>
                <a:ea typeface="HGS創英角ﾎﾟｯﾌﾟ体" panose="040B0A00000000000000" pitchFamily="50" charset="-128"/>
              </a:rPr>
              <a:t>＃</a:t>
            </a:r>
            <a:r>
              <a:rPr lang="en-US" altLang="ja-JP" sz="2700" dirty="0" smtClean="0">
                <a:latin typeface="HGS創英角ﾎﾟｯﾌﾟ体" panose="040B0A00000000000000" pitchFamily="50" charset="-128"/>
                <a:ea typeface="HGS創英角ﾎﾟｯﾌﾟ体" panose="040B0A00000000000000" pitchFamily="50" charset="-128"/>
              </a:rPr>
              <a:t>8000】</a:t>
            </a:r>
            <a:r>
              <a:rPr lang="ja-JP" altLang="en-US" sz="2700" dirty="0" smtClean="0">
                <a:latin typeface="HGS創英角ﾎﾟｯﾌﾟ体" panose="040B0A00000000000000" pitchFamily="50" charset="-128"/>
                <a:ea typeface="HGS創英角ﾎﾟｯﾌﾟ体" panose="040B0A00000000000000" pitchFamily="50" charset="-128"/>
              </a:rPr>
              <a:t>です。</a:t>
            </a:r>
            <a:r>
              <a:rPr kumimoji="1" lang="en-US" altLang="ja-JP" sz="2700" dirty="0" smtClean="0">
                <a:latin typeface="HGS創英角ﾎﾟｯﾌﾟ体" panose="040B0A00000000000000" pitchFamily="50" charset="-128"/>
                <a:ea typeface="HGS創英角ﾎﾟｯﾌﾟ体" panose="040B0A00000000000000" pitchFamily="50" charset="-128"/>
              </a:rPr>
              <a:t/>
            </a:r>
            <a:br>
              <a:rPr kumimoji="1" lang="en-US" altLang="ja-JP" sz="2700" dirty="0" smtClean="0">
                <a:latin typeface="HGS創英角ﾎﾟｯﾌﾟ体" panose="040B0A00000000000000" pitchFamily="50" charset="-128"/>
                <a:ea typeface="HGS創英角ﾎﾟｯﾌﾟ体" panose="040B0A00000000000000" pitchFamily="50" charset="-128"/>
              </a:rPr>
            </a:br>
            <a:r>
              <a:rPr kumimoji="1" lang="en-US" altLang="ja-JP" sz="2700" dirty="0" smtClean="0">
                <a:latin typeface="HGS創英角ﾎﾟｯﾌﾟ体" panose="040B0A00000000000000" pitchFamily="50" charset="-128"/>
                <a:ea typeface="HGS創英角ﾎﾟｯﾌﾟ体" panose="040B0A00000000000000" pitchFamily="50" charset="-128"/>
              </a:rPr>
              <a:t/>
            </a:r>
            <a:br>
              <a:rPr kumimoji="1" lang="en-US" altLang="ja-JP" sz="2700" dirty="0" smtClean="0">
                <a:latin typeface="HGS創英角ﾎﾟｯﾌﾟ体" panose="040B0A00000000000000" pitchFamily="50" charset="-128"/>
                <a:ea typeface="HGS創英角ﾎﾟｯﾌﾟ体" panose="040B0A00000000000000" pitchFamily="50" charset="-128"/>
              </a:rPr>
            </a:br>
            <a:r>
              <a:rPr kumimoji="1" lang="ja-JP" altLang="en-US" sz="2700" dirty="0" smtClean="0">
                <a:latin typeface="HGS創英角ﾎﾟｯﾌﾟ体" panose="040B0A00000000000000" pitchFamily="50" charset="-128"/>
                <a:ea typeface="HGS創英角ﾎﾟｯﾌﾟ体" panose="040B0A00000000000000" pitchFamily="50" charset="-128"/>
              </a:rPr>
              <a:t>○相談</a:t>
            </a:r>
            <a:r>
              <a:rPr lang="ja-JP" altLang="en-US" sz="2700" dirty="0" smtClean="0">
                <a:latin typeface="HGS創英角ﾎﾟｯﾌﾟ体" panose="040B0A00000000000000" pitchFamily="50" charset="-128"/>
                <a:ea typeface="HGS創英角ﾎﾟｯﾌﾟ体" panose="040B0A00000000000000" pitchFamily="50" charset="-128"/>
              </a:rPr>
              <a:t>受付時間</a:t>
            </a:r>
            <a:br>
              <a:rPr lang="ja-JP" altLang="en-US" sz="2700" dirty="0" smtClean="0">
                <a:latin typeface="HGS創英角ﾎﾟｯﾌﾟ体" panose="040B0A00000000000000" pitchFamily="50" charset="-128"/>
                <a:ea typeface="HGS創英角ﾎﾟｯﾌﾟ体" panose="040B0A00000000000000" pitchFamily="50" charset="-128"/>
              </a:rPr>
            </a:br>
            <a:r>
              <a:rPr lang="ja-JP" altLang="en-US" sz="2700" dirty="0" smtClean="0">
                <a:latin typeface="HGS創英角ﾎﾟｯﾌﾟ体" panose="040B0A00000000000000" pitchFamily="50" charset="-128"/>
                <a:ea typeface="HGS創英角ﾎﾟｯﾌﾟ体" panose="040B0A00000000000000" pitchFamily="50" charset="-128"/>
              </a:rPr>
              <a:t>　午後</a:t>
            </a:r>
            <a:r>
              <a:rPr lang="en-US" altLang="ja-JP" sz="2700" dirty="0" smtClean="0">
                <a:latin typeface="HGS創英角ﾎﾟｯﾌﾟ体" panose="040B0A00000000000000" pitchFamily="50" charset="-128"/>
                <a:ea typeface="HGS創英角ﾎﾟｯﾌﾟ体" panose="040B0A00000000000000" pitchFamily="50" charset="-128"/>
              </a:rPr>
              <a:t>7</a:t>
            </a:r>
            <a:r>
              <a:rPr lang="ja-JP" altLang="en-US" sz="2700" dirty="0" smtClean="0">
                <a:latin typeface="HGS創英角ﾎﾟｯﾌﾟ体" panose="040B0A00000000000000" pitchFamily="50" charset="-128"/>
                <a:ea typeface="HGS創英角ﾎﾟｯﾌﾟ体" panose="040B0A00000000000000" pitchFamily="50" charset="-128"/>
              </a:rPr>
              <a:t>時から翌朝</a:t>
            </a:r>
            <a:r>
              <a:rPr lang="en-US" altLang="ja-JP" sz="2700" dirty="0" smtClean="0">
                <a:latin typeface="HGS創英角ﾎﾟｯﾌﾟ体" panose="040B0A00000000000000" pitchFamily="50" charset="-128"/>
                <a:ea typeface="HGS創英角ﾎﾟｯﾌﾟ体" panose="040B0A00000000000000" pitchFamily="50" charset="-128"/>
              </a:rPr>
              <a:t>8</a:t>
            </a:r>
            <a:r>
              <a:rPr lang="ja-JP" altLang="en-US" sz="2700" dirty="0" smtClean="0">
                <a:latin typeface="HGS創英角ﾎﾟｯﾌﾟ体" panose="040B0A00000000000000" pitchFamily="50" charset="-128"/>
                <a:ea typeface="HGS創英角ﾎﾟｯﾌﾟ体" panose="040B0A00000000000000" pitchFamily="50" charset="-128"/>
              </a:rPr>
              <a:t>時まで、看護師が対応</a:t>
            </a:r>
            <a:r>
              <a:rPr lang="en-US" altLang="ja-JP" sz="3000" dirty="0" smtClean="0">
                <a:latin typeface="HGS創英角ﾎﾟｯﾌﾟ体" panose="040B0A00000000000000" pitchFamily="50" charset="-128"/>
                <a:ea typeface="HGS創英角ﾎﾟｯﾌﾟ体" panose="040B0A00000000000000" pitchFamily="50" charset="-128"/>
              </a:rPr>
              <a:t/>
            </a:r>
            <a:br>
              <a:rPr lang="en-US" altLang="ja-JP" sz="3000" dirty="0" smtClean="0">
                <a:latin typeface="HGS創英角ﾎﾟｯﾌﾟ体" panose="040B0A00000000000000" pitchFamily="50" charset="-128"/>
                <a:ea typeface="HGS創英角ﾎﾟｯﾌﾟ体" panose="040B0A00000000000000" pitchFamily="50" charset="-128"/>
              </a:rPr>
            </a:br>
            <a:r>
              <a:rPr lang="ja-JP" altLang="en-US" sz="3000" dirty="0" smtClean="0">
                <a:latin typeface="HGS創英角ﾎﾟｯﾌﾟ体" panose="040B0A00000000000000" pitchFamily="50" charset="-128"/>
                <a:ea typeface="HGS創英角ﾎﾟｯﾌﾟ体" panose="040B0A00000000000000" pitchFamily="50" charset="-128"/>
              </a:rPr>
              <a:t>　</a:t>
            </a:r>
            <a:endParaRPr kumimoji="1" lang="ja-JP" altLang="en-US" sz="3000" dirty="0">
              <a:solidFill>
                <a:schemeClr val="bg1"/>
              </a:solidFill>
              <a:latin typeface="HGS創英角ﾎﾟｯﾌﾟ体" panose="040B0A00000000000000" pitchFamily="50" charset="-128"/>
              <a:ea typeface="HGS創英角ﾎﾟｯﾌﾟ体" panose="040B0A00000000000000" pitchFamily="50" charset="-128"/>
            </a:endParaRPr>
          </a:p>
        </p:txBody>
      </p:sp>
      <p:sp>
        <p:nvSpPr>
          <p:cNvPr id="3" name="サブタイトル 2"/>
          <p:cNvSpPr>
            <a:spLocks noGrp="1"/>
          </p:cNvSpPr>
          <p:nvPr>
            <p:ph type="subTitle" idx="1"/>
          </p:nvPr>
        </p:nvSpPr>
        <p:spPr>
          <a:xfrm>
            <a:off x="492119" y="5871410"/>
            <a:ext cx="8177348" cy="916249"/>
          </a:xfrm>
          <a:noFill/>
        </p:spPr>
        <p:style>
          <a:lnRef idx="2">
            <a:schemeClr val="accent2"/>
          </a:lnRef>
          <a:fillRef idx="1">
            <a:schemeClr val="lt1"/>
          </a:fillRef>
          <a:effectRef idx="0">
            <a:schemeClr val="accent2"/>
          </a:effectRef>
          <a:fontRef idx="minor">
            <a:schemeClr val="dk1"/>
          </a:fontRef>
        </p:style>
        <p:txBody>
          <a:bodyPr/>
          <a:lstStyle/>
          <a:p>
            <a:r>
              <a:rPr lang="en-US" altLang="ja-JP" dirty="0" smtClean="0">
                <a:latin typeface="HG丸ｺﾞｼｯｸM-PRO" panose="020F0600000000000000" pitchFamily="50" charset="-128"/>
                <a:ea typeface="HG丸ｺﾞｼｯｸM-PRO" panose="020F0600000000000000" pitchFamily="50" charset="-128"/>
              </a:rPr>
              <a:t>【</a:t>
            </a:r>
            <a:r>
              <a:rPr lang="ja-JP" altLang="en-US" dirty="0" smtClean="0">
                <a:latin typeface="HG丸ｺﾞｼｯｸM-PRO" panose="020F0600000000000000" pitchFamily="50" charset="-128"/>
                <a:ea typeface="HG丸ｺﾞｼｯｸM-PRO" panose="020F0600000000000000" pitchFamily="50" charset="-128"/>
              </a:rPr>
              <a:t>問い合わせ先</a:t>
            </a:r>
            <a:r>
              <a:rPr lang="en-US" altLang="ja-JP" dirty="0" smtClean="0">
                <a:latin typeface="HG丸ｺﾞｼｯｸM-PRO" panose="020F0600000000000000" pitchFamily="50" charset="-128"/>
                <a:ea typeface="HG丸ｺﾞｼｯｸM-PRO" panose="020F0600000000000000" pitchFamily="50" charset="-128"/>
              </a:rPr>
              <a:t>】</a:t>
            </a:r>
            <a:r>
              <a:rPr lang="ja-JP" altLang="en-US" dirty="0" smtClean="0">
                <a:latin typeface="HG丸ｺﾞｼｯｸM-PRO" panose="020F0600000000000000" pitchFamily="50" charset="-128"/>
                <a:ea typeface="HG丸ｺﾞｼｯｸM-PRO" panose="020F0600000000000000" pitchFamily="50" charset="-128"/>
              </a:rPr>
              <a:t>熊本県健康福祉部健康局医療政策課</a:t>
            </a:r>
            <a:endParaRPr lang="en-US" altLang="ja-JP" dirty="0" smtClean="0">
              <a:latin typeface="HG丸ｺﾞｼｯｸM-PRO" panose="020F0600000000000000" pitchFamily="50" charset="-128"/>
              <a:ea typeface="HG丸ｺﾞｼｯｸM-PRO" panose="020F0600000000000000" pitchFamily="50" charset="-128"/>
            </a:endParaRPr>
          </a:p>
          <a:p>
            <a:r>
              <a:rPr lang="ja-JP" altLang="en-US" dirty="0" smtClean="0">
                <a:latin typeface="HG丸ｺﾞｼｯｸM-PRO" panose="020F0600000000000000" pitchFamily="50" charset="-128"/>
                <a:ea typeface="HG丸ｺﾞｼｯｸM-PRO" panose="020F0600000000000000" pitchFamily="50" charset="-128"/>
              </a:rPr>
              <a:t>　　　　　　 医療連携班　</a:t>
            </a:r>
            <a:r>
              <a:rPr lang="en-US" altLang="ja-JP" dirty="0" smtClean="0">
                <a:latin typeface="HG丸ｺﾞｼｯｸM-PRO" panose="020F0600000000000000" pitchFamily="50" charset="-128"/>
                <a:ea typeface="HG丸ｺﾞｼｯｸM-PRO" panose="020F0600000000000000" pitchFamily="50" charset="-128"/>
              </a:rPr>
              <a:t>096-333-2246</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70340" y="69916"/>
            <a:ext cx="9020907" cy="1200329"/>
          </a:xfrm>
          <a:prstGeom prst="rect">
            <a:avLst/>
          </a:prstGeom>
          <a:solidFill>
            <a:srgbClr val="7030A0"/>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162662" marR="0" lvl="0" indent="-162662" algn="ctr" defTabSz="87441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smtClean="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救急安心センター</a:t>
            </a:r>
            <a:r>
              <a:rPr kumimoji="0" lang="zh-TW" altLang="en-US" sz="4000" b="0" i="0" u="none" strike="noStrike" kern="1200" cap="none" spc="0" normalizeH="0" baseline="0" noProof="0" dirty="0" smtClean="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事業</a:t>
            </a:r>
            <a:endParaRPr kumimoji="0" lang="en-US" altLang="zh-TW" sz="4000" b="0" i="0" u="none" strike="noStrike" kern="1200" cap="none" spc="0" normalizeH="0" baseline="0" noProof="0" dirty="0" smtClean="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endParaRPr>
          </a:p>
          <a:p>
            <a:pPr marL="162662" marR="0" lvl="0" indent="-162662" algn="ctr" defTabSz="87441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a:t>
            </a:r>
            <a:r>
              <a:rPr kumimoji="0" lang="zh-TW" altLang="en-US" sz="32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a:t>
            </a:r>
            <a:r>
              <a:rPr kumimoji="0" lang="en-US" altLang="zh-TW" sz="3200" b="0" i="0" u="none" strike="noStrike" kern="1200" cap="none" spc="0" normalizeH="0" baseline="0" noProof="0" dirty="0" smtClean="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7</a:t>
            </a:r>
            <a:r>
              <a:rPr kumimoji="0" lang="ja-JP" altLang="en-US" sz="3200" b="0" i="0" u="none" strike="noStrike" kern="1200" cap="none" spc="0" normalizeH="0" baseline="0" noProof="0" dirty="0" smtClean="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１１９</a:t>
            </a:r>
            <a:r>
              <a:rPr kumimoji="0" lang="zh-TW" altLang="en-US" sz="3200" b="0" i="0" u="none" strike="noStrike" kern="1200" cap="none" spc="0" normalizeH="0" baseline="0" noProof="0" dirty="0" smtClean="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事業</a:t>
            </a:r>
            <a:r>
              <a:rPr kumimoji="0" lang="zh-TW" altLang="en-US" sz="3200" b="0" i="0" u="none" strike="noStrike" kern="1200" cap="none" spc="0" normalizeH="0" baseline="0" noProof="0" dirty="0" smtClean="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a:t>
            </a:r>
            <a:r>
              <a:rPr kumimoji="0" lang="ja-JP" altLang="en-US" sz="3200" b="0" i="0" u="none" strike="noStrike" kern="1200" cap="none" spc="0" normalizeH="0" baseline="0" noProof="0" dirty="0" smtClean="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を</a:t>
            </a:r>
            <a:r>
              <a:rPr lang="ja-JP" altLang="en-US" sz="3200" dirty="0">
                <a:solidFill>
                  <a:prstClr val="white"/>
                </a:solidFill>
                <a:latin typeface="HGS創英角ﾎﾟｯﾌﾟ体" panose="040B0A00000000000000" pitchFamily="50" charset="-128"/>
                <a:ea typeface="HGS創英角ﾎﾟｯﾌﾟ体" panose="040B0A00000000000000" pitchFamily="50" charset="-128"/>
              </a:rPr>
              <a:t>開始</a:t>
            </a:r>
            <a:r>
              <a:rPr kumimoji="0" lang="ja-JP" altLang="en-US" sz="3200" b="0" i="0" u="none" strike="noStrike" kern="1200" cap="none" spc="0" normalizeH="0" baseline="0" noProof="0" dirty="0" smtClean="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しました</a:t>
            </a:r>
            <a:r>
              <a:rPr kumimoji="0" lang="ja-JP" altLang="en-US" sz="3200" b="0" i="0" u="none" strike="noStrike" kern="1200" cap="none" spc="0" normalizeH="0" baseline="0" noProof="0" dirty="0" smtClean="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a:t>
            </a:r>
            <a:endParaRPr kumimoji="0" lang="en-US" altLang="ja-JP" sz="3200" b="0" i="0" u="none" strike="noStrike" kern="1200" cap="none" spc="0" normalizeH="0" baseline="0" noProof="0" dirty="0" smtClean="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6" name="スライド番号プレースホルダー 1"/>
          <p:cNvSpPr>
            <a:spLocks noGrp="1"/>
          </p:cNvSpPr>
          <p:nvPr>
            <p:ph type="sldNum" sz="quarter" idx="4294967295"/>
          </p:nvPr>
        </p:nvSpPr>
        <p:spPr>
          <a:xfrm>
            <a:off x="8479684" y="6492875"/>
            <a:ext cx="627994" cy="365125"/>
          </a:xfrm>
        </p:spPr>
        <p:txBody>
          <a:bodyPr/>
          <a:lstStyle/>
          <a:p>
            <a:fld id="{3C53DFBB-C73D-432C-990F-5304E629A9A8}" type="slidenum">
              <a:rPr kumimoji="1" lang="ja-JP" altLang="en-US" sz="1800" b="1" i="1" smtClean="0">
                <a:solidFill>
                  <a:srgbClr val="FF0000"/>
                </a:solidFill>
                <a:latin typeface="ＭＳ Ｐ明朝" panose="02020600040205080304" pitchFamily="18" charset="-128"/>
                <a:ea typeface="ＭＳ Ｐ明朝" panose="02020600040205080304" pitchFamily="18" charset="-128"/>
              </a:rPr>
              <a:t>30</a:t>
            </a:fld>
            <a:endParaRPr kumimoji="1" lang="ja-JP" altLang="en-US" sz="1800" b="1" i="1" dirty="0">
              <a:solidFill>
                <a:srgbClr val="FF0000"/>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859798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263"/>
            <a:ext cx="8837613" cy="669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3" name="Text Box 2"/>
          <p:cNvSpPr txBox="1">
            <a:spLocks noChangeArrowheads="1"/>
          </p:cNvSpPr>
          <p:nvPr/>
        </p:nvSpPr>
        <p:spPr bwMode="auto">
          <a:xfrm>
            <a:off x="5219700" y="4786313"/>
            <a:ext cx="1727200" cy="368300"/>
          </a:xfrm>
          <a:prstGeom prst="rect">
            <a:avLst/>
          </a:prstGeom>
          <a:solidFill>
            <a:srgbClr val="FFFFFF"/>
          </a:solidFill>
          <a:ln w="7632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800" b="1"/>
              <a:t>ＢＫ１１７Ｃ－２</a:t>
            </a:r>
          </a:p>
        </p:txBody>
      </p:sp>
      <p:sp>
        <p:nvSpPr>
          <p:cNvPr id="40964" name="Rectangle 3"/>
          <p:cNvSpPr>
            <a:spLocks noChangeArrowheads="1"/>
          </p:cNvSpPr>
          <p:nvPr/>
        </p:nvSpPr>
        <p:spPr bwMode="auto">
          <a:xfrm>
            <a:off x="179511" y="116632"/>
            <a:ext cx="8810501"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en-US" sz="4000" dirty="0">
                <a:solidFill>
                  <a:schemeClr val="bg1"/>
                </a:solidFill>
                <a:ea typeface="HGP創英角ｺﾞｼｯｸUB" pitchFamily="50" charset="-128"/>
              </a:rPr>
              <a:t>ヘリの</a:t>
            </a:r>
            <a:r>
              <a:rPr lang="ja-JP" altLang="en-US" sz="4000" dirty="0" smtClean="0">
                <a:solidFill>
                  <a:schemeClr val="bg1"/>
                </a:solidFill>
                <a:ea typeface="HGP創英角ｺﾞｼｯｸUB" pitchFamily="50" charset="-128"/>
              </a:rPr>
              <a:t>連携</a:t>
            </a:r>
            <a:r>
              <a:rPr lang="ja-JP" altLang="en-US" dirty="0" smtClean="0">
                <a:solidFill>
                  <a:schemeClr val="bg1"/>
                </a:solidFill>
                <a:ea typeface="HGP創英角ｺﾞｼｯｸUB" pitchFamily="50" charset="-128"/>
              </a:rPr>
              <a:t>～</a:t>
            </a:r>
            <a:r>
              <a:rPr lang="ja-JP" altLang="en-US" dirty="0">
                <a:solidFill>
                  <a:schemeClr val="bg1"/>
                </a:solidFill>
                <a:ea typeface="HGP創英角ｺﾞｼｯｸUB" pitchFamily="50" charset="-128"/>
              </a:rPr>
              <a:t>「</a:t>
            </a:r>
            <a:r>
              <a:rPr lang="ja-JP" altLang="en-US" dirty="0">
                <a:solidFill>
                  <a:schemeClr val="bg1"/>
                </a:solidFill>
                <a:latin typeface="HGP創英角ｺﾞｼｯｸUB" pitchFamily="50" charset="-128"/>
                <a:ea typeface="HGP創英角ｺﾞｼｯｸUB" pitchFamily="50" charset="-128"/>
                <a:cs typeface="ＭＳ Ｐゴシック" charset="-128"/>
              </a:rPr>
              <a:t>熊本型」ヘリ救急搬送体制～</a:t>
            </a:r>
            <a:endParaRPr lang="ja-JP" altLang="ja-JP" dirty="0">
              <a:solidFill>
                <a:schemeClr val="bg1"/>
              </a:solidFill>
              <a:latin typeface="Verdana" pitchFamily="32" charset="0"/>
            </a:endParaRPr>
          </a:p>
        </p:txBody>
      </p:sp>
      <p:sp>
        <p:nvSpPr>
          <p:cNvPr id="40965" name="Text Box 4"/>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1C25B3CE-BB93-465D-B063-F2C1A4589271}" type="slidenum">
              <a:rPr lang="en-US" altLang="ja-JP" sz="1200"/>
              <a:pPr algn="r" eaLnBrk="1" hangingPunct="1">
                <a:spcBef>
                  <a:spcPct val="0"/>
                </a:spcBef>
                <a:buClrTx/>
                <a:buFontTx/>
                <a:buNone/>
              </a:pPr>
              <a:t>31</a:t>
            </a:fld>
            <a:endParaRPr lang="en-US" altLang="ja-JP" sz="12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3600" dirty="0"/>
              <a:t>「熊本型」ヘリ救急搬送体制</a:t>
            </a:r>
            <a:endParaRPr lang="en-US" altLang="ja-JP" sz="3400" dirty="0" smtClean="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7" name="Text Box 2"/>
          <p:cNvSpPr txBox="1">
            <a:spLocks noChangeArrowheads="1"/>
          </p:cNvSpPr>
          <p:nvPr/>
        </p:nvSpPr>
        <p:spPr bwMode="auto">
          <a:xfrm>
            <a:off x="468313" y="1557338"/>
            <a:ext cx="8424862" cy="4247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defRPr/>
            </a:pPr>
            <a:r>
              <a:rPr lang="ja-JP" altLang="en-US" sz="2400" dirty="0" smtClean="0">
                <a:latin typeface="ＭＳ ゴシック" panose="020B0609070205080204" pitchFamily="49" charset="-128"/>
                <a:ea typeface="ＭＳ ゴシック" panose="020B0609070205080204" pitchFamily="49" charset="-128"/>
              </a:rPr>
              <a:t>〇「</a:t>
            </a:r>
            <a:r>
              <a:rPr lang="ja-JP" altLang="en-US" sz="2400" dirty="0">
                <a:latin typeface="ＭＳ ゴシック" panose="020B0609070205080204" pitchFamily="49" charset="-128"/>
                <a:ea typeface="ＭＳ ゴシック" panose="020B0609070205080204" pitchFamily="49" charset="-128"/>
              </a:rPr>
              <a:t>熊本型」ヘリ救急搬送体制と</a:t>
            </a:r>
            <a:r>
              <a:rPr lang="ja-JP" altLang="en-US" sz="2400" dirty="0" smtClean="0">
                <a:latin typeface="ＭＳ ゴシック" panose="020B0609070205080204" pitchFamily="49" charset="-128"/>
                <a:ea typeface="ＭＳ ゴシック" panose="020B0609070205080204" pitchFamily="49" charset="-128"/>
              </a:rPr>
              <a:t>は</a:t>
            </a: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defRPr/>
            </a:pPr>
            <a:r>
              <a:rPr lang="ja-JP" altLang="en-US" sz="2400" dirty="0">
                <a:latin typeface="ＭＳ ゴシック" panose="020B0609070205080204" pitchFamily="49" charset="-128"/>
                <a:ea typeface="ＭＳ ゴシック" panose="020B0609070205080204" pitchFamily="49" charset="-128"/>
              </a:rPr>
              <a:t>　</a:t>
            </a:r>
            <a:r>
              <a:rPr lang="ja-JP" altLang="en-US" sz="2400" dirty="0" smtClean="0">
                <a:latin typeface="ＭＳ ゴシック" panose="020B0609070205080204" pitchFamily="49" charset="-128"/>
                <a:ea typeface="ＭＳ ゴシック" panose="020B0609070205080204" pitchFamily="49" charset="-128"/>
              </a:rPr>
              <a:t>ドクターヘリ</a:t>
            </a:r>
            <a:r>
              <a:rPr lang="ja-JP" altLang="en-US" sz="2400" dirty="0">
                <a:latin typeface="ＭＳ ゴシック" panose="020B0609070205080204" pitchFamily="49" charset="-128"/>
                <a:ea typeface="ＭＳ ゴシック" panose="020B0609070205080204" pitchFamily="49" charset="-128"/>
              </a:rPr>
              <a:t>（基地病院：熊本赤十字</a:t>
            </a:r>
            <a:r>
              <a:rPr lang="ja-JP" altLang="en-US" sz="2400" dirty="0" smtClean="0">
                <a:latin typeface="ＭＳ ゴシック" panose="020B0609070205080204" pitchFamily="49" charset="-128"/>
                <a:ea typeface="ＭＳ ゴシック" panose="020B0609070205080204" pitchFamily="49" charset="-128"/>
              </a:rPr>
              <a:t>病院</a:t>
            </a:r>
            <a:r>
              <a:rPr lang="en-US" altLang="ja-JP" sz="2400" dirty="0" smtClean="0">
                <a:latin typeface="ＭＳ ゴシック" panose="020B0609070205080204" pitchFamily="49" charset="-128"/>
                <a:ea typeface="ＭＳ ゴシック" panose="020B0609070205080204" pitchFamily="49" charset="-128"/>
              </a:rPr>
              <a:t>)</a:t>
            </a:r>
            <a:r>
              <a:rPr lang="ja-JP" altLang="en-US" sz="2400" dirty="0" smtClean="0">
                <a:latin typeface="ＭＳ ゴシック" panose="020B0609070205080204" pitchFamily="49" charset="-128"/>
                <a:ea typeface="ＭＳ ゴシック" panose="020B0609070205080204" pitchFamily="49" charset="-128"/>
              </a:rPr>
              <a:t>と</a:t>
            </a:r>
            <a:r>
              <a:rPr lang="ja-JP" altLang="en-US" sz="2400" dirty="0">
                <a:latin typeface="ＭＳ ゴシック" panose="020B0609070205080204" pitchFamily="49" charset="-128"/>
                <a:ea typeface="ＭＳ ゴシック" panose="020B0609070205080204" pitchFamily="49" charset="-128"/>
              </a:rPr>
              <a:t>県防災消防ヘリの２機で役割分担と相互補完を行い、４つの三次救急医療</a:t>
            </a:r>
            <a:r>
              <a:rPr lang="ja-JP" altLang="en-US" sz="2400" dirty="0" smtClean="0">
                <a:latin typeface="ＭＳ ゴシック" panose="020B0609070205080204" pitchFamily="49" charset="-128"/>
                <a:ea typeface="ＭＳ ゴシック" panose="020B0609070205080204" pitchFamily="49" charset="-128"/>
              </a:rPr>
              <a:t>機関（熊本赤十字病院、熊本医療センター、済生会熊本病院、熊本大学病院）が</a:t>
            </a:r>
            <a:r>
              <a:rPr lang="ja-JP" altLang="en-US" sz="2400" dirty="0">
                <a:latin typeface="ＭＳ ゴシック" panose="020B0609070205080204" pitchFamily="49" charset="-128"/>
                <a:ea typeface="ＭＳ ゴシック" panose="020B0609070205080204" pitchFamily="49" charset="-128"/>
              </a:rPr>
              <a:t>連携して患者を受け入れる体制の</a:t>
            </a:r>
            <a:r>
              <a:rPr lang="ja-JP" altLang="en-US" sz="2400" dirty="0" smtClean="0">
                <a:latin typeface="ＭＳ ゴシック" panose="020B0609070205080204" pitchFamily="49" charset="-128"/>
                <a:ea typeface="ＭＳ ゴシック" panose="020B0609070205080204" pitchFamily="49" charset="-128"/>
              </a:rPr>
              <a:t>こと。</a:t>
            </a:r>
            <a:endParaRPr lang="ja-JP" altLang="en-US" sz="2400" dirty="0">
              <a:latin typeface="ＭＳ ゴシック" panose="020B0609070205080204" pitchFamily="49" charset="-128"/>
              <a:ea typeface="ＭＳ ゴシック" panose="020B0609070205080204" pitchFamily="49" charset="-128"/>
            </a:endParaRPr>
          </a:p>
          <a:p>
            <a:pPr marL="341313">
              <a:spcBef>
                <a:spcPts val="700"/>
              </a:spcBef>
              <a:buClrTx/>
              <a:buFontTx/>
              <a:buNone/>
              <a:defRPr/>
            </a:pP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defRPr/>
            </a:pPr>
            <a:r>
              <a:rPr lang="ja-JP" altLang="en-US" sz="2400" dirty="0" smtClean="0">
                <a:latin typeface="ＭＳ ゴシック" panose="020B0609070205080204" pitchFamily="49" charset="-128"/>
                <a:ea typeface="ＭＳ ゴシック" panose="020B0609070205080204" pitchFamily="49" charset="-128"/>
              </a:rPr>
              <a:t>〇２機体制に</a:t>
            </a:r>
            <a:r>
              <a:rPr lang="ja-JP" altLang="en-US" sz="2400" dirty="0">
                <a:latin typeface="ＭＳ ゴシック" panose="020B0609070205080204" pitchFamily="49" charset="-128"/>
                <a:ea typeface="ＭＳ ゴシック" panose="020B0609070205080204" pitchFamily="49" charset="-128"/>
              </a:rPr>
              <a:t>より、救急患者の救命率向上や広域救急患者搬送体制の充実が図られている。</a:t>
            </a:r>
            <a:endParaRPr lang="en-US" altLang="ja-JP" sz="2400" dirty="0">
              <a:latin typeface="ＭＳ ゴシック" panose="020B0609070205080204" pitchFamily="49" charset="-128"/>
              <a:ea typeface="ＭＳ ゴシック" panose="020B0609070205080204" pitchFamily="49" charset="-128"/>
            </a:endParaRPr>
          </a:p>
          <a:p>
            <a:pPr marL="341313">
              <a:spcBef>
                <a:spcPts val="700"/>
              </a:spcBef>
              <a:buClrTx/>
              <a:buFontTx/>
              <a:buNone/>
              <a:defRPr/>
            </a:pPr>
            <a:endParaRPr lang="en-US" altLang="ja-JP" sz="2400" dirty="0">
              <a:latin typeface="ＭＳ ゴシック" panose="020B0609070205080204" pitchFamily="49" charset="-128"/>
              <a:ea typeface="ＭＳ ゴシック" panose="020B0609070205080204" pitchFamily="49" charset="-128"/>
            </a:endParaRPr>
          </a:p>
        </p:txBody>
      </p:sp>
      <p:sp>
        <p:nvSpPr>
          <p:cNvPr id="6"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32</a:t>
            </a:fld>
            <a:endParaRPr kumimoji="1" lang="ja-JP" altLang="en-US" sz="1600" b="1" i="1" dirty="0">
              <a:solidFill>
                <a:srgbClr val="FF0000"/>
              </a:solidFill>
            </a:endParaRPr>
          </a:p>
        </p:txBody>
      </p:sp>
    </p:spTree>
    <p:extLst>
      <p:ext uri="{BB962C8B-B14F-4D97-AF65-F5344CB8AC3E}">
        <p14:creationId xmlns:p14="http://schemas.microsoft.com/office/powerpoint/2010/main" val="34736142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88640"/>
            <a:ext cx="8229600" cy="1143000"/>
          </a:xfrm>
        </p:spPr>
        <p:txBody>
          <a:bodyPr>
            <a:normAutofit/>
          </a:bodyPr>
          <a:lstStyle/>
          <a:p>
            <a:pPr eaLnBrk="1" hangingPunct="1"/>
            <a:r>
              <a:rPr lang="ja-JP" altLang="en-US" dirty="0" smtClean="0"/>
              <a:t>熊本には２機のヘリ</a:t>
            </a:r>
          </a:p>
        </p:txBody>
      </p:sp>
      <p:pic>
        <p:nvPicPr>
          <p:cNvPr id="7172" name="Picture 18" descr="rogo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34977">
            <a:off x="996412" y="1659269"/>
            <a:ext cx="3179585" cy="188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1378" y="1403754"/>
            <a:ext cx="3053510" cy="20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額縁 6"/>
          <p:cNvSpPr/>
          <p:nvPr/>
        </p:nvSpPr>
        <p:spPr>
          <a:xfrm>
            <a:off x="1110040" y="3474518"/>
            <a:ext cx="2952328" cy="864096"/>
          </a:xfrm>
          <a:prstGeom prst="bevel">
            <a:avLst/>
          </a:prstGeom>
          <a:solidFill>
            <a:srgbClr val="00B0F0"/>
          </a:solidFill>
        </p:spPr>
        <p:style>
          <a:lnRef idx="0">
            <a:schemeClr val="accent6"/>
          </a:lnRef>
          <a:fillRef idx="3">
            <a:schemeClr val="accent6"/>
          </a:fillRef>
          <a:effectRef idx="3">
            <a:schemeClr val="accent6"/>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a:defRPr/>
            </a:pPr>
            <a:r>
              <a:rPr lang="ja-JP" altLang="en-US" sz="2400" b="1" spc="150" dirty="0" smtClean="0">
                <a:ln w="11430"/>
                <a:solidFill>
                  <a:srgbClr val="F8F8F8"/>
                </a:solidFill>
                <a:effectLst>
                  <a:outerShdw blurRad="25400" algn="tl" rotWithShape="0">
                    <a:srgbClr val="000000">
                      <a:alpha val="43000"/>
                    </a:srgbClr>
                  </a:outerShdw>
                </a:effectLst>
                <a:latin typeface="HGP創英角ｺﾞｼｯｸUB" pitchFamily="50" charset="-128"/>
                <a:ea typeface="HGP創英角ｺﾞｼｯｸUB" pitchFamily="50" charset="-128"/>
              </a:rPr>
              <a:t>防災消防ヘリ</a:t>
            </a:r>
            <a:endParaRPr lang="en-US" altLang="ja-JP" sz="2400" b="1" spc="150" dirty="0" smtClean="0">
              <a:ln w="11430"/>
              <a:solidFill>
                <a:srgbClr val="F8F8F8"/>
              </a:solidFill>
              <a:effectLst>
                <a:outerShdw blurRad="25400" algn="tl" rotWithShape="0">
                  <a:srgbClr val="000000">
                    <a:alpha val="43000"/>
                  </a:srgbClr>
                </a:outerShdw>
              </a:effectLst>
              <a:latin typeface="HGP創英角ｺﾞｼｯｸUB" pitchFamily="50" charset="-128"/>
              <a:ea typeface="HGP創英角ｺﾞｼｯｸUB" pitchFamily="50" charset="-128"/>
            </a:endParaRPr>
          </a:p>
          <a:p>
            <a:pPr algn="ctr">
              <a:defRPr/>
            </a:pPr>
            <a:r>
              <a:rPr lang="ja-JP" altLang="en-US" sz="2400" b="1" spc="150" dirty="0" smtClean="0">
                <a:ln w="11430"/>
                <a:solidFill>
                  <a:srgbClr val="F8F8F8"/>
                </a:solidFill>
                <a:effectLst>
                  <a:outerShdw blurRad="25400" algn="tl" rotWithShape="0">
                    <a:srgbClr val="000000">
                      <a:alpha val="43000"/>
                    </a:srgbClr>
                  </a:outerShdw>
                </a:effectLst>
                <a:latin typeface="HGP創英角ｺﾞｼｯｸUB" pitchFamily="50" charset="-128"/>
                <a:ea typeface="HGP創英角ｺﾞｼｯｸUB" pitchFamily="50" charset="-128"/>
              </a:rPr>
              <a:t>「ひばり」</a:t>
            </a:r>
            <a:endParaRPr lang="ja-JP" altLang="en-US" sz="2400" b="1" spc="150" dirty="0">
              <a:ln w="11430"/>
              <a:solidFill>
                <a:srgbClr val="F8F8F8"/>
              </a:solidFill>
              <a:effectLst>
                <a:outerShdw blurRad="25400" algn="tl" rotWithShape="0">
                  <a:srgbClr val="000000">
                    <a:alpha val="43000"/>
                  </a:srgbClr>
                </a:outerShdw>
              </a:effectLst>
              <a:latin typeface="HGP創英角ｺﾞｼｯｸUB" pitchFamily="50" charset="-128"/>
              <a:ea typeface="HGP創英角ｺﾞｼｯｸUB" pitchFamily="50" charset="-128"/>
            </a:endParaRPr>
          </a:p>
        </p:txBody>
      </p:sp>
      <p:sp>
        <p:nvSpPr>
          <p:cNvPr id="8" name="額縁 7"/>
          <p:cNvSpPr/>
          <p:nvPr/>
        </p:nvSpPr>
        <p:spPr>
          <a:xfrm>
            <a:off x="5978686" y="3510859"/>
            <a:ext cx="2801868" cy="827755"/>
          </a:xfrm>
          <a:prstGeom prst="bevel">
            <a:avLst/>
          </a:prstGeom>
          <a:solidFill>
            <a:srgbClr val="00B0F0"/>
          </a:solidFill>
        </p:spPr>
        <p:style>
          <a:lnRef idx="0">
            <a:schemeClr val="accent6"/>
          </a:lnRef>
          <a:fillRef idx="3">
            <a:schemeClr val="accent6"/>
          </a:fillRef>
          <a:effectRef idx="3">
            <a:schemeClr val="accent6"/>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a:defRPr/>
            </a:pPr>
            <a:r>
              <a:rPr lang="ja-JP" altLang="en-US" sz="2400" b="1" spc="150" dirty="0" smtClean="0">
                <a:ln w="11430"/>
                <a:solidFill>
                  <a:srgbClr val="F8F8F8"/>
                </a:solidFill>
                <a:effectLst>
                  <a:outerShdw blurRad="25400" algn="tl" rotWithShape="0">
                    <a:srgbClr val="000000">
                      <a:alpha val="43000"/>
                    </a:srgbClr>
                  </a:outerShdw>
                </a:effectLst>
                <a:latin typeface="HGP創英角ｺﾞｼｯｸUB" pitchFamily="50" charset="-128"/>
                <a:ea typeface="HGP創英角ｺﾞｼｯｸUB" pitchFamily="50" charset="-128"/>
              </a:rPr>
              <a:t>ドクターヘリ</a:t>
            </a:r>
            <a:endParaRPr lang="ja-JP" altLang="en-US" sz="2400" b="1" spc="150" dirty="0">
              <a:ln w="11430"/>
              <a:solidFill>
                <a:srgbClr val="F8F8F8"/>
              </a:solidFill>
              <a:effectLst>
                <a:outerShdw blurRad="25400" algn="tl" rotWithShape="0">
                  <a:srgbClr val="000000">
                    <a:alpha val="43000"/>
                  </a:srgbClr>
                </a:outerShdw>
              </a:effectLst>
              <a:latin typeface="HGP創英角ｺﾞｼｯｸUB" pitchFamily="50" charset="-128"/>
              <a:ea typeface="HGP創英角ｺﾞｼｯｸUB" pitchFamily="50" charset="-128"/>
            </a:endParaRPr>
          </a:p>
        </p:txBody>
      </p:sp>
      <p:sp>
        <p:nvSpPr>
          <p:cNvPr id="9" name="スライド番号プレースホルダ 5"/>
          <p:cNvSpPr txBox="1">
            <a:spLocks noGrp="1"/>
          </p:cNvSpPr>
          <p:nvPr/>
        </p:nvSpPr>
        <p:spPr bwMode="auto">
          <a:xfrm>
            <a:off x="8624888" y="6454777"/>
            <a:ext cx="40005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33</a:t>
            </a:fld>
            <a:endParaRPr lang="en-US" altLang="ja-JP" sz="1600">
              <a:solidFill>
                <a:schemeClr val="bg1"/>
              </a:solidFill>
              <a:latin typeface="HGｺﾞｼｯｸM" pitchFamily="49" charset="-128"/>
              <a:ea typeface="HGｺﾞｼｯｸM" pitchFamily="49" charset="-128"/>
            </a:endParaRPr>
          </a:p>
        </p:txBody>
      </p:sp>
      <p:sp>
        <p:nvSpPr>
          <p:cNvPr id="11" name="正方形/長方形 10"/>
          <p:cNvSpPr/>
          <p:nvPr/>
        </p:nvSpPr>
        <p:spPr>
          <a:xfrm>
            <a:off x="626301" y="4887333"/>
            <a:ext cx="2489173" cy="859816"/>
          </a:xfrm>
          <a:prstGeom prst="rect">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主に</a:t>
            </a:r>
            <a:r>
              <a:rPr kumimoji="0" lang="ja-JP" altLang="en-US" sz="2400" b="1" i="0" strike="noStrike" kern="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病院間搬送</a:t>
            </a:r>
            <a:endParaRPr kumimoji="0" lang="en-US" altLang="ja-JP" sz="2400" b="1" i="0" strike="noStrike" kern="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及び救助</a:t>
            </a:r>
          </a:p>
        </p:txBody>
      </p:sp>
      <p:sp>
        <p:nvSpPr>
          <p:cNvPr id="13" name="正方形/長方形 12"/>
          <p:cNvSpPr/>
          <p:nvPr/>
        </p:nvSpPr>
        <p:spPr>
          <a:xfrm>
            <a:off x="6367844" y="4891390"/>
            <a:ext cx="2540239" cy="859816"/>
          </a:xfrm>
          <a:prstGeom prst="rect">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主に現場救急</a:t>
            </a:r>
            <a:endParaRPr kumimoji="0" lang="en-US" altLang="ja-JP" sz="2400" b="1" i="0" u="sng" strike="noStrike" kern="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及び転送</a:t>
            </a:r>
          </a:p>
        </p:txBody>
      </p:sp>
      <p:sp>
        <p:nvSpPr>
          <p:cNvPr id="14" name="左右矢印 13"/>
          <p:cNvSpPr/>
          <p:nvPr/>
        </p:nvSpPr>
        <p:spPr>
          <a:xfrm>
            <a:off x="3143223" y="4805172"/>
            <a:ext cx="3168352" cy="1098776"/>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t>それぞれのヘリが対応</a:t>
            </a:r>
            <a:endParaRPr lang="en-US" altLang="ja-JP" sz="1600" dirty="0"/>
          </a:p>
          <a:p>
            <a:pPr algn="ctr"/>
            <a:r>
              <a:rPr lang="ja-JP" altLang="en-US" sz="1600" dirty="0"/>
              <a:t>できない場合は、相互補完</a:t>
            </a:r>
          </a:p>
        </p:txBody>
      </p:sp>
    </p:spTree>
    <p:extLst>
      <p:ext uri="{BB962C8B-B14F-4D97-AF65-F5344CB8AC3E}">
        <p14:creationId xmlns:p14="http://schemas.microsoft.com/office/powerpoint/2010/main" val="33596172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1"/>
          <p:cNvGrpSpPr>
            <a:grpSpLocks/>
          </p:cNvGrpSpPr>
          <p:nvPr/>
        </p:nvGrpSpPr>
        <p:grpSpPr bwMode="auto">
          <a:xfrm>
            <a:off x="273049" y="970559"/>
            <a:ext cx="8634413" cy="5394326"/>
            <a:chOff x="158" y="754"/>
            <a:chExt cx="5439" cy="3398"/>
          </a:xfrm>
        </p:grpSpPr>
        <p:sp>
          <p:nvSpPr>
            <p:cNvPr id="49157" name="Freeform 2"/>
            <p:cNvSpPr>
              <a:spLocks noChangeArrowheads="1"/>
            </p:cNvSpPr>
            <p:nvPr/>
          </p:nvSpPr>
          <p:spPr bwMode="auto">
            <a:xfrm>
              <a:off x="2095" y="1399"/>
              <a:ext cx="2351" cy="20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1 w 21600"/>
                <a:gd name="T25" fmla="*/ 3167 h 21600"/>
                <a:gd name="T26" fmla="*/ 18439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469" y="10800"/>
                  </a:moveTo>
                  <a:cubicBezTo>
                    <a:pt x="4469" y="14297"/>
                    <a:pt x="7303" y="17131"/>
                    <a:pt x="10800" y="17131"/>
                  </a:cubicBezTo>
                  <a:cubicBezTo>
                    <a:pt x="14297" y="17131"/>
                    <a:pt x="17131" y="14297"/>
                    <a:pt x="17131" y="10800"/>
                  </a:cubicBezTo>
                  <a:cubicBezTo>
                    <a:pt x="17131" y="7303"/>
                    <a:pt x="14297" y="4469"/>
                    <a:pt x="10800" y="4469"/>
                  </a:cubicBezTo>
                  <a:cubicBezTo>
                    <a:pt x="7303" y="4469"/>
                    <a:pt x="4469" y="7303"/>
                    <a:pt x="4469" y="10800"/>
                  </a:cubicBezTo>
                  <a:close/>
                </a:path>
              </a:pathLst>
            </a:custGeom>
            <a:solidFill>
              <a:srgbClr val="CCFFCC"/>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49158" name="AutoShape 3"/>
            <p:cNvSpPr>
              <a:spLocks noChangeArrowheads="1"/>
            </p:cNvSpPr>
            <p:nvPr/>
          </p:nvSpPr>
          <p:spPr bwMode="auto">
            <a:xfrm>
              <a:off x="259" y="2608"/>
              <a:ext cx="816" cy="1240"/>
            </a:xfrm>
            <a:prstGeom prst="irregularSeal2">
              <a:avLst/>
            </a:prstGeom>
            <a:solidFill>
              <a:srgbClr val="FF9900">
                <a:alpha val="79999"/>
              </a:srgbClr>
            </a:solidFill>
            <a:ln w="381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5760" tIns="47880" rIns="95760" bIns="4788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400" b="1">
                  <a:solidFill>
                    <a:srgbClr val="FF0000"/>
                  </a:solidFill>
                </a:rPr>
                <a:t>傷病者</a:t>
              </a:r>
            </a:p>
            <a:p>
              <a:pPr algn="ctr" eaLnBrk="1" hangingPunct="1">
                <a:spcBef>
                  <a:spcPct val="0"/>
                </a:spcBef>
                <a:buClrTx/>
                <a:buFontTx/>
                <a:buNone/>
              </a:pPr>
              <a:r>
                <a:rPr lang="ja-JP" altLang="ja-JP" sz="1400" b="1">
                  <a:solidFill>
                    <a:srgbClr val="FF0000"/>
                  </a:solidFill>
                </a:rPr>
                <a:t>の発生</a:t>
              </a:r>
            </a:p>
          </p:txBody>
        </p:sp>
        <p:pic>
          <p:nvPicPr>
            <p:cNvPr id="4915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 y="3429"/>
              <a:ext cx="725" cy="4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6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 y="1284"/>
              <a:ext cx="503" cy="7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61" name="Rectangle 6"/>
            <p:cNvSpPr>
              <a:spLocks noChangeArrowheads="1"/>
            </p:cNvSpPr>
            <p:nvPr/>
          </p:nvSpPr>
          <p:spPr bwMode="auto">
            <a:xfrm>
              <a:off x="158" y="2021"/>
              <a:ext cx="1114" cy="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400"/>
                <a:t>消防本部</a:t>
              </a:r>
              <a:r>
                <a:rPr lang="en-US" altLang="ja-JP" sz="1400"/>
                <a:t>(</a:t>
              </a:r>
              <a:r>
                <a:rPr lang="ja-JP" altLang="ja-JP" sz="1400"/>
                <a:t>指令）</a:t>
              </a:r>
            </a:p>
          </p:txBody>
        </p:sp>
        <p:sp>
          <p:nvSpPr>
            <p:cNvPr id="49162" name="Rectangle 7"/>
            <p:cNvSpPr>
              <a:spLocks noChangeArrowheads="1"/>
            </p:cNvSpPr>
            <p:nvPr/>
          </p:nvSpPr>
          <p:spPr bwMode="auto">
            <a:xfrm>
              <a:off x="1054" y="2646"/>
              <a:ext cx="615" cy="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400" dirty="0" smtClean="0"/>
                <a:t>救急隊</a:t>
              </a:r>
              <a:endParaRPr lang="ja-JP" altLang="ja-JP" sz="1400" dirty="0"/>
            </a:p>
          </p:txBody>
        </p:sp>
        <p:pic>
          <p:nvPicPr>
            <p:cNvPr id="4916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2" y="2127"/>
              <a:ext cx="470" cy="3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64" name="Rectangle 9"/>
            <p:cNvSpPr>
              <a:spLocks noChangeArrowheads="1"/>
            </p:cNvSpPr>
            <p:nvPr/>
          </p:nvSpPr>
          <p:spPr bwMode="auto">
            <a:xfrm>
              <a:off x="1444" y="1679"/>
              <a:ext cx="1523" cy="4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b="1" dirty="0">
                  <a:solidFill>
                    <a:srgbClr val="FF0000"/>
                  </a:solidFill>
                </a:rPr>
                <a:t>防災消防航空センター</a:t>
              </a:r>
            </a:p>
            <a:p>
              <a:pPr algn="ctr" eaLnBrk="1" hangingPunct="1">
                <a:spcBef>
                  <a:spcPct val="0"/>
                </a:spcBef>
                <a:buClrTx/>
                <a:buFontTx/>
                <a:buNone/>
              </a:pPr>
              <a:r>
                <a:rPr lang="ja-JP" altLang="ja-JP" sz="1600" b="1" dirty="0">
                  <a:solidFill>
                    <a:srgbClr val="FF0000"/>
                  </a:solidFill>
                </a:rPr>
                <a:t>（窓口）</a:t>
              </a:r>
            </a:p>
          </p:txBody>
        </p:sp>
        <p:cxnSp>
          <p:nvCxnSpPr>
            <p:cNvPr id="49166" name="AutoShape 11"/>
            <p:cNvCxnSpPr>
              <a:cxnSpLocks noChangeShapeType="1"/>
              <a:endCxn id="49163" idx="1"/>
            </p:cNvCxnSpPr>
            <p:nvPr/>
          </p:nvCxnSpPr>
          <p:spPr bwMode="auto">
            <a:xfrm>
              <a:off x="995" y="1909"/>
              <a:ext cx="966" cy="383"/>
            </a:xfrm>
            <a:prstGeom prst="straightConnector1">
              <a:avLst/>
            </a:prstGeom>
            <a:noFill/>
            <a:ln w="63360" cap="sq">
              <a:solidFill>
                <a:srgbClr val="80808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9168" name="Rectangle 13"/>
            <p:cNvSpPr>
              <a:spLocks noChangeArrowheads="1"/>
            </p:cNvSpPr>
            <p:nvPr/>
          </p:nvSpPr>
          <p:spPr bwMode="auto">
            <a:xfrm>
              <a:off x="812" y="1654"/>
              <a:ext cx="817" cy="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400" b="1" dirty="0">
                  <a:solidFill>
                    <a:srgbClr val="FF0000"/>
                  </a:solidFill>
                </a:rPr>
                <a:t>出動要請</a:t>
              </a:r>
            </a:p>
          </p:txBody>
        </p:sp>
        <p:pic>
          <p:nvPicPr>
            <p:cNvPr id="49169"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 y="1739"/>
              <a:ext cx="458" cy="5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70"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3" y="1095"/>
              <a:ext cx="458" cy="5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71" name="Rectangle 16"/>
            <p:cNvSpPr>
              <a:spLocks noChangeArrowheads="1"/>
            </p:cNvSpPr>
            <p:nvPr/>
          </p:nvSpPr>
          <p:spPr bwMode="auto">
            <a:xfrm>
              <a:off x="2113" y="3180"/>
              <a:ext cx="1154" cy="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b="1"/>
                <a:t>熊本赤十字病院</a:t>
              </a:r>
            </a:p>
          </p:txBody>
        </p:sp>
        <p:pic>
          <p:nvPicPr>
            <p:cNvPr id="49172"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62" y="2704"/>
              <a:ext cx="458" cy="5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73" name="Picture 1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6" y="2673"/>
              <a:ext cx="458" cy="5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74" name="Rectangle 19"/>
            <p:cNvSpPr>
              <a:spLocks noChangeArrowheads="1"/>
            </p:cNvSpPr>
            <p:nvPr/>
          </p:nvSpPr>
          <p:spPr bwMode="auto">
            <a:xfrm>
              <a:off x="3670" y="2232"/>
              <a:ext cx="1154" cy="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b="1"/>
                <a:t>済生会熊本病院</a:t>
              </a:r>
            </a:p>
          </p:txBody>
        </p:sp>
        <p:sp>
          <p:nvSpPr>
            <p:cNvPr id="49175" name="Rectangle 20"/>
            <p:cNvSpPr>
              <a:spLocks noChangeArrowheads="1"/>
            </p:cNvSpPr>
            <p:nvPr/>
          </p:nvSpPr>
          <p:spPr bwMode="auto">
            <a:xfrm>
              <a:off x="3168" y="3176"/>
              <a:ext cx="1191" cy="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b="1" dirty="0"/>
                <a:t>熊本</a:t>
              </a:r>
              <a:r>
                <a:rPr lang="ja-JP" altLang="ja-JP" sz="1600" b="1" dirty="0" smtClean="0"/>
                <a:t>大学病院</a:t>
              </a:r>
              <a:endParaRPr lang="ja-JP" altLang="ja-JP" sz="1600" b="1" dirty="0"/>
            </a:p>
          </p:txBody>
        </p:sp>
        <p:sp>
          <p:nvSpPr>
            <p:cNvPr id="49176" name="Rectangle 21"/>
            <p:cNvSpPr>
              <a:spLocks noChangeArrowheads="1"/>
            </p:cNvSpPr>
            <p:nvPr/>
          </p:nvSpPr>
          <p:spPr bwMode="auto">
            <a:xfrm>
              <a:off x="2695" y="1557"/>
              <a:ext cx="1154" cy="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b="1"/>
                <a:t>熊本医療センター</a:t>
              </a:r>
            </a:p>
          </p:txBody>
        </p:sp>
        <p:sp>
          <p:nvSpPr>
            <p:cNvPr id="49177" name="Rectangle 22"/>
            <p:cNvSpPr>
              <a:spLocks noChangeArrowheads="1"/>
            </p:cNvSpPr>
            <p:nvPr/>
          </p:nvSpPr>
          <p:spPr bwMode="auto">
            <a:xfrm>
              <a:off x="2751" y="2154"/>
              <a:ext cx="1049" cy="514"/>
            </a:xfrm>
            <a:prstGeom prst="rect">
              <a:avLst/>
            </a:prstGeom>
            <a:solidFill>
              <a:srgbClr val="FFFFFF"/>
            </a:solidFill>
            <a:ln w="9360" cap="sq">
              <a:solidFill>
                <a:srgbClr val="000000"/>
              </a:solidFill>
              <a:prstDash val="dash"/>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600" b="1">
                  <a:solidFill>
                    <a:srgbClr val="FF0000"/>
                  </a:solidFill>
                </a:rPr>
                <a:t>第１報を一斉通報で共有</a:t>
              </a:r>
            </a:p>
          </p:txBody>
        </p:sp>
        <p:sp>
          <p:nvSpPr>
            <p:cNvPr id="49178" name="Rectangle 23"/>
            <p:cNvSpPr>
              <a:spLocks noChangeArrowheads="1"/>
            </p:cNvSpPr>
            <p:nvPr/>
          </p:nvSpPr>
          <p:spPr bwMode="auto">
            <a:xfrm>
              <a:off x="1953" y="884"/>
              <a:ext cx="2774" cy="3061"/>
            </a:xfrm>
            <a:prstGeom prst="rect">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49179" name="Rectangle 24"/>
            <p:cNvSpPr>
              <a:spLocks noChangeArrowheads="1"/>
            </p:cNvSpPr>
            <p:nvPr/>
          </p:nvSpPr>
          <p:spPr bwMode="auto">
            <a:xfrm>
              <a:off x="2764" y="754"/>
              <a:ext cx="1049" cy="259"/>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400" b="1">
                  <a:solidFill>
                    <a:srgbClr val="0000CC"/>
                  </a:solidFill>
                </a:rPr>
                <a:t>会議通話システム</a:t>
              </a:r>
            </a:p>
          </p:txBody>
        </p:sp>
        <p:sp>
          <p:nvSpPr>
            <p:cNvPr id="49180" name="AutoShape 25"/>
            <p:cNvSpPr>
              <a:spLocks noChangeArrowheads="1"/>
            </p:cNvSpPr>
            <p:nvPr/>
          </p:nvSpPr>
          <p:spPr bwMode="auto">
            <a:xfrm rot="5400000">
              <a:off x="3084" y="2990"/>
              <a:ext cx="446" cy="1878"/>
            </a:xfrm>
            <a:prstGeom prst="rightArrow">
              <a:avLst>
                <a:gd name="adj1" fmla="val 49954"/>
                <a:gd name="adj2" fmla="val 59458"/>
              </a:avLst>
            </a:prstGeom>
            <a:solidFill>
              <a:srgbClr val="BBE0E3"/>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rtl="1" eaLnBrk="1" hangingPunct="1">
                <a:spcBef>
                  <a:spcPct val="0"/>
                </a:spcBef>
                <a:buClrTx/>
                <a:buFontTx/>
                <a:buNone/>
              </a:pPr>
              <a:r>
                <a:rPr lang="ja-JP" altLang="ja-JP" sz="1800" b="1">
                  <a:solidFill>
                    <a:srgbClr val="FF0000"/>
                  </a:solidFill>
                </a:rPr>
                <a:t>ヘリの出動</a:t>
              </a:r>
            </a:p>
          </p:txBody>
        </p:sp>
        <p:pic>
          <p:nvPicPr>
            <p:cNvPr id="49181" name="Picture 2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8" y="2942"/>
              <a:ext cx="498" cy="4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82" name="Rectangle 27"/>
            <p:cNvSpPr>
              <a:spLocks noChangeArrowheads="1"/>
            </p:cNvSpPr>
            <p:nvPr/>
          </p:nvSpPr>
          <p:spPr bwMode="auto">
            <a:xfrm>
              <a:off x="4466" y="989"/>
              <a:ext cx="1131" cy="1286"/>
            </a:xfrm>
            <a:prstGeom prst="rect">
              <a:avLst/>
            </a:prstGeom>
            <a:solidFill>
              <a:srgbClr val="FFFFFF">
                <a:alpha val="79999"/>
              </a:srgbClr>
            </a:solidFill>
            <a:ln w="9360" cap="sq">
              <a:solidFill>
                <a:srgbClr val="000000"/>
              </a:solidFill>
              <a:prstDash val="dash"/>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600" b="1" dirty="0">
                  <a:solidFill>
                    <a:srgbClr val="0000CC"/>
                  </a:solidFill>
                </a:rPr>
                <a:t>・防災消防航空</a:t>
              </a:r>
            </a:p>
            <a:p>
              <a:pPr eaLnBrk="1" hangingPunct="1">
                <a:spcBef>
                  <a:spcPct val="0"/>
                </a:spcBef>
                <a:buClrTx/>
                <a:buFontTx/>
                <a:buNone/>
              </a:pPr>
              <a:r>
                <a:rPr lang="ja-JP" altLang="ja-JP" sz="1600" b="1" dirty="0">
                  <a:solidFill>
                    <a:srgbClr val="0000CC"/>
                  </a:solidFill>
                </a:rPr>
                <a:t>  センターを窓口と</a:t>
              </a:r>
            </a:p>
            <a:p>
              <a:pPr eaLnBrk="1" hangingPunct="1">
                <a:spcBef>
                  <a:spcPct val="0"/>
                </a:spcBef>
                <a:buClrTx/>
                <a:buFontTx/>
                <a:buNone/>
              </a:pPr>
              <a:r>
                <a:rPr lang="ja-JP" altLang="ja-JP" sz="1600" b="1" dirty="0">
                  <a:solidFill>
                    <a:srgbClr val="0000CC"/>
                  </a:solidFill>
                </a:rPr>
                <a:t>　して仕切りを行う。</a:t>
              </a:r>
            </a:p>
            <a:p>
              <a:pPr eaLnBrk="1" hangingPunct="1">
                <a:spcBef>
                  <a:spcPct val="0"/>
                </a:spcBef>
                <a:buClrTx/>
                <a:buFontTx/>
                <a:buNone/>
              </a:pPr>
              <a:endParaRPr lang="ja-JP" altLang="ja-JP" sz="1600" b="1" dirty="0">
                <a:solidFill>
                  <a:srgbClr val="0000CC"/>
                </a:solidFill>
              </a:endParaRPr>
            </a:p>
            <a:p>
              <a:pPr eaLnBrk="1" hangingPunct="1">
                <a:spcBef>
                  <a:spcPct val="0"/>
                </a:spcBef>
                <a:buClrTx/>
                <a:buFontTx/>
                <a:buNone/>
              </a:pPr>
              <a:r>
                <a:rPr lang="ja-JP" altLang="ja-JP" sz="1600" b="1" dirty="0">
                  <a:solidFill>
                    <a:srgbClr val="0000CC"/>
                  </a:solidFill>
                </a:rPr>
                <a:t>・４病院で会話を</a:t>
              </a:r>
            </a:p>
            <a:p>
              <a:pPr eaLnBrk="1" hangingPunct="1">
                <a:spcBef>
                  <a:spcPct val="0"/>
                </a:spcBef>
                <a:buClrTx/>
                <a:buFontTx/>
                <a:buNone/>
              </a:pPr>
              <a:r>
                <a:rPr lang="ja-JP" altLang="ja-JP" sz="1600" b="1" dirty="0">
                  <a:solidFill>
                    <a:srgbClr val="0000CC"/>
                  </a:solidFill>
                </a:rPr>
                <a:t>　傍受し、求め</a:t>
              </a:r>
              <a:r>
                <a:rPr lang="ja-JP" altLang="ja-JP" sz="1600" b="1" dirty="0" err="1">
                  <a:solidFill>
                    <a:srgbClr val="0000CC"/>
                  </a:solidFill>
                </a:rPr>
                <a:t>ら</a:t>
              </a:r>
              <a:endParaRPr lang="ja-JP" altLang="ja-JP" sz="1600" b="1" dirty="0">
                <a:solidFill>
                  <a:srgbClr val="0000CC"/>
                </a:solidFill>
              </a:endParaRPr>
            </a:p>
            <a:p>
              <a:pPr eaLnBrk="1" hangingPunct="1">
                <a:spcBef>
                  <a:spcPct val="0"/>
                </a:spcBef>
                <a:buClrTx/>
                <a:buFontTx/>
                <a:buNone/>
              </a:pPr>
              <a:r>
                <a:rPr lang="ja-JP" altLang="ja-JP" sz="1600" b="1" dirty="0">
                  <a:solidFill>
                    <a:srgbClr val="0000CC"/>
                  </a:solidFill>
                </a:rPr>
                <a:t>　</a:t>
              </a:r>
              <a:r>
                <a:rPr lang="ja-JP" altLang="ja-JP" sz="1600" b="1" dirty="0" err="1">
                  <a:solidFill>
                    <a:srgbClr val="0000CC"/>
                  </a:solidFill>
                </a:rPr>
                <a:t>れた</a:t>
              </a:r>
              <a:r>
                <a:rPr lang="ja-JP" altLang="ja-JP" sz="1600" b="1" dirty="0">
                  <a:solidFill>
                    <a:srgbClr val="0000CC"/>
                  </a:solidFill>
                </a:rPr>
                <a:t>ときだけ、</a:t>
              </a:r>
            </a:p>
            <a:p>
              <a:pPr eaLnBrk="1" hangingPunct="1">
                <a:spcBef>
                  <a:spcPct val="0"/>
                </a:spcBef>
                <a:buClrTx/>
                <a:buFontTx/>
                <a:buNone/>
              </a:pPr>
              <a:r>
                <a:rPr lang="ja-JP" altLang="ja-JP" sz="1600" b="1" dirty="0">
                  <a:solidFill>
                    <a:srgbClr val="0000CC"/>
                  </a:solidFill>
                </a:rPr>
                <a:t>　発言。</a:t>
              </a:r>
            </a:p>
          </p:txBody>
        </p:sp>
      </p:grpSp>
      <p:sp>
        <p:nvSpPr>
          <p:cNvPr id="49155" name="Text Box 28"/>
          <p:cNvSpPr txBox="1">
            <a:spLocks noChangeArrowheads="1"/>
          </p:cNvSpPr>
          <p:nvPr/>
        </p:nvSpPr>
        <p:spPr bwMode="auto">
          <a:xfrm>
            <a:off x="475456" y="234032"/>
            <a:ext cx="82296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3400" dirty="0"/>
              <a:t>関係者間の情報共有について</a:t>
            </a:r>
          </a:p>
        </p:txBody>
      </p:sp>
      <p:sp>
        <p:nvSpPr>
          <p:cNvPr id="31" name="スライド番号プレースホルダー 1"/>
          <p:cNvSpPr>
            <a:spLocks noGrp="1"/>
          </p:cNvSpPr>
          <p:nvPr>
            <p:ph type="sldNum" sz="quarter" idx="4294967295"/>
          </p:nvPr>
        </p:nvSpPr>
        <p:spPr>
          <a:xfrm>
            <a:off x="8516006" y="6493484"/>
            <a:ext cx="627994" cy="365125"/>
          </a:xfrm>
        </p:spPr>
        <p:txBody>
          <a:bodyPr/>
          <a:lstStyle/>
          <a:p>
            <a:fld id="{3C53DFBB-C73D-432C-990F-5304E629A9A8}" type="slidenum">
              <a:rPr kumimoji="1" lang="ja-JP" altLang="en-US" sz="1600" b="1" i="1" smtClean="0">
                <a:solidFill>
                  <a:srgbClr val="FF0000"/>
                </a:solidFill>
              </a:rPr>
              <a:t>34</a:t>
            </a:fld>
            <a:endParaRPr kumimoji="1" lang="ja-JP" altLang="en-US" sz="1600" b="1" i="1" dirty="0">
              <a:solidFill>
                <a:srgbClr val="FF0000"/>
              </a:solidFill>
            </a:endParaRPr>
          </a:p>
        </p:txBody>
      </p:sp>
      <p:cxnSp>
        <p:nvCxnSpPr>
          <p:cNvPr id="32" name="AutoShape 11"/>
          <p:cNvCxnSpPr>
            <a:cxnSpLocks noChangeShapeType="1"/>
          </p:cNvCxnSpPr>
          <p:nvPr/>
        </p:nvCxnSpPr>
        <p:spPr bwMode="auto">
          <a:xfrm>
            <a:off x="1666944" y="3469733"/>
            <a:ext cx="257900" cy="579437"/>
          </a:xfrm>
          <a:prstGeom prst="straightConnector1">
            <a:avLst/>
          </a:prstGeom>
          <a:noFill/>
          <a:ln w="63360" cap="sq">
            <a:solidFill>
              <a:srgbClr val="80808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42450080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3600" dirty="0"/>
              <a:t>「熊本型」ヘリ救急搬送体制</a:t>
            </a:r>
            <a:endParaRPr lang="en-US" altLang="ja-JP" sz="3400" dirty="0" smtClean="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4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35</a:t>
            </a:fld>
            <a:endParaRPr lang="en-US" altLang="ja-JP" sz="1200" dirty="0"/>
          </a:p>
        </p:txBody>
      </p:sp>
      <p:sp>
        <p:nvSpPr>
          <p:cNvPr id="17" name="Text Box 2"/>
          <p:cNvSpPr txBox="1">
            <a:spLocks noChangeArrowheads="1"/>
          </p:cNvSpPr>
          <p:nvPr/>
        </p:nvSpPr>
        <p:spPr bwMode="auto">
          <a:xfrm>
            <a:off x="251172" y="1412305"/>
            <a:ext cx="8641655" cy="155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400" dirty="0" smtClean="0">
                <a:latin typeface="ＭＳ ゴシック" panose="020B0609070205080204" pitchFamily="49" charset="-128"/>
                <a:ea typeface="ＭＳ ゴシック" panose="020B0609070205080204" pitchFamily="49" charset="-128"/>
              </a:rPr>
              <a:t>○平成</a:t>
            </a:r>
            <a:r>
              <a:rPr lang="en-US" altLang="ja-JP" sz="2400" dirty="0" smtClean="0">
                <a:latin typeface="ＭＳ ゴシック" panose="020B0609070205080204" pitchFamily="49" charset="-128"/>
                <a:ea typeface="ＭＳ ゴシック" panose="020B0609070205080204" pitchFamily="49" charset="-128"/>
              </a:rPr>
              <a:t>24</a:t>
            </a:r>
            <a:r>
              <a:rPr lang="ja-JP" altLang="en-US" sz="2400" dirty="0" smtClean="0">
                <a:latin typeface="ＭＳ ゴシック" panose="020B0609070205080204" pitchFamily="49" charset="-128"/>
                <a:ea typeface="ＭＳ ゴシック" panose="020B0609070205080204" pitchFamily="49" charset="-128"/>
              </a:rPr>
              <a:t>年</a:t>
            </a:r>
            <a:r>
              <a:rPr lang="en-US" altLang="ja-JP" sz="2400" dirty="0" smtClean="0">
                <a:latin typeface="ＭＳ ゴシック" panose="020B0609070205080204" pitchFamily="49" charset="-128"/>
                <a:ea typeface="ＭＳ ゴシック" panose="020B0609070205080204" pitchFamily="49" charset="-128"/>
              </a:rPr>
              <a:t>1</a:t>
            </a:r>
            <a:r>
              <a:rPr lang="ja-JP" altLang="en-US" sz="2400" dirty="0" smtClean="0">
                <a:latin typeface="ＭＳ ゴシック" panose="020B0609070205080204" pitchFamily="49" charset="-128"/>
                <a:ea typeface="ＭＳ ゴシック" panose="020B0609070205080204" pitchFamily="49" charset="-128"/>
              </a:rPr>
              <a:t>月の運用開始以降、出動件数は概ね</a:t>
            </a:r>
            <a:r>
              <a:rPr lang="en-US" altLang="ja-JP" sz="2400" dirty="0" smtClean="0">
                <a:latin typeface="ＭＳ ゴシック" panose="020B0609070205080204" pitchFamily="49" charset="-128"/>
                <a:ea typeface="ＭＳ ゴシック" panose="020B0609070205080204" pitchFamily="49" charset="-128"/>
              </a:rPr>
              <a:t>600</a:t>
            </a:r>
            <a:r>
              <a:rPr lang="ja-JP" altLang="en-US" sz="2400" dirty="0" smtClean="0">
                <a:latin typeface="ＭＳ ゴシック" panose="020B0609070205080204" pitchFamily="49" charset="-128"/>
                <a:ea typeface="ＭＳ ゴシック" panose="020B0609070205080204" pitchFamily="49" charset="-128"/>
              </a:rPr>
              <a:t>件～</a:t>
            </a:r>
            <a:r>
              <a:rPr lang="en-US" altLang="ja-JP" sz="2400" dirty="0" smtClean="0">
                <a:latin typeface="ＭＳ ゴシック" panose="020B0609070205080204" pitchFamily="49" charset="-128"/>
                <a:ea typeface="ＭＳ ゴシック" panose="020B0609070205080204" pitchFamily="49" charset="-128"/>
              </a:rPr>
              <a:t>800</a:t>
            </a:r>
            <a:r>
              <a:rPr lang="ja-JP" altLang="en-US" sz="2400" dirty="0" smtClean="0">
                <a:latin typeface="ＭＳ ゴシック" panose="020B0609070205080204" pitchFamily="49" charset="-128"/>
                <a:ea typeface="ＭＳ ゴシック" panose="020B0609070205080204" pitchFamily="49" charset="-128"/>
              </a:rPr>
              <a:t>件台で推移。平成</a:t>
            </a:r>
            <a:r>
              <a:rPr lang="en-US" altLang="ja-JP" sz="2400" dirty="0" smtClean="0">
                <a:latin typeface="ＭＳ ゴシック" panose="020B0609070205080204" pitchFamily="49" charset="-128"/>
                <a:ea typeface="ＭＳ ゴシック" panose="020B0609070205080204" pitchFamily="49" charset="-128"/>
              </a:rPr>
              <a:t>28</a:t>
            </a:r>
            <a:r>
              <a:rPr lang="ja-JP" altLang="en-US" sz="2400" dirty="0" smtClean="0">
                <a:latin typeface="ＭＳ ゴシック" panose="020B0609070205080204" pitchFamily="49" charset="-128"/>
                <a:ea typeface="ＭＳ ゴシック" panose="020B0609070205080204" pitchFamily="49" charset="-128"/>
              </a:rPr>
              <a:t>年度は、熊本</a:t>
            </a:r>
            <a:r>
              <a:rPr lang="ja-JP" altLang="en-US" sz="2400" dirty="0">
                <a:latin typeface="ＭＳ ゴシック" panose="020B0609070205080204" pitchFamily="49" charset="-128"/>
                <a:ea typeface="ＭＳ ゴシック" panose="020B0609070205080204" pitchFamily="49" charset="-128"/>
              </a:rPr>
              <a:t>地震による医療機関の</a:t>
            </a:r>
            <a:r>
              <a:rPr lang="ja-JP" altLang="en-US" sz="2400" dirty="0" smtClean="0">
                <a:latin typeface="ＭＳ ゴシック" panose="020B0609070205080204" pitchFamily="49" charset="-128"/>
                <a:ea typeface="ＭＳ ゴシック" panose="020B0609070205080204" pitchFamily="49" charset="-128"/>
              </a:rPr>
              <a:t>被災等</a:t>
            </a:r>
            <a:r>
              <a:rPr lang="ja-JP" altLang="en-US" sz="2400" dirty="0">
                <a:latin typeface="ＭＳ ゴシック" panose="020B0609070205080204" pitchFamily="49" charset="-128"/>
                <a:ea typeface="ＭＳ ゴシック" panose="020B0609070205080204" pitchFamily="49" charset="-128"/>
              </a:rPr>
              <a:t>に</a:t>
            </a:r>
            <a:r>
              <a:rPr lang="ja-JP" altLang="en-US" sz="2400" dirty="0" smtClean="0">
                <a:latin typeface="ＭＳ ゴシック" panose="020B0609070205080204" pitchFamily="49" charset="-128"/>
                <a:ea typeface="ＭＳ ゴシック" panose="020B0609070205080204" pitchFamily="49" charset="-128"/>
              </a:rPr>
              <a:t>より出動件数が増加し、</a:t>
            </a:r>
            <a:r>
              <a:rPr lang="en-US" altLang="ja-JP" sz="2400" dirty="0" smtClean="0">
                <a:latin typeface="ＭＳ ゴシック" panose="020B0609070205080204" pitchFamily="49" charset="-128"/>
                <a:ea typeface="ＭＳ ゴシック" panose="020B0609070205080204" pitchFamily="49" charset="-128"/>
              </a:rPr>
              <a:t>956</a:t>
            </a:r>
            <a:r>
              <a:rPr lang="ja-JP" altLang="en-US" sz="2400" dirty="0" smtClean="0">
                <a:latin typeface="ＭＳ ゴシック" panose="020B0609070205080204" pitchFamily="49" charset="-128"/>
                <a:ea typeface="ＭＳ ゴシック" panose="020B0609070205080204" pitchFamily="49" charset="-128"/>
              </a:rPr>
              <a:t>件となっている。</a:t>
            </a:r>
            <a:endParaRPr lang="en-US" altLang="ja-JP" sz="2400" dirty="0" smtClean="0">
              <a:latin typeface="ＭＳ ゴシック" panose="020B0609070205080204" pitchFamily="49" charset="-128"/>
              <a:ea typeface="ＭＳ ゴシック" panose="020B0609070205080204" pitchFamily="49" charset="-128"/>
            </a:endParaRPr>
          </a:p>
        </p:txBody>
      </p:sp>
      <p:graphicFrame>
        <p:nvGraphicFramePr>
          <p:cNvPr id="4" name="グラフ 3"/>
          <p:cNvGraphicFramePr/>
          <p:nvPr>
            <p:extLst>
              <p:ext uri="{D42A27DB-BD31-4B8C-83A1-F6EECF244321}">
                <p14:modId xmlns:p14="http://schemas.microsoft.com/office/powerpoint/2010/main" val="2270088127"/>
              </p:ext>
            </p:extLst>
          </p:nvPr>
        </p:nvGraphicFramePr>
        <p:xfrm>
          <a:off x="457200" y="2574925"/>
          <a:ext cx="82296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30253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214" name="Group 366"/>
          <p:cNvGraphicFramePr>
            <a:graphicFrameLocks noGrp="1"/>
          </p:cNvGraphicFramePr>
          <p:nvPr>
            <p:ph idx="1"/>
            <p:extLst>
              <p:ext uri="{D42A27DB-BD31-4B8C-83A1-F6EECF244321}">
                <p14:modId xmlns:p14="http://schemas.microsoft.com/office/powerpoint/2010/main" val="3931014035"/>
              </p:ext>
            </p:extLst>
          </p:nvPr>
        </p:nvGraphicFramePr>
        <p:xfrm>
          <a:off x="323528" y="1916833"/>
          <a:ext cx="8064897" cy="4032447"/>
        </p:xfrm>
        <a:graphic>
          <a:graphicData uri="http://schemas.openxmlformats.org/drawingml/2006/table">
            <a:tbl>
              <a:tblPr/>
              <a:tblGrid>
                <a:gridCol w="1729459">
                  <a:extLst>
                    <a:ext uri="{9D8B030D-6E8A-4147-A177-3AD203B41FA5}">
                      <a16:colId xmlns:a16="http://schemas.microsoft.com/office/drawing/2014/main" val="20000"/>
                    </a:ext>
                  </a:extLst>
                </a:gridCol>
                <a:gridCol w="1654917">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1800201">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528308">
                <a:tc row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rPr>
                        <a:t>出動件数</a:t>
                      </a: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chemeClr val="tx1"/>
                        </a:solidFill>
                        <a:effectLst/>
                        <a:latin typeface="ＭＳ Ｐゴシック" charset="-128"/>
                        <a:ea typeface="ＭＳ Ｐゴシック" charset="-128"/>
                      </a:endParaRPr>
                    </a:p>
                  </a:txBody>
                  <a:tcPr marL="90000" marR="90000" marT="46800" marB="468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chemeClr val="tx1"/>
                        </a:solidFill>
                        <a:effectLst/>
                        <a:latin typeface="ＭＳ Ｐゴシック" charset="-128"/>
                        <a:ea typeface="ＭＳ Ｐゴシック" charset="-128"/>
                      </a:endParaRPr>
                    </a:p>
                  </a:txBody>
                  <a:tcPr marL="90000" marR="90000" marT="46800" marB="468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8974">
                <a:tc vMerge="1">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ＭＳ Ｐゴシック" charset="-128"/>
                        <a:ea typeface="ＭＳ Ｐゴシック" charset="-128"/>
                      </a:endParaRPr>
                    </a:p>
                  </a:txBody>
                  <a:tcPr marL="90000" marR="90000" marT="46800" marB="468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rPr>
                        <a:t>出動件数</a:t>
                      </a: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rPr>
                        <a:t>現場救急</a:t>
                      </a: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rPr>
                        <a:t>病院間搬送</a:t>
                      </a: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Ｐゴシック" charset="-128"/>
                          <a:ea typeface="ＭＳ Ｐゴシック" charset="-128"/>
                        </a:rPr>
                        <a:t>キャンセル</a:t>
                      </a: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897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rPr>
                        <a:t>ドクターヘリ</a:t>
                      </a: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626(574)</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475(436)</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98(90)</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53(48)</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897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cs typeface="Times New Roman" pitchFamily="18" charset="0"/>
                        </a:rPr>
                        <a:t>県防災消防ヘリ</a:t>
                      </a: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91(58)</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37(19)</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54(39)</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0(0)</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5721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rPr>
                        <a:t>計</a:t>
                      </a: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717(632)</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512(455)</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152(129)</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53(48)</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1300" name="Rectangle 105"/>
          <p:cNvSpPr>
            <a:spLocks noGrp="1" noChangeArrowheads="1"/>
          </p:cNvSpPr>
          <p:nvPr>
            <p:ph type="title"/>
          </p:nvPr>
        </p:nvSpPr>
        <p:spPr/>
        <p:txBody>
          <a:bodyPr/>
          <a:lstStyle/>
          <a:p>
            <a:pPr eaLnBrk="1" hangingPunct="1"/>
            <a:r>
              <a:rPr lang="ja-JP" altLang="en-US" sz="3600" dirty="0" smtClean="0"/>
              <a:t>令和</a:t>
            </a:r>
            <a:r>
              <a:rPr lang="ja-JP" altLang="en-US" sz="3600" dirty="0"/>
              <a:t>４</a:t>
            </a:r>
            <a:r>
              <a:rPr lang="ja-JP" altLang="en-US" sz="3600" dirty="0" smtClean="0"/>
              <a:t>年度の出動件数</a:t>
            </a:r>
          </a:p>
        </p:txBody>
      </p:sp>
      <p:sp>
        <p:nvSpPr>
          <p:cNvPr id="6" name="Rectangle 105"/>
          <p:cNvSpPr txBox="1">
            <a:spLocks noChangeArrowheads="1"/>
          </p:cNvSpPr>
          <p:nvPr/>
        </p:nvSpPr>
        <p:spPr bwMode="auto">
          <a:xfrm>
            <a:off x="5806408" y="1988840"/>
            <a:ext cx="2994841" cy="4320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2pPr>
            <a:lvl3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3pPr>
            <a:lvl4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4pPr>
            <a:lvl5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9pPr>
          </a:lstStyle>
          <a:p>
            <a:pPr eaLnBrk="1" hangingPunct="1"/>
            <a:r>
              <a:rPr lang="ja-JP" altLang="en-US" sz="1600" kern="0" dirty="0" smtClean="0">
                <a:latin typeface="ＭＳ Ｐ明朝" panose="02020600040205080304" pitchFamily="18" charset="-128"/>
                <a:ea typeface="ＭＳ Ｐ明朝" panose="02020600040205080304" pitchFamily="18" charset="-128"/>
              </a:rPr>
              <a:t>（ ）内は</a:t>
            </a:r>
            <a:r>
              <a:rPr lang="en-US" altLang="ja-JP" sz="1600" kern="0" dirty="0" smtClean="0">
                <a:latin typeface="ＭＳ Ｐ明朝" panose="02020600040205080304" pitchFamily="18" charset="-128"/>
                <a:ea typeface="ＭＳ Ｐ明朝" panose="02020600040205080304" pitchFamily="18" charset="-128"/>
              </a:rPr>
              <a:t>R</a:t>
            </a:r>
            <a:r>
              <a:rPr lang="ja-JP" altLang="en-US" sz="1600" kern="0" dirty="0">
                <a:latin typeface="ＭＳ Ｐ明朝" panose="02020600040205080304" pitchFamily="18" charset="-128"/>
                <a:ea typeface="ＭＳ Ｐ明朝" panose="02020600040205080304" pitchFamily="18" charset="-128"/>
              </a:rPr>
              <a:t>３</a:t>
            </a:r>
            <a:r>
              <a:rPr lang="ja-JP" altLang="en-US" sz="1600" kern="0" dirty="0" smtClean="0">
                <a:latin typeface="ＭＳ Ｐ明朝" panose="02020600040205080304" pitchFamily="18" charset="-128"/>
                <a:ea typeface="ＭＳ Ｐ明朝" panose="02020600040205080304" pitchFamily="18" charset="-128"/>
              </a:rPr>
              <a:t>年度の件数</a:t>
            </a:r>
          </a:p>
        </p:txBody>
      </p:sp>
      <p:sp>
        <p:nvSpPr>
          <p:cNvPr id="7"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36</a:t>
            </a:fld>
            <a:endParaRPr kumimoji="1" lang="ja-JP" altLang="en-US" sz="1600" b="1" i="1" dirty="0">
              <a:solidFill>
                <a:srgbClr val="FF0000"/>
              </a:solidFill>
            </a:endParaRPr>
          </a:p>
        </p:txBody>
      </p:sp>
    </p:spTree>
    <p:extLst>
      <p:ext uri="{BB962C8B-B14F-4D97-AF65-F5344CB8AC3E}">
        <p14:creationId xmlns:p14="http://schemas.microsoft.com/office/powerpoint/2010/main" val="13590717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1"/>
          <p:cNvSpPr>
            <a:spLocks noGrp="1"/>
          </p:cNvSpPr>
          <p:nvPr>
            <p:ph type="sldNum" sz="quarter" idx="4294967295"/>
          </p:nvPr>
        </p:nvSpPr>
        <p:spPr>
          <a:xfrm>
            <a:off x="8552518" y="6592267"/>
            <a:ext cx="619191" cy="365125"/>
          </a:xfrm>
        </p:spPr>
        <p:txBody>
          <a:bodyPr/>
          <a:lstStyle/>
          <a:p>
            <a:fld id="{3C53DFBB-C73D-432C-990F-5304E629A9A8}" type="slidenum">
              <a:rPr kumimoji="1" lang="ja-JP" altLang="en-US" sz="1600" b="1" i="1" smtClean="0">
                <a:solidFill>
                  <a:srgbClr val="FF0000"/>
                </a:solidFill>
              </a:rPr>
              <a:t>37</a:t>
            </a:fld>
            <a:endParaRPr kumimoji="1" lang="ja-JP" altLang="en-US" sz="1600" b="1" i="1" dirty="0">
              <a:solidFill>
                <a:srgbClr val="FF0000"/>
              </a:solidFill>
            </a:endParaRPr>
          </a:p>
        </p:txBody>
      </p:sp>
      <p:sp>
        <p:nvSpPr>
          <p:cNvPr id="6" name="Rectangle 105"/>
          <p:cNvSpPr txBox="1">
            <a:spLocks noChangeArrowheads="1"/>
          </p:cNvSpPr>
          <p:nvPr/>
        </p:nvSpPr>
        <p:spPr>
          <a:xfrm>
            <a:off x="457200" y="274638"/>
            <a:ext cx="8221663" cy="1135062"/>
          </a:xfrm>
          <a:prstGeom prst="rect">
            <a:avLst/>
          </a:prstGeom>
        </p:spPr>
        <p:txBody>
          <a:bodyPr/>
          <a:lst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2pPr>
            <a:lvl3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3pPr>
            <a:lvl4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4pPr>
            <a:lvl5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9pPr>
          </a:lstStyle>
          <a:p>
            <a:pPr eaLnBrk="1" hangingPunct="1"/>
            <a:r>
              <a:rPr lang="ja-JP" altLang="en-US" sz="3600" kern="0" dirty="0" smtClean="0"/>
              <a:t>令和４年度の出動件数</a:t>
            </a:r>
            <a:endParaRPr lang="en-US" altLang="ja-JP" sz="3600" kern="0" dirty="0" smtClean="0"/>
          </a:p>
          <a:p>
            <a:pPr eaLnBrk="1" hangingPunct="1"/>
            <a:r>
              <a:rPr lang="ja-JP" altLang="en-US" sz="2800" kern="0" dirty="0" smtClean="0"/>
              <a:t>（消防管轄別）</a:t>
            </a:r>
          </a:p>
        </p:txBody>
      </p:sp>
      <p:graphicFrame>
        <p:nvGraphicFramePr>
          <p:cNvPr id="7" name="グラフ 6"/>
          <p:cNvGraphicFramePr/>
          <p:nvPr>
            <p:extLst>
              <p:ext uri="{D42A27DB-BD31-4B8C-83A1-F6EECF244321}">
                <p14:modId xmlns:p14="http://schemas.microsoft.com/office/powerpoint/2010/main" val="1267348486"/>
              </p:ext>
            </p:extLst>
          </p:nvPr>
        </p:nvGraphicFramePr>
        <p:xfrm>
          <a:off x="107504" y="1405552"/>
          <a:ext cx="8856984" cy="51197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754782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6832" t="16735" r="30076" b="8999"/>
          <a:stretch/>
        </p:blipFill>
        <p:spPr>
          <a:xfrm>
            <a:off x="4400" y="188640"/>
            <a:ext cx="9139599" cy="6048672"/>
          </a:xfrm>
          <a:prstGeom prst="rect">
            <a:avLst/>
          </a:prstGeom>
        </p:spPr>
      </p:pic>
      <p:sp>
        <p:nvSpPr>
          <p:cNvPr id="5"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38</a:t>
            </a:fld>
            <a:endParaRPr kumimoji="1" lang="ja-JP" altLang="en-US" sz="1600" b="1" i="1" dirty="0">
              <a:solidFill>
                <a:srgbClr val="FF0000"/>
              </a:solidFill>
            </a:endParaRPr>
          </a:p>
        </p:txBody>
      </p:sp>
    </p:spTree>
    <p:extLst>
      <p:ext uri="{BB962C8B-B14F-4D97-AF65-F5344CB8AC3E}">
        <p14:creationId xmlns:p14="http://schemas.microsoft.com/office/powerpoint/2010/main" val="31876951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137715" y="219290"/>
            <a:ext cx="8970789" cy="5942287"/>
          </a:xfrm>
          <a:prstGeom prst="rect">
            <a:avLst/>
          </a:prstGeom>
        </p:spPr>
      </p:pic>
      <p:sp>
        <p:nvSpPr>
          <p:cNvPr id="5" name="正方形/長方形 4"/>
          <p:cNvSpPr/>
          <p:nvPr/>
        </p:nvSpPr>
        <p:spPr bwMode="auto">
          <a:xfrm>
            <a:off x="8820472" y="6268910"/>
            <a:ext cx="288032" cy="21602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smtClean="0">
              <a:ln>
                <a:noFill/>
              </a:ln>
              <a:solidFill>
                <a:schemeClr val="bg1"/>
              </a:solidFill>
              <a:effectLst/>
              <a:latin typeface="Verdana" pitchFamily="32" charset="0"/>
              <a:ea typeface="ＭＳ Ｐゴシック" pitchFamily="48" charset="-128"/>
            </a:endParaRPr>
          </a:p>
        </p:txBody>
      </p:sp>
      <p:sp>
        <p:nvSpPr>
          <p:cNvPr id="6"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39</a:t>
            </a:fld>
            <a:endParaRPr kumimoji="1" lang="ja-JP" altLang="en-US" sz="1600" b="1" i="1" dirty="0">
              <a:solidFill>
                <a:srgbClr val="FF0000"/>
              </a:solidFill>
            </a:endParaRPr>
          </a:p>
        </p:txBody>
      </p:sp>
      <p:sp>
        <p:nvSpPr>
          <p:cNvPr id="9" name="テキスト ボックス 8"/>
          <p:cNvSpPr txBox="1"/>
          <p:nvPr/>
        </p:nvSpPr>
        <p:spPr>
          <a:xfrm>
            <a:off x="611560" y="6007300"/>
            <a:ext cx="6048672" cy="523220"/>
          </a:xfrm>
          <a:prstGeom prst="rect">
            <a:avLst/>
          </a:prstGeom>
          <a:noFill/>
        </p:spPr>
        <p:txBody>
          <a:bodyPr wrap="square" rtlCol="0">
            <a:spAutoFit/>
          </a:bodyPr>
          <a:lstStyle/>
          <a:p>
            <a:r>
              <a:rPr kumimoji="1" lang="ja-JP" altLang="en-US" sz="1400" dirty="0" smtClean="0">
                <a:solidFill>
                  <a:schemeClr val="tx1"/>
                </a:solidFill>
              </a:rPr>
              <a:t>出典：救急・災害医療提供体制等に関するワーキンググループ</a:t>
            </a:r>
            <a:endParaRPr kumimoji="1" lang="en-US" altLang="ja-JP" sz="1400" dirty="0" smtClean="0">
              <a:solidFill>
                <a:schemeClr val="tx1"/>
              </a:solidFill>
            </a:endParaRPr>
          </a:p>
          <a:p>
            <a:r>
              <a:rPr kumimoji="1" lang="ja-JP" altLang="en-US" sz="1400" dirty="0" smtClean="0">
                <a:solidFill>
                  <a:schemeClr val="tx1"/>
                </a:solidFill>
              </a:rPr>
              <a:t>（令和４年６月</a:t>
            </a:r>
            <a:r>
              <a:rPr kumimoji="1" lang="ja-JP" altLang="en-US" sz="1400" dirty="0">
                <a:solidFill>
                  <a:schemeClr val="tx1"/>
                </a:solidFill>
              </a:rPr>
              <a:t>１５</a:t>
            </a:r>
            <a:r>
              <a:rPr kumimoji="1" lang="ja-JP" altLang="en-US" sz="1400" dirty="0" smtClean="0">
                <a:solidFill>
                  <a:schemeClr val="tx1"/>
                </a:solidFill>
              </a:rPr>
              <a:t>日）</a:t>
            </a:r>
            <a:endParaRPr kumimoji="1" lang="en-US" altLang="ja-JP" sz="1400" dirty="0" smtClean="0">
              <a:solidFill>
                <a:schemeClr val="tx1"/>
              </a:solidFill>
            </a:endParaRPr>
          </a:p>
        </p:txBody>
      </p:sp>
    </p:spTree>
    <p:extLst>
      <p:ext uri="{BB962C8B-B14F-4D97-AF65-F5344CB8AC3E}">
        <p14:creationId xmlns:p14="http://schemas.microsoft.com/office/powerpoint/2010/main" val="22177300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685800" y="1219200"/>
            <a:ext cx="7772400" cy="193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4400" dirty="0"/>
              <a:t>救急医療の現状</a:t>
            </a:r>
          </a:p>
        </p:txBody>
      </p:sp>
      <p:sp>
        <p:nvSpPr>
          <p:cNvPr id="19459" name="Text Box 2"/>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9D28D885-47B7-46A0-A6AE-2611CA03AC25}" type="slidenum">
              <a:rPr lang="en-US" altLang="ja-JP" sz="1200"/>
              <a:pPr algn="r" eaLnBrk="1" hangingPunct="1">
                <a:spcBef>
                  <a:spcPct val="0"/>
                </a:spcBef>
                <a:buClrTx/>
                <a:buFontTx/>
                <a:buNone/>
              </a:pPr>
              <a:t>4</a:t>
            </a:fld>
            <a:endParaRPr lang="en-US" altLang="ja-JP" sz="120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214" name="Group 366"/>
          <p:cNvGraphicFramePr>
            <a:graphicFrameLocks noGrp="1"/>
          </p:cNvGraphicFramePr>
          <p:nvPr>
            <p:ph idx="1"/>
            <p:extLst>
              <p:ext uri="{D42A27DB-BD31-4B8C-83A1-F6EECF244321}">
                <p14:modId xmlns:p14="http://schemas.microsoft.com/office/powerpoint/2010/main" val="115444302"/>
              </p:ext>
            </p:extLst>
          </p:nvPr>
        </p:nvGraphicFramePr>
        <p:xfrm>
          <a:off x="575756" y="1358871"/>
          <a:ext cx="8136905" cy="4855253"/>
        </p:xfrm>
        <a:graphic>
          <a:graphicData uri="http://schemas.openxmlformats.org/drawingml/2006/table">
            <a:tbl>
              <a:tblPr/>
              <a:tblGrid>
                <a:gridCol w="1467506">
                  <a:extLst>
                    <a:ext uri="{9D8B030D-6E8A-4147-A177-3AD203B41FA5}">
                      <a16:colId xmlns:a16="http://schemas.microsoft.com/office/drawing/2014/main" val="20000"/>
                    </a:ext>
                  </a:extLst>
                </a:gridCol>
                <a:gridCol w="4390588">
                  <a:extLst>
                    <a:ext uri="{9D8B030D-6E8A-4147-A177-3AD203B41FA5}">
                      <a16:colId xmlns:a16="http://schemas.microsoft.com/office/drawing/2014/main" val="20001"/>
                    </a:ext>
                  </a:extLst>
                </a:gridCol>
                <a:gridCol w="2278811">
                  <a:extLst>
                    <a:ext uri="{9D8B030D-6E8A-4147-A177-3AD203B41FA5}">
                      <a16:colId xmlns:a16="http://schemas.microsoft.com/office/drawing/2014/main" val="20002"/>
                    </a:ext>
                  </a:extLst>
                </a:gridCol>
              </a:tblGrid>
              <a:tr h="43183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smtClean="0">
                        <a:ln>
                          <a:noFill/>
                        </a:ln>
                        <a:solidFill>
                          <a:schemeClr val="tx1"/>
                        </a:solidFill>
                        <a:effectLst/>
                        <a:latin typeface="+mj-ea"/>
                        <a:ea typeface="+mj-ea"/>
                      </a:endParaRP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基地病院</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運航開始時期</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363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cs typeface="Times New Roman" pitchFamily="18" charset="0"/>
                        </a:rPr>
                        <a:t>福岡県</a:t>
                      </a:r>
                      <a:endParaRPr kumimoji="1" lang="ja-JP" altLang="en-US" sz="2400" b="0" i="0" u="none" strike="noStrike" cap="none" normalizeH="0" baseline="0" dirty="0" smtClean="0">
                        <a:ln>
                          <a:noFill/>
                        </a:ln>
                        <a:solidFill>
                          <a:schemeClr val="tx1"/>
                        </a:solidFill>
                        <a:effectLst/>
                        <a:latin typeface="+mj-ea"/>
                        <a:ea typeface="+mj-ea"/>
                      </a:endParaRP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久留米大学病院</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平成</a:t>
                      </a:r>
                      <a:r>
                        <a:rPr kumimoji="1" lang="en-US" altLang="ja-JP" sz="2400" b="0" i="0" u="none" strike="noStrike" cap="none" normalizeH="0" baseline="0" dirty="0" smtClean="0">
                          <a:ln>
                            <a:noFill/>
                          </a:ln>
                          <a:solidFill>
                            <a:schemeClr val="tx1"/>
                          </a:solidFill>
                          <a:effectLst/>
                          <a:latin typeface="+mj-ea"/>
                          <a:ea typeface="+mj-ea"/>
                        </a:rPr>
                        <a:t>14</a:t>
                      </a:r>
                      <a:r>
                        <a:rPr kumimoji="1" lang="ja-JP" altLang="en-US" sz="2400" b="0" i="0" u="none" strike="noStrike" cap="none" normalizeH="0" baseline="0" dirty="0" smtClean="0">
                          <a:ln>
                            <a:noFill/>
                          </a:ln>
                          <a:solidFill>
                            <a:schemeClr val="tx1"/>
                          </a:solidFill>
                          <a:effectLst/>
                          <a:latin typeface="+mj-ea"/>
                          <a:ea typeface="+mj-ea"/>
                        </a:rPr>
                        <a:t>年</a:t>
                      </a:r>
                      <a:r>
                        <a:rPr kumimoji="1" lang="en-US" altLang="ja-JP" sz="2400" b="0" i="0" u="none" strike="noStrike" cap="none" normalizeH="0" baseline="0" dirty="0" smtClean="0">
                          <a:ln>
                            <a:noFill/>
                          </a:ln>
                          <a:solidFill>
                            <a:schemeClr val="tx1"/>
                          </a:solidFill>
                          <a:effectLst/>
                          <a:latin typeface="+mj-ea"/>
                          <a:ea typeface="+mj-ea"/>
                        </a:rPr>
                        <a:t>2</a:t>
                      </a:r>
                      <a:r>
                        <a:rPr kumimoji="1" lang="ja-JP" altLang="en-US" sz="2400" b="0" i="0" u="none" strike="noStrike" cap="none" normalizeH="0" baseline="0" dirty="0" smtClean="0">
                          <a:ln>
                            <a:noFill/>
                          </a:ln>
                          <a:solidFill>
                            <a:schemeClr val="tx1"/>
                          </a:solidFill>
                          <a:effectLst/>
                          <a:latin typeface="+mj-ea"/>
                          <a:ea typeface="+mj-ea"/>
                        </a:rPr>
                        <a:t>月</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750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cs typeface="Times New Roman" pitchFamily="18" charset="0"/>
                        </a:rPr>
                        <a:t>長崎県</a:t>
                      </a:r>
                      <a:endParaRPr kumimoji="1" lang="ja-JP" altLang="en-US" sz="2400" b="0" i="0" u="none" strike="noStrike" cap="none" normalizeH="0" baseline="0" dirty="0" smtClean="0">
                        <a:ln>
                          <a:noFill/>
                        </a:ln>
                        <a:solidFill>
                          <a:schemeClr val="tx1"/>
                        </a:solidFill>
                        <a:effectLst/>
                        <a:latin typeface="+mj-ea"/>
                        <a:ea typeface="+mj-ea"/>
                      </a:endParaRP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a:t>
                      </a:r>
                      <a:r>
                        <a:rPr kumimoji="1" lang="ja-JP" altLang="en-US" sz="2300" b="0" i="0" u="none" strike="noStrike" cap="none" normalizeH="0" baseline="0" dirty="0" smtClean="0">
                          <a:ln>
                            <a:noFill/>
                          </a:ln>
                          <a:solidFill>
                            <a:schemeClr val="tx1"/>
                          </a:solidFill>
                          <a:effectLst/>
                          <a:latin typeface="+mj-ea"/>
                          <a:ea typeface="+mj-ea"/>
                        </a:rPr>
                        <a:t>国立病院機構長崎医療センター</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平成</a:t>
                      </a:r>
                      <a:r>
                        <a:rPr kumimoji="1" lang="en-US" altLang="ja-JP" sz="2400" b="0" i="0" u="none" strike="noStrike" cap="none" normalizeH="0" baseline="0" dirty="0" smtClean="0">
                          <a:ln>
                            <a:noFill/>
                          </a:ln>
                          <a:solidFill>
                            <a:schemeClr val="tx1"/>
                          </a:solidFill>
                          <a:effectLst/>
                          <a:latin typeface="+mj-ea"/>
                          <a:ea typeface="+mj-ea"/>
                        </a:rPr>
                        <a:t>18</a:t>
                      </a:r>
                      <a:r>
                        <a:rPr kumimoji="1" lang="ja-JP" altLang="en-US" sz="2400" b="0" i="0" u="none" strike="noStrike" cap="none" normalizeH="0" baseline="0" dirty="0" smtClean="0">
                          <a:ln>
                            <a:noFill/>
                          </a:ln>
                          <a:solidFill>
                            <a:schemeClr val="tx1"/>
                          </a:solidFill>
                          <a:effectLst/>
                          <a:latin typeface="+mj-ea"/>
                          <a:ea typeface="+mj-ea"/>
                        </a:rPr>
                        <a:t>年</a:t>
                      </a:r>
                      <a:r>
                        <a:rPr kumimoji="1" lang="en-US" altLang="ja-JP" sz="2400" b="0" i="0" u="none" strike="noStrike" cap="none" normalizeH="0" baseline="0" dirty="0" smtClean="0">
                          <a:ln>
                            <a:noFill/>
                          </a:ln>
                          <a:solidFill>
                            <a:schemeClr val="tx1"/>
                          </a:solidFill>
                          <a:effectLst/>
                          <a:latin typeface="+mj-ea"/>
                          <a:ea typeface="+mj-ea"/>
                        </a:rPr>
                        <a:t>6</a:t>
                      </a:r>
                      <a:r>
                        <a:rPr kumimoji="1" lang="ja-JP" altLang="en-US" sz="2400" b="0" i="0" u="none" strike="noStrike" cap="none" normalizeH="0" baseline="0" dirty="0" smtClean="0">
                          <a:ln>
                            <a:noFill/>
                          </a:ln>
                          <a:solidFill>
                            <a:schemeClr val="tx1"/>
                          </a:solidFill>
                          <a:effectLst/>
                          <a:latin typeface="+mj-ea"/>
                          <a:ea typeface="+mj-ea"/>
                        </a:rPr>
                        <a:t>月</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869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沖縄県</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浦添総合病院</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平成</a:t>
                      </a:r>
                      <a:r>
                        <a:rPr kumimoji="1" lang="en-US" altLang="ja-JP" sz="2400" b="0" i="0" u="none" strike="noStrike" cap="none" normalizeH="0" baseline="0" dirty="0" smtClean="0">
                          <a:ln>
                            <a:noFill/>
                          </a:ln>
                          <a:solidFill>
                            <a:schemeClr val="tx1"/>
                          </a:solidFill>
                          <a:effectLst/>
                          <a:latin typeface="+mj-ea"/>
                          <a:ea typeface="+mj-ea"/>
                        </a:rPr>
                        <a:t>20</a:t>
                      </a:r>
                      <a:r>
                        <a:rPr kumimoji="1" lang="ja-JP" altLang="en-US" sz="2400" b="0" i="0" u="none" strike="noStrike" cap="none" normalizeH="0" baseline="0" dirty="0" smtClean="0">
                          <a:ln>
                            <a:noFill/>
                          </a:ln>
                          <a:solidFill>
                            <a:schemeClr val="tx1"/>
                          </a:solidFill>
                          <a:effectLst/>
                          <a:latin typeface="+mj-ea"/>
                          <a:ea typeface="+mj-ea"/>
                        </a:rPr>
                        <a:t>年</a:t>
                      </a:r>
                      <a:r>
                        <a:rPr kumimoji="1" lang="en-US" altLang="ja-JP" sz="2400" b="0" i="0" u="none" strike="noStrike" cap="none" normalizeH="0" baseline="0" dirty="0" smtClean="0">
                          <a:ln>
                            <a:noFill/>
                          </a:ln>
                          <a:solidFill>
                            <a:schemeClr val="tx1"/>
                          </a:solidFill>
                          <a:effectLst/>
                          <a:latin typeface="+mj-ea"/>
                          <a:ea typeface="+mj-ea"/>
                        </a:rPr>
                        <a:t>12</a:t>
                      </a:r>
                      <a:r>
                        <a:rPr kumimoji="1" lang="ja-JP" altLang="en-US" sz="2400" b="0" i="0" u="none" strike="noStrike" cap="none" normalizeH="0" baseline="0" dirty="0" smtClean="0">
                          <a:ln>
                            <a:noFill/>
                          </a:ln>
                          <a:solidFill>
                            <a:schemeClr val="tx1"/>
                          </a:solidFill>
                          <a:effectLst/>
                          <a:latin typeface="+mj-ea"/>
                          <a:ea typeface="+mj-ea"/>
                        </a:rPr>
                        <a:t>月</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0881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鹿児島県</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鹿児島市立病院</a:t>
                      </a:r>
                      <a:endParaRPr kumimoji="1" lang="en-US" altLang="ja-JP" sz="2400" b="0" i="0" u="none" strike="noStrike" cap="none" normalizeH="0" baseline="0" dirty="0" smtClean="0">
                        <a:ln>
                          <a:noFill/>
                        </a:ln>
                        <a:solidFill>
                          <a:schemeClr val="tx1"/>
                        </a:solidFill>
                        <a:effectLst/>
                        <a:latin typeface="+mj-ea"/>
                        <a:ea typeface="+mj-ea"/>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鹿児島県立大島病院</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平成</a:t>
                      </a:r>
                      <a:r>
                        <a:rPr kumimoji="1" lang="en-US" altLang="ja-JP" sz="2400" b="0" i="0" u="none" strike="noStrike" cap="none" normalizeH="0" baseline="0" dirty="0" smtClean="0">
                          <a:ln>
                            <a:noFill/>
                          </a:ln>
                          <a:solidFill>
                            <a:schemeClr val="tx1"/>
                          </a:solidFill>
                          <a:effectLst/>
                          <a:latin typeface="+mj-ea"/>
                          <a:ea typeface="+mj-ea"/>
                        </a:rPr>
                        <a:t>23</a:t>
                      </a:r>
                      <a:r>
                        <a:rPr kumimoji="1" lang="ja-JP" altLang="en-US" sz="2400" b="0" i="0" u="none" strike="noStrike" cap="none" normalizeH="0" baseline="0" dirty="0" smtClean="0">
                          <a:ln>
                            <a:noFill/>
                          </a:ln>
                          <a:solidFill>
                            <a:schemeClr val="tx1"/>
                          </a:solidFill>
                          <a:effectLst/>
                          <a:latin typeface="+mj-ea"/>
                          <a:ea typeface="+mj-ea"/>
                        </a:rPr>
                        <a:t>年</a:t>
                      </a:r>
                      <a:r>
                        <a:rPr kumimoji="1" lang="en-US" altLang="ja-JP" sz="2400" b="0" i="0" u="none" strike="noStrike" cap="none" normalizeH="0" baseline="0" dirty="0" smtClean="0">
                          <a:ln>
                            <a:noFill/>
                          </a:ln>
                          <a:solidFill>
                            <a:schemeClr val="tx1"/>
                          </a:solidFill>
                          <a:effectLst/>
                          <a:latin typeface="+mj-ea"/>
                          <a:ea typeface="+mj-ea"/>
                        </a:rPr>
                        <a:t>12</a:t>
                      </a:r>
                      <a:r>
                        <a:rPr kumimoji="1" lang="ja-JP" altLang="en-US" sz="2400" b="0" i="0" u="none" strike="noStrike" cap="none" normalizeH="0" baseline="0" dirty="0" smtClean="0">
                          <a:ln>
                            <a:noFill/>
                          </a:ln>
                          <a:solidFill>
                            <a:schemeClr val="tx1"/>
                          </a:solidFill>
                          <a:effectLst/>
                          <a:latin typeface="+mj-ea"/>
                          <a:ea typeface="+mj-ea"/>
                        </a:rPr>
                        <a:t>月</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957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熊本県</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熊本赤十字病院</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平成</a:t>
                      </a:r>
                      <a:r>
                        <a:rPr kumimoji="1" lang="en-US" altLang="ja-JP" sz="2400" b="0" i="0" u="none" strike="noStrike" cap="none" normalizeH="0" baseline="0" dirty="0" smtClean="0">
                          <a:ln>
                            <a:noFill/>
                          </a:ln>
                          <a:solidFill>
                            <a:schemeClr val="tx1"/>
                          </a:solidFill>
                          <a:effectLst/>
                          <a:latin typeface="+mj-ea"/>
                          <a:ea typeface="+mj-ea"/>
                        </a:rPr>
                        <a:t>24</a:t>
                      </a:r>
                      <a:r>
                        <a:rPr kumimoji="1" lang="ja-JP" altLang="en-US" sz="2400" b="0" i="0" u="none" strike="noStrike" cap="none" normalizeH="0" baseline="0" dirty="0" smtClean="0">
                          <a:ln>
                            <a:noFill/>
                          </a:ln>
                          <a:solidFill>
                            <a:schemeClr val="tx1"/>
                          </a:solidFill>
                          <a:effectLst/>
                          <a:latin typeface="+mj-ea"/>
                          <a:ea typeface="+mj-ea"/>
                        </a:rPr>
                        <a:t>年</a:t>
                      </a:r>
                      <a:r>
                        <a:rPr kumimoji="1" lang="en-US" altLang="ja-JP" sz="2400" b="0" i="0" u="none" strike="noStrike" cap="none" normalizeH="0" baseline="0" dirty="0" smtClean="0">
                          <a:ln>
                            <a:noFill/>
                          </a:ln>
                          <a:solidFill>
                            <a:schemeClr val="tx1"/>
                          </a:solidFill>
                          <a:effectLst/>
                          <a:latin typeface="+mj-ea"/>
                          <a:ea typeface="+mj-ea"/>
                        </a:rPr>
                        <a:t>1</a:t>
                      </a:r>
                      <a:r>
                        <a:rPr kumimoji="1" lang="ja-JP" altLang="en-US" sz="2400" b="0" i="0" u="none" strike="noStrike" cap="none" normalizeH="0" baseline="0" dirty="0" smtClean="0">
                          <a:ln>
                            <a:noFill/>
                          </a:ln>
                          <a:solidFill>
                            <a:schemeClr val="tx1"/>
                          </a:solidFill>
                          <a:effectLst/>
                          <a:latin typeface="+mj-ea"/>
                          <a:ea typeface="+mj-ea"/>
                        </a:rPr>
                        <a:t>月</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957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宮崎県</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宮崎大学医学部附属病院</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平成</a:t>
                      </a:r>
                      <a:r>
                        <a:rPr kumimoji="1" lang="en-US" altLang="ja-JP" sz="2400" b="0" i="0" u="none" strike="noStrike" cap="none" normalizeH="0" baseline="0" dirty="0" smtClean="0">
                          <a:ln>
                            <a:noFill/>
                          </a:ln>
                          <a:solidFill>
                            <a:schemeClr val="tx1"/>
                          </a:solidFill>
                          <a:effectLst/>
                          <a:latin typeface="+mj-ea"/>
                          <a:ea typeface="+mj-ea"/>
                        </a:rPr>
                        <a:t>24</a:t>
                      </a:r>
                      <a:r>
                        <a:rPr kumimoji="1" lang="ja-JP" altLang="en-US" sz="2400" b="0" i="0" u="none" strike="noStrike" cap="none" normalizeH="0" baseline="0" dirty="0" smtClean="0">
                          <a:ln>
                            <a:noFill/>
                          </a:ln>
                          <a:solidFill>
                            <a:schemeClr val="tx1"/>
                          </a:solidFill>
                          <a:effectLst/>
                          <a:latin typeface="+mj-ea"/>
                          <a:ea typeface="+mj-ea"/>
                        </a:rPr>
                        <a:t>年</a:t>
                      </a:r>
                      <a:r>
                        <a:rPr kumimoji="1" lang="en-US" altLang="ja-JP" sz="2400" b="0" i="0" u="none" strike="noStrike" cap="none" normalizeH="0" baseline="0" dirty="0" smtClean="0">
                          <a:ln>
                            <a:noFill/>
                          </a:ln>
                          <a:solidFill>
                            <a:schemeClr val="tx1"/>
                          </a:solidFill>
                          <a:effectLst/>
                          <a:latin typeface="+mj-ea"/>
                          <a:ea typeface="+mj-ea"/>
                        </a:rPr>
                        <a:t>4</a:t>
                      </a:r>
                      <a:r>
                        <a:rPr kumimoji="1" lang="ja-JP" altLang="en-US" sz="2400" b="0" i="0" u="none" strike="noStrike" cap="none" normalizeH="0" baseline="0" dirty="0" smtClean="0">
                          <a:ln>
                            <a:noFill/>
                          </a:ln>
                          <a:solidFill>
                            <a:schemeClr val="tx1"/>
                          </a:solidFill>
                          <a:effectLst/>
                          <a:latin typeface="+mj-ea"/>
                          <a:ea typeface="+mj-ea"/>
                        </a:rPr>
                        <a:t>月</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0260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大分県</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大分大学医学部附属病院</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平成</a:t>
                      </a:r>
                      <a:r>
                        <a:rPr kumimoji="1" lang="en-US" altLang="ja-JP" sz="2400" b="0" i="0" u="none" strike="noStrike" cap="none" normalizeH="0" baseline="0" dirty="0" smtClean="0">
                          <a:ln>
                            <a:noFill/>
                          </a:ln>
                          <a:solidFill>
                            <a:schemeClr val="tx1"/>
                          </a:solidFill>
                          <a:effectLst/>
                          <a:latin typeface="+mj-ea"/>
                          <a:ea typeface="+mj-ea"/>
                        </a:rPr>
                        <a:t>24</a:t>
                      </a:r>
                      <a:r>
                        <a:rPr kumimoji="1" lang="ja-JP" altLang="en-US" sz="2400" b="0" i="0" u="none" strike="noStrike" cap="none" normalizeH="0" baseline="0" dirty="0" smtClean="0">
                          <a:ln>
                            <a:noFill/>
                          </a:ln>
                          <a:solidFill>
                            <a:schemeClr val="tx1"/>
                          </a:solidFill>
                          <a:effectLst/>
                          <a:latin typeface="+mj-ea"/>
                          <a:ea typeface="+mj-ea"/>
                        </a:rPr>
                        <a:t>年</a:t>
                      </a:r>
                      <a:r>
                        <a:rPr kumimoji="1" lang="en-US" altLang="ja-JP" sz="2400" b="0" i="0" u="none" strike="noStrike" cap="none" normalizeH="0" baseline="0" dirty="0" smtClean="0">
                          <a:ln>
                            <a:noFill/>
                          </a:ln>
                          <a:solidFill>
                            <a:schemeClr val="tx1"/>
                          </a:solidFill>
                          <a:effectLst/>
                          <a:latin typeface="+mj-ea"/>
                          <a:ea typeface="+mj-ea"/>
                        </a:rPr>
                        <a:t>10</a:t>
                      </a:r>
                      <a:r>
                        <a:rPr kumimoji="1" lang="ja-JP" altLang="en-US" sz="2400" b="0" i="0" u="none" strike="noStrike" cap="none" normalizeH="0" baseline="0" dirty="0" smtClean="0">
                          <a:ln>
                            <a:noFill/>
                          </a:ln>
                          <a:solidFill>
                            <a:schemeClr val="tx1"/>
                          </a:solidFill>
                          <a:effectLst/>
                          <a:latin typeface="+mj-ea"/>
                          <a:ea typeface="+mj-ea"/>
                        </a:rPr>
                        <a:t>月</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5283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佐賀県</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佐賀大学医学部附属病院</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平成</a:t>
                      </a:r>
                      <a:r>
                        <a:rPr kumimoji="1" lang="en-US" altLang="ja-JP" sz="2400" b="0" i="0" u="none" strike="noStrike" cap="none" normalizeH="0" baseline="0" dirty="0" smtClean="0">
                          <a:ln>
                            <a:noFill/>
                          </a:ln>
                          <a:solidFill>
                            <a:schemeClr val="tx1"/>
                          </a:solidFill>
                          <a:effectLst/>
                          <a:latin typeface="+mj-ea"/>
                          <a:ea typeface="+mj-ea"/>
                        </a:rPr>
                        <a:t>26</a:t>
                      </a:r>
                      <a:r>
                        <a:rPr kumimoji="1" lang="ja-JP" altLang="en-US" sz="2400" b="0" i="0" u="none" strike="noStrike" cap="none" normalizeH="0" baseline="0" dirty="0" smtClean="0">
                          <a:ln>
                            <a:noFill/>
                          </a:ln>
                          <a:solidFill>
                            <a:schemeClr val="tx1"/>
                          </a:solidFill>
                          <a:effectLst/>
                          <a:latin typeface="+mj-ea"/>
                          <a:ea typeface="+mj-ea"/>
                        </a:rPr>
                        <a:t>年</a:t>
                      </a:r>
                      <a:r>
                        <a:rPr kumimoji="1" lang="en-US" altLang="ja-JP" sz="2400" b="0" i="0" u="none" strike="noStrike" cap="none" normalizeH="0" baseline="0" dirty="0" smtClean="0">
                          <a:ln>
                            <a:noFill/>
                          </a:ln>
                          <a:solidFill>
                            <a:schemeClr val="tx1"/>
                          </a:solidFill>
                          <a:effectLst/>
                          <a:latin typeface="+mj-ea"/>
                          <a:ea typeface="+mj-ea"/>
                        </a:rPr>
                        <a:t>1</a:t>
                      </a:r>
                      <a:r>
                        <a:rPr kumimoji="1" lang="ja-JP" altLang="en-US" sz="2400" b="0" i="0" u="none" strike="noStrike" cap="none" normalizeH="0" baseline="0" dirty="0" smtClean="0">
                          <a:ln>
                            <a:noFill/>
                          </a:ln>
                          <a:solidFill>
                            <a:schemeClr val="tx1"/>
                          </a:solidFill>
                          <a:effectLst/>
                          <a:latin typeface="+mj-ea"/>
                          <a:ea typeface="+mj-ea"/>
                        </a:rPr>
                        <a:t>月</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188" name="Rectangle 105"/>
          <p:cNvSpPr>
            <a:spLocks noGrp="1" noChangeArrowheads="1"/>
          </p:cNvSpPr>
          <p:nvPr>
            <p:ph type="title"/>
          </p:nvPr>
        </p:nvSpPr>
        <p:spPr>
          <a:xfrm>
            <a:off x="457200" y="274638"/>
            <a:ext cx="8221663" cy="706090"/>
          </a:xfrm>
        </p:spPr>
        <p:txBody>
          <a:bodyPr/>
          <a:lstStyle/>
          <a:p>
            <a:pPr eaLnBrk="1" hangingPunct="1"/>
            <a:r>
              <a:rPr lang="ja-JP" altLang="en-US" sz="3600" dirty="0" smtClean="0"/>
              <a:t>九州・沖縄各県のドクターヘリの導入状況</a:t>
            </a:r>
          </a:p>
        </p:txBody>
      </p:sp>
      <p:sp>
        <p:nvSpPr>
          <p:cNvPr id="2" name="円形吹き出し 1"/>
          <p:cNvSpPr/>
          <p:nvPr/>
        </p:nvSpPr>
        <p:spPr>
          <a:xfrm>
            <a:off x="4860032" y="4005064"/>
            <a:ext cx="1711569" cy="508000"/>
          </a:xfrm>
          <a:prstGeom prst="wedgeEllipseCallout">
            <a:avLst>
              <a:gd name="adj1" fmla="val -63113"/>
              <a:gd name="adj2" fmla="val 225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九州・沖縄で　５番目に導入</a:t>
            </a:r>
          </a:p>
        </p:txBody>
      </p:sp>
      <p:sp>
        <p:nvSpPr>
          <p:cNvPr id="6"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40</a:t>
            </a:fld>
            <a:endParaRPr kumimoji="1" lang="ja-JP" altLang="en-US" sz="1600" b="1" i="1" dirty="0">
              <a:solidFill>
                <a:srgbClr val="FF0000"/>
              </a:solidFill>
            </a:endParaRPr>
          </a:p>
        </p:txBody>
      </p:sp>
    </p:spTree>
    <p:extLst>
      <p:ext uri="{BB962C8B-B14F-4D97-AF65-F5344CB8AC3E}">
        <p14:creationId xmlns:p14="http://schemas.microsoft.com/office/powerpoint/2010/main" val="31111454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テキスト ボックス 4"/>
          <p:cNvSpPr txBox="1">
            <a:spLocks noChangeArrowheads="1"/>
          </p:cNvSpPr>
          <p:nvPr/>
        </p:nvSpPr>
        <p:spPr bwMode="auto">
          <a:xfrm>
            <a:off x="2500313" y="261938"/>
            <a:ext cx="4303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3600" dirty="0">
                <a:latin typeface="HG丸ｺﾞｼｯｸM-PRO" pitchFamily="50" charset="-128"/>
                <a:ea typeface="HG丸ｺﾞｼｯｸM-PRO" pitchFamily="50" charset="-128"/>
              </a:rPr>
              <a:t>ドクターヘリの目的</a:t>
            </a:r>
          </a:p>
        </p:txBody>
      </p:sp>
      <p:sp>
        <p:nvSpPr>
          <p:cNvPr id="18" name="Rectangle 3"/>
          <p:cNvSpPr>
            <a:spLocks noGrp="1" noChangeArrowheads="1"/>
          </p:cNvSpPr>
          <p:nvPr>
            <p:ph type="body" idx="4294967295"/>
          </p:nvPr>
        </p:nvSpPr>
        <p:spPr>
          <a:xfrm>
            <a:off x="107951" y="1268413"/>
            <a:ext cx="8856663" cy="1512887"/>
          </a:xfrm>
        </p:spPr>
        <p:txBody>
          <a:bodyPr anchor="ctr"/>
          <a:lstStyle/>
          <a:p>
            <a:pPr marL="0" indent="0" algn="ctr">
              <a:lnSpc>
                <a:spcPct val="80000"/>
              </a:lnSpc>
              <a:buFont typeface="Wingdings" pitchFamily="2" charset="2"/>
              <a:buNone/>
              <a:defRPr/>
            </a:pPr>
            <a:r>
              <a:rPr lang="ja-JP" altLang="en-US" sz="3600" dirty="0">
                <a:latin typeface="HGP創英角ｺﾞｼｯｸUB" pitchFamily="50" charset="-128"/>
                <a:ea typeface="HGP創英角ｺﾞｼｯｸUB" pitchFamily="50" charset="-128"/>
              </a:rPr>
              <a:t>救急現場への</a:t>
            </a:r>
            <a:r>
              <a:rPr lang="ja-JP" altLang="en-US" sz="3600" dirty="0" smtClean="0">
                <a:latin typeface="HGP創英角ｺﾞｼｯｸUB" pitchFamily="50" charset="-128"/>
                <a:ea typeface="HGP創英角ｺﾞｼｯｸUB" pitchFamily="50" charset="-128"/>
              </a:rPr>
              <a:t>医師・看護師の迅速な派遣</a:t>
            </a:r>
            <a:endParaRPr lang="en-US" altLang="ja-JP" sz="3600" dirty="0" smtClean="0">
              <a:latin typeface="HGP創英角ｺﾞｼｯｸUB" pitchFamily="50" charset="-128"/>
              <a:ea typeface="HGP創英角ｺﾞｼｯｸUB" pitchFamily="50" charset="-128"/>
            </a:endParaRPr>
          </a:p>
          <a:p>
            <a:pPr marL="0" indent="0" algn="ctr">
              <a:lnSpc>
                <a:spcPct val="80000"/>
              </a:lnSpc>
              <a:buFont typeface="Wingdings" pitchFamily="2" charset="2"/>
              <a:buNone/>
              <a:defRPr/>
            </a:pPr>
            <a:r>
              <a:rPr lang="ja-JP" altLang="en-US" sz="3600" dirty="0" smtClean="0">
                <a:solidFill>
                  <a:srgbClr val="FF0000"/>
                </a:solidFill>
                <a:latin typeface="HGP創英角ｺﾞｼｯｸUB" pitchFamily="50" charset="-128"/>
                <a:ea typeface="HGP創英角ｺﾞｼｯｸUB" pitchFamily="50" charset="-128"/>
              </a:rPr>
              <a:t>患者搬送が目的ではない</a:t>
            </a:r>
            <a:endParaRPr lang="ja-JP" altLang="ja-JP" sz="3600" dirty="0">
              <a:solidFill>
                <a:srgbClr val="FF0000"/>
              </a:solidFill>
              <a:latin typeface="HGP創英角ｺﾞｼｯｸUB" pitchFamily="50" charset="-128"/>
              <a:ea typeface="HGP創英角ｺﾞｼｯｸUB" pitchFamily="50" charset="-128"/>
            </a:endParaRP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4" y="3505200"/>
            <a:ext cx="3522662" cy="2732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9" y="3494088"/>
            <a:ext cx="3522662"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41</a:t>
            </a:fld>
            <a:endParaRPr kumimoji="1" lang="ja-JP" altLang="en-US" sz="1600" b="1" i="1" dirty="0">
              <a:solidFill>
                <a:srgbClr val="FF0000"/>
              </a:solidFill>
            </a:endParaRPr>
          </a:p>
        </p:txBody>
      </p:sp>
    </p:spTree>
    <p:extLst>
      <p:ext uri="{BB962C8B-B14F-4D97-AF65-F5344CB8AC3E}">
        <p14:creationId xmlns:p14="http://schemas.microsoft.com/office/powerpoint/2010/main" val="282075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
          <p:cNvSpPr txBox="1">
            <a:spLocks noChangeArrowheads="1"/>
          </p:cNvSpPr>
          <p:nvPr/>
        </p:nvSpPr>
        <p:spPr bwMode="auto">
          <a:xfrm>
            <a:off x="598488" y="163513"/>
            <a:ext cx="8088312"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3400"/>
              <a:t>県内各地への所要時間</a:t>
            </a:r>
          </a:p>
        </p:txBody>
      </p:sp>
      <p:sp>
        <p:nvSpPr>
          <p:cNvPr id="50179" name="Line 2"/>
          <p:cNvSpPr>
            <a:spLocks noChangeShapeType="1"/>
          </p:cNvSpPr>
          <p:nvPr/>
        </p:nvSpPr>
        <p:spPr bwMode="auto">
          <a:xfrm>
            <a:off x="6296025" y="3136900"/>
            <a:ext cx="936625" cy="1588"/>
          </a:xfrm>
          <a:prstGeom prst="line">
            <a:avLst/>
          </a:prstGeom>
          <a:noFill/>
          <a:ln w="2844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25538"/>
            <a:ext cx="7777162" cy="5732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42</a:t>
            </a:fld>
            <a:endParaRPr kumimoji="1" lang="ja-JP" altLang="en-US" sz="1600" b="1" i="1" dirty="0">
              <a:solidFill>
                <a:srgbClr val="FF0000"/>
              </a:solidFill>
            </a:endParaRPr>
          </a:p>
        </p:txBody>
      </p:sp>
    </p:spTree>
    <p:extLst>
      <p:ext uri="{BB962C8B-B14F-4D97-AF65-F5344CB8AC3E}">
        <p14:creationId xmlns:p14="http://schemas.microsoft.com/office/powerpoint/2010/main" val="41878366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Oval 1"/>
          <p:cNvSpPr>
            <a:spLocks noChangeArrowheads="1"/>
          </p:cNvSpPr>
          <p:nvPr/>
        </p:nvSpPr>
        <p:spPr bwMode="auto">
          <a:xfrm>
            <a:off x="433388" y="5084763"/>
            <a:ext cx="2627312" cy="1439862"/>
          </a:xfrm>
          <a:prstGeom prst="ellipse">
            <a:avLst/>
          </a:prstGeom>
          <a:solidFill>
            <a:srgbClr val="CC99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2000" b="1"/>
              <a:t>医師会</a:t>
            </a:r>
          </a:p>
          <a:p>
            <a:pPr algn="ctr" eaLnBrk="1" hangingPunct="1">
              <a:spcBef>
                <a:spcPct val="0"/>
              </a:spcBef>
              <a:buClrTx/>
              <a:buFontTx/>
              <a:buNone/>
            </a:pPr>
            <a:r>
              <a:rPr lang="ja-JP" altLang="ja-JP" sz="1600"/>
              <a:t>かかりつけ医制の推進</a:t>
            </a:r>
          </a:p>
          <a:p>
            <a:pPr algn="ctr" eaLnBrk="1" hangingPunct="1">
              <a:spcBef>
                <a:spcPct val="0"/>
              </a:spcBef>
              <a:buClrTx/>
              <a:buFontTx/>
              <a:buNone/>
            </a:pPr>
            <a:r>
              <a:rPr lang="ja-JP" altLang="ja-JP" sz="1600"/>
              <a:t>在宅当番医制度</a:t>
            </a:r>
          </a:p>
        </p:txBody>
      </p:sp>
      <p:sp>
        <p:nvSpPr>
          <p:cNvPr id="54275" name="Oval 2"/>
          <p:cNvSpPr>
            <a:spLocks noChangeArrowheads="1"/>
          </p:cNvSpPr>
          <p:nvPr/>
        </p:nvSpPr>
        <p:spPr bwMode="auto">
          <a:xfrm>
            <a:off x="2203450" y="2497138"/>
            <a:ext cx="4802188" cy="2876550"/>
          </a:xfrm>
          <a:prstGeom prst="ellipse">
            <a:avLst/>
          </a:prstGeom>
          <a:gradFill rotWithShape="0">
            <a:gsLst>
              <a:gs pos="0">
                <a:srgbClr val="FF99CC"/>
              </a:gs>
              <a:gs pos="100000">
                <a:srgbClr val="824E68"/>
              </a:gs>
            </a:gsLst>
            <a:path path="shape">
              <a:fillToRect l="50000" t="50000" r="50000" b="50000"/>
            </a:path>
          </a:gra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2400" b="1">
                <a:solidFill>
                  <a:srgbClr val="FFFFFF"/>
                </a:solidFill>
              </a:rPr>
              <a:t>　　　</a:t>
            </a:r>
          </a:p>
        </p:txBody>
      </p:sp>
      <p:sp>
        <p:nvSpPr>
          <p:cNvPr id="51203" name="Oval 3"/>
          <p:cNvSpPr>
            <a:spLocks noChangeArrowheads="1"/>
          </p:cNvSpPr>
          <p:nvPr/>
        </p:nvSpPr>
        <p:spPr bwMode="auto">
          <a:xfrm>
            <a:off x="3062288" y="5013325"/>
            <a:ext cx="2952750" cy="1509713"/>
          </a:xfrm>
          <a:prstGeom prst="ellipse">
            <a:avLst/>
          </a:prstGeom>
          <a:solidFill>
            <a:srgbClr val="FFFF00">
              <a:alpha val="59999"/>
            </a:srgbClr>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endParaRPr lang="en-US" altLang="ja-JP" sz="2000" b="1">
              <a:ea typeface="HG丸ｺﾞｼｯｸM-PRO" pitchFamily="48" charset="-128"/>
            </a:endParaRPr>
          </a:p>
          <a:p>
            <a:pPr algn="ctr" eaLnBrk="1" hangingPunct="1">
              <a:spcBef>
                <a:spcPct val="0"/>
              </a:spcBef>
              <a:buClrTx/>
              <a:buFontTx/>
              <a:buNone/>
            </a:pPr>
            <a:r>
              <a:rPr lang="ja-JP" altLang="ja-JP" sz="2000" b="1">
                <a:ea typeface="HG丸ｺﾞｼｯｸM-PRO" pitchFamily="48" charset="-128"/>
              </a:rPr>
              <a:t>住　民</a:t>
            </a:r>
          </a:p>
          <a:p>
            <a:pPr algn="ctr" eaLnBrk="1" hangingPunct="1">
              <a:spcBef>
                <a:spcPct val="0"/>
              </a:spcBef>
              <a:buClrTx/>
              <a:buFontTx/>
              <a:buNone/>
            </a:pPr>
            <a:r>
              <a:rPr lang="ja-JP" altLang="ja-JP" sz="1800"/>
              <a:t>かかりつけ医をもつ</a:t>
            </a:r>
          </a:p>
          <a:p>
            <a:pPr algn="ctr" eaLnBrk="1" hangingPunct="1">
              <a:spcBef>
                <a:spcPct val="0"/>
              </a:spcBef>
              <a:buClrTx/>
              <a:buFontTx/>
              <a:buNone/>
            </a:pPr>
            <a:r>
              <a:rPr lang="ja-JP" altLang="ja-JP" sz="1800">
                <a:ea typeface="HG丸ｺﾞｼｯｸM-PRO" pitchFamily="48" charset="-128"/>
              </a:rPr>
              <a:t>適正受診をこころがける</a:t>
            </a:r>
          </a:p>
          <a:p>
            <a:pPr algn="ctr" eaLnBrk="1" hangingPunct="1">
              <a:spcBef>
                <a:spcPct val="0"/>
              </a:spcBef>
              <a:buClrTx/>
              <a:buFontTx/>
              <a:buNone/>
            </a:pPr>
            <a:endParaRPr lang="ja-JP" altLang="ja-JP" sz="1800" b="1">
              <a:ea typeface="HG丸ｺﾞｼｯｸM-PRO" pitchFamily="48" charset="-128"/>
            </a:endParaRPr>
          </a:p>
          <a:p>
            <a:pPr algn="ctr" eaLnBrk="1" hangingPunct="1">
              <a:spcBef>
                <a:spcPct val="0"/>
              </a:spcBef>
              <a:buClrTx/>
              <a:buFontTx/>
              <a:buNone/>
            </a:pPr>
            <a:endParaRPr lang="ja-JP" altLang="ja-JP" sz="1800" b="1">
              <a:ea typeface="HG丸ｺﾞｼｯｸM-PRO" pitchFamily="48" charset="-128"/>
            </a:endParaRPr>
          </a:p>
        </p:txBody>
      </p:sp>
      <p:sp>
        <p:nvSpPr>
          <p:cNvPr id="51204" name="Oval 4"/>
          <p:cNvSpPr>
            <a:spLocks noChangeArrowheads="1"/>
          </p:cNvSpPr>
          <p:nvPr/>
        </p:nvSpPr>
        <p:spPr bwMode="auto">
          <a:xfrm>
            <a:off x="114301" y="3172746"/>
            <a:ext cx="2162175" cy="1757363"/>
          </a:xfrm>
          <a:prstGeom prst="ellipse">
            <a:avLst/>
          </a:prstGeom>
          <a:solidFill>
            <a:srgbClr val="FF99CC">
              <a:alpha val="59999"/>
            </a:srgbClr>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2400" b="1"/>
              <a:t>市町村</a:t>
            </a:r>
          </a:p>
          <a:p>
            <a:pPr algn="ctr" eaLnBrk="1" hangingPunct="1">
              <a:spcBef>
                <a:spcPct val="0"/>
              </a:spcBef>
              <a:buClrTx/>
              <a:buFontTx/>
              <a:buNone/>
            </a:pPr>
            <a:r>
              <a:rPr lang="ja-JP" altLang="ja-JP" sz="1400"/>
              <a:t>住民への適正な受診の啓発</a:t>
            </a:r>
          </a:p>
          <a:p>
            <a:pPr algn="ctr" eaLnBrk="1" hangingPunct="1">
              <a:spcBef>
                <a:spcPct val="0"/>
              </a:spcBef>
              <a:buClrTx/>
              <a:buFontTx/>
              <a:buNone/>
            </a:pPr>
            <a:r>
              <a:rPr lang="ja-JP" altLang="ja-JP" sz="1400"/>
              <a:t>初期救急への対応</a:t>
            </a:r>
          </a:p>
          <a:p>
            <a:pPr algn="ctr" eaLnBrk="1" hangingPunct="1">
              <a:spcBef>
                <a:spcPct val="0"/>
              </a:spcBef>
              <a:buClrTx/>
              <a:buFontTx/>
              <a:buNone/>
            </a:pPr>
            <a:r>
              <a:rPr lang="ja-JP" altLang="ja-JP" sz="1400"/>
              <a:t>在宅当番医制度等の支援</a:t>
            </a:r>
          </a:p>
        </p:txBody>
      </p:sp>
      <p:sp>
        <p:nvSpPr>
          <p:cNvPr id="51205" name="Oval 5"/>
          <p:cNvSpPr>
            <a:spLocks noChangeArrowheads="1"/>
          </p:cNvSpPr>
          <p:nvPr/>
        </p:nvSpPr>
        <p:spPr bwMode="auto">
          <a:xfrm>
            <a:off x="100013" y="1330325"/>
            <a:ext cx="4173537" cy="1608138"/>
          </a:xfrm>
          <a:prstGeom prst="ellipse">
            <a:avLst/>
          </a:prstGeom>
          <a:solidFill>
            <a:srgbClr val="FFFF99">
              <a:alpha val="59999"/>
            </a:srgbClr>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800" b="1" dirty="0">
                <a:latin typeface="ＭＳ Ｐゴシック" pitchFamily="48" charset="-128"/>
              </a:rPr>
              <a:t>県</a:t>
            </a:r>
          </a:p>
          <a:p>
            <a:pPr algn="ctr" eaLnBrk="1" hangingPunct="1">
              <a:spcBef>
                <a:spcPct val="0"/>
              </a:spcBef>
              <a:buClrTx/>
              <a:buFontTx/>
              <a:buNone/>
            </a:pPr>
            <a:r>
              <a:rPr lang="ja-JP" altLang="ja-JP" sz="1400" dirty="0">
                <a:latin typeface="ＭＳ Ｐゴシック" pitchFamily="48" charset="-128"/>
              </a:rPr>
              <a:t>医師確保総合対策の推進</a:t>
            </a:r>
          </a:p>
          <a:p>
            <a:pPr algn="ctr" eaLnBrk="1" hangingPunct="1">
              <a:spcBef>
                <a:spcPct val="0"/>
              </a:spcBef>
              <a:buClrTx/>
              <a:buFontTx/>
              <a:buNone/>
            </a:pPr>
            <a:r>
              <a:rPr lang="ja-JP" altLang="ja-JP" sz="1400" dirty="0">
                <a:latin typeface="ＭＳ Ｐゴシック" pitchFamily="48" charset="-128"/>
              </a:rPr>
              <a:t>地域救急医療の支援体制の拡充</a:t>
            </a:r>
          </a:p>
          <a:p>
            <a:pPr algn="ctr" eaLnBrk="1" hangingPunct="1">
              <a:spcBef>
                <a:spcPct val="0"/>
              </a:spcBef>
              <a:buClrTx/>
              <a:buFontTx/>
              <a:buNone/>
            </a:pPr>
            <a:r>
              <a:rPr lang="ja-JP" altLang="en-US" sz="1400" dirty="0" smtClean="0">
                <a:latin typeface="ＭＳ Ｐゴシック" pitchFamily="48" charset="-128"/>
              </a:rPr>
              <a:t>子ども医療</a:t>
            </a:r>
            <a:r>
              <a:rPr lang="ja-JP" altLang="ja-JP" sz="1400" dirty="0" smtClean="0">
                <a:latin typeface="ＭＳ Ｐゴシック" pitchFamily="48" charset="-128"/>
              </a:rPr>
              <a:t>電話</a:t>
            </a:r>
            <a:r>
              <a:rPr lang="ja-JP" altLang="ja-JP" sz="1400" dirty="0">
                <a:latin typeface="ＭＳ Ｐゴシック" pitchFamily="48" charset="-128"/>
              </a:rPr>
              <a:t>相談事業（♯８０００</a:t>
            </a:r>
            <a:r>
              <a:rPr lang="ja-JP" altLang="ja-JP" sz="1400" dirty="0" smtClean="0">
                <a:latin typeface="ＭＳ Ｐゴシック" pitchFamily="48" charset="-128"/>
              </a:rPr>
              <a:t>）</a:t>
            </a:r>
            <a:endParaRPr lang="en-US" altLang="ja-JP" sz="1400" dirty="0" smtClean="0">
              <a:latin typeface="ＭＳ Ｐゴシック" pitchFamily="48" charset="-128"/>
            </a:endParaRPr>
          </a:p>
          <a:p>
            <a:pPr algn="ctr" eaLnBrk="1" hangingPunct="1">
              <a:spcBef>
                <a:spcPct val="0"/>
              </a:spcBef>
              <a:buClrTx/>
              <a:buFontTx/>
              <a:buNone/>
            </a:pPr>
            <a:r>
              <a:rPr lang="ja-JP" altLang="en-US" sz="1400" dirty="0">
                <a:latin typeface="ＭＳ Ｐゴシック" pitchFamily="48" charset="-128"/>
              </a:rPr>
              <a:t>夜間安心医療電話相談</a:t>
            </a:r>
            <a:r>
              <a:rPr lang="ja-JP" altLang="en-US" sz="1400" dirty="0" smtClean="0">
                <a:latin typeface="ＭＳ Ｐゴシック" pitchFamily="48" charset="-128"/>
              </a:rPr>
              <a:t>事業（＃７４００）</a:t>
            </a:r>
            <a:r>
              <a:rPr lang="ja-JP" altLang="ja-JP" sz="1400" dirty="0" smtClean="0">
                <a:latin typeface="ＭＳ Ｐゴシック" pitchFamily="48" charset="-128"/>
              </a:rPr>
              <a:t> </a:t>
            </a:r>
            <a:endParaRPr lang="ja-JP" altLang="ja-JP" sz="1400" dirty="0">
              <a:latin typeface="ＭＳ Ｐゴシック" pitchFamily="48" charset="-128"/>
            </a:endParaRPr>
          </a:p>
        </p:txBody>
      </p:sp>
      <p:sp>
        <p:nvSpPr>
          <p:cNvPr id="51206" name="Oval 6"/>
          <p:cNvSpPr>
            <a:spLocks noChangeArrowheads="1"/>
          </p:cNvSpPr>
          <p:nvPr/>
        </p:nvSpPr>
        <p:spPr bwMode="auto">
          <a:xfrm>
            <a:off x="6015038" y="4940300"/>
            <a:ext cx="2734007" cy="1511300"/>
          </a:xfrm>
          <a:prstGeom prst="ellipse">
            <a:avLst/>
          </a:prstGeom>
          <a:solidFill>
            <a:srgbClr val="CC99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2000" b="1"/>
              <a:t>診療所</a:t>
            </a:r>
          </a:p>
          <a:p>
            <a:pPr algn="ctr" eaLnBrk="1" hangingPunct="1">
              <a:spcBef>
                <a:spcPct val="0"/>
              </a:spcBef>
              <a:buClrTx/>
              <a:buFontTx/>
              <a:buNone/>
            </a:pPr>
            <a:r>
              <a:rPr lang="ja-JP" altLang="ja-JP" sz="1600"/>
              <a:t>かかりつけ医の普及</a:t>
            </a:r>
          </a:p>
          <a:p>
            <a:pPr algn="ctr" eaLnBrk="1" hangingPunct="1">
              <a:spcBef>
                <a:spcPct val="0"/>
              </a:spcBef>
              <a:buClrTx/>
              <a:buFontTx/>
              <a:buNone/>
            </a:pPr>
            <a:r>
              <a:rPr lang="ja-JP" altLang="ja-JP" sz="1600"/>
              <a:t>在宅当番医への参加</a:t>
            </a:r>
          </a:p>
          <a:p>
            <a:pPr algn="ctr" eaLnBrk="1" hangingPunct="1">
              <a:spcBef>
                <a:spcPct val="0"/>
              </a:spcBef>
              <a:buClrTx/>
              <a:buFontTx/>
              <a:buNone/>
            </a:pPr>
            <a:endParaRPr lang="ja-JP" altLang="ja-JP" sz="1600"/>
          </a:p>
        </p:txBody>
      </p:sp>
      <p:sp>
        <p:nvSpPr>
          <p:cNvPr id="51207" name="Oval 7"/>
          <p:cNvSpPr>
            <a:spLocks noChangeArrowheads="1"/>
          </p:cNvSpPr>
          <p:nvPr/>
        </p:nvSpPr>
        <p:spPr bwMode="auto">
          <a:xfrm>
            <a:off x="4645025" y="1332459"/>
            <a:ext cx="3743325" cy="1511300"/>
          </a:xfrm>
          <a:prstGeom prst="ellipse">
            <a:avLst/>
          </a:prstGeom>
          <a:solidFill>
            <a:srgbClr val="FFFF99">
              <a:alpha val="59999"/>
            </a:srgbClr>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2000" b="1" dirty="0"/>
              <a:t>保健所</a:t>
            </a:r>
          </a:p>
          <a:p>
            <a:pPr algn="ctr" eaLnBrk="1" hangingPunct="1">
              <a:spcBef>
                <a:spcPct val="0"/>
              </a:spcBef>
              <a:buClrTx/>
              <a:buFontTx/>
              <a:buNone/>
            </a:pPr>
            <a:r>
              <a:rPr lang="ja-JP" altLang="ja-JP" sz="1600" dirty="0"/>
              <a:t>地域保健医療推進協議会</a:t>
            </a:r>
          </a:p>
          <a:p>
            <a:pPr algn="ctr" eaLnBrk="1" hangingPunct="1">
              <a:spcBef>
                <a:spcPct val="0"/>
              </a:spcBef>
              <a:buClrTx/>
              <a:buFontTx/>
              <a:buNone/>
            </a:pPr>
            <a:r>
              <a:rPr lang="ja-JP" altLang="ja-JP" sz="1600" dirty="0"/>
              <a:t>による地域保健医療計画の推進</a:t>
            </a:r>
          </a:p>
          <a:p>
            <a:pPr algn="ctr" eaLnBrk="1" hangingPunct="1">
              <a:spcBef>
                <a:spcPct val="0"/>
              </a:spcBef>
              <a:buClrTx/>
              <a:buFontTx/>
              <a:buNone/>
            </a:pPr>
            <a:endParaRPr lang="ja-JP" altLang="ja-JP" sz="1600" dirty="0"/>
          </a:p>
        </p:txBody>
      </p:sp>
      <p:sp>
        <p:nvSpPr>
          <p:cNvPr id="51208" name="AutoShape 8"/>
          <p:cNvSpPr>
            <a:spLocks noChangeArrowheads="1"/>
          </p:cNvSpPr>
          <p:nvPr/>
        </p:nvSpPr>
        <p:spPr bwMode="auto">
          <a:xfrm>
            <a:off x="5799138" y="5661025"/>
            <a:ext cx="431800" cy="287338"/>
          </a:xfrm>
          <a:prstGeom prst="homePlate">
            <a:avLst>
              <a:gd name="adj" fmla="val 37569"/>
            </a:avLst>
          </a:prstGeom>
          <a:solidFill>
            <a:srgbClr val="BBE0E3"/>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51209" name="AutoShape 9"/>
          <p:cNvSpPr>
            <a:spLocks noChangeArrowheads="1"/>
          </p:cNvSpPr>
          <p:nvPr/>
        </p:nvSpPr>
        <p:spPr bwMode="auto">
          <a:xfrm rot="10800000">
            <a:off x="2774950" y="5676900"/>
            <a:ext cx="431800" cy="287338"/>
          </a:xfrm>
          <a:prstGeom prst="homePlate">
            <a:avLst>
              <a:gd name="adj" fmla="val 37569"/>
            </a:avLst>
          </a:prstGeom>
          <a:solidFill>
            <a:srgbClr val="BBE0E3"/>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endParaRPr lang="ja-JP" altLang="en-US"/>
          </a:p>
        </p:txBody>
      </p:sp>
      <p:sp>
        <p:nvSpPr>
          <p:cNvPr id="51210" name="Oval 10"/>
          <p:cNvSpPr>
            <a:spLocks noChangeArrowheads="1"/>
          </p:cNvSpPr>
          <p:nvPr/>
        </p:nvSpPr>
        <p:spPr bwMode="auto">
          <a:xfrm>
            <a:off x="6899275" y="3108325"/>
            <a:ext cx="2195512" cy="1800225"/>
          </a:xfrm>
          <a:prstGeom prst="ellipse">
            <a:avLst/>
          </a:prstGeom>
          <a:solidFill>
            <a:srgbClr val="FF99CC">
              <a:alpha val="59999"/>
            </a:srgbClr>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2000" b="1">
                <a:latin typeface="ＭＳ Ｐゴシック" pitchFamily="48" charset="-128"/>
              </a:rPr>
              <a:t>各消防本部</a:t>
            </a:r>
          </a:p>
          <a:p>
            <a:pPr algn="ctr" eaLnBrk="1" hangingPunct="1">
              <a:spcBef>
                <a:spcPct val="0"/>
              </a:spcBef>
              <a:buClrTx/>
              <a:buFontTx/>
              <a:buNone/>
            </a:pPr>
            <a:r>
              <a:rPr lang="ja-JP" altLang="ja-JP" sz="1600">
                <a:latin typeface="ＭＳ Ｐゴシック" pitchFamily="48" charset="-128"/>
              </a:rPr>
              <a:t>　円滑な救急搬送</a:t>
            </a:r>
          </a:p>
          <a:p>
            <a:pPr algn="ctr" eaLnBrk="1" hangingPunct="1">
              <a:spcBef>
                <a:spcPct val="0"/>
              </a:spcBef>
              <a:buClrTx/>
              <a:buFontTx/>
              <a:buNone/>
            </a:pPr>
            <a:r>
              <a:rPr lang="ja-JP" altLang="ja-JP" sz="1600">
                <a:latin typeface="ＭＳ Ｐゴシック" pitchFamily="48" charset="-128"/>
              </a:rPr>
              <a:t>適切な振分け</a:t>
            </a:r>
          </a:p>
        </p:txBody>
      </p:sp>
      <p:sp>
        <p:nvSpPr>
          <p:cNvPr id="54284" name="Oval 11"/>
          <p:cNvSpPr>
            <a:spLocks noChangeArrowheads="1"/>
          </p:cNvSpPr>
          <p:nvPr/>
        </p:nvSpPr>
        <p:spPr bwMode="auto">
          <a:xfrm>
            <a:off x="4778375" y="3525838"/>
            <a:ext cx="1739900" cy="1257300"/>
          </a:xfrm>
          <a:prstGeom prst="ellipse">
            <a:avLst/>
          </a:prstGeom>
          <a:solidFill>
            <a:srgbClr val="FF99CC"/>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400" b="1">
                <a:latin typeface="ＭＳ Ｐゴシック" pitchFamily="48" charset="-128"/>
              </a:rPr>
              <a:t>　救命救急センター等</a:t>
            </a:r>
          </a:p>
          <a:p>
            <a:pPr algn="ctr" eaLnBrk="1" hangingPunct="1">
              <a:spcBef>
                <a:spcPct val="0"/>
              </a:spcBef>
              <a:buClrTx/>
              <a:buFontTx/>
              <a:buNone/>
            </a:pPr>
            <a:r>
              <a:rPr lang="ja-JP" altLang="ja-JP" sz="1400" b="1">
                <a:latin typeface="ＭＳ Ｐゴシック" pitchFamily="48" charset="-128"/>
              </a:rPr>
              <a:t>基幹病院</a:t>
            </a:r>
          </a:p>
        </p:txBody>
      </p:sp>
      <p:sp>
        <p:nvSpPr>
          <p:cNvPr id="54285" name="Oval 12"/>
          <p:cNvSpPr>
            <a:spLocks noChangeArrowheads="1"/>
          </p:cNvSpPr>
          <p:nvPr/>
        </p:nvSpPr>
        <p:spPr bwMode="auto">
          <a:xfrm>
            <a:off x="2657475" y="3525838"/>
            <a:ext cx="1739900" cy="1257300"/>
          </a:xfrm>
          <a:prstGeom prst="ellipse">
            <a:avLst/>
          </a:prstGeom>
          <a:solidFill>
            <a:srgbClr val="FF99CC"/>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400" b="1">
                <a:latin typeface="ＭＳ Ｐゴシック" pitchFamily="48" charset="-128"/>
              </a:rPr>
              <a:t>地域の救急病院</a:t>
            </a:r>
          </a:p>
        </p:txBody>
      </p:sp>
      <p:sp>
        <p:nvSpPr>
          <p:cNvPr id="51213" name="AutoShape 13"/>
          <p:cNvSpPr>
            <a:spLocks noChangeArrowheads="1"/>
          </p:cNvSpPr>
          <p:nvPr/>
        </p:nvSpPr>
        <p:spPr bwMode="auto">
          <a:xfrm rot="7440000">
            <a:off x="5830094" y="2575719"/>
            <a:ext cx="935037" cy="930275"/>
          </a:xfrm>
          <a:prstGeom prst="notchedRightArrow">
            <a:avLst>
              <a:gd name="adj1" fmla="val 50000"/>
              <a:gd name="adj2" fmla="val 25128"/>
            </a:avLst>
          </a:prstGeom>
          <a:solidFill>
            <a:srgbClr val="FF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400">
                <a:latin typeface="ＭＳ Ｐゴシック" pitchFamily="48" charset="-128"/>
              </a:rPr>
              <a:t>支援</a:t>
            </a:r>
          </a:p>
          <a:p>
            <a:pPr algn="ctr" eaLnBrk="1" hangingPunct="1">
              <a:spcBef>
                <a:spcPct val="0"/>
              </a:spcBef>
              <a:buClrTx/>
              <a:buFontTx/>
              <a:buNone/>
            </a:pPr>
            <a:r>
              <a:rPr lang="ja-JP" altLang="ja-JP" sz="1400">
                <a:latin typeface="ＭＳ Ｐゴシック" pitchFamily="48" charset="-128"/>
              </a:rPr>
              <a:t>協力</a:t>
            </a:r>
          </a:p>
        </p:txBody>
      </p:sp>
      <p:sp>
        <p:nvSpPr>
          <p:cNvPr id="51214" name="AutoShape 14"/>
          <p:cNvSpPr>
            <a:spLocks noChangeArrowheads="1"/>
          </p:cNvSpPr>
          <p:nvPr/>
        </p:nvSpPr>
        <p:spPr bwMode="auto">
          <a:xfrm rot="3060000">
            <a:off x="2339449" y="2745366"/>
            <a:ext cx="892642" cy="874763"/>
          </a:xfrm>
          <a:prstGeom prst="notchedRightArrow">
            <a:avLst>
              <a:gd name="adj1" fmla="val 50000"/>
              <a:gd name="adj2" fmla="val 25128"/>
            </a:avLst>
          </a:prstGeom>
          <a:solidFill>
            <a:srgbClr val="FF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400"/>
              <a:t>支援</a:t>
            </a:r>
          </a:p>
          <a:p>
            <a:pPr algn="ctr" eaLnBrk="1" hangingPunct="1">
              <a:spcBef>
                <a:spcPct val="0"/>
              </a:spcBef>
              <a:buClrTx/>
              <a:buFontTx/>
              <a:buNone/>
            </a:pPr>
            <a:r>
              <a:rPr lang="ja-JP" altLang="ja-JP" sz="1400"/>
              <a:t>協力</a:t>
            </a:r>
          </a:p>
        </p:txBody>
      </p:sp>
      <p:sp>
        <p:nvSpPr>
          <p:cNvPr id="51215" name="AutoShape 15"/>
          <p:cNvSpPr>
            <a:spLocks noChangeArrowheads="1"/>
          </p:cNvSpPr>
          <p:nvPr/>
        </p:nvSpPr>
        <p:spPr bwMode="auto">
          <a:xfrm rot="10800000">
            <a:off x="4154488" y="3346450"/>
            <a:ext cx="806450" cy="1643063"/>
          </a:xfrm>
          <a:prstGeom prst="notchedRightArrow">
            <a:avLst>
              <a:gd name="adj1" fmla="val 64519"/>
              <a:gd name="adj2" fmla="val 25181"/>
            </a:avLst>
          </a:prstGeom>
          <a:solidFill>
            <a:srgbClr val="FF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lIns="90000" tIns="46800" rIns="90000" bIns="46800" anchor="ctr">
            <a:spAutoFit/>
          </a:bodyPr>
          <a:lstStyle>
            <a:lvl1pPr marL="685800" indent="-677863" eaLnBrk="0" hangingPunct="0">
              <a:spcBef>
                <a:spcPts val="8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3200">
                <a:solidFill>
                  <a:srgbClr val="000000"/>
                </a:solidFill>
                <a:latin typeface="Arial" charset="0"/>
                <a:ea typeface="ＭＳ Ｐゴシック" pitchFamily="48" charset="-128"/>
              </a:defRPr>
            </a:lvl1pPr>
            <a:lvl2pPr eaLnBrk="0" hangingPunct="0">
              <a:spcBef>
                <a:spcPts val="7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800">
                <a:solidFill>
                  <a:srgbClr val="000000"/>
                </a:solidFill>
                <a:latin typeface="Arial" charset="0"/>
                <a:ea typeface="ＭＳ Ｐゴシック" pitchFamily="48" charset="-128"/>
              </a:defRPr>
            </a:lvl2pPr>
            <a:lvl3pPr eaLnBrk="0" hangingPunct="0">
              <a:spcBef>
                <a:spcPts val="6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400">
                <a:solidFill>
                  <a:srgbClr val="000000"/>
                </a:solidFill>
                <a:latin typeface="Arial" charset="0"/>
                <a:ea typeface="ＭＳ Ｐゴシック" pitchFamily="48" charset="-128"/>
              </a:defRPr>
            </a:lvl3pPr>
            <a:lvl4pPr eaLnBrk="0" hangingPunct="0">
              <a:spcBef>
                <a:spcPts val="5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4pPr>
            <a:lvl5pPr eaLnBrk="0" hangingPunct="0">
              <a:spcBef>
                <a:spcPts val="5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9pPr>
          </a:lstStyle>
          <a:p>
            <a:pPr algn="ctr">
              <a:spcBef>
                <a:spcPct val="0"/>
              </a:spcBef>
              <a:spcAft>
                <a:spcPts val="900"/>
              </a:spcAft>
              <a:buClrTx/>
              <a:buFontTx/>
              <a:buNone/>
            </a:pPr>
            <a:r>
              <a:rPr lang="ja-JP" altLang="ja-JP" sz="1400" b="1"/>
              <a:t>支援</a:t>
            </a:r>
          </a:p>
          <a:p>
            <a:pPr algn="ctr">
              <a:spcBef>
                <a:spcPct val="0"/>
              </a:spcBef>
              <a:spcAft>
                <a:spcPts val="900"/>
              </a:spcAft>
              <a:buClrTx/>
              <a:buFontTx/>
              <a:buNone/>
            </a:pPr>
            <a:r>
              <a:rPr lang="ja-JP" altLang="ja-JP" sz="1400" b="1"/>
              <a:t>協力</a:t>
            </a:r>
          </a:p>
        </p:txBody>
      </p:sp>
      <p:sp>
        <p:nvSpPr>
          <p:cNvPr id="51216" name="AutoShape 16"/>
          <p:cNvSpPr>
            <a:spLocks noChangeArrowheads="1"/>
          </p:cNvSpPr>
          <p:nvPr/>
        </p:nvSpPr>
        <p:spPr bwMode="auto">
          <a:xfrm rot="-2640000">
            <a:off x="5978525" y="4573588"/>
            <a:ext cx="1087438" cy="900112"/>
          </a:xfrm>
          <a:prstGeom prst="upDownArrow">
            <a:avLst>
              <a:gd name="adj1" fmla="val 50000"/>
              <a:gd name="adj2" fmla="val 19907"/>
            </a:avLst>
          </a:prstGeom>
          <a:solidFill>
            <a:srgbClr val="BBE0E3"/>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rtl="1" eaLnBrk="1" hangingPunct="1">
              <a:spcBef>
                <a:spcPct val="0"/>
              </a:spcBef>
              <a:buClrTx/>
              <a:buFontTx/>
              <a:buNone/>
            </a:pPr>
            <a:r>
              <a:rPr lang="ja-JP" altLang="ja-JP" sz="1800"/>
              <a:t>連携</a:t>
            </a:r>
          </a:p>
          <a:p>
            <a:pPr algn="ctr" rtl="1" eaLnBrk="1" hangingPunct="1">
              <a:spcBef>
                <a:spcPct val="0"/>
              </a:spcBef>
              <a:buClrTx/>
              <a:buFontTx/>
              <a:buNone/>
            </a:pPr>
            <a:r>
              <a:rPr lang="ja-JP" altLang="ja-JP" sz="1800"/>
              <a:t>協力</a:t>
            </a:r>
          </a:p>
        </p:txBody>
      </p:sp>
      <p:sp>
        <p:nvSpPr>
          <p:cNvPr id="51217" name="AutoShape 17"/>
          <p:cNvSpPr>
            <a:spLocks noChangeArrowheads="1"/>
          </p:cNvSpPr>
          <p:nvPr/>
        </p:nvSpPr>
        <p:spPr bwMode="auto">
          <a:xfrm rot="2460000">
            <a:off x="2051050" y="4532313"/>
            <a:ext cx="1087438" cy="900112"/>
          </a:xfrm>
          <a:prstGeom prst="upDownArrow">
            <a:avLst>
              <a:gd name="adj1" fmla="val 50000"/>
              <a:gd name="adj2" fmla="val 19907"/>
            </a:avLst>
          </a:prstGeom>
          <a:solidFill>
            <a:srgbClr val="BBE0E3"/>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rtl="1" eaLnBrk="1" hangingPunct="1">
              <a:spcBef>
                <a:spcPct val="0"/>
              </a:spcBef>
              <a:buClrTx/>
              <a:buFontTx/>
              <a:buNone/>
            </a:pPr>
            <a:r>
              <a:rPr lang="ja-JP" altLang="ja-JP" sz="1800"/>
              <a:t>連携</a:t>
            </a:r>
          </a:p>
          <a:p>
            <a:pPr algn="ctr" rtl="1" eaLnBrk="1" hangingPunct="1">
              <a:spcBef>
                <a:spcPct val="0"/>
              </a:spcBef>
              <a:buClrTx/>
              <a:buFontTx/>
              <a:buNone/>
            </a:pPr>
            <a:r>
              <a:rPr lang="ja-JP" altLang="ja-JP" sz="1800"/>
              <a:t>協力</a:t>
            </a:r>
          </a:p>
        </p:txBody>
      </p:sp>
      <p:sp>
        <p:nvSpPr>
          <p:cNvPr id="51218" name="AutoShape 18"/>
          <p:cNvSpPr>
            <a:spLocks noChangeArrowheads="1"/>
          </p:cNvSpPr>
          <p:nvPr/>
        </p:nvSpPr>
        <p:spPr bwMode="auto">
          <a:xfrm rot="-5400000">
            <a:off x="4279107" y="4126706"/>
            <a:ext cx="576262" cy="15843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rtl="1" eaLnBrk="1" hangingPunct="1">
              <a:spcBef>
                <a:spcPct val="0"/>
              </a:spcBef>
              <a:buClrTx/>
              <a:buFontTx/>
              <a:buNone/>
            </a:pPr>
            <a:r>
              <a:rPr lang="ja-JP" altLang="ja-JP" sz="1800"/>
              <a:t>守　る</a:t>
            </a:r>
          </a:p>
        </p:txBody>
      </p:sp>
      <p:sp>
        <p:nvSpPr>
          <p:cNvPr id="51219" name="Rectangle 19"/>
          <p:cNvSpPr>
            <a:spLocks noChangeArrowheads="1"/>
          </p:cNvSpPr>
          <p:nvPr/>
        </p:nvSpPr>
        <p:spPr bwMode="auto">
          <a:xfrm>
            <a:off x="3060700" y="2611438"/>
            <a:ext cx="3671888" cy="136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marL="685800" indent="-677863" eaLnBrk="0" hangingPunct="0">
              <a:spcBef>
                <a:spcPts val="8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3200">
                <a:solidFill>
                  <a:srgbClr val="000000"/>
                </a:solidFill>
                <a:latin typeface="Arial" charset="0"/>
                <a:ea typeface="ＭＳ Ｐゴシック" pitchFamily="48" charset="-128"/>
              </a:defRPr>
            </a:lvl1pPr>
            <a:lvl2pPr eaLnBrk="0" hangingPunct="0">
              <a:spcBef>
                <a:spcPts val="7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800">
                <a:solidFill>
                  <a:srgbClr val="000000"/>
                </a:solidFill>
                <a:latin typeface="Arial" charset="0"/>
                <a:ea typeface="ＭＳ Ｐゴシック" pitchFamily="48" charset="-128"/>
              </a:defRPr>
            </a:lvl2pPr>
            <a:lvl3pPr eaLnBrk="0" hangingPunct="0">
              <a:spcBef>
                <a:spcPts val="6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400">
                <a:solidFill>
                  <a:srgbClr val="000000"/>
                </a:solidFill>
                <a:latin typeface="Arial" charset="0"/>
                <a:ea typeface="ＭＳ Ｐゴシック" pitchFamily="48" charset="-128"/>
              </a:defRPr>
            </a:lvl3pPr>
            <a:lvl4pPr eaLnBrk="0" hangingPunct="0">
              <a:spcBef>
                <a:spcPts val="5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4pPr>
            <a:lvl5pPr eaLnBrk="0" hangingPunct="0">
              <a:spcBef>
                <a:spcPts val="5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9pPr>
          </a:lstStyle>
          <a:p>
            <a:pPr>
              <a:spcBef>
                <a:spcPct val="0"/>
              </a:spcBef>
              <a:spcAft>
                <a:spcPts val="900"/>
              </a:spcAft>
              <a:buClrTx/>
              <a:buFontTx/>
              <a:buNone/>
            </a:pPr>
            <a:r>
              <a:rPr lang="ja-JP" altLang="ja-JP" b="1" u="sng" dirty="0">
                <a:solidFill>
                  <a:schemeClr val="bg1"/>
                </a:solidFill>
              </a:rPr>
              <a:t>救急医療の確保</a:t>
            </a:r>
          </a:p>
          <a:p>
            <a:pPr>
              <a:spcBef>
                <a:spcPct val="0"/>
              </a:spcBef>
              <a:spcAft>
                <a:spcPts val="900"/>
              </a:spcAft>
              <a:buClrTx/>
              <a:buFontTx/>
              <a:buNone/>
            </a:pPr>
            <a:r>
              <a:rPr lang="ja-JP" altLang="ja-JP" sz="2400" b="1" dirty="0">
                <a:solidFill>
                  <a:schemeClr val="bg1"/>
                </a:solidFill>
              </a:rPr>
              <a:t>○必要な医師の確保</a:t>
            </a:r>
          </a:p>
          <a:p>
            <a:pPr>
              <a:spcBef>
                <a:spcPct val="0"/>
              </a:spcBef>
              <a:spcAft>
                <a:spcPts val="900"/>
              </a:spcAft>
              <a:buClrTx/>
              <a:buFontTx/>
              <a:buNone/>
            </a:pPr>
            <a:r>
              <a:rPr lang="ja-JP" altLang="ja-JP" sz="2400" b="1" dirty="0">
                <a:solidFill>
                  <a:schemeClr val="bg1"/>
                </a:solidFill>
              </a:rPr>
              <a:t>○救急医療機能の確保</a:t>
            </a:r>
          </a:p>
        </p:txBody>
      </p:sp>
      <p:sp>
        <p:nvSpPr>
          <p:cNvPr id="51220" name="AutoShape 20"/>
          <p:cNvSpPr>
            <a:spLocks noChangeArrowheads="1"/>
          </p:cNvSpPr>
          <p:nvPr/>
        </p:nvSpPr>
        <p:spPr bwMode="auto">
          <a:xfrm>
            <a:off x="2197100" y="3689350"/>
            <a:ext cx="647700" cy="930275"/>
          </a:xfrm>
          <a:prstGeom prst="leftRightArrow">
            <a:avLst>
              <a:gd name="adj1" fmla="val 65519"/>
              <a:gd name="adj2" fmla="val 20032"/>
            </a:avLst>
          </a:prstGeom>
          <a:solidFill>
            <a:srgbClr val="FF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marL="685800" indent="-677863" eaLnBrk="0" hangingPunct="0">
              <a:spcBef>
                <a:spcPts val="8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3200">
                <a:solidFill>
                  <a:srgbClr val="000000"/>
                </a:solidFill>
                <a:latin typeface="Arial" charset="0"/>
                <a:ea typeface="ＭＳ Ｐゴシック" pitchFamily="48" charset="-128"/>
              </a:defRPr>
            </a:lvl1pPr>
            <a:lvl2pPr eaLnBrk="0" hangingPunct="0">
              <a:spcBef>
                <a:spcPts val="7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800">
                <a:solidFill>
                  <a:srgbClr val="000000"/>
                </a:solidFill>
                <a:latin typeface="Arial" charset="0"/>
                <a:ea typeface="ＭＳ Ｐゴシック" pitchFamily="48" charset="-128"/>
              </a:defRPr>
            </a:lvl2pPr>
            <a:lvl3pPr eaLnBrk="0" hangingPunct="0">
              <a:spcBef>
                <a:spcPts val="6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400">
                <a:solidFill>
                  <a:srgbClr val="000000"/>
                </a:solidFill>
                <a:latin typeface="Arial" charset="0"/>
                <a:ea typeface="ＭＳ Ｐゴシック" pitchFamily="48" charset="-128"/>
              </a:defRPr>
            </a:lvl3pPr>
            <a:lvl4pPr eaLnBrk="0" hangingPunct="0">
              <a:spcBef>
                <a:spcPts val="5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4pPr>
            <a:lvl5pPr eaLnBrk="0" hangingPunct="0">
              <a:spcBef>
                <a:spcPts val="5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9pPr>
          </a:lstStyle>
          <a:p>
            <a:pPr algn="ctr">
              <a:spcBef>
                <a:spcPct val="0"/>
              </a:spcBef>
              <a:spcAft>
                <a:spcPts val="900"/>
              </a:spcAft>
              <a:buClrTx/>
              <a:buFontTx/>
              <a:buNone/>
            </a:pPr>
            <a:r>
              <a:rPr lang="ja-JP" altLang="ja-JP" sz="1400" b="1"/>
              <a:t>連携</a:t>
            </a:r>
          </a:p>
          <a:p>
            <a:pPr algn="ctr">
              <a:spcBef>
                <a:spcPct val="0"/>
              </a:spcBef>
              <a:spcAft>
                <a:spcPts val="900"/>
              </a:spcAft>
              <a:buClrTx/>
              <a:buFontTx/>
              <a:buNone/>
            </a:pPr>
            <a:r>
              <a:rPr lang="ja-JP" altLang="ja-JP" sz="1400" b="1"/>
              <a:t>協力</a:t>
            </a:r>
          </a:p>
        </p:txBody>
      </p:sp>
      <p:sp>
        <p:nvSpPr>
          <p:cNvPr id="54294" name="Text Box 21"/>
          <p:cNvSpPr txBox="1">
            <a:spLocks noChangeArrowheads="1"/>
          </p:cNvSpPr>
          <p:nvPr/>
        </p:nvSpPr>
        <p:spPr bwMode="auto">
          <a:xfrm>
            <a:off x="323850" y="303213"/>
            <a:ext cx="864235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3400"/>
              <a:t>救急医療を取り巻く関係当事者の役割</a:t>
            </a:r>
          </a:p>
        </p:txBody>
      </p:sp>
      <p:sp>
        <p:nvSpPr>
          <p:cNvPr id="51222" name="AutoShape 22"/>
          <p:cNvSpPr>
            <a:spLocks noChangeArrowheads="1"/>
          </p:cNvSpPr>
          <p:nvPr/>
        </p:nvSpPr>
        <p:spPr bwMode="auto">
          <a:xfrm>
            <a:off x="6518275" y="3689350"/>
            <a:ext cx="647700" cy="930275"/>
          </a:xfrm>
          <a:prstGeom prst="leftRightArrow">
            <a:avLst>
              <a:gd name="adj1" fmla="val 65519"/>
              <a:gd name="adj2" fmla="val 20032"/>
            </a:avLst>
          </a:prstGeom>
          <a:solidFill>
            <a:srgbClr val="FF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marL="685800" indent="-677863" eaLnBrk="0" hangingPunct="0">
              <a:spcBef>
                <a:spcPts val="8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3200">
                <a:solidFill>
                  <a:srgbClr val="000000"/>
                </a:solidFill>
                <a:latin typeface="Arial" charset="0"/>
                <a:ea typeface="ＭＳ Ｐゴシック" pitchFamily="48" charset="-128"/>
              </a:defRPr>
            </a:lvl1pPr>
            <a:lvl2pPr eaLnBrk="0" hangingPunct="0">
              <a:spcBef>
                <a:spcPts val="7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800">
                <a:solidFill>
                  <a:srgbClr val="000000"/>
                </a:solidFill>
                <a:latin typeface="Arial" charset="0"/>
                <a:ea typeface="ＭＳ Ｐゴシック" pitchFamily="48" charset="-128"/>
              </a:defRPr>
            </a:lvl2pPr>
            <a:lvl3pPr eaLnBrk="0" hangingPunct="0">
              <a:spcBef>
                <a:spcPts val="6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400">
                <a:solidFill>
                  <a:srgbClr val="000000"/>
                </a:solidFill>
                <a:latin typeface="Arial" charset="0"/>
                <a:ea typeface="ＭＳ Ｐゴシック" pitchFamily="48" charset="-128"/>
              </a:defRPr>
            </a:lvl3pPr>
            <a:lvl4pPr eaLnBrk="0" hangingPunct="0">
              <a:spcBef>
                <a:spcPts val="5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4pPr>
            <a:lvl5pPr eaLnBrk="0" hangingPunct="0">
              <a:spcBef>
                <a:spcPts val="5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9pPr>
          </a:lstStyle>
          <a:p>
            <a:pPr algn="ctr">
              <a:spcBef>
                <a:spcPct val="0"/>
              </a:spcBef>
              <a:spcAft>
                <a:spcPts val="900"/>
              </a:spcAft>
              <a:buClrTx/>
              <a:buFontTx/>
              <a:buNone/>
            </a:pPr>
            <a:r>
              <a:rPr lang="ja-JP" altLang="ja-JP" sz="1400" b="1"/>
              <a:t>連携</a:t>
            </a:r>
          </a:p>
          <a:p>
            <a:pPr algn="ctr">
              <a:spcBef>
                <a:spcPct val="0"/>
              </a:spcBef>
              <a:spcAft>
                <a:spcPts val="900"/>
              </a:spcAft>
              <a:buClrTx/>
              <a:buFontTx/>
              <a:buNone/>
            </a:pPr>
            <a:r>
              <a:rPr lang="ja-JP" altLang="ja-JP" sz="1400" b="1"/>
              <a:t>協力</a:t>
            </a:r>
          </a:p>
        </p:txBody>
      </p:sp>
      <p:sp>
        <p:nvSpPr>
          <p:cNvPr id="25"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43</a:t>
            </a:fld>
            <a:endParaRPr kumimoji="1" lang="ja-JP" altLang="en-US" sz="1600" b="1" i="1" dirty="0">
              <a:solidFill>
                <a:srgbClr val="FF0000"/>
              </a:solidFill>
            </a:endParaRPr>
          </a:p>
        </p:txBody>
      </p:sp>
    </p:spTree>
    <p:extLst>
      <p:ext uri="{BB962C8B-B14F-4D97-AF65-F5344CB8AC3E}">
        <p14:creationId xmlns:p14="http://schemas.microsoft.com/office/powerpoint/2010/main" val="110564005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51215"/>
                                        </p:tgtEl>
                                        <p:attrNameLst>
                                          <p:attrName>style.visibility</p:attrName>
                                        </p:attrNameLst>
                                      </p:cBhvr>
                                      <p:to>
                                        <p:strVal val="visible"/>
                                      </p:to>
                                    </p:set>
                                    <p:animEffect transition="in" filter="fade">
                                      <p:cBhvr additive="repl">
                                        <p:cTn id="7" dur="500"/>
                                        <p:tgtEl>
                                          <p:spTgt spid="512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51218"/>
                                        </p:tgtEl>
                                        <p:attrNameLst>
                                          <p:attrName>style.visibility</p:attrName>
                                        </p:attrNameLst>
                                      </p:cBhvr>
                                      <p:to>
                                        <p:strVal val="visible"/>
                                      </p:to>
                                    </p:set>
                                    <p:animEffect transition="in" filter="fade">
                                      <p:cBhvr additive="repl">
                                        <p:cTn id="12" dur="500"/>
                                        <p:tgtEl>
                                          <p:spTgt spid="51218"/>
                                        </p:tgtEl>
                                      </p:cBhvr>
                                    </p:animEffect>
                                  </p:childTnLst>
                                </p:cTn>
                              </p:par>
                              <p:par>
                                <p:cTn id="13" presetID="10" presetClass="entr" fill="hold" nodeType="withEffect">
                                  <p:stCondLst>
                                    <p:cond delay="0"/>
                                  </p:stCondLst>
                                  <p:childTnLst>
                                    <p:set>
                                      <p:cBhvr additive="repl">
                                        <p:cTn id="14" dur="1" fill="hold">
                                          <p:stCondLst>
                                            <p:cond delay="0"/>
                                          </p:stCondLst>
                                        </p:cTn>
                                        <p:tgtEl>
                                          <p:spTgt spid="51203"/>
                                        </p:tgtEl>
                                        <p:attrNameLst>
                                          <p:attrName>style.visibility</p:attrName>
                                        </p:attrNameLst>
                                      </p:cBhvr>
                                      <p:to>
                                        <p:strVal val="visible"/>
                                      </p:to>
                                    </p:set>
                                    <p:animEffect transition="in" filter="fade">
                                      <p:cBhvr additive="repl">
                                        <p:cTn id="15" dur="500"/>
                                        <p:tgtEl>
                                          <p:spTgt spid="5120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additive="repl">
                                        <p:cTn id="19" dur="1" fill="hold">
                                          <p:stCondLst>
                                            <p:cond delay="0"/>
                                          </p:stCondLst>
                                        </p:cTn>
                                        <p:tgtEl>
                                          <p:spTgt spid="51206"/>
                                        </p:tgtEl>
                                        <p:attrNameLst>
                                          <p:attrName>style.visibility</p:attrName>
                                        </p:attrNameLst>
                                      </p:cBhvr>
                                      <p:to>
                                        <p:strVal val="visible"/>
                                      </p:to>
                                    </p:set>
                                    <p:animEffect transition="in" filter="fade">
                                      <p:cBhvr additive="repl">
                                        <p:cTn id="20" dur="500"/>
                                        <p:tgtEl>
                                          <p:spTgt spid="51206"/>
                                        </p:tgtEl>
                                      </p:cBhvr>
                                    </p:animEffect>
                                  </p:childTnLst>
                                </p:cTn>
                              </p:par>
                              <p:par>
                                <p:cTn id="21" presetID="10" presetClass="entr" fill="hold" nodeType="withEffect">
                                  <p:stCondLst>
                                    <p:cond delay="0"/>
                                  </p:stCondLst>
                                  <p:childTnLst>
                                    <p:set>
                                      <p:cBhvr additive="repl">
                                        <p:cTn id="22" dur="1" fill="hold">
                                          <p:stCondLst>
                                            <p:cond delay="0"/>
                                          </p:stCondLst>
                                        </p:cTn>
                                        <p:tgtEl>
                                          <p:spTgt spid="51216"/>
                                        </p:tgtEl>
                                        <p:attrNameLst>
                                          <p:attrName>style.visibility</p:attrName>
                                        </p:attrNameLst>
                                      </p:cBhvr>
                                      <p:to>
                                        <p:strVal val="visible"/>
                                      </p:to>
                                    </p:set>
                                    <p:animEffect transition="in" filter="fade">
                                      <p:cBhvr additive="repl">
                                        <p:cTn id="23" dur="500"/>
                                        <p:tgtEl>
                                          <p:spTgt spid="51216"/>
                                        </p:tgtEl>
                                      </p:cBhvr>
                                    </p:animEffect>
                                  </p:childTnLst>
                                </p:cTn>
                              </p:par>
                              <p:par>
                                <p:cTn id="24" presetID="10" presetClass="entr" fill="hold" grpId="0" nodeType="withEffect">
                                  <p:stCondLst>
                                    <p:cond delay="0"/>
                                  </p:stCondLst>
                                  <p:childTnLst>
                                    <p:set>
                                      <p:cBhvr additive="repl">
                                        <p:cTn id="25" dur="1" fill="hold">
                                          <p:stCondLst>
                                            <p:cond delay="0"/>
                                          </p:stCondLst>
                                        </p:cTn>
                                        <p:tgtEl>
                                          <p:spTgt spid="51208"/>
                                        </p:tgtEl>
                                        <p:attrNameLst>
                                          <p:attrName>style.visibility</p:attrName>
                                        </p:attrNameLst>
                                      </p:cBhvr>
                                      <p:to>
                                        <p:strVal val="visible"/>
                                      </p:to>
                                    </p:set>
                                    <p:animEffect transition="in" filter="fade">
                                      <p:cBhvr additive="repl">
                                        <p:cTn id="26" dur="500"/>
                                        <p:tgtEl>
                                          <p:spTgt spid="51208"/>
                                        </p:tgtEl>
                                      </p:cBhvr>
                                    </p:animEffect>
                                  </p:childTnLst>
                                </p:cTn>
                              </p:par>
                              <p:par>
                                <p:cTn id="27" presetID="10" presetClass="entr" fill="hold" grpId="0" nodeType="withEffect">
                                  <p:stCondLst>
                                    <p:cond delay="0"/>
                                  </p:stCondLst>
                                  <p:childTnLst>
                                    <p:set>
                                      <p:cBhvr additive="repl">
                                        <p:cTn id="28" dur="1" fill="hold">
                                          <p:stCondLst>
                                            <p:cond delay="0"/>
                                          </p:stCondLst>
                                        </p:cTn>
                                        <p:tgtEl>
                                          <p:spTgt spid="51209"/>
                                        </p:tgtEl>
                                        <p:attrNameLst>
                                          <p:attrName>style.visibility</p:attrName>
                                        </p:attrNameLst>
                                      </p:cBhvr>
                                      <p:to>
                                        <p:strVal val="visible"/>
                                      </p:to>
                                    </p:set>
                                    <p:animEffect transition="in" filter="fade">
                                      <p:cBhvr additive="repl">
                                        <p:cTn id="29" dur="500"/>
                                        <p:tgtEl>
                                          <p:spTgt spid="51209"/>
                                        </p:tgtEl>
                                      </p:cBhvr>
                                    </p:animEffect>
                                  </p:childTnLst>
                                </p:cTn>
                              </p:par>
                              <p:par>
                                <p:cTn id="30" presetID="10" presetClass="entr" fill="hold" nodeType="withEffect">
                                  <p:stCondLst>
                                    <p:cond delay="0"/>
                                  </p:stCondLst>
                                  <p:childTnLst>
                                    <p:set>
                                      <p:cBhvr additive="repl">
                                        <p:cTn id="31" dur="1" fill="hold">
                                          <p:stCondLst>
                                            <p:cond delay="0"/>
                                          </p:stCondLst>
                                        </p:cTn>
                                        <p:tgtEl>
                                          <p:spTgt spid="51201"/>
                                        </p:tgtEl>
                                        <p:attrNameLst>
                                          <p:attrName>style.visibility</p:attrName>
                                        </p:attrNameLst>
                                      </p:cBhvr>
                                      <p:to>
                                        <p:strVal val="visible"/>
                                      </p:to>
                                    </p:set>
                                    <p:animEffect transition="in" filter="fade">
                                      <p:cBhvr additive="repl">
                                        <p:cTn id="32" dur="500"/>
                                        <p:tgtEl>
                                          <p:spTgt spid="51201"/>
                                        </p:tgtEl>
                                      </p:cBhvr>
                                    </p:animEffect>
                                  </p:childTnLst>
                                </p:cTn>
                              </p:par>
                              <p:par>
                                <p:cTn id="33" presetID="10" presetClass="entr" fill="hold" nodeType="withEffect">
                                  <p:stCondLst>
                                    <p:cond delay="0"/>
                                  </p:stCondLst>
                                  <p:childTnLst>
                                    <p:set>
                                      <p:cBhvr additive="repl">
                                        <p:cTn id="34" dur="1" fill="hold">
                                          <p:stCondLst>
                                            <p:cond delay="0"/>
                                          </p:stCondLst>
                                        </p:cTn>
                                        <p:tgtEl>
                                          <p:spTgt spid="51217"/>
                                        </p:tgtEl>
                                        <p:attrNameLst>
                                          <p:attrName>style.visibility</p:attrName>
                                        </p:attrNameLst>
                                      </p:cBhvr>
                                      <p:to>
                                        <p:strVal val="visible"/>
                                      </p:to>
                                    </p:set>
                                    <p:animEffect transition="in" filter="fade">
                                      <p:cBhvr additive="repl">
                                        <p:cTn id="35" dur="500"/>
                                        <p:tgtEl>
                                          <p:spTgt spid="5121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additive="repl">
                                        <p:cTn id="39" dur="1" fill="hold">
                                          <p:stCondLst>
                                            <p:cond delay="0"/>
                                          </p:stCondLst>
                                        </p:cTn>
                                        <p:tgtEl>
                                          <p:spTgt spid="51204"/>
                                        </p:tgtEl>
                                        <p:attrNameLst>
                                          <p:attrName>style.visibility</p:attrName>
                                        </p:attrNameLst>
                                      </p:cBhvr>
                                      <p:to>
                                        <p:strVal val="visible"/>
                                      </p:to>
                                    </p:set>
                                    <p:animEffect transition="in" filter="fade">
                                      <p:cBhvr additive="repl">
                                        <p:cTn id="40" dur="500"/>
                                        <p:tgtEl>
                                          <p:spTgt spid="51204"/>
                                        </p:tgtEl>
                                      </p:cBhvr>
                                    </p:animEffect>
                                  </p:childTnLst>
                                </p:cTn>
                              </p:par>
                              <p:par>
                                <p:cTn id="41" presetID="10" presetClass="entr" fill="hold" nodeType="withEffect">
                                  <p:stCondLst>
                                    <p:cond delay="0"/>
                                  </p:stCondLst>
                                  <p:childTnLst>
                                    <p:set>
                                      <p:cBhvr additive="repl">
                                        <p:cTn id="42" dur="1" fill="hold">
                                          <p:stCondLst>
                                            <p:cond delay="0"/>
                                          </p:stCondLst>
                                        </p:cTn>
                                        <p:tgtEl>
                                          <p:spTgt spid="51220"/>
                                        </p:tgtEl>
                                        <p:attrNameLst>
                                          <p:attrName>style.visibility</p:attrName>
                                        </p:attrNameLst>
                                      </p:cBhvr>
                                      <p:to>
                                        <p:strVal val="visible"/>
                                      </p:to>
                                    </p:set>
                                    <p:animEffect transition="in" filter="fade">
                                      <p:cBhvr additive="repl">
                                        <p:cTn id="43" dur="500"/>
                                        <p:tgtEl>
                                          <p:spTgt spid="51220"/>
                                        </p:tgtEl>
                                      </p:cBhvr>
                                    </p:animEffect>
                                  </p:childTnLst>
                                </p:cTn>
                              </p:par>
                              <p:par>
                                <p:cTn id="44" presetID="10" presetClass="entr" fill="hold" nodeType="withEffect">
                                  <p:stCondLst>
                                    <p:cond delay="0"/>
                                  </p:stCondLst>
                                  <p:childTnLst>
                                    <p:set>
                                      <p:cBhvr additive="repl">
                                        <p:cTn id="45" dur="1" fill="hold">
                                          <p:stCondLst>
                                            <p:cond delay="0"/>
                                          </p:stCondLst>
                                        </p:cTn>
                                        <p:tgtEl>
                                          <p:spTgt spid="51210"/>
                                        </p:tgtEl>
                                        <p:attrNameLst>
                                          <p:attrName>style.visibility</p:attrName>
                                        </p:attrNameLst>
                                      </p:cBhvr>
                                      <p:to>
                                        <p:strVal val="visible"/>
                                      </p:to>
                                    </p:set>
                                    <p:animEffect transition="in" filter="fade">
                                      <p:cBhvr additive="repl">
                                        <p:cTn id="46" dur="500"/>
                                        <p:tgtEl>
                                          <p:spTgt spid="5121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fill="hold" nodeType="clickEffect">
                                  <p:stCondLst>
                                    <p:cond delay="0"/>
                                  </p:stCondLst>
                                  <p:childTnLst>
                                    <p:set>
                                      <p:cBhvr additive="repl">
                                        <p:cTn id="50" dur="1" fill="hold">
                                          <p:stCondLst>
                                            <p:cond delay="0"/>
                                          </p:stCondLst>
                                        </p:cTn>
                                        <p:tgtEl>
                                          <p:spTgt spid="51205"/>
                                        </p:tgtEl>
                                        <p:attrNameLst>
                                          <p:attrName>style.visibility</p:attrName>
                                        </p:attrNameLst>
                                      </p:cBhvr>
                                      <p:to>
                                        <p:strVal val="visible"/>
                                      </p:to>
                                    </p:set>
                                    <p:animEffect transition="in" filter="fade">
                                      <p:cBhvr additive="repl">
                                        <p:cTn id="51" dur="500"/>
                                        <p:tgtEl>
                                          <p:spTgt spid="51205"/>
                                        </p:tgtEl>
                                      </p:cBhvr>
                                    </p:animEffect>
                                  </p:childTnLst>
                                </p:cTn>
                              </p:par>
                              <p:par>
                                <p:cTn id="52" presetID="10" presetClass="entr" fill="hold" nodeType="withEffect">
                                  <p:stCondLst>
                                    <p:cond delay="0"/>
                                  </p:stCondLst>
                                  <p:childTnLst>
                                    <p:set>
                                      <p:cBhvr additive="repl">
                                        <p:cTn id="53" dur="1" fill="hold">
                                          <p:stCondLst>
                                            <p:cond delay="0"/>
                                          </p:stCondLst>
                                        </p:cTn>
                                        <p:tgtEl>
                                          <p:spTgt spid="51207"/>
                                        </p:tgtEl>
                                        <p:attrNameLst>
                                          <p:attrName>style.visibility</p:attrName>
                                        </p:attrNameLst>
                                      </p:cBhvr>
                                      <p:to>
                                        <p:strVal val="visible"/>
                                      </p:to>
                                    </p:set>
                                    <p:animEffect transition="in" filter="fade">
                                      <p:cBhvr additive="repl">
                                        <p:cTn id="54" dur="500"/>
                                        <p:tgtEl>
                                          <p:spTgt spid="51207"/>
                                        </p:tgtEl>
                                      </p:cBhvr>
                                    </p:animEffect>
                                  </p:childTnLst>
                                </p:cTn>
                              </p:par>
                              <p:par>
                                <p:cTn id="55" presetID="10" presetClass="entr" fill="hold" nodeType="withEffect">
                                  <p:stCondLst>
                                    <p:cond delay="0"/>
                                  </p:stCondLst>
                                  <p:childTnLst>
                                    <p:set>
                                      <p:cBhvr additive="repl">
                                        <p:cTn id="56" dur="1" fill="hold">
                                          <p:stCondLst>
                                            <p:cond delay="0"/>
                                          </p:stCondLst>
                                        </p:cTn>
                                        <p:tgtEl>
                                          <p:spTgt spid="51213"/>
                                        </p:tgtEl>
                                        <p:attrNameLst>
                                          <p:attrName>style.visibility</p:attrName>
                                        </p:attrNameLst>
                                      </p:cBhvr>
                                      <p:to>
                                        <p:strVal val="visible"/>
                                      </p:to>
                                    </p:set>
                                    <p:animEffect transition="in" filter="fade">
                                      <p:cBhvr additive="repl">
                                        <p:cTn id="57" dur="500"/>
                                        <p:tgtEl>
                                          <p:spTgt spid="51213"/>
                                        </p:tgtEl>
                                      </p:cBhvr>
                                    </p:animEffect>
                                  </p:childTnLst>
                                </p:cTn>
                              </p:par>
                              <p:par>
                                <p:cTn id="58" presetID="10" presetClass="entr" fill="hold" nodeType="withEffect">
                                  <p:stCondLst>
                                    <p:cond delay="0"/>
                                  </p:stCondLst>
                                  <p:childTnLst>
                                    <p:set>
                                      <p:cBhvr additive="repl">
                                        <p:cTn id="59" dur="1" fill="hold">
                                          <p:stCondLst>
                                            <p:cond delay="0"/>
                                          </p:stCondLst>
                                        </p:cTn>
                                        <p:tgtEl>
                                          <p:spTgt spid="51214"/>
                                        </p:tgtEl>
                                        <p:attrNameLst>
                                          <p:attrName>style.visibility</p:attrName>
                                        </p:attrNameLst>
                                      </p:cBhvr>
                                      <p:to>
                                        <p:strVal val="visible"/>
                                      </p:to>
                                    </p:set>
                                    <p:animEffect transition="in" filter="fade">
                                      <p:cBhvr additive="repl">
                                        <p:cTn id="60" dur="500"/>
                                        <p:tgtEl>
                                          <p:spTgt spid="5121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2" presetClass="entr" fill="hold" nodeType="clickEffect">
                                  <p:stCondLst>
                                    <p:cond delay="0"/>
                                  </p:stCondLst>
                                  <p:childTnLst>
                                    <p:set>
                                      <p:cBhvr additive="repl">
                                        <p:cTn id="64" dur="1" fill="hold">
                                          <p:stCondLst>
                                            <p:cond delay="0"/>
                                          </p:stCondLst>
                                        </p:cTn>
                                        <p:tgtEl>
                                          <p:spTgt spid="51219"/>
                                        </p:tgtEl>
                                        <p:attrNameLst>
                                          <p:attrName>style.visibility</p:attrName>
                                        </p:attrNameLst>
                                      </p:cBhvr>
                                      <p:to>
                                        <p:strVal val="visible"/>
                                      </p:to>
                                    </p:set>
                                    <p:animEffect transition="in" filter="fade">
                                      <p:cBhvr additive="repl">
                                        <p:cTn id="65" dur="1000"/>
                                        <p:tgtEl>
                                          <p:spTgt spid="51219"/>
                                        </p:tgtEl>
                                      </p:cBhvr>
                                    </p:animEffect>
                                    <p:anim calcmode="lin" valueType="num">
                                      <p:cBhvr additive="repl">
                                        <p:cTn id="66" dur="1000" fill="hold"/>
                                        <p:tgtEl>
                                          <p:spTgt spid="51219"/>
                                        </p:tgtEl>
                                        <p:attrNameLst>
                                          <p:attrName>ppt_x</p:attrName>
                                        </p:attrNameLst>
                                      </p:cBhvr>
                                      <p:tavLst>
                                        <p:tav tm="100000">
                                          <p:val>
                                            <p:strVal val="#ppt_x"/>
                                          </p:val>
                                        </p:tav>
                                        <p:tav>
                                          <p:val>
                                            <p:strVal val="#ppt_x"/>
                                          </p:val>
                                        </p:tav>
                                      </p:tavLst>
                                    </p:anim>
                                    <p:anim calcmode="lin" valueType="num">
                                      <p:cBhvr additive="repl">
                                        <p:cTn id="67" dur="1000" fill="hold"/>
                                        <p:tgtEl>
                                          <p:spTgt spid="51219"/>
                                        </p:tgtEl>
                                        <p:attrNameLst>
                                          <p:attrName>ppt_y</p:attrName>
                                        </p:attrNameLst>
                                      </p:cBhvr>
                                      <p:tavLst>
                                        <p:tav tm="100000">
                                          <p:val>
                                            <p:strVal val="#ppt_y+.1"/>
                                          </p:val>
                                        </p:tav>
                                        <p:tav>
                                          <p:val>
                                            <p:strVal val="#ppt_y"/>
                                          </p:val>
                                        </p:tav>
                                      </p:tavLst>
                                    </p:anim>
                                  </p:childTnLst>
                                </p:cTn>
                              </p:par>
                              <p:par>
                                <p:cTn id="68" presetID="10" presetClass="entr" fill="hold" nodeType="withEffect">
                                  <p:stCondLst>
                                    <p:cond delay="0"/>
                                  </p:stCondLst>
                                  <p:childTnLst>
                                    <p:set>
                                      <p:cBhvr additive="repl">
                                        <p:cTn id="69" dur="1" fill="hold">
                                          <p:stCondLst>
                                            <p:cond delay="0"/>
                                          </p:stCondLst>
                                        </p:cTn>
                                        <p:tgtEl>
                                          <p:spTgt spid="51222"/>
                                        </p:tgtEl>
                                        <p:attrNameLst>
                                          <p:attrName>style.visibility</p:attrName>
                                        </p:attrNameLst>
                                      </p:cBhvr>
                                      <p:to>
                                        <p:strVal val="visible"/>
                                      </p:to>
                                    </p:set>
                                    <p:animEffect transition="in" filter="fade">
                                      <p:cBhvr additive="repl">
                                        <p:cTn id="70" dur="500"/>
                                        <p:tgtEl>
                                          <p:spTgt spid="51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8" grpId="0" animBg="1"/>
      <p:bldP spid="5120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0" name="Rectangle 105"/>
          <p:cNvSpPr>
            <a:spLocks noGrp="1" noChangeArrowheads="1"/>
          </p:cNvSpPr>
          <p:nvPr>
            <p:ph type="title"/>
          </p:nvPr>
        </p:nvSpPr>
        <p:spPr>
          <a:xfrm>
            <a:off x="0" y="116632"/>
            <a:ext cx="9144000" cy="2376264"/>
          </a:xfrm>
        </p:spPr>
        <p:txBody>
          <a:bodyPr>
            <a:normAutofit/>
          </a:bodyPr>
          <a:lstStyle/>
          <a:p>
            <a:pPr eaLnBrk="1" hangingPunct="1"/>
            <a:r>
              <a:rPr lang="ja-JP" altLang="en-US" b="1" dirty="0">
                <a:solidFill>
                  <a:srgbClr val="002060"/>
                </a:solidFill>
                <a:latin typeface="HG丸ｺﾞｼｯｸM-PRO" pitchFamily="50" charset="-128"/>
                <a:ea typeface="HG丸ｺﾞｼｯｸM-PRO" pitchFamily="50" charset="-128"/>
              </a:rPr>
              <a:t>ここ</a:t>
            </a:r>
            <a:r>
              <a:rPr lang="ja-JP" altLang="en-US" b="1" dirty="0" smtClean="0">
                <a:solidFill>
                  <a:srgbClr val="002060"/>
                </a:solidFill>
                <a:latin typeface="HG丸ｺﾞｼｯｸM-PRO" pitchFamily="50" charset="-128"/>
                <a:ea typeface="HG丸ｺﾞｼｯｸM-PRO" pitchFamily="50" charset="-128"/>
              </a:rPr>
              <a:t>で映像を見てみましょう！</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492896"/>
            <a:ext cx="4086737"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44</a:t>
            </a:fld>
            <a:endParaRPr kumimoji="1" lang="ja-JP" altLang="en-US" sz="1600" b="1" i="1" dirty="0">
              <a:solidFill>
                <a:srgbClr val="FF0000"/>
              </a:solidFill>
            </a:endParaRPr>
          </a:p>
        </p:txBody>
      </p:sp>
    </p:spTree>
    <p:extLst>
      <p:ext uri="{BB962C8B-B14F-4D97-AF65-F5344CB8AC3E}">
        <p14:creationId xmlns:p14="http://schemas.microsoft.com/office/powerpoint/2010/main" val="16073939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683568" y="2060848"/>
            <a:ext cx="7772400" cy="193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en-US" sz="4400" dirty="0" smtClean="0"/>
              <a:t>災害時の</a:t>
            </a:r>
            <a:r>
              <a:rPr lang="ja-JP" altLang="ja-JP" sz="4400" dirty="0" smtClean="0"/>
              <a:t>救急医療</a:t>
            </a:r>
            <a:r>
              <a:rPr lang="ja-JP" altLang="en-US" sz="4400" dirty="0" smtClean="0"/>
              <a:t>体制</a:t>
            </a:r>
            <a:endParaRPr lang="en-US" altLang="ja-JP" sz="4400" dirty="0" smtClean="0"/>
          </a:p>
          <a:p>
            <a:pPr algn="ctr" eaLnBrk="1" hangingPunct="1">
              <a:spcBef>
                <a:spcPct val="0"/>
              </a:spcBef>
              <a:buClrTx/>
              <a:buFontTx/>
              <a:buNone/>
            </a:pPr>
            <a:endParaRPr lang="en-US" altLang="ja-JP" sz="4000" dirty="0" smtClean="0"/>
          </a:p>
          <a:p>
            <a:pPr algn="ctr" eaLnBrk="1" hangingPunct="1">
              <a:spcBef>
                <a:spcPct val="0"/>
              </a:spcBef>
              <a:buClrTx/>
              <a:buFontTx/>
              <a:buNone/>
            </a:pPr>
            <a:r>
              <a:rPr lang="en-US" altLang="ja-JP" sz="3600" dirty="0"/>
              <a:t>~</a:t>
            </a:r>
            <a:r>
              <a:rPr lang="ja-JP" altLang="en-US" sz="3600" dirty="0" smtClean="0"/>
              <a:t>災害医療対策を中心に</a:t>
            </a:r>
            <a:r>
              <a:rPr lang="en-US" altLang="ja-JP" sz="3600" dirty="0" smtClean="0"/>
              <a:t>~</a:t>
            </a:r>
            <a:endParaRPr lang="ja-JP" altLang="ja-JP" sz="3600" dirty="0"/>
          </a:p>
        </p:txBody>
      </p:sp>
      <p:sp>
        <p:nvSpPr>
          <p:cNvPr id="2" name="正方形/長方形 1"/>
          <p:cNvSpPr/>
          <p:nvPr/>
        </p:nvSpPr>
        <p:spPr>
          <a:xfrm>
            <a:off x="6228184" y="5877272"/>
            <a:ext cx="415498" cy="369332"/>
          </a:xfrm>
          <a:prstGeom prst="rect">
            <a:avLst/>
          </a:prstGeom>
        </p:spPr>
        <p:txBody>
          <a:bodyPr wrap="none">
            <a:spAutoFit/>
          </a:bodyPr>
          <a:lstStyle/>
          <a:p>
            <a:fld id="{E4AC6334-ED51-495F-A8C9-AF7C1A703DD5}" type="slidenum">
              <a:rPr lang="ja-JP" altLang="en-US">
                <a:latin typeface="HGｺﾞｼｯｸM" pitchFamily="49" charset="-128"/>
                <a:ea typeface="HGｺﾞｼｯｸM" pitchFamily="49" charset="-128"/>
              </a:rPr>
              <a:pPr/>
              <a:t>45</a:t>
            </a:fld>
            <a:endParaRPr lang="ja-JP" altLang="en-US" dirty="0"/>
          </a:p>
        </p:txBody>
      </p:sp>
      <p:sp>
        <p:nvSpPr>
          <p:cNvPr id="5" name="スライド番号プレースホルダ 5">
            <a:extLst>
              <a:ext uri="{FF2B5EF4-FFF2-40B4-BE49-F238E27FC236}">
                <a16:creationId xmlns:a16="http://schemas.microsoft.com/office/drawing/2014/main" id="{CE71E825-9303-4B71-8DBF-725EFA5D116B}"/>
              </a:ext>
            </a:extLst>
          </p:cNvPr>
          <p:cNvSpPr txBox="1">
            <a:spLocks noGrp="1"/>
          </p:cNvSpPr>
          <p:nvPr/>
        </p:nvSpPr>
        <p:spPr bwMode="auto">
          <a:xfrm>
            <a:off x="8578322" y="6403279"/>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45</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9511774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672010" y="1052736"/>
            <a:ext cx="8352928" cy="193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marL="0" indent="0" eaLnBrk="1" hangingPunct="1">
              <a:buClr>
                <a:srgbClr val="CCCCFF"/>
              </a:buClr>
            </a:pPr>
            <a:r>
              <a:rPr lang="ja-JP" altLang="en-US" sz="3600" dirty="0"/>
              <a:t>国、都道府県における災害対策について</a:t>
            </a:r>
            <a:endParaRPr lang="en-US" altLang="ja-JP" sz="3600" dirty="0"/>
          </a:p>
        </p:txBody>
      </p:sp>
      <p:sp>
        <p:nvSpPr>
          <p:cNvPr id="5" name="スライド番号プレースホルダ 5">
            <a:extLst>
              <a:ext uri="{FF2B5EF4-FFF2-40B4-BE49-F238E27FC236}">
                <a16:creationId xmlns:a16="http://schemas.microsoft.com/office/drawing/2014/main" id="{7E5D976C-F361-42A7-916C-89F2221BD523}"/>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46</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6579452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55717" y="4032852"/>
            <a:ext cx="8869221" cy="2564499"/>
          </a:xfrm>
          <a:prstGeom prst="rect">
            <a:avLst/>
          </a:prstGeom>
          <a:solidFill>
            <a:srgbClr val="FFFFFF">
              <a:alpha val="89999"/>
            </a:srgbClr>
          </a:solidFill>
          <a:ln w="19050">
            <a:solidFill>
              <a:schemeClr val="tx1"/>
            </a:solidFill>
            <a:miter lim="800000"/>
            <a:headEnd/>
            <a:tailEnd/>
          </a:ln>
          <a:effectLst/>
        </p:spPr>
        <p:txBody>
          <a:bodyPr wrap="none" anchor="ctr"/>
          <a:lstStyle/>
          <a:p>
            <a:r>
              <a:rPr lang="ja-JP" altLang="en-US" sz="1600" b="1" dirty="0">
                <a:solidFill>
                  <a:prstClr val="black"/>
                </a:solidFill>
                <a:latin typeface="ＭＳ ゴシック" pitchFamily="49" charset="-128"/>
                <a:ea typeface="ＭＳ ゴシック" pitchFamily="49" charset="-128"/>
              </a:rPr>
              <a:t>　</a:t>
            </a:r>
            <a:r>
              <a:rPr lang="ja-JP" altLang="en-US" sz="2000" b="1" dirty="0">
                <a:solidFill>
                  <a:prstClr val="black"/>
                </a:solidFill>
                <a:latin typeface="ＭＳ ゴシック" panose="020B0609070205080204" pitchFamily="49" charset="-128"/>
                <a:ea typeface="ＭＳ ゴシック" panose="020B0609070205080204" pitchFamily="49" charset="-128"/>
              </a:rPr>
              <a:t>〇　災害対策基本法第３４条</a:t>
            </a:r>
            <a:endParaRPr lang="en-US" altLang="ja-JP" sz="2000" b="1" dirty="0">
              <a:solidFill>
                <a:prstClr val="black"/>
              </a:solidFill>
              <a:latin typeface="ＭＳ ゴシック" panose="020B0609070205080204" pitchFamily="49" charset="-128"/>
              <a:ea typeface="ＭＳ ゴシック" panose="020B0609070205080204" pitchFamily="49" charset="-128"/>
            </a:endParaRPr>
          </a:p>
          <a:p>
            <a:r>
              <a:rPr lang="ja-JP" altLang="en-US" sz="2000" b="1" i="0" dirty="0">
                <a:solidFill>
                  <a:prstClr val="black"/>
                </a:solidFill>
                <a:effectLst/>
                <a:latin typeface="ＭＳ ゴシック" panose="020B0609070205080204" pitchFamily="49" charset="-128"/>
                <a:ea typeface="ＭＳ ゴシック" panose="020B0609070205080204" pitchFamily="49" charset="-128"/>
              </a:rPr>
              <a:t>　　　国（中央防災会議）において防災基本計画を策定</a:t>
            </a:r>
            <a:endParaRPr lang="en-US" altLang="ja-JP" sz="2000" b="1" i="0" dirty="0">
              <a:solidFill>
                <a:prstClr val="black"/>
              </a:solidFill>
              <a:effectLst/>
              <a:latin typeface="ＭＳ ゴシック" panose="020B0609070205080204" pitchFamily="49" charset="-128"/>
              <a:ea typeface="ＭＳ ゴシック" panose="020B0609070205080204" pitchFamily="49" charset="-128"/>
            </a:endParaRPr>
          </a:p>
          <a:p>
            <a:r>
              <a:rPr lang="ja-JP" altLang="en-US" sz="2000" b="1" dirty="0">
                <a:solidFill>
                  <a:prstClr val="black"/>
                </a:solidFill>
                <a:latin typeface="ＭＳ ゴシック" panose="020B0609070205080204" pitchFamily="49" charset="-128"/>
                <a:ea typeface="ＭＳ ゴシック" panose="020B0609070205080204" pitchFamily="49" charset="-128"/>
              </a:rPr>
              <a:t>　　　　</a:t>
            </a:r>
            <a:r>
              <a:rPr lang="ja-JP" altLang="en-US" sz="2000" b="1" dirty="0">
                <a:solidFill>
                  <a:schemeClr val="tx1"/>
                </a:solidFill>
                <a:latin typeface="ＭＳ ゴシック" panose="020B0609070205080204" pitchFamily="49" charset="-128"/>
                <a:ea typeface="ＭＳ ゴシック" panose="020B0609070205080204" pitchFamily="49" charset="-128"/>
              </a:rPr>
              <a:t>⇒　</a:t>
            </a:r>
            <a:r>
              <a:rPr lang="ja-JP" altLang="en-US" sz="2000" b="0" i="0" dirty="0">
                <a:solidFill>
                  <a:schemeClr val="tx1"/>
                </a:solidFill>
                <a:effectLst/>
                <a:latin typeface="ＭＳ ゴシック" panose="020B0609070205080204" pitchFamily="49" charset="-128"/>
                <a:ea typeface="ＭＳ ゴシック" panose="020B0609070205080204" pitchFamily="49" charset="-128"/>
              </a:rPr>
              <a:t>防災に関する総合的かつ長期的な計画や防災業務計画及び</a:t>
            </a:r>
            <a:endParaRPr lang="en-US" altLang="ja-JP" sz="2000" b="0" i="0" dirty="0">
              <a:solidFill>
                <a:schemeClr val="tx1"/>
              </a:solidFill>
              <a:effectLst/>
              <a:latin typeface="ＭＳ ゴシック" panose="020B0609070205080204" pitchFamily="49" charset="-128"/>
              <a:ea typeface="ＭＳ ゴシック" panose="020B0609070205080204" pitchFamily="49" charset="-128"/>
            </a:endParaRPr>
          </a:p>
          <a:p>
            <a:r>
              <a:rPr lang="ja-JP" altLang="en-US" sz="2000" dirty="0">
                <a:solidFill>
                  <a:schemeClr val="tx1"/>
                </a:solidFill>
                <a:latin typeface="ＭＳ ゴシック" panose="020B0609070205080204" pitchFamily="49" charset="-128"/>
                <a:ea typeface="ＭＳ ゴシック" panose="020B0609070205080204" pitchFamily="49" charset="-128"/>
              </a:rPr>
              <a:t>　　　　　　</a:t>
            </a:r>
            <a:r>
              <a:rPr lang="ja-JP" altLang="en-US" sz="2000" b="0" i="0" dirty="0">
                <a:solidFill>
                  <a:schemeClr val="tx1"/>
                </a:solidFill>
                <a:effectLst/>
                <a:latin typeface="ＭＳ ゴシック" panose="020B0609070205080204" pitchFamily="49" charset="-128"/>
                <a:ea typeface="ＭＳ ゴシック" panose="020B0609070205080204" pitchFamily="49" charset="-128"/>
              </a:rPr>
              <a:t>地域防災計画において重点をおくべき事項などを策定</a:t>
            </a:r>
            <a:endParaRPr lang="en-US" altLang="ja-JP" sz="2000" b="1" dirty="0">
              <a:solidFill>
                <a:schemeClr val="tx1"/>
              </a:solidFill>
              <a:latin typeface="ＭＳ ゴシック" panose="020B0609070205080204" pitchFamily="49" charset="-128"/>
              <a:ea typeface="ＭＳ ゴシック" panose="020B0609070205080204" pitchFamily="49" charset="-128"/>
            </a:endParaRPr>
          </a:p>
          <a:p>
            <a:r>
              <a:rPr lang="ja-JP" altLang="en-US" sz="2000" b="1" dirty="0">
                <a:solidFill>
                  <a:prstClr val="black"/>
                </a:solidFill>
                <a:latin typeface="ＭＳ ゴシック" panose="020B0609070205080204" pitchFamily="49" charset="-128"/>
                <a:ea typeface="ＭＳ ゴシック" panose="020B0609070205080204" pitchFamily="49" charset="-128"/>
              </a:rPr>
              <a:t>  </a:t>
            </a:r>
            <a:r>
              <a:rPr lang="ja-JP" altLang="en-US" sz="2000" b="1" dirty="0" smtClean="0">
                <a:solidFill>
                  <a:prstClr val="black"/>
                </a:solidFill>
                <a:latin typeface="ＭＳ ゴシック" panose="020B0609070205080204" pitchFamily="49" charset="-128"/>
                <a:ea typeface="ＭＳ ゴシック" panose="020B0609070205080204" pitchFamily="49" charset="-128"/>
              </a:rPr>
              <a:t>○　災害</a:t>
            </a:r>
            <a:r>
              <a:rPr lang="ja-JP" altLang="en-US" sz="2000" b="1" dirty="0">
                <a:solidFill>
                  <a:prstClr val="black"/>
                </a:solidFill>
                <a:latin typeface="ＭＳ ゴシック" panose="020B0609070205080204" pitchFamily="49" charset="-128"/>
                <a:ea typeface="ＭＳ ゴシック" panose="020B0609070205080204" pitchFamily="49" charset="-128"/>
              </a:rPr>
              <a:t>対策基本法</a:t>
            </a:r>
            <a:r>
              <a:rPr lang="ja-JP" altLang="en-US" sz="2000" b="1" dirty="0" smtClean="0">
                <a:solidFill>
                  <a:prstClr val="black"/>
                </a:solidFill>
                <a:latin typeface="ＭＳ ゴシック" panose="020B0609070205080204" pitchFamily="49" charset="-128"/>
                <a:ea typeface="ＭＳ ゴシック" panose="020B0609070205080204" pitchFamily="49" charset="-128"/>
              </a:rPr>
              <a:t>第４０条</a:t>
            </a:r>
            <a:endParaRPr lang="en-US" altLang="ja-JP" sz="2000" b="1" dirty="0" smtClean="0">
              <a:solidFill>
                <a:prstClr val="black"/>
              </a:solidFill>
              <a:latin typeface="ＭＳ ゴシック" panose="020B0609070205080204" pitchFamily="49" charset="-128"/>
              <a:ea typeface="ＭＳ ゴシック" panose="020B0609070205080204" pitchFamily="49" charset="-128"/>
            </a:endParaRPr>
          </a:p>
          <a:p>
            <a:r>
              <a:rPr lang="ja-JP" altLang="en-US" sz="2000" b="1" dirty="0">
                <a:solidFill>
                  <a:prstClr val="black"/>
                </a:solidFill>
                <a:latin typeface="ＭＳ ゴシック" panose="020B0609070205080204" pitchFamily="49" charset="-128"/>
                <a:ea typeface="ＭＳ ゴシック" panose="020B0609070205080204" pitchFamily="49" charset="-128"/>
              </a:rPr>
              <a:t>　</a:t>
            </a:r>
            <a:r>
              <a:rPr lang="ja-JP" altLang="en-US" sz="2000" b="1" dirty="0" smtClean="0">
                <a:solidFill>
                  <a:prstClr val="black"/>
                </a:solidFill>
                <a:latin typeface="ＭＳ ゴシック" panose="020B0609070205080204" pitchFamily="49" charset="-128"/>
                <a:ea typeface="ＭＳ ゴシック" panose="020B0609070205080204" pitchFamily="49" charset="-128"/>
              </a:rPr>
              <a:t>　　各地方</a:t>
            </a:r>
            <a:r>
              <a:rPr lang="ja-JP" altLang="en-US" sz="2000" b="1" dirty="0">
                <a:solidFill>
                  <a:prstClr val="black"/>
                </a:solidFill>
                <a:latin typeface="ＭＳ ゴシック" panose="020B0609070205080204" pitchFamily="49" charset="-128"/>
                <a:ea typeface="ＭＳ ゴシック" panose="020B0609070205080204" pitchFamily="49" charset="-128"/>
              </a:rPr>
              <a:t>公共団体は地域防災計画を</a:t>
            </a:r>
            <a:r>
              <a:rPr lang="ja-JP" altLang="en-US" sz="2000" b="1" dirty="0" smtClean="0">
                <a:solidFill>
                  <a:prstClr val="black"/>
                </a:solidFill>
                <a:latin typeface="ＭＳ ゴシック" panose="020B0609070205080204" pitchFamily="49" charset="-128"/>
                <a:ea typeface="ＭＳ ゴシック" panose="020B0609070205080204" pitchFamily="49" charset="-128"/>
              </a:rPr>
              <a:t>策定</a:t>
            </a:r>
            <a:r>
              <a:rPr lang="ja-JP" altLang="en-US" sz="2000" b="1" dirty="0">
                <a:solidFill>
                  <a:prstClr val="black"/>
                </a:solidFill>
                <a:latin typeface="ＭＳ ゴシック" panose="020B0609070205080204" pitchFamily="49" charset="-128"/>
                <a:ea typeface="ＭＳ ゴシック" panose="020B0609070205080204" pitchFamily="49" charset="-128"/>
              </a:rPr>
              <a:t>　</a:t>
            </a:r>
            <a:endParaRPr lang="en-US" altLang="ja-JP" sz="2000" b="1" dirty="0">
              <a:solidFill>
                <a:prstClr val="black"/>
              </a:solidFill>
              <a:latin typeface="ＭＳ ゴシック" panose="020B0609070205080204" pitchFamily="49" charset="-128"/>
              <a:ea typeface="ＭＳ ゴシック" panose="020B0609070205080204" pitchFamily="49" charset="-128"/>
            </a:endParaRPr>
          </a:p>
        </p:txBody>
      </p:sp>
      <p:sp>
        <p:nvSpPr>
          <p:cNvPr id="5" name="Rectangle 7">
            <a:extLst>
              <a:ext uri="{FF2B5EF4-FFF2-40B4-BE49-F238E27FC236}">
                <a16:creationId xmlns:a16="http://schemas.microsoft.com/office/drawing/2014/main" id="{DA42A1FF-BAD2-43FC-BA38-A82582416AB3}"/>
              </a:ext>
            </a:extLst>
          </p:cNvPr>
          <p:cNvSpPr>
            <a:spLocks noChangeArrowheads="1"/>
          </p:cNvSpPr>
          <p:nvPr/>
        </p:nvSpPr>
        <p:spPr bwMode="auto">
          <a:xfrm>
            <a:off x="151911" y="134617"/>
            <a:ext cx="8887557" cy="570125"/>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国、都道府県における災害対策について</a:t>
            </a:r>
          </a:p>
        </p:txBody>
      </p:sp>
      <p:sp>
        <p:nvSpPr>
          <p:cNvPr id="7" name="Rectangle 8"/>
          <p:cNvSpPr>
            <a:spLocks noChangeArrowheads="1"/>
          </p:cNvSpPr>
          <p:nvPr/>
        </p:nvSpPr>
        <p:spPr bwMode="auto">
          <a:xfrm>
            <a:off x="143973" y="1245478"/>
            <a:ext cx="8869221" cy="2246639"/>
          </a:xfrm>
          <a:prstGeom prst="rect">
            <a:avLst/>
          </a:prstGeom>
          <a:solidFill>
            <a:srgbClr val="FFFFFF">
              <a:alpha val="89999"/>
            </a:srgbClr>
          </a:solidFill>
          <a:ln w="19050">
            <a:solidFill>
              <a:schemeClr val="tx1"/>
            </a:solidFill>
            <a:miter lim="800000"/>
            <a:headEnd/>
            <a:tailEnd/>
          </a:ln>
          <a:effectLst/>
        </p:spPr>
        <p:txBody>
          <a:bodyPr wrap="none" anchor="ctr"/>
          <a:lstStyle/>
          <a:p>
            <a:r>
              <a:rPr lang="ja-JP" altLang="en-US" sz="2000" b="1" dirty="0">
                <a:solidFill>
                  <a:prstClr val="black"/>
                </a:solidFill>
                <a:ea typeface="ＭＳ ゴシック" pitchFamily="49" charset="-128"/>
              </a:rPr>
              <a:t>　</a:t>
            </a:r>
            <a:r>
              <a:rPr lang="en-US" altLang="ja-JP" sz="2000" b="1" dirty="0">
                <a:solidFill>
                  <a:prstClr val="black"/>
                </a:solidFill>
                <a:ea typeface="ＭＳ ゴシック" pitchFamily="49" charset="-128"/>
              </a:rPr>
              <a:t>【</a:t>
            </a:r>
            <a:r>
              <a:rPr lang="ja-JP" altLang="en-US" sz="2000" b="1" dirty="0">
                <a:solidFill>
                  <a:prstClr val="black"/>
                </a:solidFill>
                <a:ea typeface="ＭＳ ゴシック" pitchFamily="49" charset="-128"/>
              </a:rPr>
              <a:t>定義</a:t>
            </a:r>
            <a:r>
              <a:rPr lang="en-US" altLang="ja-JP" sz="2000" b="1" dirty="0">
                <a:solidFill>
                  <a:prstClr val="black"/>
                </a:solidFill>
                <a:ea typeface="ＭＳ ゴシック" pitchFamily="49" charset="-128"/>
              </a:rPr>
              <a:t>】</a:t>
            </a:r>
            <a:r>
              <a:rPr lang="ja-JP" altLang="en-US" sz="2000" b="1" dirty="0">
                <a:solidFill>
                  <a:prstClr val="black"/>
                </a:solidFill>
                <a:ea typeface="ＭＳ ゴシック" pitchFamily="49" charset="-128"/>
              </a:rPr>
              <a:t>　災害対策基本法第２条第１項　</a:t>
            </a:r>
            <a:endParaRPr lang="en-US" altLang="ja-JP" sz="2000" b="1" dirty="0">
              <a:solidFill>
                <a:prstClr val="black"/>
              </a:solidFill>
              <a:ea typeface="ＭＳ ゴシック" pitchFamily="49" charset="-128"/>
            </a:endParaRPr>
          </a:p>
          <a:p>
            <a:endParaRPr lang="en-US" altLang="ja-JP" sz="1600" b="1" dirty="0">
              <a:solidFill>
                <a:prstClr val="black"/>
              </a:solidFill>
              <a:ea typeface="ＭＳ ゴシック" pitchFamily="49" charset="-128"/>
            </a:endParaRPr>
          </a:p>
          <a:p>
            <a:r>
              <a:rPr lang="ja-JP" altLang="en-US" sz="2000" b="1" dirty="0">
                <a:solidFill>
                  <a:prstClr val="black"/>
                </a:solidFill>
                <a:ea typeface="ＭＳ ゴシック" pitchFamily="49" charset="-128"/>
              </a:rPr>
              <a:t>　　「暴風、竜巻、豪雨、豪雪、洪水、崖崩れ、土石流、高潮、地震、</a:t>
            </a:r>
            <a:endParaRPr lang="en-US" altLang="ja-JP" sz="2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津波、噴火、地滑りその他の異常な自然現象又は大規模な火事、</a:t>
            </a:r>
            <a:endParaRPr lang="en-US" altLang="ja-JP" sz="2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もしくは爆発その他、その及ぼす被害の程度においてこれらに類</a:t>
            </a:r>
            <a:endParaRPr lang="en-US" altLang="ja-JP" sz="2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する政令で定める原因により生ずる被害」　　　　</a:t>
            </a:r>
            <a:endParaRPr lang="en-US" altLang="ja-JP" sz="2000" b="1" dirty="0">
              <a:solidFill>
                <a:prstClr val="black"/>
              </a:solidFill>
              <a:ea typeface="ＭＳ ゴシック" pitchFamily="49" charset="-128"/>
            </a:endParaRPr>
          </a:p>
        </p:txBody>
      </p:sp>
      <p:sp>
        <p:nvSpPr>
          <p:cNvPr id="6" name="AutoShape 6"/>
          <p:cNvSpPr>
            <a:spLocks noChangeArrowheads="1"/>
          </p:cNvSpPr>
          <p:nvPr/>
        </p:nvSpPr>
        <p:spPr bwMode="auto">
          <a:xfrm>
            <a:off x="149044" y="909381"/>
            <a:ext cx="3357563" cy="432048"/>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a:solidFill>
                  <a:prstClr val="black"/>
                </a:solidFill>
                <a:ea typeface="ＭＳ ゴシック" pitchFamily="49" charset="-128"/>
              </a:rPr>
              <a:t>１　災害とは</a:t>
            </a:r>
          </a:p>
        </p:txBody>
      </p:sp>
      <p:sp>
        <p:nvSpPr>
          <p:cNvPr id="8" name="AutoShape 6"/>
          <p:cNvSpPr>
            <a:spLocks noChangeArrowheads="1"/>
          </p:cNvSpPr>
          <p:nvPr/>
        </p:nvSpPr>
        <p:spPr bwMode="auto">
          <a:xfrm>
            <a:off x="149044" y="3708141"/>
            <a:ext cx="4494964" cy="432048"/>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a:solidFill>
                  <a:prstClr val="black"/>
                </a:solidFill>
                <a:ea typeface="ＭＳ ゴシック" pitchFamily="49" charset="-128"/>
              </a:rPr>
              <a:t>２　国、都道府県の計画　</a:t>
            </a:r>
          </a:p>
        </p:txBody>
      </p:sp>
      <p:sp>
        <p:nvSpPr>
          <p:cNvPr id="10"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47</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5275835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A42A1FF-BAD2-43FC-BA38-A82582416AB3}"/>
              </a:ext>
            </a:extLst>
          </p:cNvPr>
          <p:cNvSpPr>
            <a:spLocks noChangeArrowheads="1"/>
          </p:cNvSpPr>
          <p:nvPr/>
        </p:nvSpPr>
        <p:spPr bwMode="auto">
          <a:xfrm>
            <a:off x="78229" y="172834"/>
            <a:ext cx="8887557" cy="505787"/>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熊本県地域防災計画　</a:t>
            </a:r>
          </a:p>
        </p:txBody>
      </p:sp>
      <p:sp>
        <p:nvSpPr>
          <p:cNvPr id="6" name="AutoShape 6"/>
          <p:cNvSpPr>
            <a:spLocks noChangeArrowheads="1"/>
          </p:cNvSpPr>
          <p:nvPr/>
        </p:nvSpPr>
        <p:spPr bwMode="auto">
          <a:xfrm>
            <a:off x="78229" y="858114"/>
            <a:ext cx="3357563" cy="432048"/>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a:solidFill>
                  <a:prstClr val="black"/>
                </a:solidFill>
                <a:ea typeface="ＭＳ ゴシック" pitchFamily="49" charset="-128"/>
              </a:rPr>
              <a:t>　</a:t>
            </a:r>
            <a:r>
              <a:rPr lang="en-US" altLang="ja-JP" sz="2000" b="1" dirty="0">
                <a:solidFill>
                  <a:prstClr val="black"/>
                </a:solidFill>
                <a:ea typeface="ＭＳ ゴシック" pitchFamily="49" charset="-128"/>
              </a:rPr>
              <a:t>【</a:t>
            </a:r>
            <a:r>
              <a:rPr lang="ja-JP" altLang="en-US" sz="2000" b="1" dirty="0">
                <a:solidFill>
                  <a:prstClr val="black"/>
                </a:solidFill>
                <a:ea typeface="ＭＳ ゴシック" pitchFamily="49" charset="-128"/>
              </a:rPr>
              <a:t>目次</a:t>
            </a:r>
            <a:r>
              <a:rPr lang="en-US" altLang="ja-JP" sz="2000" b="1" dirty="0">
                <a:solidFill>
                  <a:prstClr val="black"/>
                </a:solidFill>
                <a:ea typeface="ＭＳ ゴシック" pitchFamily="49" charset="-128"/>
              </a:rPr>
              <a:t>】</a:t>
            </a:r>
            <a:endParaRPr lang="ja-JP" altLang="en-US" sz="2000" b="1" dirty="0">
              <a:solidFill>
                <a:prstClr val="black"/>
              </a:solidFill>
              <a:ea typeface="ＭＳ ゴシック" pitchFamily="49" charset="-128"/>
            </a:endParaRPr>
          </a:p>
        </p:txBody>
      </p:sp>
      <p:sp>
        <p:nvSpPr>
          <p:cNvPr id="10"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48</a:t>
            </a:fld>
            <a:endParaRPr lang="en-US" altLang="ja-JP" sz="1600" dirty="0">
              <a:solidFill>
                <a:schemeClr val="bg1"/>
              </a:solidFill>
              <a:latin typeface="HGｺﾞｼｯｸM" pitchFamily="49" charset="-128"/>
              <a:ea typeface="HGｺﾞｼｯｸM" pitchFamily="49" charset="-128"/>
            </a:endParaRPr>
          </a:p>
        </p:txBody>
      </p:sp>
      <p:pic>
        <p:nvPicPr>
          <p:cNvPr id="2" name="図 1"/>
          <p:cNvPicPr>
            <a:picLocks noChangeAspect="1"/>
          </p:cNvPicPr>
          <p:nvPr/>
        </p:nvPicPr>
        <p:blipFill>
          <a:blip r:embed="rId2"/>
          <a:stretch>
            <a:fillRect/>
          </a:stretch>
        </p:blipFill>
        <p:spPr>
          <a:xfrm>
            <a:off x="78229" y="1442283"/>
            <a:ext cx="9023543" cy="5012493"/>
          </a:xfrm>
          <a:prstGeom prst="rect">
            <a:avLst/>
          </a:prstGeom>
        </p:spPr>
      </p:pic>
    </p:spTree>
    <p:extLst>
      <p:ext uri="{BB962C8B-B14F-4D97-AF65-F5344CB8AC3E}">
        <p14:creationId xmlns:p14="http://schemas.microsoft.com/office/powerpoint/2010/main" val="36732744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82347" y="2970248"/>
            <a:ext cx="8869221" cy="3614662"/>
          </a:xfrm>
          <a:prstGeom prst="rect">
            <a:avLst/>
          </a:prstGeom>
          <a:solidFill>
            <a:srgbClr val="FFFFFF">
              <a:alpha val="89999"/>
            </a:srgbClr>
          </a:solidFill>
          <a:ln w="19050">
            <a:solidFill>
              <a:schemeClr val="tx1"/>
            </a:solidFill>
            <a:miter lim="800000"/>
            <a:headEnd/>
            <a:tailEnd/>
          </a:ln>
          <a:effectLst/>
        </p:spPr>
        <p:txBody>
          <a:bodyPr wrap="none" anchor="ctr"/>
          <a:lstStyle/>
          <a:p>
            <a:r>
              <a:rPr lang="en-US" altLang="ja-JP" b="1" dirty="0">
                <a:solidFill>
                  <a:prstClr val="black"/>
                </a:solidFill>
                <a:ea typeface="ＭＳ ゴシック" pitchFamily="49" charset="-128"/>
              </a:rPr>
              <a:t>【</a:t>
            </a:r>
            <a:r>
              <a:rPr lang="ja-JP" altLang="en-US" b="1" dirty="0">
                <a:solidFill>
                  <a:prstClr val="black"/>
                </a:solidFill>
                <a:ea typeface="ＭＳ ゴシック" pitchFamily="49" charset="-128"/>
              </a:rPr>
              <a:t>計画の性格</a:t>
            </a:r>
            <a:r>
              <a:rPr lang="en-US" altLang="ja-JP" b="1" dirty="0">
                <a:solidFill>
                  <a:prstClr val="black"/>
                </a:solidFill>
                <a:ea typeface="ＭＳ ゴシック" pitchFamily="49" charset="-128"/>
              </a:rPr>
              <a:t>】</a:t>
            </a:r>
          </a:p>
          <a:p>
            <a:r>
              <a:rPr lang="ja-JP" altLang="en-US" sz="1600" b="1" dirty="0">
                <a:solidFill>
                  <a:prstClr val="black"/>
                </a:solidFill>
                <a:ea typeface="ＭＳ ゴシック" pitchFamily="49" charset="-128"/>
              </a:rPr>
              <a:t>　○　本県における各種災害の</a:t>
            </a:r>
            <a:r>
              <a:rPr lang="ja-JP" altLang="en-US" sz="1600" b="1" u="sng" dirty="0">
                <a:solidFill>
                  <a:prstClr val="black"/>
                </a:solidFill>
                <a:ea typeface="ＭＳ ゴシック" pitchFamily="49" charset="-128"/>
              </a:rPr>
              <a:t>防災上必要となる災害予防、災害応急対策及び災害復旧に</a:t>
            </a:r>
            <a:endParaRPr lang="en-US" altLang="ja-JP" sz="1600" b="1" u="sng"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r>
              <a:rPr lang="ja-JP" altLang="en-US" sz="1600" b="1" u="sng" dirty="0">
                <a:solidFill>
                  <a:prstClr val="black"/>
                </a:solidFill>
                <a:ea typeface="ＭＳ ゴシック" pitchFamily="49" charset="-128"/>
              </a:rPr>
              <a:t>係る諸施策について定める。</a:t>
            </a:r>
            <a:endParaRPr lang="en-US" altLang="ja-JP" sz="1600" b="1" u="sng" dirty="0">
              <a:solidFill>
                <a:prstClr val="black"/>
              </a:solidFill>
              <a:ea typeface="ＭＳ ゴシック" pitchFamily="49" charset="-128"/>
            </a:endParaRPr>
          </a:p>
          <a:p>
            <a:r>
              <a:rPr lang="ja-JP" altLang="en-US" sz="1600" b="1" dirty="0">
                <a:solidFill>
                  <a:prstClr val="black"/>
                </a:solidFill>
                <a:ea typeface="ＭＳ ゴシック" pitchFamily="49" charset="-128"/>
              </a:rPr>
              <a:t>　○　各種災害に関して、</a:t>
            </a:r>
            <a:r>
              <a:rPr lang="ja-JP" altLang="en-US" sz="1600" b="1" u="sng" dirty="0">
                <a:solidFill>
                  <a:prstClr val="black"/>
                </a:solidFill>
                <a:ea typeface="ＭＳ ゴシック" pitchFamily="49" charset="-128"/>
              </a:rPr>
              <a:t>防災関係機関相互の密接な連絡調整を図るうえで基本的な大綱</a:t>
            </a:r>
            <a:endParaRPr lang="en-US" altLang="ja-JP" sz="1600" b="1" u="sng"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r>
              <a:rPr lang="ja-JP" altLang="en-US" sz="1600" b="1" u="sng" dirty="0">
                <a:solidFill>
                  <a:prstClr val="black"/>
                </a:solidFill>
                <a:ea typeface="ＭＳ ゴシック" pitchFamily="49" charset="-128"/>
              </a:rPr>
              <a:t>を示す</a:t>
            </a:r>
            <a:r>
              <a:rPr lang="ja-JP" altLang="en-US" sz="1600" b="1" dirty="0">
                <a:solidFill>
                  <a:prstClr val="black"/>
                </a:solidFill>
                <a:ea typeface="ＭＳ ゴシック" pitchFamily="49" charset="-128"/>
              </a:rPr>
              <a:t>もので、その実施細則については、さらに関係機関において別途マニュアル</a:t>
            </a:r>
            <a:endParaRPr lang="en-US" altLang="ja-JP" sz="1600" b="1" dirty="0">
              <a:solidFill>
                <a:prstClr val="black"/>
              </a:solidFill>
              <a:ea typeface="ＭＳ ゴシック" pitchFamily="49" charset="-128"/>
            </a:endParaRPr>
          </a:p>
          <a:p>
            <a:r>
              <a:rPr lang="ja-JP" altLang="en-US" sz="1600" b="1" dirty="0">
                <a:solidFill>
                  <a:prstClr val="black"/>
                </a:solidFill>
                <a:ea typeface="ＭＳ ゴシック" pitchFamily="49" charset="-128"/>
              </a:rPr>
              <a:t>　　　を作成する等具体的に定めるものとする。</a:t>
            </a:r>
            <a:endParaRPr lang="en-US" altLang="ja-JP" sz="1600" b="1" dirty="0">
              <a:solidFill>
                <a:prstClr val="black"/>
              </a:solidFill>
              <a:ea typeface="ＭＳ ゴシック" pitchFamily="49" charset="-128"/>
            </a:endParaRPr>
          </a:p>
          <a:p>
            <a:endParaRPr lang="en-US" altLang="ja-JP" sz="1600" b="1" dirty="0">
              <a:solidFill>
                <a:prstClr val="black"/>
              </a:solidFill>
              <a:ea typeface="ＭＳ ゴシック" pitchFamily="49" charset="-128"/>
            </a:endParaRPr>
          </a:p>
          <a:p>
            <a:r>
              <a:rPr lang="en-US" altLang="ja-JP" b="1" dirty="0">
                <a:solidFill>
                  <a:prstClr val="black"/>
                </a:solidFill>
                <a:ea typeface="ＭＳ ゴシック" pitchFamily="49" charset="-128"/>
              </a:rPr>
              <a:t>【</a:t>
            </a:r>
            <a:r>
              <a:rPr lang="ja-JP" altLang="en-US" b="1" dirty="0">
                <a:solidFill>
                  <a:prstClr val="black"/>
                </a:solidFill>
                <a:ea typeface="ＭＳ ゴシック" pitchFamily="49" charset="-128"/>
              </a:rPr>
              <a:t>計画の基本方針</a:t>
            </a:r>
            <a:r>
              <a:rPr lang="en-US" altLang="ja-JP" b="1" dirty="0">
                <a:solidFill>
                  <a:prstClr val="black"/>
                </a:solidFill>
                <a:ea typeface="ＭＳ ゴシック" pitchFamily="49" charset="-128"/>
              </a:rPr>
              <a:t>】</a:t>
            </a:r>
          </a:p>
          <a:p>
            <a:r>
              <a:rPr lang="ja-JP" altLang="en-US" sz="1600" b="1" dirty="0">
                <a:solidFill>
                  <a:prstClr val="black"/>
                </a:solidFill>
                <a:ea typeface="ＭＳ ゴシック" pitchFamily="49" charset="-128"/>
              </a:rPr>
              <a:t>　○　この計画は、</a:t>
            </a:r>
            <a:r>
              <a:rPr lang="ja-JP" altLang="en-US" sz="1600" b="1" u="sng" dirty="0">
                <a:solidFill>
                  <a:prstClr val="black"/>
                </a:solidFill>
                <a:ea typeface="ＭＳ ゴシック" pitchFamily="49" charset="-128"/>
              </a:rPr>
              <a:t>防災関係機関が必要な体制を確立し、その実施責任を明確に</a:t>
            </a:r>
            <a:r>
              <a:rPr lang="ja-JP" altLang="en-US" sz="1600" b="1" u="sng" dirty="0" err="1">
                <a:solidFill>
                  <a:prstClr val="black"/>
                </a:solidFill>
                <a:ea typeface="ＭＳ ゴシック" pitchFamily="49" charset="-128"/>
              </a:rPr>
              <a:t>する</a:t>
            </a:r>
            <a:r>
              <a:rPr lang="ja-JP" altLang="en-US" sz="1600" b="1" dirty="0" err="1">
                <a:solidFill>
                  <a:prstClr val="black"/>
                </a:solidFill>
                <a:ea typeface="ＭＳ ゴシック" pitchFamily="49" charset="-128"/>
              </a:rPr>
              <a:t>とと</a:t>
            </a:r>
            <a:endParaRPr lang="en-US" altLang="ja-JP" sz="1600" b="1" dirty="0">
              <a:solidFill>
                <a:prstClr val="black"/>
              </a:solidFill>
              <a:ea typeface="ＭＳ ゴシック" pitchFamily="49" charset="-128"/>
            </a:endParaRPr>
          </a:p>
          <a:p>
            <a:r>
              <a:rPr lang="ja-JP" altLang="en-US" sz="1600" b="1" dirty="0">
                <a:solidFill>
                  <a:prstClr val="black"/>
                </a:solidFill>
                <a:ea typeface="ＭＳ ゴシック" pitchFamily="49" charset="-128"/>
              </a:rPr>
              <a:t>　　　もに、</a:t>
            </a:r>
            <a:r>
              <a:rPr lang="ja-JP" altLang="en-US" sz="1600" b="1" u="sng" dirty="0">
                <a:solidFill>
                  <a:prstClr val="black"/>
                </a:solidFill>
                <a:ea typeface="ＭＳ ゴシック" pitchFamily="49" charset="-128"/>
              </a:rPr>
              <a:t>総合的、計画的な各種災害対策の整備及び推進を図る</a:t>
            </a:r>
            <a:r>
              <a:rPr lang="ja-JP" altLang="en-US" sz="1600" b="1" dirty="0">
                <a:solidFill>
                  <a:prstClr val="black"/>
                </a:solidFill>
                <a:ea typeface="ＭＳ ゴシック" pitchFamily="49" charset="-128"/>
              </a:rPr>
              <a:t>ものである。</a:t>
            </a:r>
            <a:endParaRPr lang="en-US" altLang="ja-JP" sz="1600" b="1"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endParaRPr lang="en-US" altLang="ja-JP" sz="1400" b="1" dirty="0">
              <a:solidFill>
                <a:prstClr val="black"/>
              </a:solidFill>
              <a:latin typeface="ＭＳ ゴシック" panose="020B0609070205080204" pitchFamily="49" charset="-128"/>
              <a:ea typeface="ＭＳ ゴシック" panose="020B0609070205080204" pitchFamily="49" charset="-128"/>
            </a:endParaRPr>
          </a:p>
        </p:txBody>
      </p:sp>
      <p:sp>
        <p:nvSpPr>
          <p:cNvPr id="5" name="Rectangle 7">
            <a:extLst>
              <a:ext uri="{FF2B5EF4-FFF2-40B4-BE49-F238E27FC236}">
                <a16:creationId xmlns:a16="http://schemas.microsoft.com/office/drawing/2014/main" id="{DA42A1FF-BAD2-43FC-BA38-A82582416AB3}"/>
              </a:ext>
            </a:extLst>
          </p:cNvPr>
          <p:cNvSpPr>
            <a:spLocks noChangeArrowheads="1"/>
          </p:cNvSpPr>
          <p:nvPr/>
        </p:nvSpPr>
        <p:spPr bwMode="auto">
          <a:xfrm>
            <a:off x="111653" y="190763"/>
            <a:ext cx="8887557" cy="504056"/>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熊本県地域防災計画</a:t>
            </a:r>
          </a:p>
        </p:txBody>
      </p:sp>
      <p:sp>
        <p:nvSpPr>
          <p:cNvPr id="7" name="Rectangle 8"/>
          <p:cNvSpPr>
            <a:spLocks noChangeArrowheads="1"/>
          </p:cNvSpPr>
          <p:nvPr/>
        </p:nvSpPr>
        <p:spPr bwMode="auto">
          <a:xfrm>
            <a:off x="88986" y="1329813"/>
            <a:ext cx="8869221" cy="1166099"/>
          </a:xfrm>
          <a:prstGeom prst="rect">
            <a:avLst/>
          </a:prstGeom>
          <a:solidFill>
            <a:srgbClr val="FFFFFF">
              <a:alpha val="89999"/>
            </a:srgbClr>
          </a:solidFill>
          <a:ln w="19050">
            <a:solidFill>
              <a:schemeClr val="tx1"/>
            </a:solidFill>
            <a:miter lim="800000"/>
            <a:headEnd/>
            <a:tailEnd/>
          </a:ln>
          <a:effectLst/>
        </p:spPr>
        <p:txBody>
          <a:bodyPr wrap="none" anchor="ctr"/>
          <a:lstStyle/>
          <a:p>
            <a:r>
              <a:rPr lang="ja-JP" altLang="en-US" sz="2000" b="1" dirty="0">
                <a:solidFill>
                  <a:prstClr val="black"/>
                </a:solidFill>
                <a:ea typeface="ＭＳ ゴシック" pitchFamily="49" charset="-128"/>
              </a:rPr>
              <a:t>　</a:t>
            </a:r>
            <a:r>
              <a:rPr lang="ja-JP" altLang="en-US" sz="1600" b="1" dirty="0">
                <a:solidFill>
                  <a:prstClr val="black"/>
                </a:solidFill>
                <a:ea typeface="ＭＳ ゴシック" pitchFamily="49" charset="-128"/>
              </a:rPr>
              <a:t>○  熊本県において、</a:t>
            </a:r>
            <a:r>
              <a:rPr lang="ja-JP" altLang="en-US" sz="1600" b="1" u="sng" dirty="0">
                <a:solidFill>
                  <a:prstClr val="black"/>
                </a:solidFill>
                <a:ea typeface="ＭＳ ゴシック" pitchFamily="49" charset="-128"/>
              </a:rPr>
              <a:t>防災に関し県、市町村及び防災関係機関を通じて必要な体制整備を</a:t>
            </a:r>
            <a:endParaRPr lang="en-US" altLang="ja-JP" sz="1600" b="1" u="sng"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r>
              <a:rPr lang="ja-JP" altLang="en-US" sz="1600" b="1" u="sng" dirty="0">
                <a:solidFill>
                  <a:prstClr val="black"/>
                </a:solidFill>
                <a:ea typeface="ＭＳ ゴシック" pitchFamily="49" charset="-128"/>
              </a:rPr>
              <a:t>確立</a:t>
            </a:r>
            <a:r>
              <a:rPr lang="ja-JP" altLang="en-US" sz="1600" b="1" dirty="0">
                <a:solidFill>
                  <a:prstClr val="black"/>
                </a:solidFill>
                <a:ea typeface="ＭＳ ゴシック" pitchFamily="49" charset="-128"/>
              </a:rPr>
              <a:t>するとともに、</a:t>
            </a:r>
            <a:r>
              <a:rPr lang="ja-JP" altLang="en-US" sz="1600" b="1" u="sng" dirty="0">
                <a:solidFill>
                  <a:prstClr val="black"/>
                </a:solidFill>
                <a:ea typeface="ＭＳ ゴシック" pitchFamily="49" charset="-128"/>
              </a:rPr>
              <a:t>防災行政を総合的かつ、計画的に推進することにより県土の保全、</a:t>
            </a:r>
            <a:endParaRPr lang="en-US" altLang="ja-JP" sz="1600" b="1" u="sng"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r>
              <a:rPr lang="ja-JP" altLang="en-US" sz="1600" b="1" u="sng" dirty="0">
                <a:solidFill>
                  <a:prstClr val="black"/>
                </a:solidFill>
                <a:ea typeface="ＭＳ ゴシック" pitchFamily="49" charset="-128"/>
              </a:rPr>
              <a:t>県民の生命、身体及び財産を災害から保護</a:t>
            </a:r>
            <a:r>
              <a:rPr lang="ja-JP" altLang="en-US" sz="1600" b="1" dirty="0">
                <a:solidFill>
                  <a:prstClr val="black"/>
                </a:solidFill>
                <a:ea typeface="ＭＳ ゴシック" pitchFamily="49" charset="-128"/>
              </a:rPr>
              <a:t>する。　　　</a:t>
            </a:r>
            <a:endParaRPr lang="en-US" altLang="ja-JP" sz="1600" b="1" dirty="0">
              <a:solidFill>
                <a:prstClr val="black"/>
              </a:solidFill>
              <a:ea typeface="ＭＳ ゴシック" pitchFamily="49" charset="-128"/>
            </a:endParaRPr>
          </a:p>
        </p:txBody>
      </p:sp>
      <p:sp>
        <p:nvSpPr>
          <p:cNvPr id="6" name="AutoShape 6"/>
          <p:cNvSpPr>
            <a:spLocks noChangeArrowheads="1"/>
          </p:cNvSpPr>
          <p:nvPr/>
        </p:nvSpPr>
        <p:spPr bwMode="auto">
          <a:xfrm>
            <a:off x="88986" y="962865"/>
            <a:ext cx="3357563" cy="432048"/>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a:solidFill>
                  <a:prstClr val="black"/>
                </a:solidFill>
                <a:ea typeface="ＭＳ ゴシック" pitchFamily="49" charset="-128"/>
              </a:rPr>
              <a:t>第１節　目　的</a:t>
            </a:r>
          </a:p>
        </p:txBody>
      </p:sp>
      <p:sp>
        <p:nvSpPr>
          <p:cNvPr id="8" name="AutoShape 6"/>
          <p:cNvSpPr>
            <a:spLocks noChangeArrowheads="1"/>
          </p:cNvSpPr>
          <p:nvPr/>
        </p:nvSpPr>
        <p:spPr bwMode="auto">
          <a:xfrm>
            <a:off x="88986" y="2694658"/>
            <a:ext cx="7894589" cy="432048"/>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a:solidFill>
                  <a:prstClr val="black"/>
                </a:solidFill>
                <a:ea typeface="ＭＳ ゴシック" pitchFamily="49" charset="-128"/>
              </a:rPr>
              <a:t>第２節　計画の性格及び基本方針　</a:t>
            </a:r>
          </a:p>
        </p:txBody>
      </p:sp>
      <p:sp>
        <p:nvSpPr>
          <p:cNvPr id="10"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49</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41969148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8649280" y="6231024"/>
            <a:ext cx="303527" cy="444624"/>
          </a:xfrm>
          <a:prstGeom prst="rect">
            <a:avLst/>
          </a:prstGeom>
          <a:solidFill>
            <a:schemeClr val="bg1"/>
          </a:solidFill>
          <a:ln>
            <a:noFill/>
          </a:ln>
          <a:effectLs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9D28D885-47B7-46A0-A6AE-2611CA03AC25}" type="slidenum">
              <a:rPr lang="en-US" altLang="ja-JP" sz="1200"/>
              <a:pPr algn="r" eaLnBrk="1" hangingPunct="1">
                <a:spcBef>
                  <a:spcPct val="0"/>
                </a:spcBef>
                <a:buClrTx/>
                <a:buFontTx/>
                <a:buNone/>
              </a:pPr>
              <a:t>5</a:t>
            </a:fld>
            <a:endParaRPr lang="en-US" altLang="ja-JP" sz="1200" dirty="0"/>
          </a:p>
        </p:txBody>
      </p:sp>
      <p:sp>
        <p:nvSpPr>
          <p:cNvPr id="3" name="正方形/長方形 2"/>
          <p:cNvSpPr/>
          <p:nvPr/>
        </p:nvSpPr>
        <p:spPr bwMode="auto">
          <a:xfrm>
            <a:off x="8172400" y="5949280"/>
            <a:ext cx="216024" cy="2817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smtClean="0">
              <a:ln>
                <a:noFill/>
              </a:ln>
              <a:solidFill>
                <a:schemeClr val="bg1"/>
              </a:solidFill>
              <a:effectLst/>
              <a:latin typeface="Verdana" pitchFamily="32" charset="0"/>
              <a:ea typeface="ＭＳ Ｐゴシック" pitchFamily="48" charset="-128"/>
            </a:endParaRPr>
          </a:p>
        </p:txBody>
      </p:sp>
      <p:sp>
        <p:nvSpPr>
          <p:cNvPr id="6" name="テキスト ボックス 5"/>
          <p:cNvSpPr txBox="1"/>
          <p:nvPr/>
        </p:nvSpPr>
        <p:spPr>
          <a:xfrm>
            <a:off x="5682796" y="6090152"/>
            <a:ext cx="2836056" cy="307777"/>
          </a:xfrm>
          <a:prstGeom prst="rect">
            <a:avLst/>
          </a:prstGeom>
          <a:noFill/>
        </p:spPr>
        <p:txBody>
          <a:bodyPr wrap="square" rtlCol="0">
            <a:spAutoFit/>
          </a:bodyPr>
          <a:lstStyle/>
          <a:p>
            <a:r>
              <a:rPr kumimoji="1" lang="ja-JP" altLang="en-US" sz="1400" dirty="0" smtClean="0">
                <a:solidFill>
                  <a:schemeClr val="tx1"/>
                </a:solidFill>
              </a:rPr>
              <a:t>出典：令和</a:t>
            </a:r>
            <a:r>
              <a:rPr kumimoji="1" lang="en-US" altLang="ja-JP" sz="1400" dirty="0" smtClean="0">
                <a:solidFill>
                  <a:schemeClr val="tx1"/>
                </a:solidFill>
              </a:rPr>
              <a:t>4</a:t>
            </a:r>
            <a:r>
              <a:rPr kumimoji="1" lang="ja-JP" altLang="en-US" sz="1400" dirty="0" smtClean="0">
                <a:solidFill>
                  <a:schemeClr val="tx1"/>
                </a:solidFill>
              </a:rPr>
              <a:t>年版救急・救助の現況</a:t>
            </a:r>
            <a:endParaRPr kumimoji="1" lang="en-US" altLang="ja-JP" sz="1400" dirty="0" smtClean="0">
              <a:solidFill>
                <a:schemeClr val="tx1"/>
              </a:solidFill>
            </a:endParaRPr>
          </a:p>
        </p:txBody>
      </p:sp>
      <p:pic>
        <p:nvPicPr>
          <p:cNvPr id="7" name="図 6"/>
          <p:cNvPicPr/>
          <p:nvPr/>
        </p:nvPicPr>
        <p:blipFill rotWithShape="1">
          <a:blip r:embed="rId2"/>
          <a:srcRect l="13680" t="23648" r="21002" b="12475"/>
          <a:stretch/>
        </p:blipFill>
        <p:spPr bwMode="auto">
          <a:xfrm>
            <a:off x="439800" y="692696"/>
            <a:ext cx="8629279" cy="5109424"/>
          </a:xfrm>
          <a:prstGeom prst="rect">
            <a:avLst/>
          </a:prstGeom>
          <a:ln>
            <a:noFill/>
          </a:ln>
          <a:extLst>
            <a:ext uri="{53640926-AAD7-44D8-BBD7-CCE9431645EC}">
              <a14:shadowObscured xmlns:a14="http://schemas.microsoft.com/office/drawing/2010/main"/>
            </a:ext>
          </a:extLst>
        </p:spPr>
      </p:pic>
      <p:sp>
        <p:nvSpPr>
          <p:cNvPr id="8" name="Text Box 3"/>
          <p:cNvSpPr txBox="1">
            <a:spLocks noChangeArrowheads="1"/>
          </p:cNvSpPr>
          <p:nvPr/>
        </p:nvSpPr>
        <p:spPr bwMode="auto">
          <a:xfrm>
            <a:off x="1259632" y="224495"/>
            <a:ext cx="6730354" cy="936402"/>
          </a:xfrm>
          <a:prstGeom prst="rect">
            <a:avLst/>
          </a:prstGeom>
          <a:solidFill>
            <a:schemeClr val="bg1"/>
          </a:solidFill>
          <a:ln>
            <a:noFill/>
          </a:ln>
          <a:effectLs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dirty="0" smtClean="0"/>
              <a:t>救急出動件数及び搬送人員の</a:t>
            </a:r>
            <a:r>
              <a:rPr lang="ja-JP" altLang="ja-JP" dirty="0" smtClean="0"/>
              <a:t>推移</a:t>
            </a:r>
            <a:endParaRPr lang="ja-JP" altLang="ja-JP" dirty="0"/>
          </a:p>
        </p:txBody>
      </p:sp>
    </p:spTree>
    <p:extLst>
      <p:ext uri="{BB962C8B-B14F-4D97-AF65-F5344CB8AC3E}">
        <p14:creationId xmlns:p14="http://schemas.microsoft.com/office/powerpoint/2010/main" val="16850722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p:cNvSpPr>
            <a:spLocks noChangeArrowheads="1"/>
          </p:cNvSpPr>
          <p:nvPr/>
        </p:nvSpPr>
        <p:spPr bwMode="auto">
          <a:xfrm>
            <a:off x="148325" y="1257466"/>
            <a:ext cx="8869221" cy="5411893"/>
          </a:xfrm>
          <a:prstGeom prst="rect">
            <a:avLst/>
          </a:prstGeom>
          <a:solidFill>
            <a:srgbClr val="FFFFFF">
              <a:alpha val="89999"/>
            </a:srgbClr>
          </a:solidFill>
          <a:ln w="19050">
            <a:solidFill>
              <a:schemeClr val="tx1"/>
            </a:solidFill>
            <a:miter lim="800000"/>
            <a:headEnd/>
            <a:tailEnd/>
          </a:ln>
          <a:effectLst/>
        </p:spPr>
        <p:txBody>
          <a:bodyPr wrap="none" anchor="ctr"/>
          <a:lstStyle/>
          <a:p>
            <a:r>
              <a:rPr lang="en-US" altLang="ja-JP" b="1" dirty="0">
                <a:solidFill>
                  <a:prstClr val="black"/>
                </a:solidFill>
                <a:ea typeface="ＭＳ ゴシック" pitchFamily="49" charset="-128"/>
              </a:rPr>
              <a:t>【</a:t>
            </a:r>
            <a:r>
              <a:rPr lang="ja-JP" altLang="en-US" b="1" dirty="0">
                <a:solidFill>
                  <a:prstClr val="black"/>
                </a:solidFill>
                <a:ea typeface="ＭＳ ゴシック" pitchFamily="49" charset="-128"/>
              </a:rPr>
              <a:t>防災関係機関の責務</a:t>
            </a:r>
            <a:r>
              <a:rPr lang="en-US" altLang="ja-JP" b="1" dirty="0">
                <a:solidFill>
                  <a:prstClr val="black"/>
                </a:solidFill>
                <a:ea typeface="ＭＳ ゴシック" pitchFamily="49" charset="-128"/>
              </a:rPr>
              <a:t>】</a:t>
            </a:r>
          </a:p>
          <a:p>
            <a:r>
              <a:rPr lang="ja-JP" altLang="en-US" b="1" dirty="0">
                <a:solidFill>
                  <a:prstClr val="black"/>
                </a:solidFill>
                <a:ea typeface="ＭＳ ゴシック" pitchFamily="49" charset="-128"/>
              </a:rPr>
              <a:t>　</a:t>
            </a:r>
            <a:r>
              <a:rPr lang="ja-JP" altLang="en-US" b="1" u="sng" dirty="0">
                <a:solidFill>
                  <a:prstClr val="black"/>
                </a:solidFill>
                <a:ea typeface="ＭＳ ゴシック" pitchFamily="49" charset="-128"/>
              </a:rPr>
              <a:t>１　都道府県</a:t>
            </a:r>
            <a:endParaRPr lang="en-US" altLang="ja-JP" b="1" u="sng" dirty="0">
              <a:solidFill>
                <a:prstClr val="black"/>
              </a:solidFill>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sz="1600" dirty="0">
                <a:solidFill>
                  <a:prstClr val="black"/>
                </a:solidFill>
                <a:latin typeface="ＭＳ ゴシック" pitchFamily="49" charset="-128"/>
                <a:ea typeface="ＭＳ ゴシック" pitchFamily="49" charset="-128"/>
              </a:rPr>
              <a:t>他の防災関係機関及び他の地方公共団体の協力を得て、広域的、総合的な防災活動を</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実施するとともに、</a:t>
            </a:r>
            <a:r>
              <a:rPr lang="ja-JP" altLang="en-US" sz="1600" u="sng" dirty="0">
                <a:solidFill>
                  <a:prstClr val="black"/>
                </a:solidFill>
                <a:latin typeface="ＭＳ ゴシック" pitchFamily="49" charset="-128"/>
                <a:ea typeface="ＭＳ ゴシック" pitchFamily="49" charset="-128"/>
              </a:rPr>
              <a:t>市町村の防災活動の実施を助け、かつ、その総合調整を行う</a:t>
            </a:r>
            <a:r>
              <a:rPr lang="ja-JP" altLang="en-US" sz="1600" dirty="0">
                <a:solidFill>
                  <a:prstClr val="black"/>
                </a:solidFill>
                <a:latin typeface="ＭＳ ゴシック" pitchFamily="49" charset="-128"/>
                <a:ea typeface="ＭＳ ゴシック" pitchFamily="49" charset="-128"/>
              </a:rPr>
              <a:t>責務</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を有する。</a:t>
            </a:r>
            <a:endParaRPr lang="en-US" altLang="ja-JP" sz="1600"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b="1" u="sng" dirty="0">
                <a:solidFill>
                  <a:prstClr val="black"/>
                </a:solidFill>
                <a:latin typeface="ＭＳ ゴシック" pitchFamily="49" charset="-128"/>
                <a:ea typeface="ＭＳ ゴシック" pitchFamily="49" charset="-128"/>
              </a:rPr>
              <a:t>２　市町村</a:t>
            </a:r>
            <a:endParaRPr lang="en-US" altLang="ja-JP" sz="1600" b="1" u="sng"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sz="1600" u="sng" dirty="0">
                <a:solidFill>
                  <a:prstClr val="black"/>
                </a:solidFill>
                <a:latin typeface="ＭＳ ゴシック" pitchFamily="49" charset="-128"/>
                <a:ea typeface="ＭＳ ゴシック" pitchFamily="49" charset="-128"/>
              </a:rPr>
              <a:t>基礎的な地方公共団体として、防災活動を実施する</a:t>
            </a:r>
            <a:r>
              <a:rPr lang="ja-JP" altLang="en-US" sz="1600" dirty="0">
                <a:solidFill>
                  <a:prstClr val="black"/>
                </a:solidFill>
                <a:latin typeface="ＭＳ ゴシック" pitchFamily="49" charset="-128"/>
                <a:ea typeface="ＭＳ ゴシック" pitchFamily="49" charset="-128"/>
              </a:rPr>
              <a:t>責務を有する。</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自主防災組織の充実を図り、市町村の有する全ての機能を十分発揮するよう努める。</a:t>
            </a:r>
            <a:endParaRPr lang="en-US" altLang="ja-JP" sz="1600"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b="1" u="sng" dirty="0">
                <a:solidFill>
                  <a:prstClr val="black"/>
                </a:solidFill>
                <a:latin typeface="ＭＳ ゴシック" pitchFamily="49" charset="-128"/>
                <a:ea typeface="ＭＳ ゴシック" pitchFamily="49" charset="-128"/>
              </a:rPr>
              <a:t>３　関係地方行政機関</a:t>
            </a:r>
            <a:endParaRPr lang="en-US" altLang="ja-JP" b="1" u="sng"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sz="1600" dirty="0">
                <a:solidFill>
                  <a:prstClr val="black"/>
                </a:solidFill>
                <a:latin typeface="ＭＳ ゴシック" pitchFamily="49" charset="-128"/>
                <a:ea typeface="ＭＳ ゴシック" pitchFamily="49" charset="-128"/>
              </a:rPr>
              <a:t>（九州財務局、九州総合通信局、熊本地方気象台、熊本海上保安部など）</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他の指定地方行政機関と相互に協力して防災活動を行うとともに、県及び市町村の</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防災活動が円滑に行われるよう必要な勧告、指導、助言その他適切な措置をとる。</a:t>
            </a:r>
            <a:endParaRPr lang="en-US" altLang="ja-JP" sz="1600"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b="1" u="sng" dirty="0">
                <a:solidFill>
                  <a:prstClr val="black"/>
                </a:solidFill>
                <a:latin typeface="ＭＳ ゴシック" pitchFamily="49" charset="-128"/>
                <a:ea typeface="ＭＳ ゴシック" pitchFamily="49" charset="-128"/>
              </a:rPr>
              <a:t>４　指定公共機関及び指定地方公共機関</a:t>
            </a:r>
            <a:endParaRPr lang="en-US" altLang="ja-JP" b="1" u="sng"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sz="1600" dirty="0">
                <a:solidFill>
                  <a:prstClr val="black"/>
                </a:solidFill>
                <a:latin typeface="ＭＳ ゴシック" pitchFamily="49" charset="-128"/>
                <a:ea typeface="ＭＳ ゴシック" pitchFamily="49" charset="-128"/>
              </a:rPr>
              <a:t>（日本郵政株式会社、鉄道関係機関、西日本電信電話株式会社、日本赤十字社、</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熊本県医師会、</a:t>
            </a:r>
            <a:r>
              <a:rPr lang="ja-JP" altLang="en-US" sz="1600" u="sng" dirty="0">
                <a:solidFill>
                  <a:prstClr val="black"/>
                </a:solidFill>
                <a:latin typeface="ＭＳ ゴシック" pitchFamily="49" charset="-128"/>
                <a:ea typeface="ＭＳ ゴシック" pitchFamily="49" charset="-128"/>
              </a:rPr>
              <a:t>熊本県歯科医師会</a:t>
            </a:r>
            <a:r>
              <a:rPr lang="ja-JP" altLang="en-US" sz="1600" dirty="0">
                <a:solidFill>
                  <a:prstClr val="black"/>
                </a:solidFill>
                <a:latin typeface="ＭＳ ゴシック" pitchFamily="49" charset="-128"/>
                <a:ea typeface="ＭＳ ゴシック" pitchFamily="49" charset="-128"/>
              </a:rPr>
              <a:t>、熊本県看護協会など）</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業務の公共性又は公益性に鑑み、自ら防災活動を実施するとともに、県及び市町村</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の防災活動に協力する責務を有する。</a:t>
            </a:r>
            <a:endParaRPr lang="en-US" altLang="ja-JP" sz="1600"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b="1" u="sng" dirty="0">
                <a:solidFill>
                  <a:prstClr val="black"/>
                </a:solidFill>
                <a:latin typeface="ＭＳ ゴシック" pitchFamily="49" charset="-128"/>
                <a:ea typeface="ＭＳ ゴシック" pitchFamily="49" charset="-128"/>
              </a:rPr>
              <a:t>５　公共的団体及び防災上重要な施設の管理者</a:t>
            </a:r>
            <a:r>
              <a:rPr lang="ja-JP" altLang="en-US" sz="1600" b="1" dirty="0">
                <a:solidFill>
                  <a:prstClr val="black"/>
                </a:solidFill>
                <a:latin typeface="ＭＳ ゴシック" pitchFamily="49" charset="-128"/>
                <a:ea typeface="ＭＳ ゴシック" pitchFamily="49" charset="-128"/>
              </a:rPr>
              <a:t>（</a:t>
            </a:r>
            <a:r>
              <a:rPr lang="ja-JP" altLang="en-US" sz="1600" b="1" u="sng" dirty="0">
                <a:solidFill>
                  <a:prstClr val="black"/>
                </a:solidFill>
                <a:latin typeface="ＭＳ ゴシック" pitchFamily="49" charset="-128"/>
                <a:ea typeface="ＭＳ ゴシック" pitchFamily="49" charset="-128"/>
              </a:rPr>
              <a:t>病院等経営者など</a:t>
            </a:r>
            <a:r>
              <a:rPr lang="ja-JP" altLang="en-US" sz="1600" b="1" dirty="0">
                <a:solidFill>
                  <a:prstClr val="black"/>
                </a:solidFill>
                <a:latin typeface="ＭＳ ゴシック" pitchFamily="49" charset="-128"/>
                <a:ea typeface="ＭＳ ゴシック" pitchFamily="49" charset="-128"/>
              </a:rPr>
              <a:t>）</a:t>
            </a:r>
            <a:endParaRPr lang="en-US" altLang="ja-JP" sz="1600" b="1"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sz="1600" dirty="0">
                <a:solidFill>
                  <a:prstClr val="black"/>
                </a:solidFill>
                <a:latin typeface="ＭＳ ゴシック" pitchFamily="49" charset="-128"/>
                <a:ea typeface="ＭＳ ゴシック" pitchFamily="49" charset="-128"/>
              </a:rPr>
              <a:t>　平素から災害予防体制の整備を図るとともに、県及び市町村その他防災関係機関の防</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災活動に協力するものとする。</a:t>
            </a:r>
            <a:endParaRPr lang="en-US" altLang="ja-JP" sz="1600" dirty="0">
              <a:solidFill>
                <a:prstClr val="black"/>
              </a:solidFill>
              <a:latin typeface="ＭＳ ゴシック" pitchFamily="49" charset="-128"/>
              <a:ea typeface="ＭＳ ゴシック" pitchFamily="49" charset="-128"/>
            </a:endParaRPr>
          </a:p>
        </p:txBody>
      </p:sp>
      <p:sp>
        <p:nvSpPr>
          <p:cNvPr id="5" name="Rectangle 7">
            <a:extLst>
              <a:ext uri="{FF2B5EF4-FFF2-40B4-BE49-F238E27FC236}">
                <a16:creationId xmlns:a16="http://schemas.microsoft.com/office/drawing/2014/main" id="{DA42A1FF-BAD2-43FC-BA38-A82582416AB3}"/>
              </a:ext>
            </a:extLst>
          </p:cNvPr>
          <p:cNvSpPr>
            <a:spLocks noChangeArrowheads="1"/>
          </p:cNvSpPr>
          <p:nvPr/>
        </p:nvSpPr>
        <p:spPr bwMode="auto">
          <a:xfrm>
            <a:off x="129989" y="116632"/>
            <a:ext cx="8887557" cy="504056"/>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熊本県地域防災計画</a:t>
            </a:r>
          </a:p>
        </p:txBody>
      </p:sp>
      <p:sp>
        <p:nvSpPr>
          <p:cNvPr id="10"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50</a:t>
            </a:fld>
            <a:endParaRPr lang="en-US" altLang="ja-JP" sz="1600" dirty="0">
              <a:solidFill>
                <a:schemeClr val="bg1"/>
              </a:solidFill>
              <a:latin typeface="HGｺﾞｼｯｸM" pitchFamily="49" charset="-128"/>
              <a:ea typeface="HGｺﾞｼｯｸM" pitchFamily="49" charset="-128"/>
            </a:endParaRPr>
          </a:p>
        </p:txBody>
      </p:sp>
      <p:sp>
        <p:nvSpPr>
          <p:cNvPr id="13" name="AutoShape 6"/>
          <p:cNvSpPr>
            <a:spLocks noChangeArrowheads="1"/>
          </p:cNvSpPr>
          <p:nvPr/>
        </p:nvSpPr>
        <p:spPr bwMode="auto">
          <a:xfrm>
            <a:off x="138083" y="823978"/>
            <a:ext cx="7894589" cy="432048"/>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a:solidFill>
                  <a:prstClr val="black"/>
                </a:solidFill>
                <a:ea typeface="ＭＳ ゴシック" pitchFamily="49" charset="-128"/>
              </a:rPr>
              <a:t>第３節　関係機関の責務と処理すべき事務又は業務の大綱</a:t>
            </a:r>
          </a:p>
        </p:txBody>
      </p:sp>
    </p:spTree>
    <p:extLst>
      <p:ext uri="{BB962C8B-B14F-4D97-AF65-F5344CB8AC3E}">
        <p14:creationId xmlns:p14="http://schemas.microsoft.com/office/powerpoint/2010/main" val="6753396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129989" y="1096924"/>
            <a:ext cx="8869221" cy="5571312"/>
          </a:xfrm>
          <a:prstGeom prst="rect">
            <a:avLst/>
          </a:prstGeom>
          <a:solidFill>
            <a:srgbClr val="FFFFFF">
              <a:alpha val="89999"/>
            </a:srgbClr>
          </a:solidFill>
          <a:ln w="19050">
            <a:solidFill>
              <a:schemeClr val="tx1"/>
            </a:solidFill>
            <a:miter lim="800000"/>
            <a:headEnd/>
            <a:tailEnd/>
          </a:ln>
          <a:effectLst/>
        </p:spPr>
        <p:txBody>
          <a:bodyPr wrap="none" anchor="ctr"/>
          <a:lstStyle/>
          <a:p>
            <a:r>
              <a:rPr lang="ja-JP" altLang="en-US" sz="800" b="1" dirty="0">
                <a:solidFill>
                  <a:prstClr val="black"/>
                </a:solidFill>
                <a:ea typeface="ＭＳ ゴシック" pitchFamily="49" charset="-128"/>
              </a:rPr>
              <a:t>　</a:t>
            </a:r>
            <a:endParaRPr lang="en-US" altLang="ja-JP" sz="800" b="1" dirty="0">
              <a:solidFill>
                <a:prstClr val="black"/>
              </a:solidFill>
              <a:ea typeface="ＭＳ ゴシック" pitchFamily="49" charset="-128"/>
            </a:endParaRPr>
          </a:p>
          <a:p>
            <a:endParaRPr lang="en-US" altLang="ja-JP" sz="800" b="1" dirty="0">
              <a:solidFill>
                <a:prstClr val="black"/>
              </a:solidFill>
              <a:ea typeface="ＭＳ ゴシック" pitchFamily="49" charset="-128"/>
            </a:endParaRPr>
          </a:p>
          <a:p>
            <a:r>
              <a:rPr lang="ja-JP" altLang="en-US" b="1" dirty="0" smtClean="0">
                <a:solidFill>
                  <a:prstClr val="black"/>
                </a:solidFill>
                <a:ea typeface="ＭＳ ゴシック" pitchFamily="49" charset="-128"/>
              </a:rPr>
              <a:t>　〇　医療</a:t>
            </a:r>
            <a:r>
              <a:rPr lang="ja-JP" altLang="en-US" b="1" dirty="0">
                <a:solidFill>
                  <a:prstClr val="black"/>
                </a:solidFill>
                <a:ea typeface="ＭＳ ゴシック" pitchFamily="49" charset="-128"/>
              </a:rPr>
              <a:t>施設の安全性の確保</a:t>
            </a:r>
            <a:endParaRPr lang="en-US" altLang="ja-JP" b="1" dirty="0">
              <a:solidFill>
                <a:prstClr val="black"/>
              </a:solidFill>
              <a:ea typeface="ＭＳ ゴシック" pitchFamily="49" charset="-128"/>
            </a:endParaRPr>
          </a:p>
          <a:p>
            <a:r>
              <a:rPr lang="ja-JP" altLang="en-US" b="1" dirty="0">
                <a:solidFill>
                  <a:prstClr val="black"/>
                </a:solidFill>
                <a:ea typeface="ＭＳ ゴシック" pitchFamily="49" charset="-128"/>
              </a:rPr>
              <a:t>　　　</a:t>
            </a:r>
            <a:r>
              <a:rPr lang="ja-JP" altLang="en-US" sz="1600" dirty="0">
                <a:solidFill>
                  <a:prstClr val="black"/>
                </a:solidFill>
                <a:ea typeface="ＭＳ ゴシック" pitchFamily="49" charset="-128"/>
              </a:rPr>
              <a:t>医療施設における消火器具、警報器、避難用具等の整備保全等など</a:t>
            </a:r>
            <a:endParaRPr lang="en-US" altLang="ja-JP" sz="1600" dirty="0">
              <a:solidFill>
                <a:prstClr val="black"/>
              </a:solidFill>
              <a:ea typeface="ＭＳ ゴシック" pitchFamily="49" charset="-128"/>
            </a:endParaRPr>
          </a:p>
          <a:p>
            <a:endParaRPr lang="en-US" altLang="ja-JP" dirty="0">
              <a:solidFill>
                <a:prstClr val="black"/>
              </a:solidFill>
              <a:ea typeface="ＭＳ ゴシック" pitchFamily="49" charset="-128"/>
            </a:endParaRPr>
          </a:p>
          <a:p>
            <a:r>
              <a:rPr lang="ja-JP" altLang="en-US" b="1" dirty="0">
                <a:solidFill>
                  <a:prstClr val="black"/>
                </a:solidFill>
                <a:ea typeface="ＭＳ ゴシック" pitchFamily="49" charset="-128"/>
              </a:rPr>
              <a:t>　</a:t>
            </a:r>
            <a:r>
              <a:rPr lang="ja-JP" altLang="en-US" b="1" dirty="0" smtClean="0">
                <a:solidFill>
                  <a:prstClr val="black"/>
                </a:solidFill>
                <a:ea typeface="ＭＳ ゴシック" pitchFamily="49" charset="-128"/>
              </a:rPr>
              <a:t>〇　災害</a:t>
            </a:r>
            <a:r>
              <a:rPr lang="ja-JP" altLang="en-US" b="1" dirty="0">
                <a:solidFill>
                  <a:prstClr val="black"/>
                </a:solidFill>
                <a:ea typeface="ＭＳ ゴシック" pitchFamily="49" charset="-128"/>
              </a:rPr>
              <a:t>時における医療救護体制の整備</a:t>
            </a:r>
            <a:endParaRPr lang="en-US" altLang="ja-JP" b="1" dirty="0">
              <a:solidFill>
                <a:prstClr val="black"/>
              </a:solidFill>
              <a:ea typeface="ＭＳ ゴシック" pitchFamily="49" charset="-128"/>
            </a:endParaRPr>
          </a:p>
          <a:p>
            <a:r>
              <a:rPr lang="ja-JP" altLang="en-US" b="1" dirty="0">
                <a:solidFill>
                  <a:prstClr val="black"/>
                </a:solidFill>
                <a:ea typeface="ＭＳ ゴシック" pitchFamily="49" charset="-128"/>
              </a:rPr>
              <a:t>　　　</a:t>
            </a:r>
            <a:r>
              <a:rPr lang="ja-JP" altLang="en-US" sz="1600" dirty="0">
                <a:solidFill>
                  <a:prstClr val="black"/>
                </a:solidFill>
                <a:ea typeface="ＭＳ ゴシック" pitchFamily="49" charset="-128"/>
              </a:rPr>
              <a:t>保健医療調整本部の体制整備、各種協定等の締結状況の把握、</a:t>
            </a:r>
            <a:r>
              <a:rPr lang="en-US" altLang="ja-JP" sz="1600" dirty="0">
                <a:solidFill>
                  <a:prstClr val="black"/>
                </a:solidFill>
                <a:ea typeface="ＭＳ ゴシック" pitchFamily="49" charset="-128"/>
              </a:rPr>
              <a:t>DMAT</a:t>
            </a:r>
            <a:r>
              <a:rPr lang="ja-JP" altLang="en-US" sz="1600" dirty="0">
                <a:solidFill>
                  <a:prstClr val="black"/>
                </a:solidFill>
                <a:ea typeface="ＭＳ ゴシック" pitchFamily="49" charset="-128"/>
              </a:rPr>
              <a:t>、</a:t>
            </a:r>
            <a:r>
              <a:rPr lang="en-US" altLang="ja-JP" sz="1600" dirty="0">
                <a:solidFill>
                  <a:prstClr val="black"/>
                </a:solidFill>
                <a:ea typeface="ＭＳ ゴシック" pitchFamily="49" charset="-128"/>
              </a:rPr>
              <a:t>DPAT</a:t>
            </a:r>
            <a:r>
              <a:rPr lang="ja-JP" altLang="en-US" sz="1600" dirty="0">
                <a:solidFill>
                  <a:prstClr val="black"/>
                </a:solidFill>
                <a:ea typeface="ＭＳ ゴシック" pitchFamily="49" charset="-128"/>
              </a:rPr>
              <a:t>等の</a:t>
            </a:r>
            <a:endParaRPr lang="en-US" altLang="ja-JP" sz="1600" dirty="0">
              <a:solidFill>
                <a:prstClr val="black"/>
              </a:solidFill>
              <a:ea typeface="ＭＳ ゴシック" pitchFamily="49" charset="-128"/>
            </a:endParaRPr>
          </a:p>
          <a:p>
            <a:r>
              <a:rPr lang="ja-JP" altLang="en-US" sz="1600" dirty="0">
                <a:solidFill>
                  <a:prstClr val="black"/>
                </a:solidFill>
                <a:ea typeface="ＭＳ ゴシック" pitchFamily="49" charset="-128"/>
              </a:rPr>
              <a:t>　　　 編成状況の把握など</a:t>
            </a:r>
            <a:endParaRPr lang="en-US" altLang="ja-JP" sz="1600" dirty="0">
              <a:solidFill>
                <a:prstClr val="black"/>
              </a:solidFill>
              <a:ea typeface="ＭＳ ゴシック" pitchFamily="49" charset="-128"/>
            </a:endParaRPr>
          </a:p>
          <a:p>
            <a:endParaRPr lang="en-US" altLang="ja-JP" b="1" dirty="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a:t>
            </a:r>
            <a:r>
              <a:rPr lang="ja-JP" altLang="en-US" b="1" dirty="0" smtClean="0">
                <a:solidFill>
                  <a:prstClr val="black"/>
                </a:solidFill>
                <a:latin typeface="ＭＳ ゴシック" pitchFamily="49" charset="-128"/>
                <a:ea typeface="ＭＳ ゴシック" pitchFamily="49" charset="-128"/>
              </a:rPr>
              <a:t>〇　災害</a:t>
            </a:r>
            <a:r>
              <a:rPr lang="ja-JP" altLang="en-US" b="1" dirty="0">
                <a:solidFill>
                  <a:prstClr val="black"/>
                </a:solidFill>
                <a:latin typeface="ＭＳ ゴシック" pitchFamily="49" charset="-128"/>
                <a:ea typeface="ＭＳ ゴシック" pitchFamily="49" charset="-128"/>
              </a:rPr>
              <a:t>時における救急患者等の搬送体制の確保</a:t>
            </a:r>
            <a:endParaRPr lang="en-US" altLang="ja-JP" b="1" dirty="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a:t>
            </a:r>
            <a:r>
              <a:rPr lang="ja-JP" altLang="en-US" sz="1600" dirty="0">
                <a:solidFill>
                  <a:prstClr val="black"/>
                </a:solidFill>
                <a:latin typeface="ＭＳ ゴシック" pitchFamily="49" charset="-128"/>
                <a:ea typeface="ＭＳ ゴシック" pitchFamily="49" charset="-128"/>
              </a:rPr>
              <a:t>警察、消防、自衛隊、海上保安庁等と連携し、陸海空での複数の搬送経路の確保など　</a:t>
            </a:r>
            <a:r>
              <a:rPr lang="ja-JP" altLang="en-US" b="1" dirty="0">
                <a:solidFill>
                  <a:prstClr val="black"/>
                </a:solidFill>
                <a:latin typeface="ＭＳ ゴシック" pitchFamily="49" charset="-128"/>
                <a:ea typeface="ＭＳ ゴシック" pitchFamily="49" charset="-128"/>
              </a:rPr>
              <a:t>　</a:t>
            </a:r>
            <a:endParaRPr lang="en-US" altLang="ja-JP" b="1" dirty="0">
              <a:solidFill>
                <a:prstClr val="black"/>
              </a:solidFill>
              <a:latin typeface="ＭＳ ゴシック" pitchFamily="49" charset="-128"/>
              <a:ea typeface="ＭＳ ゴシック" pitchFamily="49" charset="-128"/>
            </a:endParaRPr>
          </a:p>
          <a:p>
            <a:endParaRPr lang="en-US" altLang="ja-JP" b="1" dirty="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a:t>
            </a:r>
            <a:r>
              <a:rPr lang="ja-JP" altLang="en-US" b="1" dirty="0" smtClean="0">
                <a:solidFill>
                  <a:prstClr val="black"/>
                </a:solidFill>
                <a:latin typeface="ＭＳ ゴシック" pitchFamily="49" charset="-128"/>
                <a:ea typeface="ＭＳ ゴシック" pitchFamily="49" charset="-128"/>
              </a:rPr>
              <a:t>〇　災害</a:t>
            </a:r>
            <a:r>
              <a:rPr lang="ja-JP" altLang="en-US" b="1" dirty="0">
                <a:solidFill>
                  <a:prstClr val="black"/>
                </a:solidFill>
                <a:latin typeface="ＭＳ ゴシック" pitchFamily="49" charset="-128"/>
                <a:ea typeface="ＭＳ ゴシック" pitchFamily="49" charset="-128"/>
              </a:rPr>
              <a:t>時における医薬品、医療機器、歯科用品等の安定供給の確保対策　</a:t>
            </a:r>
            <a:endParaRPr lang="en-US" altLang="ja-JP" b="1" dirty="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a:t>
            </a:r>
            <a:r>
              <a:rPr lang="ja-JP" altLang="en-US" sz="1600" dirty="0">
                <a:solidFill>
                  <a:prstClr val="black"/>
                </a:solidFill>
                <a:latin typeface="ＭＳ ゴシック" pitchFamily="49" charset="-128"/>
                <a:ea typeface="ＭＳ ゴシック" pitchFamily="49" charset="-128"/>
              </a:rPr>
              <a:t>医薬品等の供給体制、備蓄、搬送体制の確保など</a:t>
            </a:r>
            <a:r>
              <a:rPr lang="ja-JP" altLang="en-US" b="1" dirty="0">
                <a:solidFill>
                  <a:prstClr val="black"/>
                </a:solidFill>
                <a:latin typeface="ＭＳ ゴシック" pitchFamily="49" charset="-128"/>
                <a:ea typeface="ＭＳ ゴシック" pitchFamily="49" charset="-128"/>
              </a:rPr>
              <a:t>　　</a:t>
            </a:r>
            <a:r>
              <a:rPr lang="ja-JP" altLang="en-US" dirty="0">
                <a:solidFill>
                  <a:prstClr val="black"/>
                </a:solidFill>
                <a:latin typeface="ＭＳ ゴシック" pitchFamily="49" charset="-128"/>
                <a:ea typeface="ＭＳ ゴシック" pitchFamily="49" charset="-128"/>
              </a:rPr>
              <a:t>　</a:t>
            </a:r>
            <a:endParaRPr lang="en-US" altLang="ja-JP" b="1" dirty="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など</a:t>
            </a:r>
            <a:endParaRPr lang="en-US" altLang="ja-JP" b="1" dirty="0">
              <a:solidFill>
                <a:prstClr val="black"/>
              </a:solidFill>
              <a:latin typeface="ＭＳ ゴシック" pitchFamily="49" charset="-128"/>
              <a:ea typeface="ＭＳ ゴシック" pitchFamily="49" charset="-128"/>
            </a:endParaRPr>
          </a:p>
          <a:p>
            <a:endParaRPr lang="en-US" altLang="ja-JP" sz="1050" b="1" dirty="0">
              <a:solidFill>
                <a:prstClr val="black"/>
              </a:solidFill>
              <a:latin typeface="ＭＳ ゴシック" pitchFamily="49" charset="-128"/>
              <a:ea typeface="ＭＳ ゴシック" pitchFamily="49" charset="-128"/>
            </a:endParaRPr>
          </a:p>
          <a:p>
            <a:r>
              <a:rPr lang="en-US" altLang="ja-JP" b="1" dirty="0">
                <a:solidFill>
                  <a:prstClr val="black"/>
                </a:solidFill>
                <a:latin typeface="ＭＳ ゴシック" pitchFamily="49" charset="-128"/>
                <a:ea typeface="ＭＳ ゴシック" pitchFamily="49" charset="-128"/>
              </a:rPr>
              <a:t>   </a:t>
            </a:r>
            <a:r>
              <a:rPr lang="ja-JP" altLang="en-US" b="1" dirty="0">
                <a:solidFill>
                  <a:prstClr val="black"/>
                </a:solidFill>
                <a:latin typeface="ＭＳ ゴシック" pitchFamily="49" charset="-128"/>
                <a:ea typeface="ＭＳ ゴシック" pitchFamily="49" charset="-128"/>
              </a:rPr>
              <a:t>　</a:t>
            </a:r>
            <a:r>
              <a:rPr lang="en-US" altLang="ja-JP" b="1" dirty="0">
                <a:solidFill>
                  <a:prstClr val="black"/>
                </a:solidFill>
                <a:latin typeface="ＭＳ ゴシック" pitchFamily="49" charset="-128"/>
                <a:ea typeface="ＭＳ ゴシック" pitchFamily="49" charset="-128"/>
              </a:rPr>
              <a:t>※</a:t>
            </a:r>
            <a:r>
              <a:rPr lang="ja-JP" altLang="en-US" b="1" dirty="0">
                <a:solidFill>
                  <a:prstClr val="black"/>
                </a:solidFill>
                <a:latin typeface="ＭＳ ゴシック" pitchFamily="49" charset="-128"/>
                <a:ea typeface="ＭＳ ゴシック" pitchFamily="49" charset="-128"/>
              </a:rPr>
              <a:t>災害に備えた体制整備と日頃から関係団体と連携し顔の見える関係を</a:t>
            </a:r>
            <a:endParaRPr lang="en-US" altLang="ja-JP" b="1" dirty="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築いておくことが重要　　　　　　　　　　　　　　　　　　　　　　　　　　　　　　　　　　</a:t>
            </a:r>
            <a:endParaRPr lang="en-US" altLang="ja-JP" b="1" dirty="0">
              <a:solidFill>
                <a:prstClr val="black"/>
              </a:solidFill>
              <a:latin typeface="ＭＳ ゴシック" pitchFamily="49" charset="-128"/>
              <a:ea typeface="ＭＳ ゴシック" pitchFamily="49" charset="-128"/>
            </a:endParaRPr>
          </a:p>
          <a:p>
            <a:endParaRPr lang="en-US" altLang="ja-JP" sz="1600" b="1" dirty="0">
              <a:solidFill>
                <a:prstClr val="black"/>
              </a:solidFill>
              <a:latin typeface="ＭＳ ゴシック" panose="020B0609070205080204" pitchFamily="49" charset="-128"/>
              <a:ea typeface="ＭＳ ゴシック" panose="020B0609070205080204" pitchFamily="49" charset="-128"/>
            </a:endParaRPr>
          </a:p>
        </p:txBody>
      </p:sp>
      <p:sp>
        <p:nvSpPr>
          <p:cNvPr id="5" name="Rectangle 7">
            <a:extLst>
              <a:ext uri="{FF2B5EF4-FFF2-40B4-BE49-F238E27FC236}">
                <a16:creationId xmlns:a16="http://schemas.microsoft.com/office/drawing/2014/main" id="{DA42A1FF-BAD2-43FC-BA38-A82582416AB3}"/>
              </a:ext>
            </a:extLst>
          </p:cNvPr>
          <p:cNvSpPr>
            <a:spLocks noChangeArrowheads="1"/>
          </p:cNvSpPr>
          <p:nvPr/>
        </p:nvSpPr>
        <p:spPr bwMode="auto">
          <a:xfrm>
            <a:off x="129989" y="189764"/>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熊本県地域防災計画</a:t>
            </a:r>
            <a:endParaRPr lang="en-US" altLang="ja-JP" sz="2800" dirty="0">
              <a:solidFill>
                <a:srgbClr val="FFFFFF"/>
              </a:solidFill>
              <a:latin typeface="+mn-ea"/>
              <a:ea typeface="+mn-ea"/>
            </a:endParaRPr>
          </a:p>
        </p:txBody>
      </p:sp>
      <p:sp>
        <p:nvSpPr>
          <p:cNvPr id="10"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51</a:t>
            </a:fld>
            <a:endParaRPr lang="en-US" altLang="ja-JP" sz="1600" dirty="0">
              <a:solidFill>
                <a:schemeClr val="bg1"/>
              </a:solidFill>
              <a:latin typeface="HGｺﾞｼｯｸM" pitchFamily="49" charset="-128"/>
              <a:ea typeface="HGｺﾞｼｯｸM" pitchFamily="49" charset="-128"/>
            </a:endParaRPr>
          </a:p>
        </p:txBody>
      </p:sp>
      <p:sp>
        <p:nvSpPr>
          <p:cNvPr id="13" name="AutoShape 6"/>
          <p:cNvSpPr>
            <a:spLocks noChangeArrowheads="1"/>
          </p:cNvSpPr>
          <p:nvPr/>
        </p:nvSpPr>
        <p:spPr bwMode="auto">
          <a:xfrm>
            <a:off x="139156" y="897163"/>
            <a:ext cx="7894589" cy="432048"/>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smtClean="0">
                <a:solidFill>
                  <a:prstClr val="black"/>
                </a:solidFill>
                <a:ea typeface="ＭＳ ゴシック" pitchFamily="49" charset="-128"/>
              </a:rPr>
              <a:t>第２章</a:t>
            </a:r>
            <a:r>
              <a:rPr lang="ja-JP" altLang="en-US" sz="2000" b="1" dirty="0">
                <a:solidFill>
                  <a:prstClr val="black"/>
                </a:solidFill>
                <a:ea typeface="ＭＳ ゴシック" pitchFamily="49" charset="-128"/>
              </a:rPr>
              <a:t>　災害</a:t>
            </a:r>
            <a:r>
              <a:rPr lang="ja-JP" altLang="en-US" sz="2000" b="1" dirty="0" smtClean="0">
                <a:solidFill>
                  <a:prstClr val="black"/>
                </a:solidFill>
                <a:ea typeface="ＭＳ ゴシック" pitchFamily="49" charset="-128"/>
              </a:rPr>
              <a:t>予防</a:t>
            </a:r>
            <a:r>
              <a:rPr lang="ja-JP" altLang="en-US" sz="2000" b="1" dirty="0">
                <a:solidFill>
                  <a:prstClr val="black"/>
                </a:solidFill>
                <a:ea typeface="ＭＳ ゴシック" pitchFamily="49" charset="-128"/>
              </a:rPr>
              <a:t>　</a:t>
            </a:r>
            <a:r>
              <a:rPr lang="ja-JP" altLang="en-US" sz="2000" b="1" dirty="0" smtClean="0">
                <a:solidFill>
                  <a:prstClr val="black"/>
                </a:solidFill>
                <a:ea typeface="ＭＳ ゴシック" pitchFamily="49" charset="-128"/>
              </a:rPr>
              <a:t>第１６節</a:t>
            </a:r>
            <a:r>
              <a:rPr lang="ja-JP" altLang="en-US" sz="2000" b="1" dirty="0">
                <a:solidFill>
                  <a:prstClr val="black"/>
                </a:solidFill>
                <a:ea typeface="ＭＳ ゴシック" pitchFamily="49" charset="-128"/>
              </a:rPr>
              <a:t>　</a:t>
            </a:r>
            <a:r>
              <a:rPr lang="ja-JP" altLang="en-US" sz="2000" b="1" dirty="0" smtClean="0">
                <a:solidFill>
                  <a:prstClr val="black"/>
                </a:solidFill>
                <a:ea typeface="ＭＳ ゴシック" pitchFamily="49" charset="-128"/>
              </a:rPr>
              <a:t>医療保健</a:t>
            </a:r>
            <a:endParaRPr lang="en-US" altLang="ja-JP" sz="2000" b="1" dirty="0">
              <a:solidFill>
                <a:prstClr val="black"/>
              </a:solidFill>
              <a:ea typeface="ＭＳ ゴシック" pitchFamily="49" charset="-128"/>
            </a:endParaRPr>
          </a:p>
        </p:txBody>
      </p:sp>
    </p:spTree>
    <p:extLst>
      <p:ext uri="{BB962C8B-B14F-4D97-AF65-F5344CB8AC3E}">
        <p14:creationId xmlns:p14="http://schemas.microsoft.com/office/powerpoint/2010/main" val="24440261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p:cNvSpPr>
            <a:spLocks noChangeArrowheads="1"/>
          </p:cNvSpPr>
          <p:nvPr/>
        </p:nvSpPr>
        <p:spPr bwMode="auto">
          <a:xfrm>
            <a:off x="139156" y="1203094"/>
            <a:ext cx="8869221" cy="5479134"/>
          </a:xfrm>
          <a:prstGeom prst="rect">
            <a:avLst/>
          </a:prstGeom>
          <a:solidFill>
            <a:srgbClr val="FFFFFF">
              <a:alpha val="89999"/>
            </a:srgbClr>
          </a:solidFill>
          <a:ln w="19050">
            <a:solidFill>
              <a:schemeClr val="tx1"/>
            </a:solidFill>
            <a:miter lim="800000"/>
            <a:headEnd/>
            <a:tailEnd/>
          </a:ln>
          <a:effectLst/>
        </p:spPr>
        <p:txBody>
          <a:bodyPr wrap="none" anchor="ctr"/>
          <a:lstStyle/>
          <a:p>
            <a:r>
              <a:rPr lang="en-US" altLang="ja-JP" b="1" dirty="0">
                <a:solidFill>
                  <a:prstClr val="black"/>
                </a:solidFill>
                <a:ea typeface="ＭＳ ゴシック" pitchFamily="49" charset="-128"/>
              </a:rPr>
              <a:t>【</a:t>
            </a:r>
            <a:r>
              <a:rPr lang="ja-JP" altLang="en-US" b="1" dirty="0">
                <a:solidFill>
                  <a:prstClr val="black"/>
                </a:solidFill>
                <a:ea typeface="ＭＳ ゴシック" pitchFamily="49" charset="-128"/>
              </a:rPr>
              <a:t>災害対策本部</a:t>
            </a:r>
            <a:r>
              <a:rPr lang="en-US" altLang="ja-JP" b="1" dirty="0">
                <a:solidFill>
                  <a:prstClr val="black"/>
                </a:solidFill>
                <a:ea typeface="ＭＳ ゴシック" pitchFamily="49" charset="-128"/>
              </a:rPr>
              <a:t>】</a:t>
            </a:r>
          </a:p>
          <a:p>
            <a:r>
              <a:rPr lang="ja-JP" altLang="en-US" sz="1600" b="1" dirty="0">
                <a:solidFill>
                  <a:prstClr val="black"/>
                </a:solidFill>
                <a:latin typeface="ＭＳ ゴシック" pitchFamily="49" charset="-128"/>
                <a:ea typeface="ＭＳ ゴシック" pitchFamily="49" charset="-128"/>
              </a:rPr>
              <a:t>　</a:t>
            </a:r>
            <a:r>
              <a:rPr lang="ja-JP" altLang="en-US" sz="1600" dirty="0">
                <a:solidFill>
                  <a:prstClr val="black"/>
                </a:solidFill>
                <a:latin typeface="ＭＳ ゴシック" pitchFamily="49" charset="-128"/>
                <a:ea typeface="ＭＳ ゴシック" pitchFamily="49" charset="-128"/>
              </a:rPr>
              <a:t>災害発生のおそれ、又は、災害時における防災活動を強力に推進するため、国においては、</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非常災害対策本部及び緊急災害対策本部を、県及び市町村においてはそれぞれ災害対策本</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部を設置する。</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（関係法令：災害対策基本法第２３条、第２４条、第１０７条）</a:t>
            </a:r>
            <a:endParaRPr lang="en-US" altLang="ja-JP" sz="1600" dirty="0">
              <a:solidFill>
                <a:prstClr val="black"/>
              </a:solidFill>
              <a:latin typeface="ＭＳ ゴシック" pitchFamily="49" charset="-128"/>
              <a:ea typeface="ＭＳ ゴシック" pitchFamily="49" charset="-128"/>
            </a:endParaRPr>
          </a:p>
          <a:p>
            <a:endParaRPr lang="en-US" altLang="ja-JP" sz="1600" b="1" dirty="0">
              <a:solidFill>
                <a:prstClr val="black"/>
              </a:solidFill>
              <a:latin typeface="ＭＳ ゴシック" pitchFamily="49" charset="-128"/>
              <a:ea typeface="ＭＳ ゴシック" pitchFamily="49" charset="-128"/>
            </a:endParaRPr>
          </a:p>
          <a:p>
            <a:r>
              <a:rPr lang="en-US" altLang="ja-JP" b="1" dirty="0">
                <a:solidFill>
                  <a:prstClr val="black"/>
                </a:solidFill>
                <a:latin typeface="ＭＳ ゴシック" pitchFamily="49" charset="-128"/>
                <a:ea typeface="ＭＳ ゴシック" pitchFamily="49" charset="-128"/>
              </a:rPr>
              <a:t>【</a:t>
            </a:r>
            <a:r>
              <a:rPr lang="ja-JP" altLang="en-US" b="1" dirty="0">
                <a:solidFill>
                  <a:prstClr val="black"/>
                </a:solidFill>
                <a:latin typeface="ＭＳ ゴシック" pitchFamily="49" charset="-128"/>
                <a:ea typeface="ＭＳ ゴシック" pitchFamily="49" charset="-128"/>
              </a:rPr>
              <a:t>熊本県災害対策本部</a:t>
            </a:r>
            <a:r>
              <a:rPr lang="en-US" altLang="ja-JP" b="1" dirty="0">
                <a:solidFill>
                  <a:prstClr val="black"/>
                </a:solidFill>
                <a:latin typeface="ＭＳ ゴシック" pitchFamily="49" charset="-128"/>
                <a:ea typeface="ＭＳ ゴシック" pitchFamily="49" charset="-128"/>
              </a:rPr>
              <a:t>】</a:t>
            </a:r>
          </a:p>
          <a:p>
            <a:r>
              <a:rPr lang="ja-JP" altLang="en-US" sz="1600" dirty="0">
                <a:solidFill>
                  <a:prstClr val="black"/>
                </a:solidFill>
                <a:latin typeface="ＭＳ ゴシック" pitchFamily="49" charset="-128"/>
                <a:ea typeface="ＭＳ ゴシック" pitchFamily="49" charset="-128"/>
              </a:rPr>
              <a:t>　○　</a:t>
            </a:r>
            <a:r>
              <a:rPr lang="ja-JP" altLang="en-US" sz="1600" u="sng" dirty="0">
                <a:solidFill>
                  <a:prstClr val="black"/>
                </a:solidFill>
                <a:latin typeface="ＭＳ ゴシック" pitchFamily="49" charset="-128"/>
                <a:ea typeface="ＭＳ ゴシック" pitchFamily="49" charset="-128"/>
              </a:rPr>
              <a:t>災害が発生し、又は、災害発生のおそれがある場合に、知事を本部長として、県の職員</a:t>
            </a:r>
            <a:endParaRPr lang="en-US" altLang="ja-JP" sz="1600" u="sng"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a:t>
            </a:r>
            <a:r>
              <a:rPr lang="ja-JP" altLang="en-US" sz="1600" u="sng" dirty="0">
                <a:solidFill>
                  <a:prstClr val="black"/>
                </a:solidFill>
                <a:latin typeface="ＭＳ ゴシック" pitchFamily="49" charset="-128"/>
                <a:ea typeface="ＭＳ ゴシック" pitchFamily="49" charset="-128"/>
              </a:rPr>
              <a:t>で構成。</a:t>
            </a:r>
            <a:r>
              <a:rPr lang="ja-JP" altLang="en-US" sz="1600" dirty="0">
                <a:solidFill>
                  <a:prstClr val="black"/>
                </a:solidFill>
                <a:latin typeface="ＭＳ ゴシック" pitchFamily="49" charset="-128"/>
                <a:ea typeface="ＭＳ ゴシック" pitchFamily="49" charset="-128"/>
              </a:rPr>
              <a:t>その所掌事務として、水防、消防、災害救助、災害警備、その他の災害応急対策</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活動を実施。</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　これらの活動を実施するため、</a:t>
            </a:r>
            <a:r>
              <a:rPr lang="ja-JP" altLang="en-US" sz="1600" u="sng" dirty="0">
                <a:solidFill>
                  <a:prstClr val="black"/>
                </a:solidFill>
                <a:latin typeface="ＭＳ ゴシック" pitchFamily="49" charset="-128"/>
                <a:ea typeface="ＭＳ ゴシック" pitchFamily="49" charset="-128"/>
              </a:rPr>
              <a:t>県下１１地域に地方災害対策本部を設置</a:t>
            </a:r>
            <a:r>
              <a:rPr lang="ja-JP" altLang="en-US" sz="1600" dirty="0">
                <a:solidFill>
                  <a:prstClr val="black"/>
                </a:solidFill>
                <a:latin typeface="ＭＳ ゴシック" pitchFamily="49" charset="-128"/>
                <a:ea typeface="ＭＳ ゴシック" pitchFamily="49" charset="-128"/>
              </a:rPr>
              <a:t>し、それぞれの</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本部の事務を分掌させる。</a:t>
            </a:r>
            <a:r>
              <a:rPr lang="ja-JP" altLang="en-US" sz="1600" b="1" dirty="0">
                <a:solidFill>
                  <a:prstClr val="black"/>
                </a:solidFill>
                <a:latin typeface="ＭＳ ゴシック" pitchFamily="49" charset="-128"/>
                <a:ea typeface="ＭＳ ゴシック" pitchFamily="49" charset="-128"/>
              </a:rPr>
              <a:t>　</a:t>
            </a:r>
            <a:endParaRPr lang="en-US" altLang="ja-JP" sz="1600" b="1"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b="1" dirty="0">
                <a:solidFill>
                  <a:prstClr val="black"/>
                </a:solidFill>
                <a:latin typeface="ＭＳ ゴシック" pitchFamily="49" charset="-128"/>
                <a:ea typeface="ＭＳ ゴシック" pitchFamily="49" charset="-128"/>
              </a:rPr>
              <a:t>⇒　医療政策課の事務分掌　災害時の応急医療に関する事項</a:t>
            </a:r>
            <a:endParaRPr lang="en-US" altLang="ja-JP" sz="1600" b="1"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endParaRPr lang="en-US" altLang="ja-JP" sz="1600" b="1"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en-US" altLang="ja-JP" b="1" dirty="0">
                <a:solidFill>
                  <a:prstClr val="black"/>
                </a:solidFill>
                <a:latin typeface="ＭＳ ゴシック" pitchFamily="49" charset="-128"/>
                <a:ea typeface="ＭＳ ゴシック" pitchFamily="49" charset="-128"/>
              </a:rPr>
              <a:t>&lt;</a:t>
            </a:r>
            <a:r>
              <a:rPr lang="ja-JP" altLang="en-US" b="1" dirty="0">
                <a:solidFill>
                  <a:prstClr val="black"/>
                </a:solidFill>
                <a:latin typeface="ＭＳ ゴシック" pitchFamily="49" charset="-128"/>
                <a:ea typeface="ＭＳ ゴシック" pitchFamily="49" charset="-128"/>
              </a:rPr>
              <a:t>熊本県災害対策本部の設置基準</a:t>
            </a:r>
            <a:r>
              <a:rPr lang="en-US" altLang="ja-JP" b="1" dirty="0">
                <a:solidFill>
                  <a:prstClr val="black"/>
                </a:solidFill>
                <a:latin typeface="ＭＳ ゴシック" pitchFamily="49" charset="-128"/>
                <a:ea typeface="ＭＳ ゴシック" pitchFamily="49" charset="-128"/>
              </a:rPr>
              <a:t>&gt;</a:t>
            </a:r>
            <a:r>
              <a:rPr lang="ja-JP" altLang="en-US" b="1" dirty="0">
                <a:solidFill>
                  <a:prstClr val="black"/>
                </a:solidFill>
                <a:latin typeface="ＭＳ ゴシック" pitchFamily="49" charset="-128"/>
                <a:ea typeface="ＭＳ ゴシック" pitchFamily="49" charset="-128"/>
              </a:rPr>
              <a:t>　</a:t>
            </a:r>
            <a:r>
              <a:rPr lang="en-US" altLang="ja-JP" b="1" dirty="0">
                <a:solidFill>
                  <a:prstClr val="black"/>
                </a:solidFill>
                <a:latin typeface="ＭＳ ゴシック" pitchFamily="49" charset="-128"/>
                <a:ea typeface="ＭＳ ゴシック" pitchFamily="49" charset="-128"/>
              </a:rPr>
              <a:t>※</a:t>
            </a:r>
            <a:r>
              <a:rPr lang="ja-JP" altLang="en-US" b="1" dirty="0">
                <a:solidFill>
                  <a:prstClr val="black"/>
                </a:solidFill>
                <a:latin typeface="ＭＳ ゴシック" pitchFamily="49" charset="-128"/>
                <a:ea typeface="ＭＳ ゴシック" pitchFamily="49" charset="-128"/>
              </a:rPr>
              <a:t>大規模災害</a:t>
            </a:r>
            <a:endParaRPr lang="en-US" altLang="ja-JP" b="1"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sz="1600" dirty="0">
                <a:solidFill>
                  <a:prstClr val="black"/>
                </a:solidFill>
                <a:latin typeface="ＭＳ ゴシック" pitchFamily="49" charset="-128"/>
                <a:ea typeface="ＭＳ ゴシック" pitchFamily="49" charset="-128"/>
              </a:rPr>
              <a:t>・県内で震度６弱以上の地震が発生した場合（自動設置）</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・県内で大津波警報が発表された場合（自動設置）</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・県内に特別警報（地震動に関する特別警報を除く。）が発表された場合（自動設置）</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・災害が発生し、又は発生するおそれがあり、その規模及び範囲からして本部を設置</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し、応急対策を必要とする場合。　　　　　　　　　　　　　　　　　　　　　　など</a:t>
            </a:r>
            <a:endParaRPr lang="en-US" altLang="ja-JP" sz="1600" b="1" dirty="0">
              <a:solidFill>
                <a:prstClr val="black"/>
              </a:solidFill>
              <a:latin typeface="ＭＳ ゴシック" pitchFamily="49" charset="-128"/>
              <a:ea typeface="ＭＳ ゴシック" pitchFamily="49" charset="-128"/>
            </a:endParaRPr>
          </a:p>
        </p:txBody>
      </p:sp>
      <p:sp>
        <p:nvSpPr>
          <p:cNvPr id="5" name="Rectangle 7">
            <a:extLst>
              <a:ext uri="{FF2B5EF4-FFF2-40B4-BE49-F238E27FC236}">
                <a16:creationId xmlns:a16="http://schemas.microsoft.com/office/drawing/2014/main" id="{DA42A1FF-BAD2-43FC-BA38-A82582416AB3}"/>
              </a:ext>
            </a:extLst>
          </p:cNvPr>
          <p:cNvSpPr>
            <a:spLocks noChangeArrowheads="1"/>
          </p:cNvSpPr>
          <p:nvPr/>
        </p:nvSpPr>
        <p:spPr bwMode="auto">
          <a:xfrm>
            <a:off x="129989" y="189764"/>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熊本県地域防災計画</a:t>
            </a:r>
          </a:p>
        </p:txBody>
      </p:sp>
      <p:sp>
        <p:nvSpPr>
          <p:cNvPr id="10"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52</a:t>
            </a:fld>
            <a:endParaRPr lang="en-US" altLang="ja-JP" sz="1600" dirty="0">
              <a:solidFill>
                <a:schemeClr val="bg1"/>
              </a:solidFill>
              <a:latin typeface="HGｺﾞｼｯｸM" pitchFamily="49" charset="-128"/>
              <a:ea typeface="HGｺﾞｼｯｸM" pitchFamily="49" charset="-128"/>
            </a:endParaRPr>
          </a:p>
        </p:txBody>
      </p:sp>
      <p:sp>
        <p:nvSpPr>
          <p:cNvPr id="13" name="AutoShape 6"/>
          <p:cNvSpPr>
            <a:spLocks noChangeArrowheads="1"/>
          </p:cNvSpPr>
          <p:nvPr/>
        </p:nvSpPr>
        <p:spPr bwMode="auto">
          <a:xfrm>
            <a:off x="139156" y="903040"/>
            <a:ext cx="7894589" cy="432048"/>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a:solidFill>
                  <a:prstClr val="black"/>
                </a:solidFill>
                <a:ea typeface="ＭＳ ゴシック" pitchFamily="49" charset="-128"/>
              </a:rPr>
              <a:t>第３章　災害応急対策　第１節　組織（県、関係機関）</a:t>
            </a:r>
          </a:p>
        </p:txBody>
      </p:sp>
    </p:spTree>
    <p:extLst>
      <p:ext uri="{BB962C8B-B14F-4D97-AF65-F5344CB8AC3E}">
        <p14:creationId xmlns:p14="http://schemas.microsoft.com/office/powerpoint/2010/main" val="1323665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148325" y="1223803"/>
            <a:ext cx="8869221" cy="5571312"/>
          </a:xfrm>
          <a:prstGeom prst="rect">
            <a:avLst/>
          </a:prstGeom>
          <a:solidFill>
            <a:srgbClr val="FFFFFF">
              <a:alpha val="89999"/>
            </a:srgbClr>
          </a:solidFill>
          <a:ln w="19050">
            <a:solidFill>
              <a:schemeClr val="tx1"/>
            </a:solidFill>
            <a:miter lim="800000"/>
            <a:headEnd/>
            <a:tailEnd/>
          </a:ln>
          <a:effectLst/>
        </p:spPr>
        <p:txBody>
          <a:bodyPr wrap="none" anchor="ctr"/>
          <a:lstStyle/>
          <a:p>
            <a:r>
              <a:rPr lang="ja-JP" altLang="en-US" sz="1600" b="1" dirty="0">
                <a:solidFill>
                  <a:prstClr val="black"/>
                </a:solidFill>
                <a:ea typeface="ＭＳ ゴシック" pitchFamily="49" charset="-128"/>
              </a:rPr>
              <a:t>　</a:t>
            </a:r>
            <a:r>
              <a:rPr lang="ja-JP" altLang="en-US" b="1" dirty="0">
                <a:solidFill>
                  <a:prstClr val="black"/>
                </a:solidFill>
                <a:ea typeface="ＭＳ ゴシック" pitchFamily="49" charset="-128"/>
              </a:rPr>
              <a:t>○　第１５節　医療救護</a:t>
            </a:r>
            <a:endParaRPr lang="en-US" altLang="ja-JP" sz="1600" b="1" dirty="0">
              <a:solidFill>
                <a:prstClr val="black"/>
              </a:solidFill>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b="1" dirty="0">
                <a:solidFill>
                  <a:prstClr val="black"/>
                </a:solidFill>
                <a:latin typeface="ＭＳ ゴシック" pitchFamily="49" charset="-128"/>
                <a:ea typeface="ＭＳ ゴシック" pitchFamily="49" charset="-128"/>
              </a:rPr>
              <a:t>１　実施機関</a:t>
            </a:r>
            <a:endParaRPr lang="en-US" altLang="ja-JP" b="1"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sz="1600" dirty="0">
                <a:solidFill>
                  <a:prstClr val="black"/>
                </a:solidFill>
                <a:latin typeface="ＭＳ ゴシック" pitchFamily="49" charset="-128"/>
                <a:ea typeface="ＭＳ ゴシック" pitchFamily="49" charset="-128"/>
              </a:rPr>
              <a:t>災害時における医療救護は、被災地域の市町村が行う。ただし、</a:t>
            </a:r>
            <a:r>
              <a:rPr lang="ja-JP" altLang="en-US" sz="1600" u="sng" dirty="0">
                <a:solidFill>
                  <a:prstClr val="black"/>
                </a:solidFill>
                <a:latin typeface="ＭＳ ゴシック" pitchFamily="49" charset="-128"/>
                <a:ea typeface="ＭＳ ゴシック" pitchFamily="49" charset="-128"/>
              </a:rPr>
              <a:t>広域的に発生した</a:t>
            </a:r>
            <a:endParaRPr lang="en-US" altLang="ja-JP" sz="1600" u="sng"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a:t>
            </a:r>
            <a:r>
              <a:rPr lang="ja-JP" altLang="en-US" sz="1600" u="sng" dirty="0">
                <a:solidFill>
                  <a:prstClr val="black"/>
                </a:solidFill>
                <a:latin typeface="ＭＳ ゴシック" pitchFamily="49" charset="-128"/>
                <a:ea typeface="ＭＳ ゴシック" pitchFamily="49" charset="-128"/>
              </a:rPr>
              <a:t>場合又は被害が甚大である場合、知事がこれを行う</a:t>
            </a:r>
            <a:r>
              <a:rPr lang="ja-JP" altLang="en-US" sz="1600" dirty="0">
                <a:solidFill>
                  <a:prstClr val="black"/>
                </a:solidFill>
                <a:latin typeface="ＭＳ ゴシック" pitchFamily="49" charset="-128"/>
                <a:ea typeface="ＭＳ ゴシック" pitchFamily="49" charset="-128"/>
              </a:rPr>
              <a:t>。</a:t>
            </a:r>
            <a:endParaRPr lang="en-US" altLang="ja-JP" sz="1600"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b="1" dirty="0">
                <a:solidFill>
                  <a:prstClr val="black"/>
                </a:solidFill>
                <a:latin typeface="ＭＳ ゴシック" pitchFamily="49" charset="-128"/>
                <a:ea typeface="ＭＳ ゴシック" pitchFamily="49" charset="-128"/>
              </a:rPr>
              <a:t>２　医療救護活動</a:t>
            </a:r>
            <a:endParaRPr lang="en-US" altLang="ja-JP" b="1"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sz="1600" u="sng" dirty="0">
                <a:solidFill>
                  <a:prstClr val="black"/>
                </a:solidFill>
                <a:latin typeface="ＭＳ ゴシック" pitchFamily="49" charset="-128"/>
                <a:ea typeface="ＭＳ ゴシック" pitchFamily="49" charset="-128"/>
              </a:rPr>
              <a:t>災害医療情報の収集及び提供</a:t>
            </a:r>
            <a:endParaRPr lang="en-US" altLang="ja-JP" sz="1600" u="sng"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a:t>
            </a:r>
            <a:r>
              <a:rPr lang="ja-JP" altLang="en-US" sz="1600" dirty="0" smtClean="0">
                <a:solidFill>
                  <a:prstClr val="black"/>
                </a:solidFill>
                <a:latin typeface="ＭＳ ゴシック" pitchFamily="49" charset="-128"/>
                <a:ea typeface="ＭＳ ゴシック" pitchFamily="49" charset="-128"/>
              </a:rPr>
              <a:t>・</a:t>
            </a:r>
            <a:r>
              <a:rPr lang="ja-JP" altLang="en-US" sz="1600" dirty="0">
                <a:solidFill>
                  <a:prstClr val="black"/>
                </a:solidFill>
                <a:latin typeface="ＭＳ ゴシック" pitchFamily="49" charset="-128"/>
                <a:ea typeface="ＭＳ ゴシック" pitchFamily="49" charset="-128"/>
              </a:rPr>
              <a:t>収集した情報をもとに、保健所、市町村、消防本部、日赤県支部、県医師会、県精神</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科協会、県歯科医師会、県薬剤師会、県看護協会及び医療機関等の</a:t>
            </a:r>
            <a:r>
              <a:rPr lang="ja-JP" altLang="en-US" sz="1600" u="sng" dirty="0">
                <a:solidFill>
                  <a:prstClr val="black"/>
                </a:solidFill>
                <a:latin typeface="ＭＳ ゴシック" pitchFamily="49" charset="-128"/>
                <a:ea typeface="ＭＳ ゴシック" pitchFamily="49" charset="-128"/>
              </a:rPr>
              <a:t>関係機関に必要な</a:t>
            </a:r>
            <a:endParaRPr lang="en-US" altLang="ja-JP" sz="1600" u="sng"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a:t>
            </a:r>
            <a:r>
              <a:rPr lang="ja-JP" altLang="en-US" sz="1600" u="sng" dirty="0">
                <a:solidFill>
                  <a:prstClr val="black"/>
                </a:solidFill>
                <a:latin typeface="ＭＳ ゴシック" pitchFamily="49" charset="-128"/>
                <a:ea typeface="ＭＳ ゴシック" pitchFamily="49" charset="-128"/>
              </a:rPr>
              <a:t>情報を提供する</a:t>
            </a:r>
            <a:r>
              <a:rPr lang="ja-JP" altLang="en-US" sz="1600" dirty="0" smtClean="0">
                <a:solidFill>
                  <a:prstClr val="black"/>
                </a:solidFill>
                <a:latin typeface="ＭＳ ゴシック" pitchFamily="49" charset="-128"/>
                <a:ea typeface="ＭＳ ゴシック" pitchFamily="49" charset="-128"/>
              </a:rPr>
              <a:t>。</a:t>
            </a:r>
            <a:endParaRPr lang="en-US" altLang="ja-JP" sz="1600" b="1" dirty="0">
              <a:solidFill>
                <a:prstClr val="black"/>
              </a:solidFill>
              <a:latin typeface="ＭＳ ゴシック" pitchFamily="49" charset="-128"/>
              <a:ea typeface="ＭＳ ゴシック" pitchFamily="49" charset="-128"/>
            </a:endParaRPr>
          </a:p>
          <a:p>
            <a:endParaRPr lang="en-US" altLang="ja-JP" sz="1600" b="1"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b="1" dirty="0" smtClean="0">
                <a:solidFill>
                  <a:prstClr val="black"/>
                </a:solidFill>
                <a:latin typeface="ＭＳ ゴシック" pitchFamily="49" charset="-128"/>
                <a:ea typeface="ＭＳ ゴシック" pitchFamily="49" charset="-128"/>
              </a:rPr>
              <a:t>○　第１０節</a:t>
            </a:r>
            <a:r>
              <a:rPr lang="ja-JP" altLang="en-US" b="1" dirty="0">
                <a:solidFill>
                  <a:prstClr val="black"/>
                </a:solidFill>
                <a:latin typeface="ＭＳ ゴシック" pitchFamily="49" charset="-128"/>
                <a:ea typeface="ＭＳ ゴシック" pitchFamily="49" charset="-128"/>
              </a:rPr>
              <a:t>　</a:t>
            </a:r>
            <a:r>
              <a:rPr lang="ja-JP" altLang="en-US" b="1" dirty="0" smtClean="0">
                <a:solidFill>
                  <a:prstClr val="black"/>
                </a:solidFill>
                <a:latin typeface="ＭＳ ゴシック" pitchFamily="49" charset="-128"/>
                <a:ea typeface="ＭＳ ゴシック" pitchFamily="49" charset="-128"/>
              </a:rPr>
              <a:t>消　防</a:t>
            </a:r>
            <a:endParaRPr lang="en-US" altLang="ja-JP" sz="1600" b="1" dirty="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a:t>
            </a:r>
            <a:r>
              <a:rPr lang="ja-JP" altLang="en-US" b="1" dirty="0" smtClean="0">
                <a:solidFill>
                  <a:prstClr val="black"/>
                </a:solidFill>
                <a:latin typeface="ＭＳ ゴシック" pitchFamily="49" charset="-128"/>
                <a:ea typeface="ＭＳ ゴシック" pitchFamily="49" charset="-128"/>
              </a:rPr>
              <a:t>１　実施機関　２　消防活動計画　</a:t>
            </a:r>
            <a:endParaRPr lang="en-US" altLang="ja-JP" b="1" dirty="0" smtClean="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a:t>
            </a:r>
            <a:r>
              <a:rPr lang="ja-JP" altLang="en-US" b="1" dirty="0" smtClean="0">
                <a:solidFill>
                  <a:prstClr val="black"/>
                </a:solidFill>
                <a:latin typeface="ＭＳ ゴシック" pitchFamily="49" charset="-128"/>
                <a:ea typeface="ＭＳ ゴシック" pitchFamily="49" charset="-128"/>
              </a:rPr>
              <a:t>　３</a:t>
            </a:r>
            <a:r>
              <a:rPr lang="ja-JP" altLang="en-US" b="1" dirty="0">
                <a:solidFill>
                  <a:prstClr val="black"/>
                </a:solidFill>
                <a:latin typeface="ＭＳ ゴシック" pitchFamily="49" charset="-128"/>
                <a:ea typeface="ＭＳ ゴシック" pitchFamily="49" charset="-128"/>
              </a:rPr>
              <a:t>　</a:t>
            </a:r>
            <a:r>
              <a:rPr lang="ja-JP" altLang="en-US" b="1" dirty="0" smtClean="0">
                <a:solidFill>
                  <a:prstClr val="black"/>
                </a:solidFill>
                <a:latin typeface="ＭＳ ゴシック" pitchFamily="49" charset="-128"/>
                <a:ea typeface="ＭＳ ゴシック" pitchFamily="49" charset="-128"/>
              </a:rPr>
              <a:t>消防広域応援計画</a:t>
            </a:r>
            <a:endParaRPr lang="en-US" altLang="ja-JP" b="1" dirty="0" smtClean="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sz="1600" b="1" dirty="0" smtClean="0">
                <a:solidFill>
                  <a:prstClr val="black"/>
                </a:solidFill>
                <a:latin typeface="ＭＳ ゴシック" pitchFamily="49" charset="-128"/>
                <a:ea typeface="ＭＳ ゴシック" pitchFamily="49" charset="-128"/>
              </a:rPr>
              <a:t>　</a:t>
            </a:r>
            <a:r>
              <a:rPr lang="ja-JP" altLang="en-US" sz="1600" dirty="0" smtClean="0">
                <a:solidFill>
                  <a:prstClr val="black"/>
                </a:solidFill>
                <a:latin typeface="ＭＳ ゴシック" pitchFamily="49" charset="-128"/>
                <a:ea typeface="ＭＳ ゴシック" pitchFamily="49" charset="-128"/>
              </a:rPr>
              <a:t>（１）県内の応援体制（市町村消防総合応援）</a:t>
            </a:r>
            <a:endParaRPr lang="en-US" altLang="ja-JP" sz="1600" dirty="0" smtClean="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a:t>
            </a:r>
            <a:r>
              <a:rPr lang="ja-JP" altLang="en-US" sz="1600" dirty="0" smtClean="0">
                <a:solidFill>
                  <a:prstClr val="black"/>
                </a:solidFill>
                <a:latin typeface="ＭＳ ゴシック" pitchFamily="49" charset="-128"/>
                <a:ea typeface="ＭＳ ゴシック" pitchFamily="49" charset="-128"/>
              </a:rPr>
              <a:t>　　　 ・「熊本県市町村消防相互応援協定」の円滑な実施、消防相互応援体制の確立。</a:t>
            </a:r>
            <a:endParaRPr lang="en-US" altLang="ja-JP" sz="1600" dirty="0" smtClean="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a:t>
            </a:r>
            <a:r>
              <a:rPr lang="ja-JP" altLang="en-US" sz="1600" dirty="0" smtClean="0">
                <a:solidFill>
                  <a:prstClr val="black"/>
                </a:solidFill>
                <a:latin typeface="ＭＳ ゴシック" pitchFamily="49" charset="-128"/>
                <a:ea typeface="ＭＳ ゴシック" pitchFamily="49" charset="-128"/>
              </a:rPr>
              <a:t>   （２）県外の応援体制（緊急消防援助隊）</a:t>
            </a:r>
            <a:endParaRPr lang="en-US" altLang="ja-JP" sz="1600" dirty="0" smtClean="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a:t>
            </a:r>
            <a:r>
              <a:rPr lang="ja-JP" altLang="en-US" sz="1600" dirty="0" smtClean="0">
                <a:solidFill>
                  <a:prstClr val="black"/>
                </a:solidFill>
                <a:latin typeface="ＭＳ ゴシック" pitchFamily="49" charset="-128"/>
                <a:ea typeface="ＭＳ ゴシック" pitchFamily="49" charset="-128"/>
              </a:rPr>
              <a:t>　　　 ・総務省消防庁長官が派遣する緊急消防援助隊のスムーズな受入。消防活動が容易に</a:t>
            </a:r>
            <a:endParaRPr lang="en-US" altLang="ja-JP" sz="1600" dirty="0" smtClean="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a:t>
            </a:r>
            <a:r>
              <a:rPr lang="ja-JP" altLang="en-US" sz="1600" dirty="0" smtClean="0">
                <a:solidFill>
                  <a:prstClr val="black"/>
                </a:solidFill>
                <a:latin typeface="ＭＳ ゴシック" pitchFamily="49" charset="-128"/>
                <a:ea typeface="ＭＳ ゴシック" pitchFamily="49" charset="-128"/>
              </a:rPr>
              <a:t>　　　　 実施できる受援体制の確立。 　</a:t>
            </a:r>
            <a:r>
              <a:rPr lang="ja-JP" altLang="en-US" b="1" dirty="0" smtClean="0">
                <a:solidFill>
                  <a:prstClr val="black"/>
                </a:solidFill>
                <a:latin typeface="ＭＳ ゴシック" pitchFamily="49" charset="-128"/>
                <a:ea typeface="ＭＳ ゴシック" pitchFamily="49" charset="-128"/>
              </a:rPr>
              <a:t>　　　</a:t>
            </a:r>
            <a:endParaRPr lang="en-US" altLang="ja-JP" b="1" dirty="0" smtClean="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a:t>
            </a:r>
            <a:r>
              <a:rPr lang="ja-JP" altLang="en-US" b="1" dirty="0" smtClean="0">
                <a:solidFill>
                  <a:prstClr val="black"/>
                </a:solidFill>
                <a:latin typeface="ＭＳ ゴシック" pitchFamily="49" charset="-128"/>
                <a:ea typeface="ＭＳ ゴシック" pitchFamily="49" charset="-128"/>
              </a:rPr>
              <a:t>　４　緊急消防援助隊の要請</a:t>
            </a:r>
            <a:endParaRPr lang="en-US" altLang="ja-JP" b="1" dirty="0" smtClean="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a:t>
            </a:r>
            <a:r>
              <a:rPr lang="ja-JP" altLang="en-US" b="1" dirty="0" smtClean="0">
                <a:solidFill>
                  <a:prstClr val="black"/>
                </a:solidFill>
                <a:latin typeface="ＭＳ ゴシック" pitchFamily="49" charset="-128"/>
                <a:ea typeface="ＭＳ ゴシック" pitchFamily="49" charset="-128"/>
              </a:rPr>
              <a:t>　５　消防・警察・自衛隊・医療機関の相互協力 </a:t>
            </a:r>
            <a:endParaRPr lang="en-US" altLang="ja-JP" b="1" dirty="0">
              <a:solidFill>
                <a:prstClr val="black"/>
              </a:solidFill>
              <a:latin typeface="ＭＳ ゴシック" pitchFamily="49" charset="-128"/>
              <a:ea typeface="ＭＳ ゴシック" pitchFamily="49" charset="-128"/>
            </a:endParaRPr>
          </a:p>
          <a:p>
            <a:r>
              <a:rPr lang="ja-JP" altLang="en-US" sz="1600" b="1" dirty="0" smtClean="0">
                <a:solidFill>
                  <a:prstClr val="black"/>
                </a:solidFill>
                <a:latin typeface="ＭＳ ゴシック" pitchFamily="49" charset="-128"/>
                <a:ea typeface="ＭＳ ゴシック" pitchFamily="49" charset="-128"/>
              </a:rPr>
              <a:t> </a:t>
            </a:r>
            <a:r>
              <a:rPr lang="ja-JP" altLang="en-US" sz="1600" b="1" dirty="0">
                <a:solidFill>
                  <a:prstClr val="black"/>
                </a:solidFill>
                <a:latin typeface="ＭＳ ゴシック" pitchFamily="49" charset="-128"/>
                <a:ea typeface="ＭＳ ゴシック" pitchFamily="49" charset="-128"/>
              </a:rPr>
              <a:t>　　　</a:t>
            </a:r>
            <a:endParaRPr lang="en-US" altLang="ja-JP" sz="1400" dirty="0">
              <a:solidFill>
                <a:prstClr val="black"/>
              </a:solidFill>
              <a:latin typeface="ＭＳ ゴシック" panose="020B0609070205080204" pitchFamily="49" charset="-128"/>
              <a:ea typeface="ＭＳ ゴシック" panose="020B0609070205080204" pitchFamily="49" charset="-128"/>
            </a:endParaRPr>
          </a:p>
        </p:txBody>
      </p:sp>
      <p:sp>
        <p:nvSpPr>
          <p:cNvPr id="5" name="Rectangle 7">
            <a:extLst>
              <a:ext uri="{FF2B5EF4-FFF2-40B4-BE49-F238E27FC236}">
                <a16:creationId xmlns:a16="http://schemas.microsoft.com/office/drawing/2014/main" id="{DA42A1FF-BAD2-43FC-BA38-A82582416AB3}"/>
              </a:ext>
            </a:extLst>
          </p:cNvPr>
          <p:cNvSpPr>
            <a:spLocks noChangeArrowheads="1"/>
          </p:cNvSpPr>
          <p:nvPr/>
        </p:nvSpPr>
        <p:spPr bwMode="auto">
          <a:xfrm>
            <a:off x="129989" y="189764"/>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熊本県地域防災計画</a:t>
            </a:r>
          </a:p>
        </p:txBody>
      </p:sp>
      <p:sp>
        <p:nvSpPr>
          <p:cNvPr id="10"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53</a:t>
            </a:fld>
            <a:endParaRPr lang="en-US" altLang="ja-JP" sz="1600" dirty="0">
              <a:solidFill>
                <a:schemeClr val="bg1"/>
              </a:solidFill>
              <a:latin typeface="HGｺﾞｼｯｸM" pitchFamily="49" charset="-128"/>
              <a:ea typeface="HGｺﾞｼｯｸM" pitchFamily="49" charset="-128"/>
            </a:endParaRPr>
          </a:p>
        </p:txBody>
      </p:sp>
      <p:sp>
        <p:nvSpPr>
          <p:cNvPr id="13" name="AutoShape 6"/>
          <p:cNvSpPr>
            <a:spLocks noChangeArrowheads="1"/>
          </p:cNvSpPr>
          <p:nvPr/>
        </p:nvSpPr>
        <p:spPr bwMode="auto">
          <a:xfrm>
            <a:off x="139943" y="827747"/>
            <a:ext cx="8104465" cy="432048"/>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smtClean="0">
                <a:solidFill>
                  <a:prstClr val="black"/>
                </a:solidFill>
                <a:ea typeface="ＭＳ ゴシック" pitchFamily="49" charset="-128"/>
              </a:rPr>
              <a:t>第３章　災害</a:t>
            </a:r>
            <a:r>
              <a:rPr lang="ja-JP" altLang="en-US" sz="2000" b="1" dirty="0">
                <a:solidFill>
                  <a:prstClr val="black"/>
                </a:solidFill>
                <a:ea typeface="ＭＳ ゴシック" pitchFamily="49" charset="-128"/>
              </a:rPr>
              <a:t>応急</a:t>
            </a:r>
            <a:r>
              <a:rPr lang="ja-JP" altLang="en-US" sz="2000" b="1" dirty="0" smtClean="0">
                <a:solidFill>
                  <a:prstClr val="black"/>
                </a:solidFill>
                <a:ea typeface="ＭＳ ゴシック" pitchFamily="49" charset="-128"/>
              </a:rPr>
              <a:t>対策</a:t>
            </a:r>
            <a:r>
              <a:rPr lang="ja-JP" altLang="en-US" sz="2000" b="1" dirty="0">
                <a:solidFill>
                  <a:prstClr val="black"/>
                </a:solidFill>
                <a:ea typeface="ＭＳ ゴシック" pitchFamily="49" charset="-128"/>
              </a:rPr>
              <a:t>　</a:t>
            </a:r>
            <a:r>
              <a:rPr lang="ja-JP" altLang="en-US" sz="2000" b="1" dirty="0" smtClean="0">
                <a:solidFill>
                  <a:prstClr val="black"/>
                </a:solidFill>
                <a:ea typeface="ＭＳ ゴシック" pitchFamily="49" charset="-128"/>
              </a:rPr>
              <a:t>第１５節　医療救護、第２６節　保健衛生</a:t>
            </a:r>
            <a:endParaRPr lang="en-US" altLang="ja-JP" sz="2000" b="1" dirty="0">
              <a:solidFill>
                <a:prstClr val="black"/>
              </a:solidFill>
              <a:ea typeface="ＭＳ ゴシック" pitchFamily="49" charset="-128"/>
            </a:endParaRPr>
          </a:p>
        </p:txBody>
      </p:sp>
    </p:spTree>
    <p:extLst>
      <p:ext uri="{BB962C8B-B14F-4D97-AF65-F5344CB8AC3E}">
        <p14:creationId xmlns:p14="http://schemas.microsoft.com/office/powerpoint/2010/main" val="2799183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A42A1FF-BAD2-43FC-BA38-A82582416AB3}"/>
              </a:ext>
            </a:extLst>
          </p:cNvPr>
          <p:cNvSpPr>
            <a:spLocks noChangeArrowheads="1"/>
          </p:cNvSpPr>
          <p:nvPr/>
        </p:nvSpPr>
        <p:spPr bwMode="auto">
          <a:xfrm>
            <a:off x="129989" y="189764"/>
            <a:ext cx="8887557" cy="594694"/>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災害対策本部（配置イメージ図）</a:t>
            </a:r>
          </a:p>
        </p:txBody>
      </p:sp>
      <p:grpSp>
        <p:nvGrpSpPr>
          <p:cNvPr id="3" name="グループ化 2">
            <a:extLst>
              <a:ext uri="{FF2B5EF4-FFF2-40B4-BE49-F238E27FC236}">
                <a16:creationId xmlns:a16="http://schemas.microsoft.com/office/drawing/2014/main" id="{FB127ABE-A306-451A-B4E1-8D211D2A27BE}"/>
              </a:ext>
            </a:extLst>
          </p:cNvPr>
          <p:cNvGrpSpPr/>
          <p:nvPr/>
        </p:nvGrpSpPr>
        <p:grpSpPr>
          <a:xfrm>
            <a:off x="129989" y="1052054"/>
            <a:ext cx="8875769" cy="5400600"/>
            <a:chOff x="106661" y="1124744"/>
            <a:chExt cx="8875769" cy="540060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61" y="1124744"/>
              <a:ext cx="8875769"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bwMode="auto">
            <a:xfrm>
              <a:off x="251520" y="1255696"/>
              <a:ext cx="1682310" cy="87715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en-US" altLang="ja-JP" sz="1800" b="1" i="0" u="none" strike="noStrike" cap="none" normalizeH="0" baseline="0" dirty="0">
                  <a:ln>
                    <a:noFill/>
                  </a:ln>
                  <a:solidFill>
                    <a:schemeClr val="tx1"/>
                  </a:solidFill>
                  <a:effectLst/>
                  <a:latin typeface="Verdana" pitchFamily="32" charset="0"/>
                  <a:ea typeface="ＭＳ Ｐゴシック" pitchFamily="48" charset="-128"/>
                </a:rPr>
                <a:t>7</a:t>
              </a:r>
              <a:r>
                <a:rPr kumimoji="0" lang="ja-JP" altLang="en-US" sz="1800" b="1" i="0" u="none" strike="noStrike" cap="none" normalizeH="0" baseline="0" dirty="0">
                  <a:ln>
                    <a:noFill/>
                  </a:ln>
                  <a:solidFill>
                    <a:schemeClr val="tx1"/>
                  </a:solidFill>
                  <a:effectLst/>
                  <a:latin typeface="Verdana" pitchFamily="32" charset="0"/>
                  <a:ea typeface="ＭＳ Ｐゴシック" pitchFamily="48" charset="-128"/>
                </a:rPr>
                <a:t>月豪雨時</a:t>
              </a:r>
              <a:endParaRPr kumimoji="0" lang="en-US" altLang="ja-JP" sz="1800" b="1" i="0" u="none" strike="noStrike" cap="none" normalizeH="0" baseline="0" dirty="0">
                <a:ln>
                  <a:noFill/>
                </a:ln>
                <a:solidFill>
                  <a:schemeClr val="tx1"/>
                </a:solidFill>
                <a:effectLst/>
                <a:latin typeface="Verdana" pitchFamily="32" charset="0"/>
                <a:ea typeface="ＭＳ Ｐゴシック" pitchFamily="48" charset="-128"/>
              </a:endParaRPr>
            </a:p>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lang="ja-JP" altLang="en-US" b="1" dirty="0">
                  <a:solidFill>
                    <a:schemeClr val="tx1"/>
                  </a:solidFill>
                  <a:latin typeface="Verdana" pitchFamily="32" charset="0"/>
                  <a:ea typeface="ＭＳ Ｐゴシック" pitchFamily="48" charset="-128"/>
                </a:rPr>
                <a:t>配　置</a:t>
              </a:r>
              <a:endParaRPr kumimoji="0" lang="ja-JP" altLang="en-US" sz="1800" b="1" i="0" u="none" strike="noStrike" cap="none" normalizeH="0" baseline="0" dirty="0">
                <a:ln>
                  <a:noFill/>
                </a:ln>
                <a:solidFill>
                  <a:schemeClr val="tx1"/>
                </a:solidFill>
                <a:effectLst/>
                <a:latin typeface="Verdana" pitchFamily="32" charset="0"/>
                <a:ea typeface="ＭＳ Ｐゴシック" pitchFamily="48" charset="-128"/>
              </a:endParaRPr>
            </a:p>
          </p:txBody>
        </p:sp>
        <p:sp>
          <p:nvSpPr>
            <p:cNvPr id="7" name="正方形/長方形 6"/>
            <p:cNvSpPr/>
            <p:nvPr/>
          </p:nvSpPr>
          <p:spPr bwMode="auto">
            <a:xfrm>
              <a:off x="251520" y="2183321"/>
              <a:ext cx="1682310" cy="239780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ja-JP" altLang="en-US" sz="1200" b="0" i="0" u="none" strike="noStrike" cap="none" normalizeH="0" baseline="0" dirty="0">
                  <a:ln>
                    <a:noFill/>
                  </a:ln>
                  <a:solidFill>
                    <a:schemeClr val="tx1"/>
                  </a:solidFill>
                  <a:effectLst/>
                  <a:latin typeface="Verdana" pitchFamily="32" charset="0"/>
                  <a:ea typeface="ＭＳ Ｐゴシック" pitchFamily="48" charset="-128"/>
                </a:rPr>
                <a:t>防災センター以外の場所で対応</a:t>
              </a:r>
              <a:endParaRPr kumimoji="0" lang="en-US" altLang="ja-JP" sz="1200" b="0" i="0" u="none" strike="noStrike" cap="none" normalizeH="0" baseline="0" dirty="0">
                <a:ln>
                  <a:noFill/>
                </a:ln>
                <a:solidFill>
                  <a:schemeClr val="tx1"/>
                </a:solidFill>
                <a:effectLst/>
                <a:latin typeface="Verdana" pitchFamily="32" charset="0"/>
                <a:ea typeface="ＭＳ Ｐゴシック" pitchFamily="48" charset="-128"/>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lang="en-US" altLang="ja-JP" sz="1200" dirty="0">
                <a:solidFill>
                  <a:schemeClr val="tx1"/>
                </a:solidFill>
                <a:latin typeface="Verdana" pitchFamily="32" charset="0"/>
                <a:ea typeface="ＭＳ Ｐゴシック" pitchFamily="48" charset="-128"/>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ja-JP" altLang="en-US" sz="1200" b="0" i="0" u="none" strike="noStrike" cap="none" normalizeH="0" baseline="0" dirty="0">
                  <a:ln>
                    <a:noFill/>
                  </a:ln>
                  <a:solidFill>
                    <a:schemeClr val="tx1"/>
                  </a:solidFill>
                  <a:effectLst/>
                  <a:latin typeface="Verdana" pitchFamily="32" charset="0"/>
                  <a:ea typeface="ＭＳ Ｐゴシック" pitchFamily="48" charset="-128"/>
                </a:rPr>
                <a:t>○政府現地対策本部</a:t>
              </a:r>
              <a:endParaRPr kumimoji="0" lang="en-US" altLang="ja-JP" sz="1200" b="0" i="0" u="none" strike="noStrike" cap="none" normalizeH="0" baseline="0" dirty="0">
                <a:ln>
                  <a:noFill/>
                </a:ln>
                <a:solidFill>
                  <a:schemeClr val="tx1"/>
                </a:solidFill>
                <a:effectLst/>
                <a:latin typeface="Verdana" pitchFamily="32" charset="0"/>
                <a:ea typeface="ＭＳ Ｐゴシック" pitchFamily="48" charset="-128"/>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lang="en-US" altLang="ja-JP" sz="1200" dirty="0">
                <a:solidFill>
                  <a:schemeClr val="tx1"/>
                </a:solidFill>
                <a:latin typeface="Verdana" pitchFamily="32" charset="0"/>
                <a:ea typeface="ＭＳ Ｐゴシック" pitchFamily="48" charset="-128"/>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lang="ja-JP" altLang="en-US" sz="1200" dirty="0">
                  <a:solidFill>
                    <a:schemeClr val="tx1"/>
                  </a:solidFill>
                  <a:latin typeface="Verdana" pitchFamily="32" charset="0"/>
                  <a:ea typeface="ＭＳ Ｐゴシック" pitchFamily="48" charset="-128"/>
                </a:rPr>
                <a:t>⇒新館</a:t>
              </a:r>
              <a:r>
                <a:rPr lang="en-US" altLang="ja-JP" sz="1200" dirty="0">
                  <a:solidFill>
                    <a:schemeClr val="tx1"/>
                  </a:solidFill>
                  <a:latin typeface="Verdana" pitchFamily="32" charset="0"/>
                  <a:ea typeface="ＭＳ Ｐゴシック" pitchFamily="48" charset="-128"/>
                </a:rPr>
                <a:t>8</a:t>
              </a:r>
              <a:r>
                <a:rPr lang="ja-JP" altLang="en-US" sz="1200" dirty="0">
                  <a:solidFill>
                    <a:schemeClr val="tx1"/>
                  </a:solidFill>
                  <a:latin typeface="Verdana" pitchFamily="32" charset="0"/>
                  <a:ea typeface="ＭＳ Ｐゴシック" pitchFamily="48" charset="-128"/>
                </a:rPr>
                <a:t>階</a:t>
              </a:r>
              <a:r>
                <a:rPr lang="en-US" altLang="ja-JP" sz="1200" dirty="0">
                  <a:solidFill>
                    <a:schemeClr val="tx1"/>
                  </a:solidFill>
                  <a:latin typeface="Verdana" pitchFamily="32" charset="0"/>
                  <a:ea typeface="ＭＳ Ｐゴシック" pitchFamily="48" charset="-128"/>
                </a:rPr>
                <a:t>801</a:t>
              </a:r>
              <a:r>
                <a:rPr lang="ja-JP" altLang="en-US" sz="1200" dirty="0">
                  <a:solidFill>
                    <a:schemeClr val="tx1"/>
                  </a:solidFill>
                  <a:latin typeface="Verdana" pitchFamily="32" charset="0"/>
                  <a:ea typeface="ＭＳ Ｐゴシック" pitchFamily="48" charset="-128"/>
                </a:rPr>
                <a:t>会議室</a:t>
              </a:r>
              <a:endParaRPr lang="en-US" altLang="ja-JP" sz="1200" dirty="0">
                <a:solidFill>
                  <a:schemeClr val="tx1"/>
                </a:solidFill>
                <a:latin typeface="Verdana" pitchFamily="32" charset="0"/>
                <a:ea typeface="ＭＳ Ｐゴシック" pitchFamily="48" charset="-128"/>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altLang="ja-JP" sz="1200" b="0" i="0" u="none" strike="noStrike" cap="none" normalizeH="0" baseline="0" dirty="0">
                <a:ln>
                  <a:noFill/>
                </a:ln>
                <a:solidFill>
                  <a:schemeClr val="tx1"/>
                </a:solidFill>
                <a:effectLst/>
                <a:latin typeface="Verdana" pitchFamily="32" charset="0"/>
                <a:ea typeface="ＭＳ Ｐゴシック" pitchFamily="48" charset="-128"/>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ja-JP" altLang="en-US" sz="1200" b="0" i="0" u="none" strike="noStrike" cap="none" normalizeH="0" baseline="0" dirty="0">
                  <a:ln>
                    <a:noFill/>
                  </a:ln>
                  <a:solidFill>
                    <a:schemeClr val="tx1"/>
                  </a:solidFill>
                  <a:effectLst/>
                  <a:latin typeface="Verdana" pitchFamily="32" charset="0"/>
                  <a:ea typeface="ＭＳ Ｐゴシック" pitchFamily="48" charset="-128"/>
                </a:rPr>
                <a:t>○</a:t>
              </a:r>
              <a:r>
                <a:rPr kumimoji="0" lang="en-US" altLang="ja-JP" sz="1200" b="0" i="0" u="none" strike="noStrike" cap="none" normalizeH="0" baseline="0" dirty="0">
                  <a:ln>
                    <a:noFill/>
                  </a:ln>
                  <a:solidFill>
                    <a:schemeClr val="tx1"/>
                  </a:solidFill>
                  <a:effectLst/>
                  <a:latin typeface="Verdana" pitchFamily="32" charset="0"/>
                  <a:ea typeface="ＭＳ Ｐゴシック" pitchFamily="48" charset="-128"/>
                </a:rPr>
                <a:t>DMAT</a:t>
              </a:r>
              <a:r>
                <a:rPr kumimoji="0" lang="ja-JP" altLang="en-US" sz="1200" b="0" i="0" u="none" strike="noStrike" cap="none" normalizeH="0" baseline="0" dirty="0">
                  <a:ln>
                    <a:noFill/>
                  </a:ln>
                  <a:solidFill>
                    <a:schemeClr val="tx1"/>
                  </a:solidFill>
                  <a:effectLst/>
                  <a:latin typeface="Verdana" pitchFamily="32" charset="0"/>
                  <a:ea typeface="ＭＳ Ｐゴシック" pitchFamily="48" charset="-128"/>
                </a:rPr>
                <a:t>調整本部・・・</a:t>
              </a:r>
              <a:endParaRPr kumimoji="0" lang="en-US" altLang="ja-JP" sz="1200" b="0" i="0" u="none" strike="noStrike" cap="none" normalizeH="0" baseline="0" dirty="0">
                <a:ln>
                  <a:noFill/>
                </a:ln>
                <a:solidFill>
                  <a:schemeClr val="tx1"/>
                </a:solidFill>
                <a:effectLst/>
                <a:latin typeface="Verdana" pitchFamily="32" charset="0"/>
                <a:ea typeface="ＭＳ Ｐゴシック" pitchFamily="48" charset="-128"/>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lang="en-US" altLang="ja-JP" sz="1200" dirty="0">
                <a:solidFill>
                  <a:schemeClr val="tx1"/>
                </a:solidFill>
                <a:latin typeface="Verdana" pitchFamily="32" charset="0"/>
                <a:ea typeface="ＭＳ Ｐゴシック" pitchFamily="48" charset="-128"/>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ja-JP" altLang="en-US" sz="1200" b="0" i="0" u="none" strike="noStrike" cap="none" normalizeH="0" baseline="0" dirty="0">
                  <a:ln>
                    <a:noFill/>
                  </a:ln>
                  <a:solidFill>
                    <a:schemeClr val="tx1"/>
                  </a:solidFill>
                  <a:effectLst/>
                  <a:latin typeface="Verdana" pitchFamily="32" charset="0"/>
                  <a:ea typeface="ＭＳ Ｐゴシック" pitchFamily="48" charset="-128"/>
                </a:rPr>
                <a:t>⇒新館</a:t>
              </a:r>
              <a:r>
                <a:rPr kumimoji="0" lang="en-US" altLang="ja-JP" sz="1200" b="0" i="0" u="none" strike="noStrike" cap="none" normalizeH="0" baseline="0" dirty="0">
                  <a:ln>
                    <a:noFill/>
                  </a:ln>
                  <a:solidFill>
                    <a:schemeClr val="tx1"/>
                  </a:solidFill>
                  <a:effectLst/>
                  <a:latin typeface="Verdana" pitchFamily="32" charset="0"/>
                  <a:ea typeface="ＭＳ Ｐゴシック" pitchFamily="48" charset="-128"/>
                </a:rPr>
                <a:t>8</a:t>
              </a:r>
              <a:r>
                <a:rPr lang="ja-JP" altLang="en-US" sz="1200" dirty="0">
                  <a:solidFill>
                    <a:schemeClr val="tx1"/>
                  </a:solidFill>
                  <a:latin typeface="Verdana" pitchFamily="32" charset="0"/>
                  <a:ea typeface="ＭＳ Ｐゴシック" pitchFamily="48" charset="-128"/>
                </a:rPr>
                <a:t>階環境生活部</a:t>
              </a:r>
              <a:endParaRPr lang="en-US" altLang="ja-JP" sz="1200" dirty="0">
                <a:solidFill>
                  <a:schemeClr val="tx1"/>
                </a:solidFill>
                <a:latin typeface="Verdana" pitchFamily="32" charset="0"/>
                <a:ea typeface="ＭＳ Ｐゴシック" pitchFamily="48" charset="-128"/>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ja-JP" altLang="en-US" sz="1200" b="0" i="0" u="none" strike="noStrike" cap="none" normalizeH="0" baseline="0" dirty="0">
                  <a:ln>
                    <a:noFill/>
                  </a:ln>
                  <a:solidFill>
                    <a:schemeClr val="tx1"/>
                  </a:solidFill>
                  <a:effectLst/>
                  <a:latin typeface="Verdana" pitchFamily="32" charset="0"/>
                  <a:ea typeface="ＭＳ Ｐゴシック" pitchFamily="48" charset="-128"/>
                </a:rPr>
                <a:t>　 会議室</a:t>
              </a:r>
            </a:p>
          </p:txBody>
        </p:sp>
        <p:sp>
          <p:nvSpPr>
            <p:cNvPr id="4" name="正方形/長方形 3"/>
            <p:cNvSpPr/>
            <p:nvPr/>
          </p:nvSpPr>
          <p:spPr bwMode="auto">
            <a:xfrm>
              <a:off x="6241247" y="2780928"/>
              <a:ext cx="288032" cy="72008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lang="ja-JP" altLang="en-US" sz="1100" b="1" dirty="0">
                  <a:solidFill>
                    <a:schemeClr val="tx1"/>
                  </a:solidFill>
                </a:rPr>
                <a:t>医療</a:t>
              </a:r>
              <a:r>
                <a:rPr kumimoji="0" lang="ja-JP" altLang="en-US" sz="1100" b="1" i="0" u="none" strike="noStrike" cap="none" normalizeH="0" baseline="0" dirty="0">
                  <a:ln>
                    <a:noFill/>
                  </a:ln>
                  <a:solidFill>
                    <a:schemeClr val="tx1"/>
                  </a:solidFill>
                  <a:effectLst/>
                </a:rPr>
                <a:t>班</a:t>
              </a:r>
              <a:endParaRPr kumimoji="0" lang="ja-JP" altLang="en-US" sz="1200" b="1" i="0" u="none" strike="noStrike" cap="none" normalizeH="0" baseline="0" dirty="0">
                <a:ln>
                  <a:noFill/>
                </a:ln>
                <a:solidFill>
                  <a:schemeClr val="tx1"/>
                </a:solidFill>
                <a:effectLst/>
                <a:latin typeface="Verdana" pitchFamily="32" charset="0"/>
                <a:ea typeface="ＭＳ Ｐゴシック" pitchFamily="48" charset="-128"/>
              </a:endParaRPr>
            </a:p>
          </p:txBody>
        </p:sp>
        <p:sp>
          <p:nvSpPr>
            <p:cNvPr id="8" name="正方形/長方形 7"/>
            <p:cNvSpPr/>
            <p:nvPr/>
          </p:nvSpPr>
          <p:spPr bwMode="auto">
            <a:xfrm>
              <a:off x="5327177" y="4260278"/>
              <a:ext cx="288032" cy="72008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lang="ja-JP" altLang="en-US" sz="1100" b="1" dirty="0">
                  <a:solidFill>
                    <a:schemeClr val="tx1"/>
                  </a:solidFill>
                </a:rPr>
                <a:t>総務</a:t>
              </a:r>
              <a:r>
                <a:rPr kumimoji="0" lang="ja-JP" altLang="en-US" sz="1100" b="1" i="0" u="none" strike="noStrike" cap="none" normalizeH="0" baseline="0" dirty="0">
                  <a:ln>
                    <a:noFill/>
                  </a:ln>
                  <a:solidFill>
                    <a:schemeClr val="tx1"/>
                  </a:solidFill>
                  <a:effectLst/>
                </a:rPr>
                <a:t>班</a:t>
              </a:r>
              <a:endParaRPr kumimoji="0" lang="ja-JP" altLang="en-US" sz="1200" b="1" i="0" u="none" strike="noStrike" cap="none" normalizeH="0" baseline="0" dirty="0">
                <a:ln>
                  <a:noFill/>
                </a:ln>
                <a:solidFill>
                  <a:schemeClr val="tx1"/>
                </a:solidFill>
                <a:effectLst/>
                <a:latin typeface="Verdana" pitchFamily="32" charset="0"/>
                <a:ea typeface="ＭＳ Ｐゴシック" pitchFamily="48" charset="-128"/>
              </a:endParaRPr>
            </a:p>
          </p:txBody>
        </p:sp>
        <p:sp>
          <p:nvSpPr>
            <p:cNvPr id="9" name="正方形/長方形 8"/>
            <p:cNvSpPr/>
            <p:nvPr/>
          </p:nvSpPr>
          <p:spPr bwMode="auto">
            <a:xfrm>
              <a:off x="5301051" y="2847538"/>
              <a:ext cx="314158" cy="941502"/>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lang="ja-JP" altLang="en-US" sz="1100" b="1" dirty="0">
                  <a:solidFill>
                    <a:schemeClr val="tx1"/>
                  </a:solidFill>
                </a:rPr>
                <a:t>水防</a:t>
              </a:r>
              <a:r>
                <a:rPr kumimoji="0" lang="ja-JP" altLang="en-US" sz="1100" b="1" i="0" u="none" strike="noStrike" cap="none" normalizeH="0" baseline="0" dirty="0">
                  <a:ln>
                    <a:noFill/>
                  </a:ln>
                  <a:solidFill>
                    <a:schemeClr val="tx1"/>
                  </a:solidFill>
                  <a:effectLst/>
                </a:rPr>
                <a:t>班</a:t>
              </a:r>
              <a:endParaRPr kumimoji="0" lang="ja-JP" altLang="en-US" sz="1200" b="1" i="0" u="none" strike="noStrike" cap="none" normalizeH="0" baseline="0" dirty="0">
                <a:ln>
                  <a:noFill/>
                </a:ln>
                <a:solidFill>
                  <a:schemeClr val="tx1"/>
                </a:solidFill>
                <a:effectLst/>
                <a:latin typeface="Verdana" pitchFamily="32" charset="0"/>
                <a:ea typeface="ＭＳ Ｐゴシック" pitchFamily="48" charset="-128"/>
              </a:endParaRPr>
            </a:p>
          </p:txBody>
        </p:sp>
        <p:sp>
          <p:nvSpPr>
            <p:cNvPr id="10" name="楕円 9"/>
            <p:cNvSpPr/>
            <p:nvPr/>
          </p:nvSpPr>
          <p:spPr bwMode="auto">
            <a:xfrm>
              <a:off x="5920396" y="2505959"/>
              <a:ext cx="923041" cy="1296144"/>
            </a:xfrm>
            <a:prstGeom prst="ellipse">
              <a:avLst/>
            </a:prstGeom>
            <a:noFill/>
            <a:ln w="57150">
              <a:solidFill>
                <a:srgbClr val="FF0000"/>
              </a:solidFill>
              <a:prstDash val="sys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grpSp>
      <p:sp>
        <p:nvSpPr>
          <p:cNvPr id="11"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54</a:t>
            </a:fld>
            <a:endParaRPr lang="en-US" altLang="ja-JP" sz="1600" dirty="0">
              <a:solidFill>
                <a:schemeClr val="bg1"/>
              </a:solidFill>
              <a:latin typeface="HGｺﾞｼｯｸM" pitchFamily="49" charset="-128"/>
              <a:ea typeface="HGｺﾞｼｯｸM" pitchFamily="49" charset="-128"/>
            </a:endParaRPr>
          </a:p>
        </p:txBody>
      </p:sp>
      <p:sp>
        <p:nvSpPr>
          <p:cNvPr id="20" name="楕円 19"/>
          <p:cNvSpPr/>
          <p:nvPr/>
        </p:nvSpPr>
        <p:spPr bwMode="auto">
          <a:xfrm>
            <a:off x="7020272" y="1625831"/>
            <a:ext cx="1728192" cy="807438"/>
          </a:xfrm>
          <a:prstGeom prst="ellipse">
            <a:avLst/>
          </a:prstGeom>
          <a:noFill/>
          <a:ln w="57150">
            <a:solidFill>
              <a:srgbClr val="FF0000"/>
            </a:solidFill>
            <a:prstDash val="sys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Tree>
    <p:extLst>
      <p:ext uri="{BB962C8B-B14F-4D97-AF65-F5344CB8AC3E}">
        <p14:creationId xmlns:p14="http://schemas.microsoft.com/office/powerpoint/2010/main" val="30130308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A42A1FF-BAD2-43FC-BA38-A82582416AB3}"/>
              </a:ext>
            </a:extLst>
          </p:cNvPr>
          <p:cNvSpPr>
            <a:spLocks noChangeArrowheads="1"/>
          </p:cNvSpPr>
          <p:nvPr/>
        </p:nvSpPr>
        <p:spPr bwMode="auto">
          <a:xfrm>
            <a:off x="129989" y="189764"/>
            <a:ext cx="8887557" cy="574940"/>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災害対策本部での活動状況</a:t>
            </a:r>
          </a:p>
        </p:txBody>
      </p:sp>
      <p:pic>
        <p:nvPicPr>
          <p:cNvPr id="7" name="図 6"/>
          <p:cNvPicPr>
            <a:picLocks noChangeAspect="1"/>
          </p:cNvPicPr>
          <p:nvPr/>
        </p:nvPicPr>
        <p:blipFill rotWithShape="1">
          <a:blip r:embed="rId2" cstate="print">
            <a:extLst>
              <a:ext uri="{28A0092B-C50C-407E-A947-70E740481C1C}">
                <a14:useLocalDpi xmlns:a14="http://schemas.microsoft.com/office/drawing/2010/main" val="0"/>
              </a:ext>
            </a:extLst>
          </a:blip>
          <a:srcRect t="23462"/>
          <a:stretch/>
        </p:blipFill>
        <p:spPr>
          <a:xfrm>
            <a:off x="393997" y="1986009"/>
            <a:ext cx="8215522" cy="4716022"/>
          </a:xfrm>
          <a:prstGeom prst="rect">
            <a:avLst/>
          </a:prstGeom>
        </p:spPr>
      </p:pic>
      <p:sp>
        <p:nvSpPr>
          <p:cNvPr id="6" name="Rectangle 8"/>
          <p:cNvSpPr>
            <a:spLocks noChangeArrowheads="1"/>
          </p:cNvSpPr>
          <p:nvPr/>
        </p:nvSpPr>
        <p:spPr bwMode="auto">
          <a:xfrm>
            <a:off x="148325" y="908720"/>
            <a:ext cx="8869221" cy="1048729"/>
          </a:xfrm>
          <a:prstGeom prst="rect">
            <a:avLst/>
          </a:prstGeom>
          <a:solidFill>
            <a:srgbClr val="FFFFFF">
              <a:alpha val="89999"/>
            </a:srgbClr>
          </a:solidFill>
          <a:ln w="19050">
            <a:solidFill>
              <a:schemeClr val="tx1"/>
            </a:solidFill>
            <a:miter lim="800000"/>
            <a:headEnd/>
            <a:tailEnd/>
          </a:ln>
          <a:effectLst/>
        </p:spPr>
        <p:txBody>
          <a:bodyPr wrap="none" anchor="ctr"/>
          <a:lstStyle/>
          <a:p>
            <a:r>
              <a:rPr lang="ja-JP" altLang="en-US" sz="1600" b="1" dirty="0">
                <a:solidFill>
                  <a:prstClr val="black"/>
                </a:solidFill>
                <a:ea typeface="ＭＳ ゴシック" pitchFamily="49" charset="-128"/>
              </a:rPr>
              <a:t>　</a:t>
            </a:r>
            <a:r>
              <a:rPr lang="ja-JP" altLang="en-US" dirty="0">
                <a:solidFill>
                  <a:prstClr val="black"/>
                </a:solidFill>
                <a:ea typeface="ＭＳ ゴシック" pitchFamily="49" charset="-128"/>
              </a:rPr>
              <a:t>○　発災直後から、朝と夕方に全体会議が開催。各チームから、活動予定、活動</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実績、課題等に関する報告が行われ、情報共有を行った。</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　医療班から、医療救護活動に関する取組み等について報告を行った。</a:t>
            </a:r>
            <a:endParaRPr lang="en-US" altLang="ja-JP" dirty="0">
              <a:solidFill>
                <a:prstClr val="black"/>
              </a:solidFill>
              <a:ea typeface="ＭＳ ゴシック" pitchFamily="49" charset="-128"/>
            </a:endParaRPr>
          </a:p>
        </p:txBody>
      </p:sp>
      <p:sp>
        <p:nvSpPr>
          <p:cNvPr id="8"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55</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7498185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461765" y="1052736"/>
            <a:ext cx="8352928" cy="193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en-US" sz="3600" dirty="0"/>
              <a:t>厚生労働省が行う災害医療対策について</a:t>
            </a:r>
            <a:endParaRPr lang="en-US" altLang="ja-JP" sz="3600" dirty="0"/>
          </a:p>
        </p:txBody>
      </p:sp>
      <p:sp>
        <p:nvSpPr>
          <p:cNvPr id="5" name="Text Box 1"/>
          <p:cNvSpPr txBox="1">
            <a:spLocks noChangeArrowheads="1"/>
          </p:cNvSpPr>
          <p:nvPr/>
        </p:nvSpPr>
        <p:spPr bwMode="auto">
          <a:xfrm>
            <a:off x="1907704" y="5157192"/>
            <a:ext cx="7772400" cy="369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en-US" altLang="ja-JP" sz="1600" dirty="0"/>
              <a:t>※</a:t>
            </a:r>
            <a:r>
              <a:rPr lang="ja-JP" altLang="en-US" sz="1600" dirty="0" smtClean="0"/>
              <a:t>令和</a:t>
            </a:r>
            <a:r>
              <a:rPr lang="en-US" altLang="ja-JP" sz="1600" dirty="0" smtClean="0"/>
              <a:t>4</a:t>
            </a:r>
            <a:r>
              <a:rPr lang="ja-JP" altLang="en-US" sz="1600" dirty="0" smtClean="0"/>
              <a:t>年</a:t>
            </a:r>
            <a:r>
              <a:rPr lang="ja-JP" altLang="en-US" sz="1600" dirty="0"/>
              <a:t>（</a:t>
            </a:r>
            <a:r>
              <a:rPr lang="en-US" altLang="ja-JP" sz="1600" dirty="0" smtClean="0"/>
              <a:t>202</a:t>
            </a:r>
            <a:r>
              <a:rPr lang="en-US" altLang="ja-JP" sz="1600" dirty="0"/>
              <a:t>2</a:t>
            </a:r>
            <a:r>
              <a:rPr lang="ja-JP" altLang="en-US" sz="1600" dirty="0" smtClean="0"/>
              <a:t>年</a:t>
            </a:r>
            <a:r>
              <a:rPr lang="ja-JP" altLang="en-US" sz="1600" dirty="0"/>
              <a:t>）</a:t>
            </a:r>
            <a:r>
              <a:rPr lang="en-US" altLang="ja-JP" sz="1600" dirty="0"/>
              <a:t>4</a:t>
            </a:r>
            <a:r>
              <a:rPr lang="ja-JP" altLang="en-US" sz="1600" dirty="0" smtClean="0"/>
              <a:t>月</a:t>
            </a:r>
            <a:r>
              <a:rPr lang="en-US" altLang="ja-JP" sz="1600" dirty="0"/>
              <a:t>2</a:t>
            </a:r>
            <a:r>
              <a:rPr lang="en-US" altLang="ja-JP" sz="1600" dirty="0" smtClean="0"/>
              <a:t>5</a:t>
            </a:r>
            <a:r>
              <a:rPr lang="ja-JP" altLang="en-US" sz="1600" dirty="0"/>
              <a:t>日　厚生労働省研修説明資料より抜粋</a:t>
            </a:r>
            <a:endParaRPr lang="en-US" altLang="ja-JP" sz="1600" dirty="0"/>
          </a:p>
          <a:p>
            <a:pPr algn="ctr" eaLnBrk="1" hangingPunct="1">
              <a:spcBef>
                <a:spcPct val="0"/>
              </a:spcBef>
              <a:buClrTx/>
              <a:buFontTx/>
              <a:buNone/>
            </a:pPr>
            <a:r>
              <a:rPr lang="ja-JP" altLang="en-US" sz="1600" dirty="0" smtClean="0"/>
              <a:t>（</a:t>
            </a:r>
            <a:r>
              <a:rPr lang="en-US" altLang="ja-JP" sz="1600" dirty="0" smtClean="0"/>
              <a:t>2</a:t>
            </a:r>
            <a:r>
              <a:rPr lang="ja-JP" altLang="en-US" sz="1600" dirty="0" smtClean="0"/>
              <a:t>ページ～</a:t>
            </a:r>
            <a:r>
              <a:rPr lang="en-US" altLang="ja-JP" sz="1600" dirty="0" smtClean="0"/>
              <a:t>6</a:t>
            </a:r>
            <a:r>
              <a:rPr lang="ja-JP" altLang="en-US" sz="1600" dirty="0" smtClean="0"/>
              <a:t>ページ</a:t>
            </a:r>
            <a:r>
              <a:rPr lang="ja-JP" altLang="en-US" sz="1600" dirty="0"/>
              <a:t>）</a:t>
            </a:r>
            <a:endParaRPr lang="en-US" altLang="ja-JP" sz="1600" dirty="0"/>
          </a:p>
        </p:txBody>
      </p:sp>
      <p:sp>
        <p:nvSpPr>
          <p:cNvPr id="6" name="スライド番号プレースホルダ 5">
            <a:extLst>
              <a:ext uri="{FF2B5EF4-FFF2-40B4-BE49-F238E27FC236}">
                <a16:creationId xmlns:a16="http://schemas.microsoft.com/office/drawing/2014/main" id="{868701D6-CB8F-4339-AA36-3F3BB94F343B}"/>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56</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1973289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685800" y="1219200"/>
            <a:ext cx="7772400" cy="193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en-US" sz="3600" dirty="0"/>
              <a:t>平成</a:t>
            </a:r>
            <a:r>
              <a:rPr lang="en-US" altLang="ja-JP" sz="3600" dirty="0"/>
              <a:t>28</a:t>
            </a:r>
            <a:r>
              <a:rPr lang="ja-JP" altLang="en-US" sz="3600" dirty="0"/>
              <a:t>年熊本地震時の対応</a:t>
            </a:r>
            <a:endParaRPr lang="ja-JP" altLang="ja-JP" sz="3600" dirty="0"/>
          </a:p>
        </p:txBody>
      </p:sp>
      <p:pic>
        <p:nvPicPr>
          <p:cNvPr id="2" name="図 1"/>
          <p:cNvPicPr>
            <a:picLocks noChangeAspect="1"/>
          </p:cNvPicPr>
          <p:nvPr/>
        </p:nvPicPr>
        <p:blipFill>
          <a:blip r:embed="rId3"/>
          <a:stretch>
            <a:fillRect/>
          </a:stretch>
        </p:blipFill>
        <p:spPr>
          <a:xfrm>
            <a:off x="107504" y="47720"/>
            <a:ext cx="9036496" cy="6843982"/>
          </a:xfrm>
          <a:prstGeom prst="rect">
            <a:avLst/>
          </a:prstGeom>
        </p:spPr>
      </p:pic>
      <p:sp>
        <p:nvSpPr>
          <p:cNvPr id="5" name="Rectangle 7">
            <a:extLst>
              <a:ext uri="{FF2B5EF4-FFF2-40B4-BE49-F238E27FC236}">
                <a16:creationId xmlns:a16="http://schemas.microsoft.com/office/drawing/2014/main" id="{9104CA08-6BE5-480B-9DBA-4ECD95BBF3EA}"/>
              </a:ext>
            </a:extLst>
          </p:cNvPr>
          <p:cNvSpPr>
            <a:spLocks noChangeArrowheads="1"/>
          </p:cNvSpPr>
          <p:nvPr/>
        </p:nvSpPr>
        <p:spPr bwMode="auto">
          <a:xfrm>
            <a:off x="148939" y="59906"/>
            <a:ext cx="8887557" cy="776806"/>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平時における都道府県の役割</a:t>
            </a:r>
          </a:p>
        </p:txBody>
      </p:sp>
      <p:sp>
        <p:nvSpPr>
          <p:cNvPr id="6" name="スライド番号プレースホルダ 5">
            <a:extLst>
              <a:ext uri="{FF2B5EF4-FFF2-40B4-BE49-F238E27FC236}">
                <a16:creationId xmlns:a16="http://schemas.microsoft.com/office/drawing/2014/main" id="{EF9F2286-C654-423F-BFC0-1A95FC62B3CC}"/>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57</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28873936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254395" y="79779"/>
            <a:ext cx="8642205" cy="6589581"/>
          </a:xfrm>
          <a:prstGeom prst="rect">
            <a:avLst/>
          </a:prstGeom>
        </p:spPr>
      </p:pic>
      <p:sp>
        <p:nvSpPr>
          <p:cNvPr id="5" name="Rectangle 7">
            <a:extLst>
              <a:ext uri="{FF2B5EF4-FFF2-40B4-BE49-F238E27FC236}">
                <a16:creationId xmlns:a16="http://schemas.microsoft.com/office/drawing/2014/main" id="{305FC63D-4258-466A-81FA-02BC00BC2709}"/>
              </a:ext>
            </a:extLst>
          </p:cNvPr>
          <p:cNvSpPr>
            <a:spLocks noChangeArrowheads="1"/>
          </p:cNvSpPr>
          <p:nvPr/>
        </p:nvSpPr>
        <p:spPr bwMode="auto">
          <a:xfrm>
            <a:off x="254395" y="59906"/>
            <a:ext cx="8566077" cy="704798"/>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平時における都道府県の役割</a:t>
            </a:r>
          </a:p>
        </p:txBody>
      </p:sp>
      <p:sp>
        <p:nvSpPr>
          <p:cNvPr id="6" name="スライド番号プレースホルダ 5">
            <a:extLst>
              <a:ext uri="{FF2B5EF4-FFF2-40B4-BE49-F238E27FC236}">
                <a16:creationId xmlns:a16="http://schemas.microsoft.com/office/drawing/2014/main" id="{6517ED80-4EF1-4353-BAAF-11D0D00EF787}"/>
              </a:ext>
            </a:extLst>
          </p:cNvPr>
          <p:cNvSpPr txBox="1">
            <a:spLocks noGrp="1"/>
          </p:cNvSpPr>
          <p:nvPr/>
        </p:nvSpPr>
        <p:spPr bwMode="auto">
          <a:xfrm>
            <a:off x="8610227" y="6360870"/>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58</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4052951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78386" y="87047"/>
            <a:ext cx="9045277" cy="6770953"/>
          </a:xfrm>
          <a:prstGeom prst="rect">
            <a:avLst/>
          </a:prstGeom>
        </p:spPr>
      </p:pic>
      <p:sp>
        <p:nvSpPr>
          <p:cNvPr id="4" name="正方形/長方形 3"/>
          <p:cNvSpPr/>
          <p:nvPr/>
        </p:nvSpPr>
        <p:spPr bwMode="auto">
          <a:xfrm>
            <a:off x="8964488" y="6525344"/>
            <a:ext cx="179512" cy="2341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
        <p:nvSpPr>
          <p:cNvPr id="5" name="Rectangle 7">
            <a:extLst>
              <a:ext uri="{FF2B5EF4-FFF2-40B4-BE49-F238E27FC236}">
                <a16:creationId xmlns:a16="http://schemas.microsoft.com/office/drawing/2014/main" id="{A050C7E1-F914-4B50-BF87-29862E13DE29}"/>
              </a:ext>
            </a:extLst>
          </p:cNvPr>
          <p:cNvSpPr>
            <a:spLocks noChangeArrowheads="1"/>
          </p:cNvSpPr>
          <p:nvPr/>
        </p:nvSpPr>
        <p:spPr bwMode="auto">
          <a:xfrm>
            <a:off x="256003" y="87047"/>
            <a:ext cx="8780493" cy="60564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厚生労働省の施策</a:t>
            </a:r>
          </a:p>
        </p:txBody>
      </p:sp>
      <p:sp>
        <p:nvSpPr>
          <p:cNvPr id="6" name="スライド番号プレースホルダ 5">
            <a:extLst>
              <a:ext uri="{FF2B5EF4-FFF2-40B4-BE49-F238E27FC236}">
                <a16:creationId xmlns:a16="http://schemas.microsoft.com/office/drawing/2014/main" id="{7CADEE20-F7DC-4469-AB1E-F6B457D281E3}"/>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59</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62838536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8" name="Text Box 3"/>
          <p:cNvSpPr txBox="1">
            <a:spLocks noChangeArrowheads="1"/>
          </p:cNvSpPr>
          <p:nvPr/>
        </p:nvSpPr>
        <p:spPr bwMode="auto">
          <a:xfrm>
            <a:off x="569913" y="260350"/>
            <a:ext cx="8208962" cy="936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dirty="0"/>
              <a:t>人口</a:t>
            </a:r>
            <a:r>
              <a:rPr lang="en-US" altLang="ja-JP" dirty="0"/>
              <a:t>1</a:t>
            </a:r>
            <a:r>
              <a:rPr lang="ja-JP" altLang="ja-JP" dirty="0"/>
              <a:t>万</a:t>
            </a:r>
            <a:r>
              <a:rPr lang="ja-JP" altLang="ja-JP" dirty="0" smtClean="0"/>
              <a:t>人当</a:t>
            </a:r>
            <a:r>
              <a:rPr lang="ja-JP" altLang="en-US" dirty="0" smtClean="0"/>
              <a:t>た</a:t>
            </a:r>
            <a:r>
              <a:rPr lang="ja-JP" altLang="ja-JP" dirty="0" smtClean="0"/>
              <a:t>りの平均</a:t>
            </a:r>
            <a:r>
              <a:rPr lang="ja-JP" altLang="en-US" dirty="0" smtClean="0"/>
              <a:t>救急出動</a:t>
            </a:r>
            <a:r>
              <a:rPr lang="ja-JP" altLang="ja-JP" dirty="0" smtClean="0"/>
              <a:t>件数</a:t>
            </a:r>
            <a:r>
              <a:rPr lang="ja-JP" altLang="ja-JP" dirty="0"/>
              <a:t>の推移</a:t>
            </a:r>
          </a:p>
        </p:txBody>
      </p:sp>
      <p:sp>
        <p:nvSpPr>
          <p:cNvPr id="21509" name="Text Box 4"/>
          <p:cNvSpPr txBox="1">
            <a:spLocks noChangeArrowheads="1"/>
          </p:cNvSpPr>
          <p:nvPr/>
        </p:nvSpPr>
        <p:spPr bwMode="auto">
          <a:xfrm>
            <a:off x="5873661" y="6328625"/>
            <a:ext cx="2818698"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400" dirty="0" smtClean="0">
                <a:latin typeface="ＭＳ Ｐゴシック" pitchFamily="48" charset="-128"/>
              </a:rPr>
              <a:t>出典</a:t>
            </a:r>
            <a:r>
              <a:rPr lang="ja-JP" altLang="en-US" sz="1400" dirty="0" smtClean="0">
                <a:latin typeface="ＭＳ Ｐゴシック" pitchFamily="48" charset="-128"/>
              </a:rPr>
              <a:t>：令和</a:t>
            </a:r>
            <a:r>
              <a:rPr lang="ja-JP" altLang="en-US" sz="1400" dirty="0">
                <a:latin typeface="ＭＳ Ｐゴシック" pitchFamily="48" charset="-128"/>
              </a:rPr>
              <a:t>４</a:t>
            </a:r>
            <a:r>
              <a:rPr lang="ja-JP" altLang="ja-JP" sz="1400" dirty="0" smtClean="0">
                <a:latin typeface="ＭＳ Ｐゴシック" pitchFamily="48" charset="-128"/>
              </a:rPr>
              <a:t>年版</a:t>
            </a:r>
            <a:r>
              <a:rPr lang="ja-JP" altLang="ja-JP" sz="1400" dirty="0">
                <a:latin typeface="ＭＳ Ｐゴシック" pitchFamily="48" charset="-128"/>
              </a:rPr>
              <a:t>救急・救助の現況</a:t>
            </a:r>
          </a:p>
        </p:txBody>
      </p:sp>
      <p:sp>
        <p:nvSpPr>
          <p:cNvPr id="21511" name="Text Box 6"/>
          <p:cNvSpPr txBox="1">
            <a:spLocks noChangeArrowheads="1"/>
          </p:cNvSpPr>
          <p:nvPr/>
        </p:nvSpPr>
        <p:spPr bwMode="auto">
          <a:xfrm>
            <a:off x="6553200" y="6068144"/>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9429269D-25B4-42B3-9855-A3881B027EF6}" type="slidenum">
              <a:rPr lang="en-US" altLang="ja-JP" sz="1200"/>
              <a:pPr algn="r" eaLnBrk="1" hangingPunct="1">
                <a:spcBef>
                  <a:spcPct val="0"/>
                </a:spcBef>
                <a:buClrTx/>
                <a:buFontTx/>
                <a:buNone/>
              </a:pPr>
              <a:t>6</a:t>
            </a:fld>
            <a:endParaRPr lang="en-US" altLang="ja-JP" sz="1200" dirty="0"/>
          </a:p>
        </p:txBody>
      </p:sp>
      <p:sp>
        <p:nvSpPr>
          <p:cNvPr id="5" name="正方形/長方形 4"/>
          <p:cNvSpPr/>
          <p:nvPr/>
        </p:nvSpPr>
        <p:spPr>
          <a:xfrm>
            <a:off x="8100484" y="1457233"/>
            <a:ext cx="678391" cy="276999"/>
          </a:xfrm>
          <a:prstGeom prst="rect">
            <a:avLst/>
          </a:prstGeom>
        </p:spPr>
        <p:txBody>
          <a:bodyPr wrap="none">
            <a:spAutoFit/>
          </a:bodyPr>
          <a:lstStyle/>
          <a:p>
            <a:r>
              <a:rPr lang="en-US" altLang="ja-JP" sz="1200" b="1" dirty="0" smtClean="0">
                <a:solidFill>
                  <a:schemeClr val="tx1"/>
                </a:solidFill>
                <a:latin typeface="MS-PGothic"/>
              </a:rPr>
              <a:t>522.7</a:t>
            </a:r>
            <a:r>
              <a:rPr lang="ja-JP" altLang="en-US" sz="1200" b="1" dirty="0" smtClean="0">
                <a:solidFill>
                  <a:schemeClr val="tx1"/>
                </a:solidFill>
                <a:latin typeface="MS-PGothic"/>
              </a:rPr>
              <a:t>件</a:t>
            </a:r>
            <a:endParaRPr lang="ja-JP" altLang="en-US" sz="1200" b="1" dirty="0">
              <a:solidFill>
                <a:schemeClr val="tx1"/>
              </a:solidFill>
            </a:endParaRPr>
          </a:p>
        </p:txBody>
      </p:sp>
      <p:pic>
        <p:nvPicPr>
          <p:cNvPr id="8" name="図 7"/>
          <p:cNvPicPr/>
          <p:nvPr/>
        </p:nvPicPr>
        <p:blipFill rotWithShape="1">
          <a:blip r:embed="rId3"/>
          <a:srcRect l="10060" t="19375" r="19952" b="9811"/>
          <a:stretch/>
        </p:blipFill>
        <p:spPr bwMode="auto">
          <a:xfrm>
            <a:off x="209923" y="1241669"/>
            <a:ext cx="8568952" cy="4739952"/>
          </a:xfrm>
          <a:prstGeom prst="rect">
            <a:avLst/>
          </a:prstGeom>
          <a:ln>
            <a:noFill/>
          </a:ln>
          <a:extLst>
            <a:ext uri="{53640926-AAD7-44D8-BBD7-CCE9431645EC}">
              <a14:shadowObscured xmlns:a14="http://schemas.microsoft.com/office/drawing/2010/main"/>
            </a:ext>
          </a:extLst>
        </p:spPr>
      </p:pic>
      <p:sp>
        <p:nvSpPr>
          <p:cNvPr id="21510" name="Text Box 5"/>
          <p:cNvSpPr txBox="1">
            <a:spLocks noChangeArrowheads="1"/>
          </p:cNvSpPr>
          <p:nvPr/>
        </p:nvSpPr>
        <p:spPr bwMode="auto">
          <a:xfrm>
            <a:off x="5990427" y="2996952"/>
            <a:ext cx="2449252" cy="43204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nchorCtr="1"/>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1600" dirty="0" smtClean="0">
                <a:latin typeface="Verdana" pitchFamily="32" charset="0"/>
              </a:rPr>
              <a:t>年々、増加傾向にある。</a:t>
            </a:r>
            <a:endParaRPr lang="ja-JP" altLang="ja-JP" sz="1600" dirty="0">
              <a:latin typeface="Verdana" pitchFamily="32"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79512" y="116632"/>
            <a:ext cx="8849947" cy="6624736"/>
          </a:xfrm>
          <a:prstGeom prst="rect">
            <a:avLst/>
          </a:prstGeom>
        </p:spPr>
      </p:pic>
      <p:sp>
        <p:nvSpPr>
          <p:cNvPr id="4" name="Rectangle 7">
            <a:extLst>
              <a:ext uri="{FF2B5EF4-FFF2-40B4-BE49-F238E27FC236}">
                <a16:creationId xmlns:a16="http://schemas.microsoft.com/office/drawing/2014/main" id="{C83A583E-7604-4C45-AEAF-E60735EB7E2F}"/>
              </a:ext>
            </a:extLst>
          </p:cNvPr>
          <p:cNvSpPr>
            <a:spLocks noChangeArrowheads="1"/>
          </p:cNvSpPr>
          <p:nvPr/>
        </p:nvSpPr>
        <p:spPr bwMode="auto">
          <a:xfrm>
            <a:off x="256003" y="314731"/>
            <a:ext cx="8780493" cy="64807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災害医療体制の経緯</a:t>
            </a:r>
          </a:p>
        </p:txBody>
      </p:sp>
      <p:sp>
        <p:nvSpPr>
          <p:cNvPr id="5" name="スライド番号プレースホルダ 5">
            <a:extLst>
              <a:ext uri="{FF2B5EF4-FFF2-40B4-BE49-F238E27FC236}">
                <a16:creationId xmlns:a16="http://schemas.microsoft.com/office/drawing/2014/main" id="{EA127C1A-35F0-4193-A766-47540F68861E}"/>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60</a:t>
            </a:fld>
            <a:endParaRPr lang="en-US" altLang="ja-JP" sz="1600" dirty="0">
              <a:solidFill>
                <a:schemeClr val="bg1"/>
              </a:solidFill>
              <a:latin typeface="HGｺﾞｼｯｸM" pitchFamily="49" charset="-128"/>
              <a:ea typeface="HGｺﾞｼｯｸM" pitchFamily="49" charset="-128"/>
            </a:endParaRPr>
          </a:p>
        </p:txBody>
      </p:sp>
      <p:sp>
        <p:nvSpPr>
          <p:cNvPr id="6" name="正方形/長方形 5">
            <a:extLst>
              <a:ext uri="{FF2B5EF4-FFF2-40B4-BE49-F238E27FC236}">
                <a16:creationId xmlns:a16="http://schemas.microsoft.com/office/drawing/2014/main" id="{0D973890-58AB-4ACA-B83D-D692ABCE0233}"/>
              </a:ext>
            </a:extLst>
          </p:cNvPr>
          <p:cNvSpPr/>
          <p:nvPr/>
        </p:nvSpPr>
        <p:spPr bwMode="auto">
          <a:xfrm>
            <a:off x="8100392" y="6165304"/>
            <a:ext cx="432048" cy="377965"/>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Tree>
    <p:extLst>
      <p:ext uri="{BB962C8B-B14F-4D97-AF65-F5344CB8AC3E}">
        <p14:creationId xmlns:p14="http://schemas.microsoft.com/office/powerpoint/2010/main" val="35558168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07504" y="136753"/>
            <a:ext cx="8874172" cy="6642870"/>
          </a:xfrm>
          <a:prstGeom prst="rect">
            <a:avLst/>
          </a:prstGeom>
        </p:spPr>
      </p:pic>
      <p:sp>
        <p:nvSpPr>
          <p:cNvPr id="4" name="Rectangle 7">
            <a:extLst>
              <a:ext uri="{FF2B5EF4-FFF2-40B4-BE49-F238E27FC236}">
                <a16:creationId xmlns:a16="http://schemas.microsoft.com/office/drawing/2014/main" id="{89FE1E24-6311-41D3-9DA7-875EC07E6496}"/>
              </a:ext>
            </a:extLst>
          </p:cNvPr>
          <p:cNvSpPr>
            <a:spLocks noChangeArrowheads="1"/>
          </p:cNvSpPr>
          <p:nvPr/>
        </p:nvSpPr>
        <p:spPr bwMode="auto">
          <a:xfrm>
            <a:off x="201183" y="476672"/>
            <a:ext cx="8691297" cy="64807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災害医療体制の経緯</a:t>
            </a:r>
          </a:p>
        </p:txBody>
      </p:sp>
      <p:sp>
        <p:nvSpPr>
          <p:cNvPr id="5" name="スライド番号プレースホルダ 5">
            <a:extLst>
              <a:ext uri="{FF2B5EF4-FFF2-40B4-BE49-F238E27FC236}">
                <a16:creationId xmlns:a16="http://schemas.microsoft.com/office/drawing/2014/main" id="{5749EAB7-71D5-41B3-9C25-5E6F5F60CF5E}"/>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61</a:t>
            </a:fld>
            <a:endParaRPr lang="en-US" altLang="ja-JP" sz="1600" dirty="0">
              <a:solidFill>
                <a:schemeClr val="bg1"/>
              </a:solidFill>
              <a:latin typeface="HGｺﾞｼｯｸM" pitchFamily="49" charset="-128"/>
              <a:ea typeface="HGｺﾞｼｯｸM" pitchFamily="49" charset="-128"/>
            </a:endParaRPr>
          </a:p>
        </p:txBody>
      </p:sp>
      <p:sp>
        <p:nvSpPr>
          <p:cNvPr id="6" name="正方形/長方形 5">
            <a:extLst>
              <a:ext uri="{FF2B5EF4-FFF2-40B4-BE49-F238E27FC236}">
                <a16:creationId xmlns:a16="http://schemas.microsoft.com/office/drawing/2014/main" id="{466CAF60-2B6A-43EA-A330-61F2717C3BA7}"/>
              </a:ext>
            </a:extLst>
          </p:cNvPr>
          <p:cNvSpPr/>
          <p:nvPr/>
        </p:nvSpPr>
        <p:spPr bwMode="auto">
          <a:xfrm>
            <a:off x="8100392" y="6165304"/>
            <a:ext cx="432048" cy="377965"/>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Tree>
    <p:extLst>
      <p:ext uri="{BB962C8B-B14F-4D97-AF65-F5344CB8AC3E}">
        <p14:creationId xmlns:p14="http://schemas.microsoft.com/office/powerpoint/2010/main" val="30862351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23527" y="2348880"/>
            <a:ext cx="8355335" cy="1200329"/>
          </a:xfrm>
          <a:prstGeom prst="rect">
            <a:avLst/>
          </a:prstGeom>
        </p:spPr>
        <p:txBody>
          <a:bodyPr wrap="square">
            <a:spAutoFit/>
          </a:bodyPr>
          <a:lstStyle/>
          <a:p>
            <a:pPr algn="ctr">
              <a:buClr>
                <a:srgbClr val="CCCCFF"/>
              </a:buClr>
            </a:pPr>
            <a:r>
              <a:rPr lang="ja-JP" altLang="en-US" dirty="0"/>
              <a:t>〇</a:t>
            </a:r>
            <a:r>
              <a:rPr lang="ja-JP" altLang="en-US" dirty="0">
                <a:solidFill>
                  <a:schemeClr val="tx1"/>
                </a:solidFill>
              </a:rPr>
              <a:t>　</a:t>
            </a:r>
            <a:r>
              <a:rPr lang="ja-JP" altLang="en-US" sz="3600" dirty="0">
                <a:solidFill>
                  <a:schemeClr val="tx1"/>
                </a:solidFill>
              </a:rPr>
              <a:t>熊本県における災害医療提供体制</a:t>
            </a:r>
            <a:endParaRPr lang="en-US" altLang="ja-JP" sz="3600" dirty="0">
              <a:solidFill>
                <a:schemeClr val="tx1"/>
              </a:solidFill>
            </a:endParaRPr>
          </a:p>
          <a:p>
            <a:pPr algn="ctr">
              <a:buClr>
                <a:srgbClr val="CCCCFF"/>
              </a:buClr>
            </a:pPr>
            <a:r>
              <a:rPr lang="ja-JP" altLang="en-US" sz="3600" dirty="0">
                <a:solidFill>
                  <a:schemeClr val="tx1"/>
                </a:solidFill>
              </a:rPr>
              <a:t>について</a:t>
            </a:r>
            <a:endParaRPr lang="en-US" altLang="ja-JP" sz="3600" dirty="0">
              <a:solidFill>
                <a:schemeClr val="tx1"/>
              </a:solidFill>
            </a:endParaRPr>
          </a:p>
        </p:txBody>
      </p:sp>
      <p:sp>
        <p:nvSpPr>
          <p:cNvPr id="4" name="スライド番号プレースホルダ 5">
            <a:extLst>
              <a:ext uri="{FF2B5EF4-FFF2-40B4-BE49-F238E27FC236}">
                <a16:creationId xmlns:a16="http://schemas.microsoft.com/office/drawing/2014/main" id="{19C661AD-C7DA-4A9B-88DC-1BD5180BC9F5}"/>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62</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25283778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70831" y="705162"/>
            <a:ext cx="8858010" cy="5932244"/>
          </a:xfrm>
          <a:prstGeom prst="rect">
            <a:avLst/>
          </a:prstGeom>
        </p:spPr>
      </p:pic>
      <p:sp>
        <p:nvSpPr>
          <p:cNvPr id="4" name="スライド番号プレースホルダ 5">
            <a:extLst>
              <a:ext uri="{FF2B5EF4-FFF2-40B4-BE49-F238E27FC236}">
                <a16:creationId xmlns:a16="http://schemas.microsoft.com/office/drawing/2014/main" id="{A4191989-65D1-4B7D-A109-4A57B753330A}"/>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63</a:t>
            </a:fld>
            <a:endParaRPr lang="en-US" altLang="ja-JP" sz="1600" dirty="0">
              <a:solidFill>
                <a:schemeClr val="bg1"/>
              </a:solidFill>
              <a:latin typeface="HGｺﾞｼｯｸM" pitchFamily="49" charset="-128"/>
              <a:ea typeface="HGｺﾞｼｯｸM" pitchFamily="49" charset="-128"/>
            </a:endParaRPr>
          </a:p>
        </p:txBody>
      </p:sp>
      <p:sp>
        <p:nvSpPr>
          <p:cNvPr id="7" name="Rectangle 7">
            <a:extLst>
              <a:ext uri="{FF2B5EF4-FFF2-40B4-BE49-F238E27FC236}">
                <a16:creationId xmlns:a16="http://schemas.microsoft.com/office/drawing/2014/main" id="{B4E897D1-FAE2-4200-BFC7-04F18FCB53B3}"/>
              </a:ext>
            </a:extLst>
          </p:cNvPr>
          <p:cNvSpPr>
            <a:spLocks noChangeArrowheads="1"/>
          </p:cNvSpPr>
          <p:nvPr/>
        </p:nvSpPr>
        <p:spPr bwMode="auto">
          <a:xfrm>
            <a:off x="48325" y="90168"/>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災害医療提供体制図</a:t>
            </a:r>
          </a:p>
        </p:txBody>
      </p:sp>
    </p:spTree>
    <p:extLst>
      <p:ext uri="{BB962C8B-B14F-4D97-AF65-F5344CB8AC3E}">
        <p14:creationId xmlns:p14="http://schemas.microsoft.com/office/powerpoint/2010/main" val="18794675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BC0E7C4-0A11-430F-97BD-B96BD9EE4D81}"/>
              </a:ext>
            </a:extLst>
          </p:cNvPr>
          <p:cNvSpPr>
            <a:spLocks noChangeArrowheads="1"/>
          </p:cNvSpPr>
          <p:nvPr/>
        </p:nvSpPr>
        <p:spPr bwMode="auto">
          <a:xfrm>
            <a:off x="160341" y="116632"/>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400" dirty="0" smtClean="0">
                <a:solidFill>
                  <a:srgbClr val="FFFFFF"/>
                </a:solidFill>
                <a:latin typeface="+mn-ea"/>
                <a:ea typeface="+mn-ea"/>
              </a:rPr>
              <a:t>災害医療提供体制</a:t>
            </a:r>
            <a:r>
              <a:rPr lang="en-US" altLang="ja-JP" sz="2400" dirty="0" smtClean="0">
                <a:solidFill>
                  <a:srgbClr val="FFFFFF"/>
                </a:solidFill>
                <a:latin typeface="+mn-ea"/>
                <a:ea typeface="+mn-ea"/>
              </a:rPr>
              <a:t>/</a:t>
            </a:r>
            <a:r>
              <a:rPr lang="ja-JP" altLang="en-US" sz="2400" dirty="0" smtClean="0">
                <a:solidFill>
                  <a:srgbClr val="FFFFFF"/>
                </a:solidFill>
                <a:latin typeface="+mn-ea"/>
                <a:ea typeface="+mn-ea"/>
              </a:rPr>
              <a:t>保健医療調整部門</a:t>
            </a:r>
            <a:endParaRPr lang="ja-JP" altLang="en-US" sz="2400" dirty="0">
              <a:solidFill>
                <a:srgbClr val="FFFFFF"/>
              </a:solidFill>
              <a:latin typeface="+mn-ea"/>
              <a:ea typeface="+mn-ea"/>
            </a:endParaRPr>
          </a:p>
        </p:txBody>
      </p:sp>
      <p:sp>
        <p:nvSpPr>
          <p:cNvPr id="6" name="スライド番号プレースホルダ 5">
            <a:extLst>
              <a:ext uri="{FF2B5EF4-FFF2-40B4-BE49-F238E27FC236}">
                <a16:creationId xmlns:a16="http://schemas.microsoft.com/office/drawing/2014/main" id="{2BD3C16D-2A4B-4016-9B22-0D37768BD60B}"/>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64</a:t>
            </a:fld>
            <a:endParaRPr lang="en-US" altLang="ja-JP" sz="1600" dirty="0">
              <a:solidFill>
                <a:schemeClr val="bg1"/>
              </a:solidFill>
              <a:latin typeface="HGｺﾞｼｯｸM" pitchFamily="49" charset="-128"/>
              <a:ea typeface="HGｺﾞｼｯｸM" pitchFamily="49" charset="-128"/>
            </a:endParaRPr>
          </a:p>
        </p:txBody>
      </p:sp>
      <p:sp>
        <p:nvSpPr>
          <p:cNvPr id="7" name="テキスト ボックス 6">
            <a:extLst>
              <a:ext uri="{FF2B5EF4-FFF2-40B4-BE49-F238E27FC236}">
                <a16:creationId xmlns:a16="http://schemas.microsoft.com/office/drawing/2014/main" id="{9F4FF9E4-8208-457A-91F8-DBA7D645C793}"/>
              </a:ext>
            </a:extLst>
          </p:cNvPr>
          <p:cNvSpPr txBox="1"/>
          <p:nvPr/>
        </p:nvSpPr>
        <p:spPr>
          <a:xfrm>
            <a:off x="263297" y="849243"/>
            <a:ext cx="8875834" cy="430887"/>
          </a:xfrm>
          <a:prstGeom prst="rect">
            <a:avLst/>
          </a:prstGeom>
          <a:noFill/>
        </p:spPr>
        <p:txBody>
          <a:bodyPr wrap="square" rtlCol="0">
            <a:spAutoFit/>
          </a:bodyPr>
          <a:lstStyle/>
          <a:p>
            <a:pPr>
              <a:defRPr/>
            </a:pPr>
            <a:r>
              <a:rPr lang="ja-JP" altLang="en-US" sz="2200" dirty="0">
                <a:solidFill>
                  <a:prstClr val="black"/>
                </a:solidFill>
                <a:latin typeface="ＭＳ ゴシック" panose="020B0609070205080204" pitchFamily="49" charset="-128"/>
                <a:ea typeface="ＭＳ ゴシック" panose="020B0609070205080204" pitchFamily="49" charset="-128"/>
              </a:rPr>
              <a:t>〇</a:t>
            </a:r>
            <a:r>
              <a:rPr kumimoji="1" lang="ja-JP" altLang="en-US" sz="2200" dirty="0">
                <a:solidFill>
                  <a:schemeClr val="tx1"/>
                </a:solidFill>
                <a:latin typeface="ＭＳ ゴシック" panose="020B0609070205080204" pitchFamily="49" charset="-128"/>
                <a:ea typeface="ＭＳ ゴシック" panose="020B0609070205080204" pitchFamily="49" charset="-128"/>
              </a:rPr>
              <a:t>　</a:t>
            </a:r>
            <a:r>
              <a:rPr lang="ja-JP" altLang="en-US" sz="2200" dirty="0">
                <a:solidFill>
                  <a:schemeClr val="tx1"/>
                </a:solidFill>
                <a:latin typeface="+mn-ea"/>
              </a:rPr>
              <a:t>保健医療</a:t>
            </a:r>
            <a:r>
              <a:rPr lang="ja-JP" altLang="en-US" sz="2200" dirty="0" smtClean="0">
                <a:solidFill>
                  <a:schemeClr val="tx1"/>
                </a:solidFill>
                <a:latin typeface="+mn-ea"/>
              </a:rPr>
              <a:t>調整</a:t>
            </a:r>
            <a:r>
              <a:rPr lang="ja-JP" altLang="en-US" sz="2200" dirty="0">
                <a:solidFill>
                  <a:schemeClr val="tx1"/>
                </a:solidFill>
                <a:latin typeface="+mn-ea"/>
              </a:rPr>
              <a:t>部門</a:t>
            </a:r>
            <a:r>
              <a:rPr lang="ja-JP" altLang="en-US" sz="2200" dirty="0" smtClean="0">
                <a:solidFill>
                  <a:schemeClr val="tx1"/>
                </a:solidFill>
                <a:latin typeface="+mn-ea"/>
              </a:rPr>
              <a:t>に</a:t>
            </a:r>
            <a:r>
              <a:rPr lang="ja-JP" altLang="en-US" sz="2200" dirty="0">
                <a:solidFill>
                  <a:schemeClr val="tx1"/>
                </a:solidFill>
                <a:latin typeface="+mn-ea"/>
              </a:rPr>
              <a:t>おける県庁各課の役割</a:t>
            </a:r>
            <a:r>
              <a:rPr lang="ja-JP" altLang="en-US" sz="2200" dirty="0" smtClean="0">
                <a:solidFill>
                  <a:schemeClr val="tx1"/>
                </a:solidFill>
                <a:latin typeface="+mn-ea"/>
              </a:rPr>
              <a:t>分担</a:t>
            </a:r>
            <a:endParaRPr lang="ja-JP" altLang="en-US" sz="2200" dirty="0">
              <a:solidFill>
                <a:schemeClr val="tx1"/>
              </a:solidFill>
              <a:latin typeface="+mn-ea"/>
            </a:endParaRPr>
          </a:p>
        </p:txBody>
      </p:sp>
      <p:pic>
        <p:nvPicPr>
          <p:cNvPr id="2" name="図 1"/>
          <p:cNvPicPr>
            <a:picLocks noChangeAspect="1"/>
          </p:cNvPicPr>
          <p:nvPr/>
        </p:nvPicPr>
        <p:blipFill>
          <a:blip r:embed="rId2"/>
          <a:stretch>
            <a:fillRect/>
          </a:stretch>
        </p:blipFill>
        <p:spPr>
          <a:xfrm>
            <a:off x="395536" y="1509809"/>
            <a:ext cx="8077926" cy="5083875"/>
          </a:xfrm>
          <a:prstGeom prst="rect">
            <a:avLst/>
          </a:prstGeom>
        </p:spPr>
      </p:pic>
    </p:spTree>
    <p:extLst>
      <p:ext uri="{BB962C8B-B14F-4D97-AF65-F5344CB8AC3E}">
        <p14:creationId xmlns:p14="http://schemas.microsoft.com/office/powerpoint/2010/main" val="33587666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コンテンツ プレースホルダー 2"/>
          <p:cNvSpPr txBox="1">
            <a:spLocks/>
          </p:cNvSpPr>
          <p:nvPr/>
        </p:nvSpPr>
        <p:spPr>
          <a:xfrm>
            <a:off x="178778" y="908720"/>
            <a:ext cx="8965222" cy="58326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2200"/>
              </a:lnSpc>
              <a:buNone/>
            </a:pPr>
            <a:endParaRPr lang="ja-JP" altLang="en-US" sz="1600" dirty="0">
              <a:latin typeface="ＭＳ ゴシック" pitchFamily="49" charset="-128"/>
              <a:ea typeface="ＭＳ ゴシック" pitchFamily="49" charset="-128"/>
            </a:endParaRPr>
          </a:p>
        </p:txBody>
      </p:sp>
      <p:sp>
        <p:nvSpPr>
          <p:cNvPr id="5" name="スライド番号プレースホルダ 5">
            <a:extLst>
              <a:ext uri="{FF2B5EF4-FFF2-40B4-BE49-F238E27FC236}">
                <a16:creationId xmlns:a16="http://schemas.microsoft.com/office/drawing/2014/main" id="{23211404-B4DF-4760-BCE9-F23D4E1CCC0A}"/>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65</a:t>
            </a:fld>
            <a:endParaRPr lang="en-US" altLang="ja-JP" sz="1600" dirty="0">
              <a:solidFill>
                <a:schemeClr val="bg1"/>
              </a:solidFill>
              <a:latin typeface="HGｺﾞｼｯｸM" pitchFamily="49" charset="-128"/>
              <a:ea typeface="HGｺﾞｼｯｸM" pitchFamily="49" charset="-128"/>
            </a:endParaRPr>
          </a:p>
        </p:txBody>
      </p:sp>
      <p:sp>
        <p:nvSpPr>
          <p:cNvPr id="6" name="Rectangle 7">
            <a:extLst>
              <a:ext uri="{FF2B5EF4-FFF2-40B4-BE49-F238E27FC236}">
                <a16:creationId xmlns:a16="http://schemas.microsoft.com/office/drawing/2014/main" id="{9B38C69B-8835-4A15-B674-6D5673FF5D1C}"/>
              </a:ext>
            </a:extLst>
          </p:cNvPr>
          <p:cNvSpPr>
            <a:spLocks noChangeArrowheads="1"/>
          </p:cNvSpPr>
          <p:nvPr/>
        </p:nvSpPr>
        <p:spPr bwMode="auto">
          <a:xfrm>
            <a:off x="128221" y="102960"/>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協定の締結状況</a:t>
            </a:r>
          </a:p>
        </p:txBody>
      </p:sp>
      <p:sp>
        <p:nvSpPr>
          <p:cNvPr id="9" name="テキスト ボックス 8">
            <a:extLst>
              <a:ext uri="{FF2B5EF4-FFF2-40B4-BE49-F238E27FC236}">
                <a16:creationId xmlns:a16="http://schemas.microsoft.com/office/drawing/2014/main" id="{787A07B4-D49B-4322-BEAF-0455A4A17300}"/>
              </a:ext>
            </a:extLst>
          </p:cNvPr>
          <p:cNvSpPr txBox="1"/>
          <p:nvPr/>
        </p:nvSpPr>
        <p:spPr>
          <a:xfrm>
            <a:off x="176831" y="844084"/>
            <a:ext cx="8875834" cy="447751"/>
          </a:xfrm>
          <a:prstGeom prst="rect">
            <a:avLst/>
          </a:prstGeom>
          <a:noFill/>
        </p:spPr>
        <p:txBody>
          <a:bodyPr wrap="square" rtlCol="0">
            <a:spAutoFit/>
          </a:bodyPr>
          <a:lstStyle/>
          <a:p>
            <a:pPr marL="0" indent="0">
              <a:lnSpc>
                <a:spcPts val="3200"/>
              </a:lnSpc>
              <a:buFont typeface="Arial" panose="020B0604020202020204" pitchFamily="34" charset="0"/>
              <a:buNone/>
            </a:pPr>
            <a:r>
              <a:rPr lang="ja-JP" altLang="en-US" sz="2200" dirty="0" smtClean="0">
                <a:solidFill>
                  <a:prstClr val="black"/>
                </a:solidFill>
                <a:latin typeface="ＭＳ ゴシック" panose="020B0609070205080204" pitchFamily="49" charset="-128"/>
                <a:ea typeface="ＭＳ ゴシック" panose="020B0609070205080204" pitchFamily="49" charset="-128"/>
              </a:rPr>
              <a:t>〇　健康福祉部における災害時応援協定</a:t>
            </a:r>
            <a:r>
              <a:rPr lang="ja-JP" altLang="en-US" sz="2200" dirty="0">
                <a:solidFill>
                  <a:prstClr val="black"/>
                </a:solidFill>
                <a:latin typeface="ＭＳ ゴシック" panose="020B0609070205080204" pitchFamily="49" charset="-128"/>
                <a:ea typeface="ＭＳ ゴシック" panose="020B0609070205080204" pitchFamily="49" charset="-128"/>
              </a:rPr>
              <a:t>等</a:t>
            </a:r>
            <a:r>
              <a:rPr lang="ja-JP" altLang="en-US" sz="2200" dirty="0" smtClean="0">
                <a:solidFill>
                  <a:prstClr val="black"/>
                </a:solidFill>
                <a:latin typeface="ＭＳ ゴシック" panose="020B0609070205080204" pitchFamily="49" charset="-128"/>
                <a:ea typeface="ＭＳ ゴシック" panose="020B0609070205080204" pitchFamily="49" charset="-128"/>
              </a:rPr>
              <a:t>締結一覧（主なもの）</a:t>
            </a:r>
            <a:r>
              <a:rPr kumimoji="1" lang="ja-JP" altLang="en-US" sz="2200" dirty="0">
                <a:solidFill>
                  <a:schemeClr val="tx1"/>
                </a:solidFill>
                <a:latin typeface="ＭＳ ゴシック" panose="020B0609070205080204" pitchFamily="49" charset="-128"/>
                <a:ea typeface="ＭＳ ゴシック" panose="020B0609070205080204" pitchFamily="49" charset="-128"/>
              </a:rPr>
              <a:t>　</a:t>
            </a:r>
            <a:endParaRPr kumimoji="1" lang="en-US" altLang="ja-JP" sz="2200" dirty="0">
              <a:solidFill>
                <a:schemeClr val="tx1"/>
              </a:solidFill>
              <a:latin typeface="ＭＳ ゴシック" panose="020B0609070205080204" pitchFamily="49" charset="-128"/>
              <a:ea typeface="ＭＳ ゴシック" panose="020B0609070205080204" pitchFamily="49" charset="-128"/>
            </a:endParaRPr>
          </a:p>
        </p:txBody>
      </p:sp>
      <p:grpSp>
        <p:nvGrpSpPr>
          <p:cNvPr id="144" name="グループ化 143"/>
          <p:cNvGrpSpPr/>
          <p:nvPr/>
        </p:nvGrpSpPr>
        <p:grpSpPr>
          <a:xfrm>
            <a:off x="755575" y="1700808"/>
            <a:ext cx="7632848" cy="4248472"/>
            <a:chOff x="323528" y="1700808"/>
            <a:chExt cx="7632848" cy="4248472"/>
          </a:xfrm>
        </p:grpSpPr>
        <p:pic>
          <p:nvPicPr>
            <p:cNvPr id="10" name="図 9">
              <a:extLst>
                <a:ext uri="{FF2B5EF4-FFF2-40B4-BE49-F238E27FC236}">
                  <a16:creationId xmlns:a16="http://schemas.microsoft.com/office/drawing/2014/main" id="{53D3974B-D767-4379-AD4E-3C5689A30450}"/>
                </a:ext>
              </a:extLst>
            </p:cNvPr>
            <p:cNvPicPr>
              <a:picLocks noChangeAspect="1"/>
            </p:cNvPicPr>
            <p:nvPr/>
          </p:nvPicPr>
          <p:blipFill rotWithShape="1">
            <a:blip r:embed="rId3"/>
            <a:srcRect l="2093" t="4751" r="12137" b="4933"/>
            <a:stretch/>
          </p:blipFill>
          <p:spPr>
            <a:xfrm>
              <a:off x="323528" y="1700808"/>
              <a:ext cx="7632848" cy="4248472"/>
            </a:xfrm>
            <a:prstGeom prst="rect">
              <a:avLst/>
            </a:prstGeom>
          </p:spPr>
        </p:pic>
        <p:sp>
          <p:nvSpPr>
            <p:cNvPr id="143" name="正方形/長方形 142"/>
            <p:cNvSpPr/>
            <p:nvPr/>
          </p:nvSpPr>
          <p:spPr bwMode="auto">
            <a:xfrm>
              <a:off x="323528" y="1700808"/>
              <a:ext cx="7632848" cy="4248472"/>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smtClean="0">
                <a:ln>
                  <a:noFill/>
                </a:ln>
                <a:solidFill>
                  <a:schemeClr val="bg1"/>
                </a:solidFill>
                <a:effectLst/>
                <a:latin typeface="Verdana" pitchFamily="32" charset="0"/>
                <a:ea typeface="ＭＳ Ｐゴシック" pitchFamily="48" charset="-128"/>
              </a:endParaRPr>
            </a:p>
          </p:txBody>
        </p:sp>
      </p:grpSp>
    </p:spTree>
    <p:extLst>
      <p:ext uri="{BB962C8B-B14F-4D97-AF65-F5344CB8AC3E}">
        <p14:creationId xmlns:p14="http://schemas.microsoft.com/office/powerpoint/2010/main" val="33614681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2616" r="2283"/>
          <a:stretch/>
        </p:blipFill>
        <p:spPr>
          <a:xfrm>
            <a:off x="251285" y="256925"/>
            <a:ext cx="8892715" cy="6609484"/>
          </a:xfrm>
          <a:prstGeom prst="rect">
            <a:avLst/>
          </a:prstGeom>
        </p:spPr>
      </p:pic>
      <p:sp>
        <p:nvSpPr>
          <p:cNvPr id="4" name="スライド番号プレースホルダ 5">
            <a:extLst>
              <a:ext uri="{FF2B5EF4-FFF2-40B4-BE49-F238E27FC236}">
                <a16:creationId xmlns:a16="http://schemas.microsoft.com/office/drawing/2014/main" id="{A4191989-65D1-4B7D-A109-4A57B753330A}"/>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66</a:t>
            </a:fld>
            <a:endParaRPr lang="en-US" altLang="ja-JP" sz="1600" dirty="0">
              <a:solidFill>
                <a:schemeClr val="bg1"/>
              </a:solidFill>
              <a:latin typeface="HGｺﾞｼｯｸM" pitchFamily="49" charset="-128"/>
              <a:ea typeface="HGｺﾞｼｯｸM" pitchFamily="49" charset="-128"/>
            </a:endParaRPr>
          </a:p>
        </p:txBody>
      </p:sp>
      <p:sp>
        <p:nvSpPr>
          <p:cNvPr id="6" name="角丸四角形 5"/>
          <p:cNvSpPr/>
          <p:nvPr/>
        </p:nvSpPr>
        <p:spPr bwMode="auto">
          <a:xfrm>
            <a:off x="7054689" y="0"/>
            <a:ext cx="3099518" cy="248309"/>
          </a:xfrm>
          <a:prstGeom prst="round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en-US" altLang="ja-JP" sz="1200" b="0" i="0" u="none" strike="noStrike" cap="none" normalizeH="0" baseline="0" dirty="0" smtClean="0">
                <a:ln>
                  <a:noFill/>
                </a:ln>
                <a:solidFill>
                  <a:schemeClr val="tx1"/>
                </a:solidFill>
                <a:effectLst/>
                <a:latin typeface="Verdana" pitchFamily="32" charset="0"/>
                <a:ea typeface="ＭＳ Ｐゴシック" pitchFamily="48" charset="-128"/>
              </a:rPr>
              <a:t>※</a:t>
            </a:r>
            <a:r>
              <a:rPr kumimoji="0" lang="ja-JP" altLang="en-US" sz="1200" b="0" i="0" u="none" strike="noStrike" cap="none" normalizeH="0" baseline="0" dirty="0" smtClean="0">
                <a:ln>
                  <a:noFill/>
                </a:ln>
                <a:solidFill>
                  <a:schemeClr val="tx1"/>
                </a:solidFill>
                <a:effectLst/>
                <a:latin typeface="Verdana" pitchFamily="32" charset="0"/>
                <a:ea typeface="ＭＳ Ｐゴシック" pitchFamily="48" charset="-128"/>
              </a:rPr>
              <a:t>厚生労働省資料（</a:t>
            </a:r>
            <a:r>
              <a:rPr kumimoji="0" lang="en-US" altLang="ja-JP" sz="1200" b="0" i="0" u="none" strike="noStrike" cap="none" normalizeH="0" baseline="0" dirty="0" smtClean="0">
                <a:ln>
                  <a:noFill/>
                </a:ln>
                <a:solidFill>
                  <a:schemeClr val="tx1"/>
                </a:solidFill>
                <a:effectLst/>
                <a:latin typeface="Verdana" pitchFamily="32" charset="0"/>
                <a:ea typeface="ＭＳ Ｐゴシック" pitchFamily="48" charset="-128"/>
              </a:rPr>
              <a:t>H31.2</a:t>
            </a:r>
            <a:r>
              <a:rPr kumimoji="0" lang="ja-JP" altLang="en-US" sz="1200" b="0" i="0" u="none" strike="noStrike" cap="none" normalizeH="0" baseline="0" dirty="0" smtClean="0">
                <a:ln>
                  <a:noFill/>
                </a:ln>
                <a:solidFill>
                  <a:schemeClr val="tx1"/>
                </a:solidFill>
                <a:effectLst/>
                <a:latin typeface="Verdana" pitchFamily="32" charset="0"/>
                <a:ea typeface="ＭＳ Ｐゴシック" pitchFamily="48" charset="-128"/>
              </a:rPr>
              <a:t>月）</a:t>
            </a:r>
            <a:endParaRPr kumimoji="0" lang="ja-JP" altLang="en-US" sz="1200" b="0" i="0" u="none" strike="noStrike" cap="none" normalizeH="0" baseline="0" dirty="0">
              <a:ln>
                <a:noFill/>
              </a:ln>
              <a:solidFill>
                <a:schemeClr val="tx1"/>
              </a:solidFill>
              <a:effectLst/>
              <a:latin typeface="Verdana" pitchFamily="32" charset="0"/>
              <a:ea typeface="ＭＳ Ｐゴシック" pitchFamily="48" charset="-128"/>
            </a:endParaRPr>
          </a:p>
        </p:txBody>
      </p:sp>
    </p:spTree>
    <p:extLst>
      <p:ext uri="{BB962C8B-B14F-4D97-AF65-F5344CB8AC3E}">
        <p14:creationId xmlns:p14="http://schemas.microsoft.com/office/powerpoint/2010/main" val="40679472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12502" y="1460666"/>
            <a:ext cx="8869221" cy="5020495"/>
          </a:xfrm>
          <a:prstGeom prst="rect">
            <a:avLst/>
          </a:prstGeom>
          <a:solidFill>
            <a:srgbClr val="FFFFFF">
              <a:alpha val="89999"/>
            </a:srgbClr>
          </a:solidFill>
          <a:ln w="19050">
            <a:solidFill>
              <a:schemeClr val="tx1"/>
            </a:solidFill>
            <a:miter lim="800000"/>
            <a:headEnd/>
            <a:tailEnd/>
          </a:ln>
          <a:effectLst/>
        </p:spPr>
        <p:txBody>
          <a:bodyPr wrap="none" anchor="ctr"/>
          <a:lstStyle/>
          <a:p>
            <a:r>
              <a:rPr lang="ja-JP" altLang="en-US" sz="1600" b="1" dirty="0">
                <a:solidFill>
                  <a:prstClr val="black"/>
                </a:solidFill>
                <a:ea typeface="ＭＳ ゴシック" pitchFamily="49" charset="-128"/>
              </a:rPr>
              <a:t>　</a:t>
            </a:r>
            <a:endParaRPr lang="en-US" altLang="ja-JP" sz="1600" b="1" dirty="0">
              <a:solidFill>
                <a:prstClr val="black"/>
              </a:solidFill>
              <a:ea typeface="ＭＳ ゴシック" pitchFamily="49" charset="-128"/>
            </a:endParaRPr>
          </a:p>
          <a:p>
            <a:endParaRPr lang="en-US" altLang="ja-JP" sz="1600" b="1"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endParaRPr lang="en-US" altLang="ja-JP" sz="1600" b="1" dirty="0">
              <a:solidFill>
                <a:prstClr val="black"/>
              </a:solidFill>
              <a:ea typeface="ＭＳ ゴシック" pitchFamily="49" charset="-128"/>
            </a:endParaRPr>
          </a:p>
          <a:p>
            <a:endParaRPr lang="en-US" altLang="ja-JP" sz="1600" b="1" dirty="0">
              <a:solidFill>
                <a:prstClr val="black"/>
              </a:solidFill>
              <a:ea typeface="ＭＳ ゴシック" pitchFamily="49" charset="-128"/>
            </a:endParaRPr>
          </a:p>
          <a:p>
            <a:r>
              <a:rPr lang="ja-JP" altLang="en-US" sz="2000" b="1" dirty="0">
                <a:solidFill>
                  <a:prstClr val="black"/>
                </a:solidFill>
                <a:ea typeface="ＭＳ ゴシック" pitchFamily="49" charset="-128"/>
              </a:rPr>
              <a:t>　○　職員の参集</a:t>
            </a:r>
            <a:endParaRPr lang="en-US" altLang="ja-JP" sz="2000" b="1" dirty="0">
              <a:solidFill>
                <a:prstClr val="black"/>
              </a:solidFill>
              <a:ea typeface="ＭＳ ゴシック" pitchFamily="49" charset="-128"/>
            </a:endParaRPr>
          </a:p>
          <a:p>
            <a:endParaRPr lang="en-US" altLang="ja-JP" sz="1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　広域災害・救急医療情報システム（ＥＭＩＳ）の運用モード切替・</a:t>
            </a:r>
            <a:endParaRPr lang="en-US" altLang="ja-JP" sz="2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ＥＭＩＳ入力指示　</a:t>
            </a:r>
            <a:endParaRPr lang="en-US" altLang="ja-JP" sz="2000" b="1" dirty="0">
              <a:solidFill>
                <a:prstClr val="black"/>
              </a:solidFill>
              <a:ea typeface="ＭＳ ゴシック" pitchFamily="49" charset="-128"/>
            </a:endParaRPr>
          </a:p>
          <a:p>
            <a:endParaRPr lang="en-US" altLang="ja-JP" sz="1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　県災害コーディネーターの出務要請</a:t>
            </a:r>
            <a:endParaRPr lang="en-US" altLang="ja-JP" sz="2000" b="1" dirty="0">
              <a:solidFill>
                <a:prstClr val="black"/>
              </a:solidFill>
              <a:ea typeface="ＭＳ ゴシック" pitchFamily="49" charset="-128"/>
            </a:endParaRPr>
          </a:p>
          <a:p>
            <a:endParaRPr lang="en-US" altLang="ja-JP" sz="1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　県内ＤＭＡＴの待機要請</a:t>
            </a:r>
            <a:endParaRPr lang="en-US" altLang="ja-JP" sz="2000" b="1" dirty="0">
              <a:solidFill>
                <a:prstClr val="black"/>
              </a:solidFill>
              <a:ea typeface="ＭＳ ゴシック" pitchFamily="49" charset="-128"/>
            </a:endParaRPr>
          </a:p>
          <a:p>
            <a:endParaRPr lang="en-US" altLang="ja-JP" sz="1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　災害の概況把握</a:t>
            </a:r>
            <a:endParaRPr lang="en-US" altLang="ja-JP" sz="2000" b="1" dirty="0">
              <a:solidFill>
                <a:prstClr val="black"/>
              </a:solidFill>
              <a:ea typeface="ＭＳ ゴシック" pitchFamily="49" charset="-128"/>
            </a:endParaRPr>
          </a:p>
          <a:p>
            <a:endParaRPr lang="en-US" altLang="ja-JP" sz="1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　関係機関・団体との情報共有等</a:t>
            </a:r>
            <a:endParaRPr lang="en-US" altLang="ja-JP" sz="2000" b="1" dirty="0">
              <a:solidFill>
                <a:prstClr val="black"/>
              </a:solidFill>
              <a:ea typeface="ＭＳ ゴシック" pitchFamily="49" charset="-128"/>
            </a:endParaRPr>
          </a:p>
          <a:p>
            <a:endParaRPr lang="en-US" altLang="ja-JP" sz="1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　ＤＭＡＴの派遣要請</a:t>
            </a:r>
            <a:endParaRPr lang="en-US" altLang="ja-JP" sz="2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・県内ＤＭＡＴの派遣要請、県外ＤＭＡＴの派遣要請　　　　　　　　　　　　　　　　　　　　　　　　　</a:t>
            </a:r>
            <a:endParaRPr lang="en-US" altLang="ja-JP" sz="2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a:t>
            </a:r>
            <a:endParaRPr lang="en-US" altLang="ja-JP" sz="2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など</a:t>
            </a:r>
            <a:endParaRPr lang="en-US" altLang="ja-JP" sz="2000" b="1"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endParaRPr lang="en-US" altLang="ja-JP" sz="1600" b="1"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endParaRPr lang="en-US" altLang="ja-JP" sz="1600" b="1" dirty="0">
              <a:solidFill>
                <a:prstClr val="black"/>
              </a:solidFill>
              <a:ea typeface="ＭＳ ゴシック" pitchFamily="49" charset="-128"/>
            </a:endParaRPr>
          </a:p>
        </p:txBody>
      </p:sp>
      <p:sp>
        <p:nvSpPr>
          <p:cNvPr id="2" name="角丸四角形 1"/>
          <p:cNvSpPr/>
          <p:nvPr/>
        </p:nvSpPr>
        <p:spPr bwMode="auto">
          <a:xfrm>
            <a:off x="5004048" y="769223"/>
            <a:ext cx="4248472" cy="419030"/>
          </a:xfrm>
          <a:prstGeom prst="round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en-US" altLang="ja-JP" sz="1400" b="0" i="0" u="none" strike="noStrike" cap="none" normalizeH="0" baseline="0" dirty="0">
                <a:ln>
                  <a:noFill/>
                </a:ln>
                <a:solidFill>
                  <a:schemeClr val="tx1"/>
                </a:solidFill>
                <a:effectLst/>
                <a:latin typeface="Verdana" pitchFamily="32" charset="0"/>
                <a:ea typeface="ＭＳ Ｐゴシック" pitchFamily="48" charset="-128"/>
              </a:rPr>
              <a:t>※</a:t>
            </a:r>
            <a:r>
              <a:rPr kumimoji="0" lang="ja-JP" altLang="en-US" sz="1400" b="0" i="0" u="none" strike="noStrike" cap="none" normalizeH="0" baseline="0" dirty="0">
                <a:ln>
                  <a:noFill/>
                </a:ln>
                <a:solidFill>
                  <a:schemeClr val="tx1"/>
                </a:solidFill>
                <a:effectLst/>
                <a:latin typeface="Verdana" pitchFamily="32" charset="0"/>
                <a:ea typeface="ＭＳ Ｐゴシック" pitchFamily="48" charset="-128"/>
              </a:rPr>
              <a:t>熊本県災害時医療救護マニュアル（第二版）より</a:t>
            </a:r>
          </a:p>
        </p:txBody>
      </p:sp>
      <p:sp>
        <p:nvSpPr>
          <p:cNvPr id="6" name="AutoShape 6"/>
          <p:cNvSpPr>
            <a:spLocks noChangeArrowheads="1"/>
          </p:cNvSpPr>
          <p:nvPr/>
        </p:nvSpPr>
        <p:spPr bwMode="auto">
          <a:xfrm>
            <a:off x="165979" y="1176144"/>
            <a:ext cx="7699858" cy="502932"/>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a:solidFill>
                  <a:prstClr val="black"/>
                </a:solidFill>
                <a:ea typeface="ＭＳ ゴシック" pitchFamily="49" charset="-128"/>
              </a:rPr>
              <a:t>保健医療</a:t>
            </a:r>
            <a:r>
              <a:rPr lang="ja-JP" altLang="en-US" sz="2000" b="1" dirty="0" smtClean="0">
                <a:solidFill>
                  <a:prstClr val="black"/>
                </a:solidFill>
                <a:ea typeface="ＭＳ ゴシック" pitchFamily="49" charset="-128"/>
              </a:rPr>
              <a:t>調整部門に</a:t>
            </a:r>
            <a:r>
              <a:rPr lang="ja-JP" altLang="en-US" sz="2000" b="1" dirty="0">
                <a:solidFill>
                  <a:prstClr val="black"/>
                </a:solidFill>
                <a:ea typeface="ＭＳ ゴシック" pitchFamily="49" charset="-128"/>
              </a:rPr>
              <a:t>おける初動対応（主に医療政策課）</a:t>
            </a:r>
          </a:p>
        </p:txBody>
      </p:sp>
      <p:sp>
        <p:nvSpPr>
          <p:cNvPr id="8"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67</a:t>
            </a:fld>
            <a:endParaRPr lang="en-US" altLang="ja-JP" sz="1600" dirty="0">
              <a:solidFill>
                <a:schemeClr val="bg1"/>
              </a:solidFill>
              <a:latin typeface="HGｺﾞｼｯｸM" pitchFamily="49" charset="-128"/>
              <a:ea typeface="HGｺﾞｼｯｸM" pitchFamily="49" charset="-128"/>
            </a:endParaRPr>
          </a:p>
        </p:txBody>
      </p:sp>
      <p:sp>
        <p:nvSpPr>
          <p:cNvPr id="9" name="Rectangle 7">
            <a:extLst>
              <a:ext uri="{FF2B5EF4-FFF2-40B4-BE49-F238E27FC236}">
                <a16:creationId xmlns:a16="http://schemas.microsoft.com/office/drawing/2014/main" id="{71AFF33A-B0AB-4ABE-BC6C-21BA042DC304}"/>
              </a:ext>
            </a:extLst>
          </p:cNvPr>
          <p:cNvSpPr>
            <a:spLocks noChangeArrowheads="1"/>
          </p:cNvSpPr>
          <p:nvPr/>
        </p:nvSpPr>
        <p:spPr bwMode="auto">
          <a:xfrm>
            <a:off x="128221" y="102960"/>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熊本県保健医療</a:t>
            </a:r>
            <a:r>
              <a:rPr lang="ja-JP" altLang="en-US" sz="2800" dirty="0" smtClean="0">
                <a:solidFill>
                  <a:srgbClr val="FFFFFF"/>
                </a:solidFill>
                <a:latin typeface="+mn-ea"/>
                <a:ea typeface="+mn-ea"/>
              </a:rPr>
              <a:t>調整部門の</a:t>
            </a:r>
            <a:r>
              <a:rPr lang="ja-JP" altLang="en-US" sz="2800" dirty="0">
                <a:solidFill>
                  <a:srgbClr val="FFFFFF"/>
                </a:solidFill>
                <a:latin typeface="+mn-ea"/>
                <a:ea typeface="+mn-ea"/>
              </a:rPr>
              <a:t>初動対応</a:t>
            </a:r>
          </a:p>
        </p:txBody>
      </p:sp>
    </p:spTree>
    <p:extLst>
      <p:ext uri="{BB962C8B-B14F-4D97-AF65-F5344CB8AC3E}">
        <p14:creationId xmlns:p14="http://schemas.microsoft.com/office/powerpoint/2010/main" val="8634078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190500" y="1143000"/>
            <a:ext cx="4392613" cy="5562600"/>
          </a:xfrm>
          <a:prstGeom prst="rect">
            <a:avLst/>
          </a:prstGeom>
          <a:solidFill>
            <a:srgbClr val="EAEAEA"/>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3075" name="AutoShape 6"/>
          <p:cNvSpPr>
            <a:spLocks noChangeArrowheads="1"/>
          </p:cNvSpPr>
          <p:nvPr/>
        </p:nvSpPr>
        <p:spPr bwMode="auto">
          <a:xfrm>
            <a:off x="152400" y="762000"/>
            <a:ext cx="3357563" cy="263525"/>
          </a:xfrm>
          <a:prstGeom prst="roundRect">
            <a:avLst>
              <a:gd name="adj" fmla="val 16667"/>
            </a:avLst>
          </a:prstGeom>
          <a:gradFill rotWithShape="1">
            <a:gsLst>
              <a:gs pos="0">
                <a:srgbClr val="DDDDDD"/>
              </a:gs>
              <a:gs pos="100000">
                <a:srgbClr val="FFFFFF"/>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a:ea typeface="ＭＳ ゴシック" panose="020B0609070205080204" pitchFamily="49" charset="-128"/>
              </a:rPr>
              <a:t>熊本県災害医療コーディネーターとは</a:t>
            </a:r>
          </a:p>
        </p:txBody>
      </p:sp>
      <p:sp>
        <p:nvSpPr>
          <p:cNvPr id="3076" name="Rectangle 8"/>
          <p:cNvSpPr>
            <a:spLocks noChangeArrowheads="1"/>
          </p:cNvSpPr>
          <p:nvPr/>
        </p:nvSpPr>
        <p:spPr bwMode="auto">
          <a:xfrm>
            <a:off x="304800" y="1676400"/>
            <a:ext cx="4203700" cy="2105025"/>
          </a:xfrm>
          <a:prstGeom prst="rect">
            <a:avLst/>
          </a:prstGeom>
          <a:solidFill>
            <a:srgbClr val="FFFFFF">
              <a:alpha val="89803"/>
            </a:srgbClr>
          </a:solidFill>
          <a:ln w="19050">
            <a:solidFill>
              <a:srgbClr val="FF0000"/>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ea typeface="ＭＳ ゴシック" panose="020B0609070205080204" pitchFamily="49" charset="-128"/>
              </a:rPr>
              <a:t>◆</a:t>
            </a:r>
            <a:r>
              <a:rPr lang="ja-JP" altLang="en-US" sz="1200" b="1">
                <a:ea typeface="ＭＳ ゴシック" panose="020B0609070205080204" pitchFamily="49" charset="-128"/>
              </a:rPr>
              <a:t>大規模災害（</a:t>
            </a:r>
            <a:r>
              <a:rPr lang="en-US" altLang="ja-JP" sz="1200" b="1">
                <a:ea typeface="ＭＳ ゴシック" panose="020B0609070205080204" pitchFamily="49" charset="-128"/>
              </a:rPr>
              <a:t>※</a:t>
            </a:r>
            <a:r>
              <a:rPr lang="ja-JP" altLang="en-US" sz="1200" b="1">
                <a:ea typeface="ＭＳ ゴシック" panose="020B0609070205080204" pitchFamily="49" charset="-128"/>
              </a:rPr>
              <a:t>）発生時に、県の要請に応じ県庁内の</a:t>
            </a:r>
          </a:p>
          <a:p>
            <a:pPr eaLnBrk="1" hangingPunct="1">
              <a:spcBef>
                <a:spcPct val="0"/>
              </a:spcBef>
              <a:buFontTx/>
              <a:buNone/>
            </a:pPr>
            <a:r>
              <a:rPr lang="ja-JP" altLang="en-US" sz="1200" b="1">
                <a:ea typeface="ＭＳ ゴシック" panose="020B0609070205080204" pitchFamily="49" charset="-128"/>
              </a:rPr>
              <a:t>県災害対策本部に出務し、</a:t>
            </a:r>
            <a:r>
              <a:rPr lang="ja-JP" altLang="en-US" sz="1200" b="1" u="sng">
                <a:ea typeface="ＭＳ ゴシック" panose="020B0609070205080204" pitchFamily="49" charset="-128"/>
              </a:rPr>
              <a:t>災害状況に応じた適切な医療</a:t>
            </a:r>
          </a:p>
          <a:p>
            <a:pPr eaLnBrk="1" hangingPunct="1">
              <a:spcBef>
                <a:spcPct val="0"/>
              </a:spcBef>
              <a:buFontTx/>
              <a:buNone/>
            </a:pPr>
            <a:r>
              <a:rPr lang="ja-JP" altLang="en-US" sz="1200" b="1" u="sng">
                <a:ea typeface="ＭＳ ゴシック" panose="020B0609070205080204" pitchFamily="49" charset="-128"/>
              </a:rPr>
              <a:t>体制が構築されるよう県に対し助言を行う者</a:t>
            </a:r>
          </a:p>
          <a:p>
            <a:pPr eaLnBrk="1" hangingPunct="1">
              <a:spcBef>
                <a:spcPct val="0"/>
              </a:spcBef>
              <a:buFontTx/>
              <a:buNone/>
            </a:pPr>
            <a:endParaRPr lang="ja-JP" altLang="en-US" sz="1200" b="1" u="sng">
              <a:ea typeface="ＭＳ ゴシック" panose="020B0609070205080204" pitchFamily="49" charset="-128"/>
            </a:endParaRPr>
          </a:p>
          <a:p>
            <a:pPr eaLnBrk="1" hangingPunct="1">
              <a:spcBef>
                <a:spcPct val="0"/>
              </a:spcBef>
              <a:buFontTx/>
              <a:buNone/>
            </a:pPr>
            <a:r>
              <a:rPr lang="ja-JP" altLang="en-US" sz="1200">
                <a:ea typeface="ＭＳ ゴシック" panose="020B0609070205080204" pitchFamily="49" charset="-128"/>
              </a:rPr>
              <a:t>（</a:t>
            </a:r>
            <a:r>
              <a:rPr lang="en-US" altLang="ja-JP" sz="1200">
                <a:ea typeface="ＭＳ ゴシック" panose="020B0609070205080204" pitchFamily="49" charset="-128"/>
              </a:rPr>
              <a:t>※</a:t>
            </a:r>
            <a:r>
              <a:rPr lang="ja-JP" altLang="en-US" sz="1200">
                <a:ea typeface="ＭＳ ゴシック" panose="020B0609070205080204" pitchFamily="49" charset="-128"/>
              </a:rPr>
              <a:t>）大規模災害とは、</a:t>
            </a:r>
            <a:r>
              <a:rPr lang="ja-JP" altLang="en-US" sz="1200" b="1">
                <a:ea typeface="ＭＳ ゴシック" panose="020B0609070205080204" pitchFamily="49" charset="-128"/>
              </a:rPr>
              <a:t>県の災害対策本部（知事が本部長）</a:t>
            </a:r>
          </a:p>
          <a:p>
            <a:pPr eaLnBrk="1" hangingPunct="1">
              <a:spcBef>
                <a:spcPct val="0"/>
              </a:spcBef>
              <a:buFontTx/>
              <a:buNone/>
            </a:pPr>
            <a:r>
              <a:rPr lang="ja-JP" altLang="en-US" sz="1200" b="1">
                <a:ea typeface="ＭＳ ゴシック" panose="020B0609070205080204" pitchFamily="49" charset="-128"/>
              </a:rPr>
              <a:t>　が設置される規模の災害</a:t>
            </a:r>
            <a:r>
              <a:rPr lang="ja-JP" altLang="en-US" sz="1200">
                <a:ea typeface="ＭＳ ゴシック" panose="020B0609070205080204" pitchFamily="49" charset="-128"/>
              </a:rPr>
              <a:t>のこと</a:t>
            </a:r>
          </a:p>
          <a:p>
            <a:pPr eaLnBrk="1" hangingPunct="1">
              <a:spcBef>
                <a:spcPct val="0"/>
              </a:spcBef>
              <a:buFontTx/>
              <a:buNone/>
            </a:pPr>
            <a:r>
              <a:rPr lang="ja-JP" altLang="en-US" sz="1200">
                <a:ea typeface="ＭＳ ゴシック" panose="020B0609070205080204" pitchFamily="49" charset="-128"/>
              </a:rPr>
              <a:t>　→県は、</a:t>
            </a:r>
            <a:r>
              <a:rPr lang="ja-JP" altLang="en-US" sz="1200" b="1" u="sng">
                <a:ea typeface="ＭＳ ゴシック" panose="020B0609070205080204" pitchFamily="49" charset="-128"/>
              </a:rPr>
              <a:t>県内で震度６弱以上の地震</a:t>
            </a:r>
            <a:r>
              <a:rPr lang="ja-JP" altLang="en-US" sz="1200">
                <a:ea typeface="ＭＳ ゴシック" panose="020B0609070205080204" pitchFamily="49" charset="-128"/>
              </a:rPr>
              <a:t>を観測した場合、</a:t>
            </a:r>
          </a:p>
          <a:p>
            <a:pPr eaLnBrk="1" hangingPunct="1">
              <a:spcBef>
                <a:spcPct val="0"/>
              </a:spcBef>
              <a:buFontTx/>
              <a:buNone/>
            </a:pPr>
            <a:r>
              <a:rPr lang="ja-JP" altLang="en-US" sz="1200">
                <a:ea typeface="ＭＳ ゴシック" panose="020B0609070205080204" pitchFamily="49" charset="-128"/>
              </a:rPr>
              <a:t>　　又は、</a:t>
            </a:r>
            <a:r>
              <a:rPr lang="ja-JP" altLang="en-US" sz="1200" b="1" u="sng">
                <a:ea typeface="ＭＳ ゴシック" panose="020B0609070205080204" pitchFamily="49" charset="-128"/>
              </a:rPr>
              <a:t>県下に相当規模以上の災害が発生し、あるいは</a:t>
            </a:r>
          </a:p>
          <a:p>
            <a:pPr eaLnBrk="1" hangingPunct="1">
              <a:spcBef>
                <a:spcPct val="0"/>
              </a:spcBef>
              <a:buFontTx/>
              <a:buNone/>
            </a:pPr>
            <a:r>
              <a:rPr lang="ja-JP" altLang="en-US" sz="1200" b="1">
                <a:ea typeface="ＭＳ ゴシック" panose="020B0609070205080204" pitchFamily="49" charset="-128"/>
              </a:rPr>
              <a:t>　　</a:t>
            </a:r>
            <a:r>
              <a:rPr lang="ja-JP" altLang="en-US" sz="1200" b="1" u="sng">
                <a:ea typeface="ＭＳ ゴシック" panose="020B0609070205080204" pitchFamily="49" charset="-128"/>
              </a:rPr>
              <a:t>発生する恐れのある場合</a:t>
            </a:r>
            <a:r>
              <a:rPr lang="ja-JP" altLang="en-US" sz="1200">
                <a:ea typeface="ＭＳ ゴシック" panose="020B0609070205080204" pitchFamily="49" charset="-128"/>
              </a:rPr>
              <a:t>、災害対策本部を設置し、</a:t>
            </a:r>
          </a:p>
          <a:p>
            <a:pPr eaLnBrk="1" hangingPunct="1">
              <a:spcBef>
                <a:spcPct val="0"/>
              </a:spcBef>
              <a:buFontTx/>
              <a:buNone/>
            </a:pPr>
            <a:r>
              <a:rPr lang="ja-JP" altLang="en-US" sz="1200">
                <a:ea typeface="ＭＳ ゴシック" panose="020B0609070205080204" pitchFamily="49" charset="-128"/>
              </a:rPr>
              <a:t>　　非常配備体制を敷くこととしている。</a:t>
            </a:r>
          </a:p>
        </p:txBody>
      </p:sp>
      <p:sp>
        <p:nvSpPr>
          <p:cNvPr id="3077" name="Rectangle 12"/>
          <p:cNvSpPr>
            <a:spLocks noChangeArrowheads="1"/>
          </p:cNvSpPr>
          <p:nvPr/>
        </p:nvSpPr>
        <p:spPr bwMode="auto">
          <a:xfrm>
            <a:off x="304800" y="4267200"/>
            <a:ext cx="4191000" cy="2281238"/>
          </a:xfrm>
          <a:prstGeom prst="rect">
            <a:avLst/>
          </a:prstGeom>
          <a:solidFill>
            <a:srgbClr val="FFFFFF">
              <a:alpha val="89803"/>
            </a:srgbClr>
          </a:solidFill>
          <a:ln w="19050">
            <a:solidFill>
              <a:srgbClr val="FF0000"/>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u="sng">
                <a:ea typeface="ＭＳ ゴシック" panose="020B0609070205080204" pitchFamily="49" charset="-128"/>
              </a:rPr>
              <a:t>◆</a:t>
            </a:r>
            <a:r>
              <a:rPr lang="ja-JP" altLang="en-US" sz="1200" b="1" u="sng">
                <a:ea typeface="ＭＳ ゴシック" panose="020B0609070205080204" pitchFamily="49" charset="-128"/>
              </a:rPr>
              <a:t>災害状況に応じた適切な医療体制が構築されるよう助言</a:t>
            </a:r>
            <a:endParaRPr lang="ja-JP" altLang="en-US" sz="1200">
              <a:ea typeface="ＭＳ ゴシック" panose="020B0609070205080204" pitchFamily="49" charset="-128"/>
            </a:endParaRPr>
          </a:p>
          <a:p>
            <a:pPr eaLnBrk="1" hangingPunct="1">
              <a:spcBef>
                <a:spcPct val="0"/>
              </a:spcBef>
              <a:buFontTx/>
              <a:buNone/>
            </a:pPr>
            <a:endParaRPr lang="ja-JP" altLang="en-US" sz="1200">
              <a:ea typeface="ＭＳ ゴシック" panose="020B0609070205080204" pitchFamily="49" charset="-128"/>
            </a:endParaRPr>
          </a:p>
          <a:p>
            <a:pPr eaLnBrk="1" hangingPunct="1">
              <a:spcBef>
                <a:spcPct val="0"/>
              </a:spcBef>
              <a:buFontTx/>
              <a:buNone/>
            </a:pPr>
            <a:r>
              <a:rPr lang="ja-JP" altLang="en-US" sz="1200">
                <a:ea typeface="ＭＳ ゴシック" panose="020B0609070205080204" pitchFamily="49" charset="-128"/>
              </a:rPr>
              <a:t>①県が行う災害医療対策に対する医療の専門的見地からの</a:t>
            </a:r>
          </a:p>
          <a:p>
            <a:pPr eaLnBrk="1" hangingPunct="1">
              <a:spcBef>
                <a:spcPct val="0"/>
              </a:spcBef>
              <a:buFontTx/>
              <a:buNone/>
            </a:pPr>
            <a:r>
              <a:rPr lang="ja-JP" altLang="en-US" sz="1200">
                <a:ea typeface="ＭＳ ゴシック" panose="020B0609070205080204" pitchFamily="49" charset="-128"/>
              </a:rPr>
              <a:t>　助言（平時から）</a:t>
            </a:r>
          </a:p>
          <a:p>
            <a:pPr eaLnBrk="1" hangingPunct="1">
              <a:spcBef>
                <a:spcPct val="0"/>
              </a:spcBef>
              <a:buFontTx/>
              <a:buNone/>
            </a:pPr>
            <a:r>
              <a:rPr lang="ja-JP" altLang="en-US" sz="1200">
                <a:ea typeface="ＭＳ ゴシック" panose="020B0609070205080204" pitchFamily="49" charset="-128"/>
              </a:rPr>
              <a:t>②被災地等における医療ニーズの把握及び分析</a:t>
            </a:r>
          </a:p>
          <a:p>
            <a:pPr eaLnBrk="1" hangingPunct="1">
              <a:spcBef>
                <a:spcPct val="0"/>
              </a:spcBef>
              <a:buFontTx/>
              <a:buNone/>
            </a:pPr>
            <a:r>
              <a:rPr lang="ja-JP" altLang="en-US" sz="1200">
                <a:ea typeface="ＭＳ ゴシック" panose="020B0609070205080204" pitchFamily="49" charset="-128"/>
              </a:rPr>
              <a:t>③ＤＭＡＴの派遣要否の検討、県が行うＤＭＡＴ派遣要請</a:t>
            </a:r>
          </a:p>
          <a:p>
            <a:pPr eaLnBrk="1" hangingPunct="1">
              <a:spcBef>
                <a:spcPct val="0"/>
              </a:spcBef>
              <a:buFontTx/>
              <a:buNone/>
            </a:pPr>
            <a:r>
              <a:rPr lang="ja-JP" altLang="en-US" sz="1200">
                <a:ea typeface="ＭＳ ゴシック" panose="020B0609070205080204" pitchFamily="49" charset="-128"/>
              </a:rPr>
              <a:t>の助言</a:t>
            </a:r>
          </a:p>
          <a:p>
            <a:pPr eaLnBrk="1" hangingPunct="1">
              <a:spcBef>
                <a:spcPct val="0"/>
              </a:spcBef>
              <a:buFontTx/>
              <a:buNone/>
            </a:pPr>
            <a:r>
              <a:rPr lang="ja-JP" altLang="en-US" sz="1200">
                <a:ea typeface="ＭＳ ゴシック" panose="020B0609070205080204" pitchFamily="49" charset="-128"/>
              </a:rPr>
              <a:t>④災害急性期における傷病者の受入医療機関の調整</a:t>
            </a:r>
          </a:p>
          <a:p>
            <a:pPr eaLnBrk="1" hangingPunct="1">
              <a:spcBef>
                <a:spcPct val="0"/>
              </a:spcBef>
              <a:buFontTx/>
              <a:buNone/>
            </a:pPr>
            <a:r>
              <a:rPr lang="ja-JP" altLang="en-US" sz="1200">
                <a:ea typeface="ＭＳ ゴシック" panose="020B0609070205080204" pitchFamily="49" charset="-128"/>
              </a:rPr>
              <a:t>⑤被災地等への医療救護班等の派遣調整</a:t>
            </a:r>
          </a:p>
          <a:p>
            <a:pPr eaLnBrk="1" hangingPunct="1">
              <a:spcBef>
                <a:spcPct val="0"/>
              </a:spcBef>
              <a:buFontTx/>
              <a:buNone/>
            </a:pPr>
            <a:r>
              <a:rPr lang="ja-JP" altLang="en-US" sz="1200">
                <a:ea typeface="ＭＳ ゴシック" panose="020B0609070205080204" pitchFamily="49" charset="-128"/>
              </a:rPr>
              <a:t>⑥県外からのＤＭＡＴ、医療チーム等の受入調整</a:t>
            </a:r>
          </a:p>
          <a:p>
            <a:pPr eaLnBrk="1" hangingPunct="1">
              <a:spcBef>
                <a:spcPct val="0"/>
              </a:spcBef>
              <a:buFontTx/>
              <a:buNone/>
            </a:pPr>
            <a:r>
              <a:rPr lang="ja-JP" altLang="en-US" sz="1200">
                <a:ea typeface="ＭＳ ゴシック" panose="020B0609070205080204" pitchFamily="49" charset="-128"/>
              </a:rPr>
              <a:t>⑦その他知事が必要と認めた事項</a:t>
            </a:r>
            <a:endParaRPr lang="ja-JP" altLang="en-US" sz="1200" u="sng">
              <a:ea typeface="ＭＳ ゴシック" panose="020B0609070205080204" pitchFamily="49" charset="-128"/>
            </a:endParaRPr>
          </a:p>
        </p:txBody>
      </p:sp>
      <p:sp>
        <p:nvSpPr>
          <p:cNvPr id="3078" name="AutoShape 14"/>
          <p:cNvSpPr>
            <a:spLocks noChangeArrowheads="1"/>
          </p:cNvSpPr>
          <p:nvPr/>
        </p:nvSpPr>
        <p:spPr bwMode="auto">
          <a:xfrm>
            <a:off x="228600" y="3886200"/>
            <a:ext cx="1296988" cy="280988"/>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990033"/>
                </a:solidFill>
                <a:ea typeface="ＭＳ ゴシック" panose="020B0609070205080204" pitchFamily="49" charset="-128"/>
              </a:rPr>
              <a:t>業務内容</a:t>
            </a:r>
          </a:p>
        </p:txBody>
      </p:sp>
      <p:sp>
        <p:nvSpPr>
          <p:cNvPr id="3079" name="AutoShape 15"/>
          <p:cNvSpPr>
            <a:spLocks noChangeArrowheads="1"/>
          </p:cNvSpPr>
          <p:nvPr/>
        </p:nvSpPr>
        <p:spPr bwMode="auto">
          <a:xfrm>
            <a:off x="228600" y="1295400"/>
            <a:ext cx="914400" cy="280988"/>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990033"/>
                </a:solidFill>
                <a:ea typeface="ＭＳ ゴシック" panose="020B0609070205080204" pitchFamily="49" charset="-128"/>
              </a:rPr>
              <a:t>定義</a:t>
            </a:r>
          </a:p>
        </p:txBody>
      </p:sp>
      <p:sp>
        <p:nvSpPr>
          <p:cNvPr id="3081" name="Rectangle 43"/>
          <p:cNvSpPr>
            <a:spLocks noChangeArrowheads="1"/>
          </p:cNvSpPr>
          <p:nvPr/>
        </p:nvSpPr>
        <p:spPr bwMode="auto">
          <a:xfrm>
            <a:off x="4579938" y="1143000"/>
            <a:ext cx="4500562" cy="5562600"/>
          </a:xfrm>
          <a:prstGeom prst="rect">
            <a:avLst/>
          </a:prstGeom>
          <a:solidFill>
            <a:srgbClr val="EAEAEA"/>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3082" name="Rectangle 44"/>
          <p:cNvSpPr>
            <a:spLocks noChangeArrowheads="1"/>
          </p:cNvSpPr>
          <p:nvPr/>
        </p:nvSpPr>
        <p:spPr bwMode="auto">
          <a:xfrm>
            <a:off x="7399338" y="5103813"/>
            <a:ext cx="1536700"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buFontTx/>
              <a:buNone/>
            </a:pPr>
            <a:r>
              <a:rPr lang="en-US" altLang="ja-JP" sz="1200">
                <a:latin typeface="ＭＳ Ｐゴシック" panose="020B0600070205080204" pitchFamily="50" charset="-128"/>
              </a:rPr>
              <a:t>○</a:t>
            </a:r>
            <a:r>
              <a:rPr lang="ja-JP" altLang="en-US" sz="1200">
                <a:latin typeface="ＭＳ Ｐゴシック" panose="020B0600070205080204" pitchFamily="50" charset="-128"/>
              </a:rPr>
              <a:t>避難所の対応（市町村等）</a:t>
            </a:r>
          </a:p>
          <a:p>
            <a:pPr algn="just" eaLnBrk="1" hangingPunct="1">
              <a:buFontTx/>
              <a:buNone/>
            </a:pPr>
            <a:r>
              <a:rPr lang="ja-JP" altLang="en-US" sz="1200">
                <a:latin typeface="ＭＳ Ｐゴシック" panose="020B0600070205080204" pitchFamily="50" charset="-128"/>
              </a:rPr>
              <a:t>○こころのケア対策（市町村等）</a:t>
            </a:r>
          </a:p>
          <a:p>
            <a:pPr eaLnBrk="1" hangingPunct="1">
              <a:buFontTx/>
              <a:buNone/>
            </a:pPr>
            <a:endParaRPr lang="en-US" altLang="ja-JP" sz="1200">
              <a:latin typeface="ＭＳ Ｐゴシック" panose="020B0600070205080204" pitchFamily="50" charset="-128"/>
            </a:endParaRPr>
          </a:p>
        </p:txBody>
      </p:sp>
      <p:sp>
        <p:nvSpPr>
          <p:cNvPr id="3083" name="Rectangle 45"/>
          <p:cNvSpPr>
            <a:spLocks noChangeArrowheads="1"/>
          </p:cNvSpPr>
          <p:nvPr/>
        </p:nvSpPr>
        <p:spPr bwMode="auto">
          <a:xfrm>
            <a:off x="5526088" y="5103813"/>
            <a:ext cx="1873250"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buFontTx/>
              <a:buNone/>
            </a:pPr>
            <a:r>
              <a:rPr lang="ja-JP" altLang="en-US" sz="1200">
                <a:latin typeface="ＭＳ Ｐゴシック" panose="020B0600070205080204" pitchFamily="50" charset="-128"/>
              </a:rPr>
              <a:t>・ＤＭＡＴから医療救護班等への引継ぎ</a:t>
            </a:r>
          </a:p>
          <a:p>
            <a:pPr algn="just" eaLnBrk="1" hangingPunct="1">
              <a:buFontTx/>
              <a:buNone/>
            </a:pPr>
            <a:r>
              <a:rPr lang="ja-JP" altLang="en-US" sz="1200">
                <a:latin typeface="ＭＳ Ｐゴシック" panose="020B0600070205080204" pitchFamily="50" charset="-128"/>
              </a:rPr>
              <a:t>・被災地等への医療救護班等の派遣調整等</a:t>
            </a:r>
          </a:p>
          <a:p>
            <a:pPr eaLnBrk="1" hangingPunct="1">
              <a:buFontTx/>
              <a:buNone/>
            </a:pPr>
            <a:r>
              <a:rPr lang="ja-JP" altLang="en-US" sz="1200">
                <a:latin typeface="ＭＳ Ｐゴシック" panose="020B0600070205080204" pitchFamily="50" charset="-128"/>
              </a:rPr>
              <a:t>　</a:t>
            </a:r>
          </a:p>
          <a:p>
            <a:pPr eaLnBrk="1" hangingPunct="1">
              <a:buFontTx/>
              <a:buNone/>
            </a:pPr>
            <a:endParaRPr lang="en-US" altLang="ja-JP" sz="1200">
              <a:latin typeface="ＭＳ Ｐゴシック" panose="020B0600070205080204" pitchFamily="50" charset="-128"/>
            </a:endParaRPr>
          </a:p>
        </p:txBody>
      </p:sp>
      <p:sp>
        <p:nvSpPr>
          <p:cNvPr id="3084" name="Rectangle 46"/>
          <p:cNvSpPr>
            <a:spLocks noChangeArrowheads="1"/>
          </p:cNvSpPr>
          <p:nvPr/>
        </p:nvSpPr>
        <p:spPr bwMode="auto">
          <a:xfrm>
            <a:off x="4781550" y="5103813"/>
            <a:ext cx="744538"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buFontTx/>
              <a:buNone/>
            </a:pPr>
            <a:r>
              <a:rPr lang="ja-JP" altLang="en-US" sz="1200">
                <a:latin typeface="ＭＳ Ｐゴシック" panose="020B0600070205080204" pitchFamily="50" charset="-128"/>
              </a:rPr>
              <a:t>フェーズ２</a:t>
            </a:r>
          </a:p>
          <a:p>
            <a:pPr eaLnBrk="1" hangingPunct="1">
              <a:buFontTx/>
              <a:buNone/>
            </a:pPr>
            <a:r>
              <a:rPr lang="en-US" altLang="ja-JP" sz="1200">
                <a:latin typeface="ＭＳ Ｐゴシック" panose="020B0600070205080204" pitchFamily="50" charset="-128"/>
              </a:rPr>
              <a:t>(72H</a:t>
            </a:r>
            <a:r>
              <a:rPr lang="ja-JP" altLang="en-US" sz="1200">
                <a:latin typeface="ＭＳ Ｐゴシック" panose="020B0600070205080204" pitchFamily="50" charset="-128"/>
              </a:rPr>
              <a:t>～</a:t>
            </a:r>
            <a:r>
              <a:rPr lang="en-US" altLang="ja-JP" sz="1200">
                <a:latin typeface="ＭＳ Ｐゴシック" panose="020B0600070205080204" pitchFamily="50" charset="-128"/>
              </a:rPr>
              <a:t>1,2</a:t>
            </a:r>
            <a:r>
              <a:rPr lang="ja-JP" altLang="en-US" sz="1200">
                <a:latin typeface="ＭＳ Ｐゴシック" panose="020B0600070205080204" pitchFamily="50" charset="-128"/>
              </a:rPr>
              <a:t>週間） </a:t>
            </a:r>
          </a:p>
        </p:txBody>
      </p:sp>
      <p:sp>
        <p:nvSpPr>
          <p:cNvPr id="3085" name="Rectangle 47"/>
          <p:cNvSpPr>
            <a:spLocks noChangeArrowheads="1"/>
          </p:cNvSpPr>
          <p:nvPr/>
        </p:nvSpPr>
        <p:spPr bwMode="auto">
          <a:xfrm>
            <a:off x="7399338" y="3552825"/>
            <a:ext cx="153670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buFontTx/>
              <a:buNone/>
            </a:pPr>
            <a:r>
              <a:rPr lang="en-US" altLang="ja-JP" sz="1200">
                <a:latin typeface="ＭＳ Ｐゴシック" panose="020B0600070205080204" pitchFamily="50" charset="-128"/>
              </a:rPr>
              <a:t>○</a:t>
            </a:r>
            <a:r>
              <a:rPr lang="ja-JP" altLang="en-US" sz="1200">
                <a:latin typeface="ＭＳ Ｐゴシック" panose="020B0600070205080204" pitchFamily="50" charset="-128"/>
              </a:rPr>
              <a:t>救命、救急医療（ＤＭＡＴ、自衛隊、日赤、消防機関、災害拠点病院等医療機関等）</a:t>
            </a:r>
          </a:p>
          <a:p>
            <a:pPr eaLnBrk="1" hangingPunct="1">
              <a:buFontTx/>
              <a:buNone/>
            </a:pPr>
            <a:r>
              <a:rPr lang="ja-JP" altLang="en-US" sz="1200">
                <a:latin typeface="ＭＳ Ｐゴシック" panose="020B0600070205080204" pitchFamily="50" charset="-128"/>
              </a:rPr>
              <a:t>○医療救護班等の派遣ニーズ収集（県、保健所、市町村等） </a:t>
            </a:r>
          </a:p>
        </p:txBody>
      </p:sp>
      <p:sp>
        <p:nvSpPr>
          <p:cNvPr id="3086" name="Rectangle 48"/>
          <p:cNvSpPr>
            <a:spLocks noChangeArrowheads="1"/>
          </p:cNvSpPr>
          <p:nvPr/>
        </p:nvSpPr>
        <p:spPr bwMode="auto">
          <a:xfrm>
            <a:off x="5526088" y="3552825"/>
            <a:ext cx="187325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buFontTx/>
              <a:buNone/>
            </a:pPr>
            <a:r>
              <a:rPr lang="ja-JP" altLang="en-US" sz="1200">
                <a:latin typeface="ＭＳ Ｐゴシック" panose="020B0600070205080204" pitchFamily="50" charset="-128"/>
              </a:rPr>
              <a:t>・</a:t>
            </a:r>
            <a:r>
              <a:rPr lang="ja-JP" altLang="en-US" sz="1200" u="sng">
                <a:latin typeface="ＭＳ Ｐゴシック" panose="020B0600070205080204" pitchFamily="50" charset="-128"/>
              </a:rPr>
              <a:t>災害急性期における傷病者の受入医療機関の調整</a:t>
            </a:r>
          </a:p>
          <a:p>
            <a:pPr eaLnBrk="1" hangingPunct="1">
              <a:buFontTx/>
              <a:buNone/>
            </a:pPr>
            <a:r>
              <a:rPr lang="ja-JP" altLang="en-US" sz="1200">
                <a:latin typeface="ＭＳ Ｐゴシック" panose="020B0600070205080204" pitchFamily="50" charset="-128"/>
              </a:rPr>
              <a:t>・</a:t>
            </a:r>
            <a:r>
              <a:rPr lang="ja-JP" altLang="en-US" sz="1200" u="sng">
                <a:latin typeface="ＭＳ Ｐゴシック" panose="020B0600070205080204" pitchFamily="50" charset="-128"/>
              </a:rPr>
              <a:t>被災地等への医療救護班等の派遣調整</a:t>
            </a:r>
            <a:r>
              <a:rPr lang="ja-JP" altLang="en-US" sz="1200">
                <a:latin typeface="ＭＳ Ｐゴシック" panose="020B0600070205080204" pitchFamily="50" charset="-128"/>
              </a:rPr>
              <a:t>（市町村、被災地災害拠点病院等との連携） </a:t>
            </a:r>
          </a:p>
        </p:txBody>
      </p:sp>
      <p:sp>
        <p:nvSpPr>
          <p:cNvPr id="3087" name="Rectangle 49"/>
          <p:cNvSpPr>
            <a:spLocks noChangeArrowheads="1"/>
          </p:cNvSpPr>
          <p:nvPr/>
        </p:nvSpPr>
        <p:spPr bwMode="auto">
          <a:xfrm>
            <a:off x="4781550" y="3552825"/>
            <a:ext cx="744538"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buFontTx/>
              <a:buNone/>
            </a:pPr>
            <a:r>
              <a:rPr lang="ja-JP" altLang="en-US" sz="1200">
                <a:latin typeface="ＭＳ Ｐゴシック" panose="020B0600070205080204" pitchFamily="50" charset="-128"/>
              </a:rPr>
              <a:t>フェーズ１</a:t>
            </a:r>
          </a:p>
          <a:p>
            <a:pPr algn="just" eaLnBrk="1" hangingPunct="1">
              <a:buFontTx/>
              <a:buNone/>
            </a:pPr>
            <a:r>
              <a:rPr lang="en-US" altLang="ja-JP" sz="1200">
                <a:latin typeface="ＭＳ Ｐゴシック" panose="020B0600070205080204" pitchFamily="50" charset="-128"/>
              </a:rPr>
              <a:t>(24H</a:t>
            </a:r>
            <a:r>
              <a:rPr lang="ja-JP" altLang="en-US" sz="1200">
                <a:latin typeface="ＭＳ Ｐゴシック" panose="020B0600070205080204" pitchFamily="50" charset="-128"/>
              </a:rPr>
              <a:t>～</a:t>
            </a:r>
            <a:r>
              <a:rPr lang="en-US" altLang="ja-JP" sz="1200">
                <a:latin typeface="ＭＳ Ｐゴシック" panose="020B0600070205080204" pitchFamily="50" charset="-128"/>
              </a:rPr>
              <a:t>72H</a:t>
            </a:r>
            <a:r>
              <a:rPr lang="ja-JP" altLang="en-US" sz="1200">
                <a:latin typeface="ＭＳ Ｐゴシック" panose="020B0600070205080204" pitchFamily="50" charset="-128"/>
              </a:rPr>
              <a:t>）</a:t>
            </a:r>
          </a:p>
          <a:p>
            <a:pPr eaLnBrk="1" hangingPunct="1">
              <a:buFontTx/>
              <a:buNone/>
            </a:pPr>
            <a:endParaRPr lang="en-US" altLang="ja-JP" sz="1200">
              <a:latin typeface="ＭＳ Ｐゴシック" panose="020B0600070205080204" pitchFamily="50" charset="-128"/>
            </a:endParaRPr>
          </a:p>
        </p:txBody>
      </p:sp>
      <p:sp>
        <p:nvSpPr>
          <p:cNvPr id="3088" name="Rectangle 50"/>
          <p:cNvSpPr>
            <a:spLocks noChangeArrowheads="1"/>
          </p:cNvSpPr>
          <p:nvPr/>
        </p:nvSpPr>
        <p:spPr bwMode="auto">
          <a:xfrm>
            <a:off x="7399338" y="1628775"/>
            <a:ext cx="15367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buFontTx/>
              <a:buNone/>
            </a:pPr>
            <a:r>
              <a:rPr lang="en-US" altLang="ja-JP" sz="1200">
                <a:latin typeface="ＭＳ Ｐゴシック" panose="020B0600070205080204" pitchFamily="50" charset="-128"/>
              </a:rPr>
              <a:t>○</a:t>
            </a:r>
            <a:r>
              <a:rPr lang="ja-JP" altLang="en-US" sz="1200">
                <a:latin typeface="ＭＳ Ｐゴシック" panose="020B0600070205080204" pitchFamily="50" charset="-128"/>
              </a:rPr>
              <a:t>災害対策本部設置（県）</a:t>
            </a:r>
          </a:p>
          <a:p>
            <a:pPr eaLnBrk="1" hangingPunct="1">
              <a:buFontTx/>
              <a:buNone/>
            </a:pPr>
            <a:endParaRPr lang="ja-JP" altLang="en-US" sz="1200">
              <a:latin typeface="ＭＳ Ｐゴシック" panose="020B0600070205080204" pitchFamily="50" charset="-128"/>
            </a:endParaRPr>
          </a:p>
          <a:p>
            <a:pPr eaLnBrk="1" hangingPunct="1">
              <a:buFontTx/>
              <a:buNone/>
            </a:pPr>
            <a:r>
              <a:rPr lang="ja-JP" altLang="en-US" sz="1200">
                <a:latin typeface="ＭＳ Ｐゴシック" panose="020B0600070205080204" pitchFamily="50" charset="-128"/>
              </a:rPr>
              <a:t>○被害状況等の情報収集（県、保健所、被災市町村、県医師会、災害拠点病院、消防、警察等） </a:t>
            </a:r>
          </a:p>
        </p:txBody>
      </p:sp>
      <p:sp>
        <p:nvSpPr>
          <p:cNvPr id="3089" name="Rectangle 51"/>
          <p:cNvSpPr>
            <a:spLocks noChangeArrowheads="1"/>
          </p:cNvSpPr>
          <p:nvPr/>
        </p:nvSpPr>
        <p:spPr bwMode="auto">
          <a:xfrm>
            <a:off x="5526088" y="1628775"/>
            <a:ext cx="187325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buFontTx/>
              <a:buNone/>
            </a:pPr>
            <a:r>
              <a:rPr lang="ja-JP" altLang="en-US" sz="1200">
                <a:latin typeface="ＭＳ Ｐゴシック" panose="020B0600070205080204" pitchFamily="50" charset="-128"/>
              </a:rPr>
              <a:t>・県からの要請を受け、県災害対策本部へ出務</a:t>
            </a:r>
          </a:p>
          <a:p>
            <a:pPr algn="just" eaLnBrk="1" hangingPunct="1">
              <a:buFontTx/>
              <a:buNone/>
            </a:pPr>
            <a:endParaRPr lang="ja-JP" altLang="en-US" sz="1200">
              <a:latin typeface="ＭＳ Ｐゴシック" panose="020B0600070205080204" pitchFamily="50" charset="-128"/>
            </a:endParaRPr>
          </a:p>
          <a:p>
            <a:pPr algn="just" eaLnBrk="1" hangingPunct="1">
              <a:buFontTx/>
              <a:buNone/>
            </a:pPr>
            <a:r>
              <a:rPr lang="ja-JP" altLang="en-US" sz="1200">
                <a:latin typeface="ＭＳ Ｐゴシック" panose="020B0600070205080204" pitchFamily="50" charset="-128"/>
              </a:rPr>
              <a:t>・県、市町村等が情報収集した被害状況等を基に</a:t>
            </a:r>
            <a:r>
              <a:rPr lang="ja-JP" altLang="en-US" sz="1200" u="sng">
                <a:latin typeface="ＭＳ Ｐゴシック" panose="020B0600070205080204" pitchFamily="50" charset="-128"/>
              </a:rPr>
              <a:t>ＤＭＡＴ派遣要否の検討及び県が行うＤＭＡＴ派遣要請の助言</a:t>
            </a:r>
            <a:r>
              <a:rPr lang="ja-JP" altLang="en-US" sz="1200">
                <a:latin typeface="ＭＳ Ｐゴシック" panose="020B0600070205080204" pitchFamily="50" charset="-128"/>
              </a:rPr>
              <a:t> </a:t>
            </a:r>
          </a:p>
        </p:txBody>
      </p:sp>
      <p:sp>
        <p:nvSpPr>
          <p:cNvPr id="3090" name="Rectangle 52"/>
          <p:cNvSpPr>
            <a:spLocks noChangeArrowheads="1"/>
          </p:cNvSpPr>
          <p:nvPr/>
        </p:nvSpPr>
        <p:spPr bwMode="auto">
          <a:xfrm>
            <a:off x="4781550" y="1628775"/>
            <a:ext cx="744538"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pPr>
            <a:r>
              <a:rPr lang="ja-JP" altLang="en-US" sz="1200">
                <a:latin typeface="ＭＳ Ｐゴシック" panose="020B0600070205080204" pitchFamily="50" charset="-128"/>
              </a:rPr>
              <a:t>フェーズ０</a:t>
            </a:r>
          </a:p>
          <a:p>
            <a:pPr eaLnBrk="1" hangingPunct="1">
              <a:buFontTx/>
              <a:buNone/>
            </a:pPr>
            <a:r>
              <a:rPr lang="ja-JP" altLang="en-US" sz="1200">
                <a:latin typeface="ＭＳ Ｐゴシック" panose="020B0600070205080204" pitchFamily="50" charset="-128"/>
              </a:rPr>
              <a:t>（～</a:t>
            </a:r>
            <a:r>
              <a:rPr lang="en-US" altLang="ja-JP" sz="1200">
                <a:latin typeface="ＭＳ Ｐゴシック" panose="020B0600070205080204" pitchFamily="50" charset="-128"/>
              </a:rPr>
              <a:t>24H</a:t>
            </a:r>
            <a:r>
              <a:rPr lang="ja-JP" altLang="en-US" sz="1200">
                <a:latin typeface="ＭＳ Ｐゴシック" panose="020B0600070205080204" pitchFamily="50" charset="-128"/>
              </a:rPr>
              <a:t>） </a:t>
            </a:r>
          </a:p>
        </p:txBody>
      </p:sp>
      <p:sp>
        <p:nvSpPr>
          <p:cNvPr id="3091" name="Rectangle 53"/>
          <p:cNvSpPr>
            <a:spLocks noChangeArrowheads="1"/>
          </p:cNvSpPr>
          <p:nvPr/>
        </p:nvSpPr>
        <p:spPr bwMode="auto">
          <a:xfrm>
            <a:off x="7399338" y="1335088"/>
            <a:ext cx="153670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buFontTx/>
              <a:buNone/>
            </a:pPr>
            <a:r>
              <a:rPr lang="ja-JP" altLang="en-US" sz="1200">
                <a:latin typeface="ＭＳ Ｐゴシック" panose="020B0600070205080204" pitchFamily="50" charset="-128"/>
              </a:rPr>
              <a:t>その他の機関の動き</a:t>
            </a:r>
          </a:p>
        </p:txBody>
      </p:sp>
      <p:sp>
        <p:nvSpPr>
          <p:cNvPr id="3092" name="Rectangle 54"/>
          <p:cNvSpPr>
            <a:spLocks noChangeArrowheads="1"/>
          </p:cNvSpPr>
          <p:nvPr/>
        </p:nvSpPr>
        <p:spPr bwMode="auto">
          <a:xfrm>
            <a:off x="5526088" y="1335088"/>
            <a:ext cx="18732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buFontTx/>
              <a:buNone/>
            </a:pPr>
            <a:r>
              <a:rPr lang="ja-JP" altLang="en-US" sz="1200">
                <a:latin typeface="ＭＳ Ｐゴシック" panose="020B0600070205080204" pitchFamily="50" charset="-128"/>
              </a:rPr>
              <a:t>業務内容</a:t>
            </a:r>
          </a:p>
        </p:txBody>
      </p:sp>
      <p:sp>
        <p:nvSpPr>
          <p:cNvPr id="3093" name="Rectangle 55"/>
          <p:cNvSpPr>
            <a:spLocks noChangeArrowheads="1"/>
          </p:cNvSpPr>
          <p:nvPr/>
        </p:nvSpPr>
        <p:spPr bwMode="auto">
          <a:xfrm>
            <a:off x="4781550" y="1335088"/>
            <a:ext cx="744538"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buFontTx/>
              <a:buNone/>
            </a:pPr>
            <a:r>
              <a:rPr lang="ja-JP" altLang="en-US" sz="1200">
                <a:latin typeface="ＭＳ Ｐゴシック" panose="020B0600070205080204" pitchFamily="50" charset="-128"/>
              </a:rPr>
              <a:t>フェーズ</a:t>
            </a:r>
          </a:p>
        </p:txBody>
      </p:sp>
      <p:sp>
        <p:nvSpPr>
          <p:cNvPr id="3094" name="Line 56"/>
          <p:cNvSpPr>
            <a:spLocks noChangeShapeType="1"/>
          </p:cNvSpPr>
          <p:nvPr/>
        </p:nvSpPr>
        <p:spPr bwMode="auto">
          <a:xfrm>
            <a:off x="4781550" y="1335088"/>
            <a:ext cx="4154488"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 name="Line 57"/>
          <p:cNvSpPr>
            <a:spLocks noChangeShapeType="1"/>
          </p:cNvSpPr>
          <p:nvPr/>
        </p:nvSpPr>
        <p:spPr bwMode="auto">
          <a:xfrm>
            <a:off x="4781550" y="1628775"/>
            <a:ext cx="41544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 name="Line 58"/>
          <p:cNvSpPr>
            <a:spLocks noChangeShapeType="1"/>
          </p:cNvSpPr>
          <p:nvPr/>
        </p:nvSpPr>
        <p:spPr bwMode="auto">
          <a:xfrm>
            <a:off x="4781550" y="3552825"/>
            <a:ext cx="41544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 name="Line 59"/>
          <p:cNvSpPr>
            <a:spLocks noChangeShapeType="1"/>
          </p:cNvSpPr>
          <p:nvPr/>
        </p:nvSpPr>
        <p:spPr bwMode="auto">
          <a:xfrm>
            <a:off x="4781550" y="5103813"/>
            <a:ext cx="41544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 name="Line 60"/>
          <p:cNvSpPr>
            <a:spLocks noChangeShapeType="1"/>
          </p:cNvSpPr>
          <p:nvPr/>
        </p:nvSpPr>
        <p:spPr bwMode="auto">
          <a:xfrm>
            <a:off x="4781550" y="6578600"/>
            <a:ext cx="4154488"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 name="Line 61"/>
          <p:cNvSpPr>
            <a:spLocks noChangeShapeType="1"/>
          </p:cNvSpPr>
          <p:nvPr/>
        </p:nvSpPr>
        <p:spPr bwMode="auto">
          <a:xfrm>
            <a:off x="4781550" y="1335088"/>
            <a:ext cx="0" cy="524351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 name="Line 62"/>
          <p:cNvSpPr>
            <a:spLocks noChangeShapeType="1"/>
          </p:cNvSpPr>
          <p:nvPr/>
        </p:nvSpPr>
        <p:spPr bwMode="auto">
          <a:xfrm>
            <a:off x="5526088" y="1335088"/>
            <a:ext cx="0" cy="52435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 name="Line 63"/>
          <p:cNvSpPr>
            <a:spLocks noChangeShapeType="1"/>
          </p:cNvSpPr>
          <p:nvPr/>
        </p:nvSpPr>
        <p:spPr bwMode="auto">
          <a:xfrm>
            <a:off x="7399338" y="1335088"/>
            <a:ext cx="0" cy="52435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 name="Line 64"/>
          <p:cNvSpPr>
            <a:spLocks noChangeShapeType="1"/>
          </p:cNvSpPr>
          <p:nvPr/>
        </p:nvSpPr>
        <p:spPr bwMode="auto">
          <a:xfrm>
            <a:off x="8936038" y="1335088"/>
            <a:ext cx="0" cy="524351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 name="AutoShape 65"/>
          <p:cNvSpPr>
            <a:spLocks noChangeArrowheads="1"/>
          </p:cNvSpPr>
          <p:nvPr/>
        </p:nvSpPr>
        <p:spPr bwMode="auto">
          <a:xfrm>
            <a:off x="4572000" y="838200"/>
            <a:ext cx="2514600" cy="228600"/>
          </a:xfrm>
          <a:prstGeom prst="roundRect">
            <a:avLst>
              <a:gd name="adj" fmla="val 16667"/>
            </a:avLst>
          </a:prstGeom>
          <a:gradFill rotWithShape="1">
            <a:gsLst>
              <a:gs pos="0">
                <a:srgbClr val="DDDDDD"/>
              </a:gs>
              <a:gs pos="100000">
                <a:srgbClr val="FFFFFF"/>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a:ea typeface="ＭＳ ゴシック" panose="020B0609070205080204" pitchFamily="49" charset="-128"/>
              </a:rPr>
              <a:t>業務の流れ（イメージ案）</a:t>
            </a:r>
          </a:p>
        </p:txBody>
      </p:sp>
      <p:sp>
        <p:nvSpPr>
          <p:cNvPr id="36" name="Rectangle 7">
            <a:extLst>
              <a:ext uri="{FF2B5EF4-FFF2-40B4-BE49-F238E27FC236}">
                <a16:creationId xmlns:a16="http://schemas.microsoft.com/office/drawing/2014/main" id="{F7A0E27F-F146-4E7F-B15C-D54EF87C7DCA}"/>
              </a:ext>
            </a:extLst>
          </p:cNvPr>
          <p:cNvSpPr>
            <a:spLocks noChangeArrowheads="1"/>
          </p:cNvSpPr>
          <p:nvPr/>
        </p:nvSpPr>
        <p:spPr bwMode="auto">
          <a:xfrm>
            <a:off x="90488" y="137973"/>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熊本県災害医療コーディネーターとは</a:t>
            </a:r>
          </a:p>
        </p:txBody>
      </p:sp>
      <p:sp>
        <p:nvSpPr>
          <p:cNvPr id="37" name="スライド番号プレースホルダ 5">
            <a:extLst>
              <a:ext uri="{FF2B5EF4-FFF2-40B4-BE49-F238E27FC236}">
                <a16:creationId xmlns:a16="http://schemas.microsoft.com/office/drawing/2014/main" id="{99A5B3E5-FC14-4BA1-845C-C2225A1679B2}"/>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68</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7808522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AutoShape 3"/>
          <p:cNvSpPr>
            <a:spLocks noChangeArrowheads="1"/>
          </p:cNvSpPr>
          <p:nvPr/>
        </p:nvSpPr>
        <p:spPr bwMode="auto">
          <a:xfrm>
            <a:off x="254000" y="1676400"/>
            <a:ext cx="2286000" cy="280988"/>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b="1">
                <a:solidFill>
                  <a:srgbClr val="990033"/>
                </a:solidFill>
                <a:ea typeface="ＭＳ ゴシック" panose="020B0609070205080204" pitchFamily="49" charset="-128"/>
              </a:rPr>
              <a:t>①</a:t>
            </a:r>
            <a:r>
              <a:rPr lang="ja-JP" altLang="en-US" sz="1400" b="1">
                <a:solidFill>
                  <a:srgbClr val="990033"/>
                </a:solidFill>
                <a:ea typeface="ＭＳ ゴシック" panose="020B0609070205080204" pitchFamily="49" charset="-128"/>
              </a:rPr>
              <a:t>災害対策本部の設置</a:t>
            </a:r>
          </a:p>
        </p:txBody>
      </p:sp>
      <p:sp>
        <p:nvSpPr>
          <p:cNvPr id="4100" name="AutoShape 4"/>
          <p:cNvSpPr>
            <a:spLocks noChangeArrowheads="1"/>
          </p:cNvSpPr>
          <p:nvPr/>
        </p:nvSpPr>
        <p:spPr bwMode="auto">
          <a:xfrm>
            <a:off x="539750" y="2060575"/>
            <a:ext cx="1676400" cy="4392613"/>
          </a:xfrm>
          <a:prstGeom prst="downArrow">
            <a:avLst>
              <a:gd name="adj1" fmla="val 50000"/>
              <a:gd name="adj2" fmla="val 65507"/>
            </a:avLst>
          </a:prstGeom>
          <a:solidFill>
            <a:srgbClr val="FFC000"/>
          </a:solidFill>
          <a:ln w="9525">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101" name="AutoShape 12"/>
          <p:cNvSpPr>
            <a:spLocks noChangeArrowheads="1"/>
          </p:cNvSpPr>
          <p:nvPr/>
        </p:nvSpPr>
        <p:spPr bwMode="auto">
          <a:xfrm>
            <a:off x="368300" y="622300"/>
            <a:ext cx="2209800" cy="914400"/>
          </a:xfrm>
          <a:prstGeom prst="irregularSeal1">
            <a:avLst/>
          </a:prstGeom>
          <a:solidFill>
            <a:srgbClr val="FFC000"/>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dirty="0"/>
              <a:t>大規模災害発生</a:t>
            </a:r>
          </a:p>
        </p:txBody>
      </p:sp>
      <p:sp>
        <p:nvSpPr>
          <p:cNvPr id="4102" name="Rectangle 13"/>
          <p:cNvSpPr>
            <a:spLocks noChangeArrowheads="1"/>
          </p:cNvSpPr>
          <p:nvPr/>
        </p:nvSpPr>
        <p:spPr bwMode="auto">
          <a:xfrm>
            <a:off x="2792413" y="1628775"/>
            <a:ext cx="3048000" cy="1295400"/>
          </a:xfrm>
          <a:prstGeom prst="rect">
            <a:avLst/>
          </a:prstGeom>
          <a:solidFill>
            <a:srgbClr val="FFFFFF">
              <a:alpha val="89803"/>
            </a:srgbClr>
          </a:solidFill>
          <a:ln w="1905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ea typeface="ＭＳ ゴシック" panose="020B0609070205080204" pitchFamily="49" charset="-128"/>
              </a:rPr>
              <a:t>■</a:t>
            </a:r>
            <a:r>
              <a:rPr lang="ja-JP" altLang="en-US" sz="1200">
                <a:ea typeface="ＭＳ ゴシック" panose="020B0609070205080204" pitchFamily="49" charset="-128"/>
              </a:rPr>
              <a:t>危機管理部局等から本部設置の連絡</a:t>
            </a:r>
            <a:r>
              <a:rPr lang="ja-JP" altLang="en-US" sz="1400">
                <a:ea typeface="ＭＳ ゴシック" panose="020B0609070205080204" pitchFamily="49" charset="-128"/>
              </a:rPr>
              <a:t>①</a:t>
            </a:r>
          </a:p>
          <a:p>
            <a:pPr eaLnBrk="1" hangingPunct="1">
              <a:spcBef>
                <a:spcPct val="0"/>
              </a:spcBef>
              <a:buFontTx/>
              <a:buNone/>
            </a:pPr>
            <a:r>
              <a:rPr lang="ja-JP" altLang="en-US" sz="1200">
                <a:ea typeface="ＭＳ ゴシック" panose="020B0609070205080204" pitchFamily="49" charset="-128"/>
              </a:rPr>
              <a:t>（危機管理部局→医療政策課へ）</a:t>
            </a:r>
          </a:p>
          <a:p>
            <a:pPr eaLnBrk="1" hangingPunct="1">
              <a:spcBef>
                <a:spcPct val="0"/>
              </a:spcBef>
              <a:buFontTx/>
              <a:buNone/>
            </a:pPr>
            <a:r>
              <a:rPr lang="ja-JP" altLang="en-US" sz="1200">
                <a:ea typeface="ＭＳ ゴシック" panose="020B0609070205080204" pitchFamily="49" charset="-128"/>
              </a:rPr>
              <a:t>■本部内に医療救護対策室設置</a:t>
            </a:r>
          </a:p>
          <a:p>
            <a:pPr eaLnBrk="1" hangingPunct="1">
              <a:spcBef>
                <a:spcPct val="0"/>
              </a:spcBef>
              <a:buFontTx/>
              <a:buNone/>
            </a:pPr>
            <a:r>
              <a:rPr lang="ja-JP" altLang="en-US" sz="1200">
                <a:ea typeface="ＭＳ ゴシック" panose="020B0609070205080204" pitchFamily="49" charset="-128"/>
              </a:rPr>
              <a:t>（健康福祉部長がトップ）</a:t>
            </a:r>
          </a:p>
          <a:p>
            <a:pPr eaLnBrk="1" hangingPunct="1">
              <a:spcBef>
                <a:spcPct val="0"/>
              </a:spcBef>
              <a:buFontTx/>
              <a:buNone/>
            </a:pPr>
            <a:r>
              <a:rPr lang="ja-JP" altLang="en-US" sz="1200" u="sng">
                <a:ea typeface="ＭＳ ゴシック" panose="020B0609070205080204" pitchFamily="49" charset="-128"/>
              </a:rPr>
              <a:t>■県災害医療コーディネーターへ参集要請</a:t>
            </a:r>
          </a:p>
          <a:p>
            <a:pPr eaLnBrk="1" hangingPunct="1">
              <a:spcBef>
                <a:spcPct val="0"/>
              </a:spcBef>
              <a:buFontTx/>
              <a:buNone/>
            </a:pPr>
            <a:r>
              <a:rPr lang="ja-JP" altLang="en-US" sz="1400">
                <a:ea typeface="ＭＳ ゴシック" panose="020B0609070205080204" pitchFamily="49" charset="-128"/>
              </a:rPr>
              <a:t>②</a:t>
            </a:r>
            <a:r>
              <a:rPr lang="ja-JP" altLang="en-US" sz="1200">
                <a:ea typeface="ＭＳ ゴシック" panose="020B0609070205080204" pitchFamily="49" charset="-128"/>
              </a:rPr>
              <a:t>（医療政策課長→県コーディネーター）</a:t>
            </a:r>
          </a:p>
        </p:txBody>
      </p:sp>
      <p:sp>
        <p:nvSpPr>
          <p:cNvPr id="4103" name="Rectangle 14"/>
          <p:cNvSpPr>
            <a:spLocks noChangeArrowheads="1"/>
          </p:cNvSpPr>
          <p:nvPr/>
        </p:nvSpPr>
        <p:spPr bwMode="auto">
          <a:xfrm>
            <a:off x="2771775" y="3284538"/>
            <a:ext cx="3119438" cy="1079500"/>
          </a:xfrm>
          <a:prstGeom prst="rect">
            <a:avLst/>
          </a:prstGeom>
          <a:solidFill>
            <a:srgbClr val="FFFFFF">
              <a:alpha val="89803"/>
            </a:srgbClr>
          </a:solidFill>
          <a:ln w="1905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ea typeface="ＭＳ ゴシック" panose="020B0609070205080204" pitchFamily="49" charset="-128"/>
              </a:rPr>
              <a:t>■</a:t>
            </a:r>
            <a:r>
              <a:rPr lang="ja-JP" altLang="en-US" sz="1200" u="sng">
                <a:ea typeface="ＭＳ ゴシック" panose="020B0609070205080204" pitchFamily="49" charset="-128"/>
              </a:rPr>
              <a:t>災害対策本部内</a:t>
            </a:r>
            <a:r>
              <a:rPr lang="ja-JP" altLang="en-US" sz="1200">
                <a:ea typeface="ＭＳ ゴシック" panose="020B0609070205080204" pitchFamily="49" charset="-128"/>
              </a:rPr>
              <a:t>で、被災市町村、保健所、</a:t>
            </a:r>
          </a:p>
          <a:p>
            <a:pPr eaLnBrk="1" hangingPunct="1">
              <a:spcBef>
                <a:spcPct val="0"/>
              </a:spcBef>
              <a:buFontTx/>
              <a:buNone/>
            </a:pPr>
            <a:r>
              <a:rPr lang="ja-JP" altLang="en-US" sz="1200">
                <a:ea typeface="ＭＳ ゴシック" panose="020B0609070205080204" pitchFamily="49" charset="-128"/>
              </a:rPr>
              <a:t>医師会等関係団体、災害拠点病院等から</a:t>
            </a:r>
          </a:p>
          <a:p>
            <a:pPr eaLnBrk="1" hangingPunct="1">
              <a:spcBef>
                <a:spcPct val="0"/>
              </a:spcBef>
              <a:buFontTx/>
              <a:buNone/>
            </a:pPr>
            <a:r>
              <a:rPr lang="ja-JP" altLang="en-US" sz="1200">
                <a:ea typeface="ＭＳ ゴシック" panose="020B0609070205080204" pitchFamily="49" charset="-128"/>
              </a:rPr>
              <a:t>医療機関等の被災状況の情報収集、分析等</a:t>
            </a:r>
          </a:p>
          <a:p>
            <a:pPr eaLnBrk="1" hangingPunct="1">
              <a:spcBef>
                <a:spcPct val="0"/>
              </a:spcBef>
              <a:buFontTx/>
              <a:buNone/>
            </a:pPr>
            <a:r>
              <a:rPr lang="ja-JP" altLang="en-US" sz="1200">
                <a:ea typeface="ＭＳ ゴシック" panose="020B0609070205080204" pitchFamily="49" charset="-128"/>
              </a:rPr>
              <a:t>（電話、ＥＭＩＳ等を活用）</a:t>
            </a:r>
            <a:r>
              <a:rPr lang="ja-JP" altLang="en-US" sz="1400">
                <a:ea typeface="ＭＳ ゴシック" panose="020B0609070205080204" pitchFamily="49" charset="-128"/>
              </a:rPr>
              <a:t>④</a:t>
            </a:r>
          </a:p>
        </p:txBody>
      </p:sp>
      <p:sp>
        <p:nvSpPr>
          <p:cNvPr id="4104" name="AutoShape 17"/>
          <p:cNvSpPr>
            <a:spLocks noChangeArrowheads="1"/>
          </p:cNvSpPr>
          <p:nvPr/>
        </p:nvSpPr>
        <p:spPr bwMode="auto">
          <a:xfrm>
            <a:off x="3203575" y="1125538"/>
            <a:ext cx="2286000" cy="280987"/>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a:solidFill>
                  <a:srgbClr val="990033"/>
                </a:solidFill>
                <a:ea typeface="ＭＳ ゴシック" panose="020B0609070205080204" pitchFamily="49" charset="-128"/>
              </a:rPr>
              <a:t>県庁</a:t>
            </a:r>
          </a:p>
        </p:txBody>
      </p:sp>
      <p:sp>
        <p:nvSpPr>
          <p:cNvPr id="4105" name="AutoShape 18"/>
          <p:cNvSpPr>
            <a:spLocks noChangeArrowheads="1"/>
          </p:cNvSpPr>
          <p:nvPr/>
        </p:nvSpPr>
        <p:spPr bwMode="auto">
          <a:xfrm>
            <a:off x="6511925" y="1171575"/>
            <a:ext cx="2286000" cy="280988"/>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a:solidFill>
                  <a:srgbClr val="990033"/>
                </a:solidFill>
                <a:ea typeface="ＭＳ ゴシック" panose="020B0609070205080204" pitchFamily="49" charset="-128"/>
              </a:rPr>
              <a:t>災害医療コーディネーター</a:t>
            </a:r>
          </a:p>
        </p:txBody>
      </p:sp>
      <p:sp>
        <p:nvSpPr>
          <p:cNvPr id="4106" name="Rectangle 19"/>
          <p:cNvSpPr>
            <a:spLocks noChangeArrowheads="1"/>
          </p:cNvSpPr>
          <p:nvPr/>
        </p:nvSpPr>
        <p:spPr bwMode="auto">
          <a:xfrm>
            <a:off x="6261100" y="1785938"/>
            <a:ext cx="2819400" cy="939800"/>
          </a:xfrm>
          <a:prstGeom prst="rect">
            <a:avLst/>
          </a:prstGeom>
          <a:solidFill>
            <a:srgbClr val="FFFFFF">
              <a:alpha val="89803"/>
            </a:srgbClr>
          </a:solidFill>
          <a:ln w="1905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dirty="0">
                <a:ea typeface="ＭＳ ゴシック" panose="020B0609070205080204" pitchFamily="49" charset="-128"/>
              </a:rPr>
              <a:t>■</a:t>
            </a:r>
            <a:r>
              <a:rPr lang="ja-JP" altLang="en-US" sz="1200" dirty="0">
                <a:ea typeface="ＭＳ ゴシック" panose="020B0609070205080204" pitchFamily="49" charset="-128"/>
              </a:rPr>
              <a:t>参集の可否判断・県へ報告</a:t>
            </a:r>
          </a:p>
          <a:p>
            <a:pPr eaLnBrk="1" hangingPunct="1">
              <a:spcBef>
                <a:spcPct val="0"/>
              </a:spcBef>
              <a:buFontTx/>
              <a:buNone/>
            </a:pPr>
            <a:r>
              <a:rPr lang="ja-JP" altLang="en-US" sz="1200" dirty="0">
                <a:ea typeface="ＭＳ ゴシック" panose="020B0609070205080204" pitchFamily="49" charset="-128"/>
              </a:rPr>
              <a:t>（県コーディネーター→医療政策課長）</a:t>
            </a:r>
          </a:p>
          <a:p>
            <a:pPr eaLnBrk="1" hangingPunct="1">
              <a:spcBef>
                <a:spcPct val="0"/>
              </a:spcBef>
              <a:buFontTx/>
              <a:buNone/>
            </a:pPr>
            <a:r>
              <a:rPr lang="ja-JP" altLang="en-US" sz="1200" u="sng" dirty="0">
                <a:ea typeface="ＭＳ ゴシック" panose="020B0609070205080204" pitchFamily="49" charset="-128"/>
              </a:rPr>
              <a:t>■県庁（県災害対策本部</a:t>
            </a:r>
            <a:r>
              <a:rPr lang="en-US" altLang="ja-JP" sz="1200" u="sng" dirty="0">
                <a:ea typeface="ＭＳ ゴシック" panose="020B0609070205080204" pitchFamily="49" charset="-128"/>
              </a:rPr>
              <a:t>※</a:t>
            </a:r>
            <a:r>
              <a:rPr lang="ja-JP" altLang="en-US" sz="1200" u="sng" dirty="0">
                <a:ea typeface="ＭＳ ゴシック" panose="020B0609070205080204" pitchFamily="49" charset="-128"/>
              </a:rPr>
              <a:t>）へ参集</a:t>
            </a:r>
            <a:r>
              <a:rPr lang="ja-JP" altLang="en-US" sz="1400" dirty="0">
                <a:ea typeface="ＭＳ ゴシック" panose="020B0609070205080204" pitchFamily="49" charset="-128"/>
              </a:rPr>
              <a:t>③</a:t>
            </a:r>
          </a:p>
          <a:p>
            <a:pPr eaLnBrk="1" hangingPunct="1">
              <a:spcBef>
                <a:spcPct val="0"/>
              </a:spcBef>
              <a:buFontTx/>
              <a:buNone/>
            </a:pPr>
            <a:r>
              <a:rPr lang="ja-JP" altLang="en-US" sz="1200" dirty="0">
                <a:ea typeface="ＭＳ ゴシック" panose="020B0609070205080204" pitchFamily="49" charset="-128"/>
              </a:rPr>
              <a:t>　</a:t>
            </a:r>
            <a:r>
              <a:rPr lang="en-US" altLang="ja-JP" sz="1200" dirty="0" smtClean="0">
                <a:ea typeface="ＭＳ ゴシック" panose="020B0609070205080204" pitchFamily="49" charset="-128"/>
              </a:rPr>
              <a:t>※</a:t>
            </a:r>
            <a:r>
              <a:rPr lang="ja-JP" altLang="en-US" sz="1200" dirty="0" smtClean="0">
                <a:ea typeface="ＭＳ ゴシック" panose="020B0609070205080204" pitchFamily="49" charset="-128"/>
              </a:rPr>
              <a:t>県防災センター</a:t>
            </a:r>
            <a:endParaRPr lang="ja-JP" altLang="en-US" sz="1200" dirty="0">
              <a:ea typeface="ＭＳ ゴシック" panose="020B0609070205080204" pitchFamily="49" charset="-128"/>
            </a:endParaRPr>
          </a:p>
        </p:txBody>
      </p:sp>
      <p:sp>
        <p:nvSpPr>
          <p:cNvPr id="4107" name="AutoShape 20"/>
          <p:cNvSpPr>
            <a:spLocks noChangeArrowheads="1"/>
          </p:cNvSpPr>
          <p:nvPr/>
        </p:nvSpPr>
        <p:spPr bwMode="auto">
          <a:xfrm>
            <a:off x="5953125" y="2387600"/>
            <a:ext cx="228600" cy="457200"/>
          </a:xfrm>
          <a:prstGeom prst="rightArrow">
            <a:avLst>
              <a:gd name="adj1" fmla="val 50000"/>
              <a:gd name="adj2" fmla="val 25000"/>
            </a:avLst>
          </a:prstGeom>
          <a:solidFill>
            <a:srgbClr val="FFC000"/>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108" name="AutoShape 21"/>
          <p:cNvSpPr>
            <a:spLocks noChangeArrowheads="1"/>
          </p:cNvSpPr>
          <p:nvPr/>
        </p:nvSpPr>
        <p:spPr bwMode="auto">
          <a:xfrm>
            <a:off x="5965825" y="3548063"/>
            <a:ext cx="228600" cy="457200"/>
          </a:xfrm>
          <a:prstGeom prst="rightArrow">
            <a:avLst>
              <a:gd name="adj1" fmla="val 50000"/>
              <a:gd name="adj2" fmla="val 25000"/>
            </a:avLst>
          </a:prstGeom>
          <a:solidFill>
            <a:srgbClr val="FFC000"/>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109" name="Rectangle 22"/>
          <p:cNvSpPr>
            <a:spLocks noChangeArrowheads="1"/>
          </p:cNvSpPr>
          <p:nvPr/>
        </p:nvSpPr>
        <p:spPr bwMode="auto">
          <a:xfrm>
            <a:off x="6273800" y="3357563"/>
            <a:ext cx="2819400" cy="1223962"/>
          </a:xfrm>
          <a:prstGeom prst="rect">
            <a:avLst/>
          </a:prstGeom>
          <a:solidFill>
            <a:srgbClr val="FFFFFF">
              <a:alpha val="89803"/>
            </a:srgbClr>
          </a:solidFill>
          <a:ln w="1905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ea typeface="ＭＳ ゴシック" panose="020B0609070205080204" pitchFamily="49" charset="-128"/>
              </a:rPr>
              <a:t>■</a:t>
            </a:r>
            <a:r>
              <a:rPr lang="ja-JP" altLang="en-US" sz="1200">
                <a:ea typeface="ＭＳ ゴシック" panose="020B0609070205080204" pitchFamily="49" charset="-128"/>
              </a:rPr>
              <a:t>被災地等における医療ニーズの把握</a:t>
            </a:r>
          </a:p>
          <a:p>
            <a:pPr eaLnBrk="1" hangingPunct="1">
              <a:spcBef>
                <a:spcPct val="0"/>
              </a:spcBef>
              <a:buFontTx/>
              <a:buNone/>
            </a:pPr>
            <a:r>
              <a:rPr lang="ja-JP" altLang="en-US" sz="1200">
                <a:ea typeface="ＭＳ ゴシック" panose="020B0609070205080204" pitchFamily="49" charset="-128"/>
              </a:rPr>
              <a:t>、分析（随時）</a:t>
            </a:r>
            <a:r>
              <a:rPr lang="ja-JP" altLang="en-US" sz="1400">
                <a:ea typeface="ＭＳ ゴシック" panose="020B0609070205080204" pitchFamily="49" charset="-128"/>
              </a:rPr>
              <a:t>④</a:t>
            </a:r>
          </a:p>
          <a:p>
            <a:pPr eaLnBrk="1" hangingPunct="1">
              <a:spcBef>
                <a:spcPct val="0"/>
              </a:spcBef>
              <a:buFontTx/>
              <a:buNone/>
            </a:pPr>
            <a:r>
              <a:rPr lang="ja-JP" altLang="en-US" sz="1200">
                <a:ea typeface="ＭＳ ゴシック" panose="020B0609070205080204" pitchFamily="49" charset="-128"/>
              </a:rPr>
              <a:t>■県災害医療コーディネーターとして</a:t>
            </a:r>
          </a:p>
          <a:p>
            <a:pPr eaLnBrk="1" hangingPunct="1">
              <a:spcBef>
                <a:spcPct val="0"/>
              </a:spcBef>
              <a:buFontTx/>
              <a:buNone/>
            </a:pPr>
            <a:r>
              <a:rPr lang="ja-JP" altLang="en-US" sz="1200">
                <a:ea typeface="ＭＳ ゴシック" panose="020B0609070205080204" pitchFamily="49" charset="-128"/>
              </a:rPr>
              <a:t>災害状況に応じた適切な医療体制が</a:t>
            </a:r>
          </a:p>
          <a:p>
            <a:pPr eaLnBrk="1" hangingPunct="1">
              <a:spcBef>
                <a:spcPct val="0"/>
              </a:spcBef>
              <a:buFontTx/>
              <a:buNone/>
            </a:pPr>
            <a:r>
              <a:rPr lang="ja-JP" altLang="en-US" sz="1200">
                <a:ea typeface="ＭＳ ゴシック" panose="020B0609070205080204" pitchFamily="49" charset="-128"/>
              </a:rPr>
              <a:t>構築されるよう助言</a:t>
            </a:r>
            <a:r>
              <a:rPr lang="ja-JP" altLang="en-US" sz="1400">
                <a:ea typeface="ＭＳ ゴシック" panose="020B0609070205080204" pitchFamily="49" charset="-128"/>
              </a:rPr>
              <a:t>⑤</a:t>
            </a:r>
          </a:p>
        </p:txBody>
      </p:sp>
      <p:sp>
        <p:nvSpPr>
          <p:cNvPr id="4110" name="Text Box 27"/>
          <p:cNvSpPr txBox="1">
            <a:spLocks noChangeArrowheads="1"/>
          </p:cNvSpPr>
          <p:nvPr/>
        </p:nvSpPr>
        <p:spPr bwMode="auto">
          <a:xfrm>
            <a:off x="0" y="659765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200"/>
              <a:t>-</a:t>
            </a:r>
            <a:r>
              <a:rPr lang="ja-JP" altLang="en-US" sz="1200"/>
              <a:t>２</a:t>
            </a:r>
            <a:r>
              <a:rPr lang="en-US" altLang="ja-JP" sz="1200"/>
              <a:t>-</a:t>
            </a:r>
          </a:p>
        </p:txBody>
      </p:sp>
      <p:sp>
        <p:nvSpPr>
          <p:cNvPr id="4111" name="Rectangle 28"/>
          <p:cNvSpPr>
            <a:spLocks noChangeArrowheads="1"/>
          </p:cNvSpPr>
          <p:nvPr/>
        </p:nvSpPr>
        <p:spPr bwMode="auto">
          <a:xfrm>
            <a:off x="2987675" y="5241925"/>
            <a:ext cx="5616575" cy="1539875"/>
          </a:xfrm>
          <a:prstGeom prst="rect">
            <a:avLst/>
          </a:prstGeom>
          <a:solidFill>
            <a:srgbClr val="FFFFFF">
              <a:alpha val="89803"/>
            </a:srgbClr>
          </a:solidFill>
          <a:ln w="19050">
            <a:solidFill>
              <a:srgbClr val="FF0000"/>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ea typeface="ＭＳ ゴシック" panose="020B0609070205080204" pitchFamily="49" charset="-128"/>
              </a:rPr>
              <a:t>１　県が行う災害医療対策に対する医療の専門的見地からの助言</a:t>
            </a:r>
          </a:p>
          <a:p>
            <a:pPr eaLnBrk="1" hangingPunct="1">
              <a:spcBef>
                <a:spcPct val="0"/>
              </a:spcBef>
              <a:buFontTx/>
              <a:buNone/>
            </a:pPr>
            <a:r>
              <a:rPr lang="ja-JP" altLang="en-US" sz="1400">
                <a:ea typeface="ＭＳ ゴシック" panose="020B0609070205080204" pitchFamily="49" charset="-128"/>
              </a:rPr>
              <a:t>２　被災地等における医療ニーズの把握及び分析</a:t>
            </a:r>
          </a:p>
          <a:p>
            <a:pPr eaLnBrk="1" hangingPunct="1">
              <a:spcBef>
                <a:spcPct val="0"/>
              </a:spcBef>
              <a:buFontTx/>
              <a:buNone/>
            </a:pPr>
            <a:r>
              <a:rPr lang="ja-JP" altLang="en-US" sz="1400">
                <a:ea typeface="ＭＳ ゴシック" panose="020B0609070205080204" pitchFamily="49" charset="-128"/>
              </a:rPr>
              <a:t>３　ＤＭＡＴの派遣要否の検討、県が行うＤＭＡＴ派遣要請の助言</a:t>
            </a:r>
          </a:p>
          <a:p>
            <a:pPr eaLnBrk="1" hangingPunct="1">
              <a:spcBef>
                <a:spcPct val="0"/>
              </a:spcBef>
              <a:buFontTx/>
              <a:buNone/>
            </a:pPr>
            <a:r>
              <a:rPr lang="ja-JP" altLang="en-US" sz="1400">
                <a:ea typeface="ＭＳ ゴシック" panose="020B0609070205080204" pitchFamily="49" charset="-128"/>
              </a:rPr>
              <a:t>４　災害急性期における傷病者の受入医療機関の調整</a:t>
            </a:r>
          </a:p>
          <a:p>
            <a:pPr eaLnBrk="1" hangingPunct="1">
              <a:spcBef>
                <a:spcPct val="0"/>
              </a:spcBef>
              <a:buFontTx/>
              <a:buNone/>
            </a:pPr>
            <a:r>
              <a:rPr lang="ja-JP" altLang="en-US" sz="1400">
                <a:ea typeface="ＭＳ ゴシック" panose="020B0609070205080204" pitchFamily="49" charset="-128"/>
              </a:rPr>
              <a:t>５　被災地等への医療救護班等の派遣調整</a:t>
            </a:r>
          </a:p>
          <a:p>
            <a:pPr eaLnBrk="1" hangingPunct="1">
              <a:spcBef>
                <a:spcPct val="0"/>
              </a:spcBef>
              <a:buFontTx/>
              <a:buNone/>
            </a:pPr>
            <a:r>
              <a:rPr lang="ja-JP" altLang="en-US" sz="1400">
                <a:ea typeface="ＭＳ ゴシック" panose="020B0609070205080204" pitchFamily="49" charset="-128"/>
              </a:rPr>
              <a:t>６　県外からのＤＭＡＴ、医療チーム等の受入調整</a:t>
            </a:r>
          </a:p>
          <a:p>
            <a:pPr eaLnBrk="1" hangingPunct="1">
              <a:spcBef>
                <a:spcPct val="0"/>
              </a:spcBef>
              <a:buFontTx/>
              <a:buNone/>
            </a:pPr>
            <a:r>
              <a:rPr lang="ja-JP" altLang="en-US" sz="1400">
                <a:ea typeface="ＭＳ ゴシック" panose="020B0609070205080204" pitchFamily="49" charset="-128"/>
              </a:rPr>
              <a:t>７　その他知事が必要と認めた事項</a:t>
            </a:r>
            <a:endParaRPr lang="ja-JP" altLang="en-US" sz="1400" u="sng">
              <a:ea typeface="ＭＳ ゴシック" panose="020B0609070205080204" pitchFamily="49" charset="-128"/>
            </a:endParaRPr>
          </a:p>
        </p:txBody>
      </p:sp>
      <p:sp>
        <p:nvSpPr>
          <p:cNvPr id="4112" name="AutoShape 29"/>
          <p:cNvSpPr>
            <a:spLocks noChangeArrowheads="1"/>
          </p:cNvSpPr>
          <p:nvPr/>
        </p:nvSpPr>
        <p:spPr bwMode="auto">
          <a:xfrm>
            <a:off x="179388" y="4508500"/>
            <a:ext cx="5976937" cy="352425"/>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00" b="1">
                <a:solidFill>
                  <a:srgbClr val="990033"/>
                </a:solidFill>
                <a:ea typeface="ＭＳ ゴシック" panose="020B0609070205080204" pitchFamily="49" charset="-128"/>
              </a:rPr>
              <a:t>⑤</a:t>
            </a:r>
            <a:r>
              <a:rPr lang="ja-JP" altLang="en-US" sz="1600" b="1">
                <a:solidFill>
                  <a:srgbClr val="990033"/>
                </a:solidFill>
                <a:ea typeface="ＭＳ ゴシック" panose="020B0609070205080204" pitchFamily="49" charset="-128"/>
              </a:rPr>
              <a:t>災害状況に応じた適切な医療体制が構築されるよう助言</a:t>
            </a:r>
          </a:p>
        </p:txBody>
      </p:sp>
      <p:sp>
        <p:nvSpPr>
          <p:cNvPr id="4113" name="AutoShape 30"/>
          <p:cNvSpPr>
            <a:spLocks noChangeArrowheads="1"/>
          </p:cNvSpPr>
          <p:nvPr/>
        </p:nvSpPr>
        <p:spPr bwMode="auto">
          <a:xfrm>
            <a:off x="250825" y="3573463"/>
            <a:ext cx="2286000" cy="504825"/>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b="1">
                <a:solidFill>
                  <a:srgbClr val="990033"/>
                </a:solidFill>
                <a:ea typeface="ＭＳ ゴシック" panose="020B0609070205080204" pitchFamily="49" charset="-128"/>
              </a:rPr>
              <a:t>④</a:t>
            </a:r>
            <a:r>
              <a:rPr lang="ja-JP" altLang="en-US" sz="1400" b="1">
                <a:solidFill>
                  <a:srgbClr val="990033"/>
                </a:solidFill>
                <a:ea typeface="ＭＳ ゴシック" panose="020B0609070205080204" pitchFamily="49" charset="-128"/>
              </a:rPr>
              <a:t>情報収集・分析等</a:t>
            </a:r>
          </a:p>
        </p:txBody>
      </p:sp>
      <p:sp>
        <p:nvSpPr>
          <p:cNvPr id="4114" name="AutoShape 31"/>
          <p:cNvSpPr>
            <a:spLocks noChangeArrowheads="1"/>
          </p:cNvSpPr>
          <p:nvPr/>
        </p:nvSpPr>
        <p:spPr bwMode="auto">
          <a:xfrm>
            <a:off x="250825" y="2492375"/>
            <a:ext cx="2286000" cy="280988"/>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b="1">
                <a:solidFill>
                  <a:srgbClr val="990033"/>
                </a:solidFill>
                <a:ea typeface="ＭＳ ゴシック" panose="020B0609070205080204" pitchFamily="49" charset="-128"/>
              </a:rPr>
              <a:t>②</a:t>
            </a:r>
            <a:r>
              <a:rPr lang="ja-JP" altLang="en-US" sz="1400" b="1">
                <a:solidFill>
                  <a:srgbClr val="990033"/>
                </a:solidFill>
                <a:ea typeface="ＭＳ ゴシック" panose="020B0609070205080204" pitchFamily="49" charset="-128"/>
              </a:rPr>
              <a:t>県からの参集要請</a:t>
            </a:r>
          </a:p>
        </p:txBody>
      </p:sp>
      <p:sp>
        <p:nvSpPr>
          <p:cNvPr id="4115" name="AutoShape 32"/>
          <p:cNvSpPr>
            <a:spLocks noChangeArrowheads="1"/>
          </p:cNvSpPr>
          <p:nvPr/>
        </p:nvSpPr>
        <p:spPr bwMode="auto">
          <a:xfrm>
            <a:off x="250825" y="3213100"/>
            <a:ext cx="2286000" cy="280988"/>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b="1">
                <a:solidFill>
                  <a:srgbClr val="990033"/>
                </a:solidFill>
                <a:ea typeface="ＭＳ ゴシック" panose="020B0609070205080204" pitchFamily="49" charset="-128"/>
              </a:rPr>
              <a:t>③</a:t>
            </a:r>
            <a:r>
              <a:rPr lang="ja-JP" altLang="en-US" sz="1400" b="1">
                <a:solidFill>
                  <a:srgbClr val="990033"/>
                </a:solidFill>
                <a:ea typeface="ＭＳ ゴシック" panose="020B0609070205080204" pitchFamily="49" charset="-128"/>
              </a:rPr>
              <a:t>県庁への参集</a:t>
            </a:r>
          </a:p>
        </p:txBody>
      </p:sp>
      <p:sp>
        <p:nvSpPr>
          <p:cNvPr id="4116" name="AutoShape 33"/>
          <p:cNvSpPr>
            <a:spLocks noChangeArrowheads="1"/>
          </p:cNvSpPr>
          <p:nvPr/>
        </p:nvSpPr>
        <p:spPr bwMode="auto">
          <a:xfrm>
            <a:off x="2700338" y="4932363"/>
            <a:ext cx="3527425" cy="280987"/>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a:solidFill>
                  <a:srgbClr val="990033"/>
                </a:solidFill>
                <a:ea typeface="ＭＳ ゴシック" panose="020B0609070205080204" pitchFamily="49" charset="-128"/>
              </a:rPr>
              <a:t>県災害医療コーディネーターの業務内容</a:t>
            </a:r>
          </a:p>
        </p:txBody>
      </p:sp>
      <p:sp>
        <p:nvSpPr>
          <p:cNvPr id="4118" name="AutoShape 36"/>
          <p:cNvSpPr>
            <a:spLocks noChangeArrowheads="1"/>
          </p:cNvSpPr>
          <p:nvPr/>
        </p:nvSpPr>
        <p:spPr bwMode="auto">
          <a:xfrm rot="2700000">
            <a:off x="5918201" y="2801937"/>
            <a:ext cx="474662" cy="576263"/>
          </a:xfrm>
          <a:prstGeom prst="downArrow">
            <a:avLst>
              <a:gd name="adj1" fmla="val 50000"/>
              <a:gd name="adj2" fmla="val 30351"/>
            </a:avLst>
          </a:prstGeom>
          <a:solidFill>
            <a:srgbClr val="FFC000"/>
          </a:solidFill>
          <a:ln w="9525">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119" name="AutoShape 37"/>
          <p:cNvSpPr>
            <a:spLocks noChangeArrowheads="1"/>
          </p:cNvSpPr>
          <p:nvPr/>
        </p:nvSpPr>
        <p:spPr bwMode="auto">
          <a:xfrm>
            <a:off x="7019925" y="4652963"/>
            <a:ext cx="1081088" cy="504825"/>
          </a:xfrm>
          <a:prstGeom prst="downArrow">
            <a:avLst>
              <a:gd name="adj1" fmla="val 50000"/>
              <a:gd name="adj2" fmla="val 25000"/>
            </a:avLst>
          </a:prstGeom>
          <a:solidFill>
            <a:srgbClr val="FFC000"/>
          </a:solidFill>
          <a:ln w="9525">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7" name="Rectangle 7">
            <a:extLst>
              <a:ext uri="{FF2B5EF4-FFF2-40B4-BE49-F238E27FC236}">
                <a16:creationId xmlns:a16="http://schemas.microsoft.com/office/drawing/2014/main" id="{0B94997A-6DB5-40B9-8B25-93E4DC5E1FFB}"/>
              </a:ext>
            </a:extLst>
          </p:cNvPr>
          <p:cNvSpPr>
            <a:spLocks noChangeArrowheads="1"/>
          </p:cNvSpPr>
          <p:nvPr/>
        </p:nvSpPr>
        <p:spPr bwMode="auto">
          <a:xfrm>
            <a:off x="103808" y="101753"/>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熊本県災害医療コーディネーターの業務の流れ</a:t>
            </a:r>
          </a:p>
        </p:txBody>
      </p:sp>
      <p:sp>
        <p:nvSpPr>
          <p:cNvPr id="28" name="スライド番号プレースホルダ 5">
            <a:extLst>
              <a:ext uri="{FF2B5EF4-FFF2-40B4-BE49-F238E27FC236}">
                <a16:creationId xmlns:a16="http://schemas.microsoft.com/office/drawing/2014/main" id="{A2B3597F-6DB8-431C-95F0-08AF9EE4E373}"/>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69</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703411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8008938" y="170656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2531" name="Text Box 2"/>
          <p:cNvSpPr txBox="1">
            <a:spLocks noChangeArrowheads="1"/>
          </p:cNvSpPr>
          <p:nvPr/>
        </p:nvSpPr>
        <p:spPr bwMode="auto">
          <a:xfrm>
            <a:off x="878904" y="125760"/>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3400" dirty="0"/>
              <a:t>事故種別の救急出動件数構成比の推移</a:t>
            </a:r>
          </a:p>
        </p:txBody>
      </p:sp>
      <p:sp>
        <p:nvSpPr>
          <p:cNvPr id="22532" name="Text Box 3"/>
          <p:cNvSpPr txBox="1">
            <a:spLocks noChangeArrowheads="1"/>
          </p:cNvSpPr>
          <p:nvPr/>
        </p:nvSpPr>
        <p:spPr bwMode="auto">
          <a:xfrm>
            <a:off x="5788829" y="6237312"/>
            <a:ext cx="2831522"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400" dirty="0">
                <a:latin typeface="ＭＳ Ｐゴシック" pitchFamily="48" charset="-128"/>
              </a:rPr>
              <a:t>出典</a:t>
            </a:r>
            <a:r>
              <a:rPr lang="ja-JP" altLang="ja-JP" sz="1600" dirty="0" smtClean="0">
                <a:latin typeface="ＭＳ Ｐゴシック" pitchFamily="48" charset="-128"/>
              </a:rPr>
              <a:t>：</a:t>
            </a:r>
            <a:r>
              <a:rPr lang="ja-JP" altLang="en-US" sz="1400" dirty="0" smtClean="0">
                <a:latin typeface="ＭＳ Ｐゴシック" pitchFamily="48" charset="-128"/>
              </a:rPr>
              <a:t>令和</a:t>
            </a:r>
            <a:r>
              <a:rPr lang="ja-JP" altLang="en-US" sz="1400" dirty="0">
                <a:latin typeface="ＭＳ Ｐゴシック" pitchFamily="48" charset="-128"/>
              </a:rPr>
              <a:t>４</a:t>
            </a:r>
            <a:r>
              <a:rPr lang="ja-JP" altLang="ja-JP" sz="1400" dirty="0" smtClean="0">
                <a:latin typeface="ＭＳ Ｐゴシック" pitchFamily="48" charset="-128"/>
              </a:rPr>
              <a:t>年版</a:t>
            </a:r>
            <a:r>
              <a:rPr lang="ja-JP" altLang="ja-JP" sz="1400" dirty="0">
                <a:latin typeface="ＭＳ Ｐゴシック" pitchFamily="48" charset="-128"/>
              </a:rPr>
              <a:t>救急・救助の現況</a:t>
            </a:r>
          </a:p>
        </p:txBody>
      </p:sp>
      <p:sp>
        <p:nvSpPr>
          <p:cNvPr id="22533" name="Text Box 4"/>
          <p:cNvSpPr txBox="1">
            <a:spLocks noChangeArrowheads="1"/>
          </p:cNvSpPr>
          <p:nvPr/>
        </p:nvSpPr>
        <p:spPr bwMode="auto">
          <a:xfrm>
            <a:off x="6553200" y="5996136"/>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43D3C163-F89F-4994-90AF-205FBC052BC9}" type="slidenum">
              <a:rPr lang="en-US" altLang="ja-JP" sz="1200"/>
              <a:pPr algn="r" eaLnBrk="1" hangingPunct="1">
                <a:spcBef>
                  <a:spcPct val="0"/>
                </a:spcBef>
                <a:buClrTx/>
                <a:buFontTx/>
                <a:buNone/>
              </a:pPr>
              <a:t>7</a:t>
            </a:fld>
            <a:endParaRPr lang="en-US" altLang="ja-JP" sz="1200"/>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72940"/>
            <a:ext cx="781050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1312454" y="5150291"/>
            <a:ext cx="6408712" cy="338554"/>
          </a:xfrm>
          <a:prstGeom prst="rect">
            <a:avLst/>
          </a:prstGeom>
          <a:noFill/>
        </p:spPr>
        <p:txBody>
          <a:bodyPr wrap="square" rtlCol="0">
            <a:spAutoFit/>
          </a:bodyPr>
          <a:lstStyle/>
          <a:p>
            <a:r>
              <a:rPr kumimoji="1" lang="en-US" altLang="ja-JP" sz="1600" b="1" u="sng" dirty="0" smtClean="0">
                <a:solidFill>
                  <a:schemeClr val="tx1">
                    <a:lumMod val="95000"/>
                    <a:lumOff val="5000"/>
                  </a:schemeClr>
                </a:solidFill>
                <a:latin typeface="ＭＳ ゴシック" panose="020B0609070205080204" pitchFamily="49" charset="-128"/>
                <a:ea typeface="ＭＳ ゴシック" panose="020B0609070205080204" pitchFamily="49" charset="-128"/>
              </a:rPr>
              <a:t>※</a:t>
            </a:r>
            <a:r>
              <a:rPr kumimoji="1" lang="ja-JP" altLang="en-US" sz="1600" b="1" u="sng" dirty="0">
                <a:solidFill>
                  <a:schemeClr val="tx1">
                    <a:lumMod val="95000"/>
                    <a:lumOff val="5000"/>
                  </a:schemeClr>
                </a:solidFill>
                <a:latin typeface="ＭＳ ゴシック" panose="020B0609070205080204" pitchFamily="49" charset="-128"/>
                <a:ea typeface="ＭＳ ゴシック" panose="020B0609070205080204" pitchFamily="49" charset="-128"/>
              </a:rPr>
              <a:t>事故</a:t>
            </a:r>
            <a:r>
              <a:rPr kumimoji="1" lang="ja-JP" altLang="en-US" sz="1600" b="1" u="sng" dirty="0" smtClean="0">
                <a:solidFill>
                  <a:schemeClr val="tx1">
                    <a:lumMod val="95000"/>
                    <a:lumOff val="5000"/>
                  </a:schemeClr>
                </a:solidFill>
                <a:latin typeface="ＭＳ ゴシック" panose="020B0609070205080204" pitchFamily="49" charset="-128"/>
                <a:ea typeface="ＭＳ ゴシック" panose="020B0609070205080204" pitchFamily="49" charset="-128"/>
              </a:rPr>
              <a:t>種別の救急出動件数は急病、一般負傷、その</a:t>
            </a:r>
            <a:r>
              <a:rPr kumimoji="1" lang="ja-JP" altLang="en-US" sz="1600" b="1" u="sng" dirty="0">
                <a:solidFill>
                  <a:schemeClr val="tx1">
                    <a:lumMod val="95000"/>
                    <a:lumOff val="5000"/>
                  </a:schemeClr>
                </a:solidFill>
                <a:latin typeface="ＭＳ ゴシック" panose="020B0609070205080204" pitchFamily="49" charset="-128"/>
                <a:ea typeface="ＭＳ ゴシック" panose="020B0609070205080204" pitchFamily="49" charset="-128"/>
              </a:rPr>
              <a:t>他</a:t>
            </a:r>
            <a:r>
              <a:rPr kumimoji="1" lang="ja-JP" altLang="en-US" sz="1600" b="1" u="sng" dirty="0" smtClean="0">
                <a:solidFill>
                  <a:schemeClr val="tx1">
                    <a:lumMod val="95000"/>
                    <a:lumOff val="5000"/>
                  </a:schemeClr>
                </a:solidFill>
                <a:latin typeface="ＭＳ ゴシック" panose="020B0609070205080204" pitchFamily="49" charset="-128"/>
                <a:ea typeface="ＭＳ ゴシック" panose="020B0609070205080204" pitchFamily="49" charset="-128"/>
              </a:rPr>
              <a:t>の順で多い。</a:t>
            </a:r>
            <a:endParaRPr kumimoji="1" lang="ja-JP" altLang="en-US" sz="1600" b="1" u="sng" dirty="0">
              <a:solidFill>
                <a:schemeClr val="tx1">
                  <a:lumMod val="95000"/>
                  <a:lumOff val="5000"/>
                </a:schemeClr>
              </a:solidFill>
              <a:latin typeface="ＭＳ ゴシック" panose="020B0609070205080204" pitchFamily="49" charset="-128"/>
              <a:ea typeface="ＭＳ ゴシック" panose="020B0609070205080204" pitchFamily="49" charset="-128"/>
            </a:endParaRPr>
          </a:p>
        </p:txBody>
      </p:sp>
      <p:sp>
        <p:nvSpPr>
          <p:cNvPr id="2" name="テキスト ボックス 1"/>
          <p:cNvSpPr txBox="1"/>
          <p:nvPr/>
        </p:nvSpPr>
        <p:spPr>
          <a:xfrm>
            <a:off x="219403" y="2348880"/>
            <a:ext cx="1093051" cy="353943"/>
          </a:xfrm>
          <a:prstGeom prst="rect">
            <a:avLst/>
          </a:prstGeom>
          <a:solidFill>
            <a:schemeClr val="bg1"/>
          </a:solidFill>
        </p:spPr>
        <p:txBody>
          <a:bodyPr wrap="square" rtlCol="0">
            <a:spAutoFit/>
          </a:bodyPr>
          <a:lstStyle/>
          <a:p>
            <a:r>
              <a:rPr kumimoji="1" lang="ja-JP" altLang="en-US" sz="1700" dirty="0" smtClean="0">
                <a:solidFill>
                  <a:schemeClr val="tx1">
                    <a:lumMod val="95000"/>
                    <a:lumOff val="5000"/>
                  </a:schemeClr>
                </a:solidFill>
                <a:latin typeface="ＭＳ ゴシック" panose="020B0609070205080204" pitchFamily="49" charset="-128"/>
                <a:ea typeface="ＭＳ ゴシック" panose="020B0609070205080204" pitchFamily="49" charset="-128"/>
              </a:rPr>
              <a:t>平成</a:t>
            </a:r>
            <a:r>
              <a:rPr kumimoji="1" lang="en-US" altLang="ja-JP" sz="1700" dirty="0" smtClean="0">
                <a:solidFill>
                  <a:schemeClr val="tx1">
                    <a:lumMod val="95000"/>
                    <a:lumOff val="5000"/>
                  </a:schemeClr>
                </a:solidFill>
                <a:latin typeface="ＭＳ ゴシック" panose="020B0609070205080204" pitchFamily="49" charset="-128"/>
                <a:ea typeface="ＭＳ ゴシック" panose="020B0609070205080204" pitchFamily="49" charset="-128"/>
              </a:rPr>
              <a:t>28</a:t>
            </a:r>
            <a:r>
              <a:rPr kumimoji="1" lang="ja-JP" altLang="en-US" sz="1700" dirty="0" smtClean="0">
                <a:solidFill>
                  <a:schemeClr val="tx1">
                    <a:lumMod val="95000"/>
                    <a:lumOff val="5000"/>
                  </a:schemeClr>
                </a:solidFill>
                <a:latin typeface="ＭＳ ゴシック" panose="020B0609070205080204" pitchFamily="49" charset="-128"/>
                <a:ea typeface="ＭＳ ゴシック" panose="020B0609070205080204" pitchFamily="49" charset="-128"/>
              </a:rPr>
              <a:t>年</a:t>
            </a:r>
            <a:endParaRPr kumimoji="1" lang="en-US" altLang="ja-JP" sz="1700" dirty="0" smtClean="0">
              <a:solidFill>
                <a:schemeClr val="tx1">
                  <a:lumMod val="95000"/>
                  <a:lumOff val="5000"/>
                </a:schemeClr>
              </a:solidFill>
              <a:latin typeface="ＭＳ ゴシック" panose="020B0609070205080204" pitchFamily="49" charset="-128"/>
              <a:ea typeface="ＭＳ ゴシック" panose="020B0609070205080204" pitchFamily="49" charset="-128"/>
            </a:endParaRPr>
          </a:p>
        </p:txBody>
      </p:sp>
      <p:pic>
        <p:nvPicPr>
          <p:cNvPr id="3" name="図 2"/>
          <p:cNvPicPr>
            <a:picLocks noChangeAspect="1"/>
          </p:cNvPicPr>
          <p:nvPr/>
        </p:nvPicPr>
        <p:blipFill>
          <a:blip r:embed="rId4"/>
          <a:stretch>
            <a:fillRect/>
          </a:stretch>
        </p:blipFill>
        <p:spPr>
          <a:xfrm>
            <a:off x="63741" y="2288816"/>
            <a:ext cx="8522947" cy="2584928"/>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250824" y="1535337"/>
            <a:ext cx="2376487" cy="835005"/>
          </a:xfrm>
          <a:ln w="25400">
            <a:solidFill>
              <a:srgbClr val="FF0000"/>
            </a:solidFill>
            <a:miter lim="800000"/>
            <a:headEnd/>
            <a:tailEnd/>
          </a:ln>
          <a:extLst>
            <a:ext uri="{909E8E84-426E-40DD-AFC4-6F175D3DCCD1}">
              <a14:hiddenFill xmlns:a14="http://schemas.microsoft.com/office/drawing/2010/main">
                <a:solidFill>
                  <a:srgbClr val="FF9966"/>
                </a:solidFill>
              </a14:hiddenFill>
            </a:ext>
          </a:extLst>
        </p:spPr>
        <p:txBody>
          <a:bodyPr anchor="ctr"/>
          <a:lstStyle/>
          <a:p>
            <a:pPr eaLnBrk="1" hangingPunct="1">
              <a:buFont typeface="Wingdings" pitchFamily="2" charset="2"/>
              <a:buNone/>
            </a:pPr>
            <a:r>
              <a:rPr lang="ja-JP" altLang="en-US" sz="2000" b="1" u="sng" dirty="0">
                <a:latin typeface="ＭＳ ゴシック" pitchFamily="49" charset="-128"/>
                <a:ea typeface="ＭＳ ゴシック" pitchFamily="49" charset="-128"/>
              </a:rPr>
              <a:t>県</a:t>
            </a:r>
            <a:r>
              <a:rPr lang="ja-JP" altLang="en-US" sz="2000" b="1" dirty="0">
                <a:latin typeface="ＭＳ ゴシック" pitchFamily="49" charset="-128"/>
                <a:ea typeface="ＭＳ ゴシック" pitchFamily="49" charset="-128"/>
              </a:rPr>
              <a:t>災害医療</a:t>
            </a:r>
          </a:p>
          <a:p>
            <a:pPr eaLnBrk="1" hangingPunct="1">
              <a:buFont typeface="Wingdings" pitchFamily="2" charset="2"/>
              <a:buNone/>
            </a:pPr>
            <a:r>
              <a:rPr lang="ja-JP" altLang="en-US" sz="2000" b="1" dirty="0">
                <a:latin typeface="ＭＳ ゴシック" pitchFamily="49" charset="-128"/>
                <a:ea typeface="ＭＳ ゴシック" pitchFamily="49" charset="-128"/>
              </a:rPr>
              <a:t>コーディネーター</a:t>
            </a:r>
          </a:p>
        </p:txBody>
      </p:sp>
      <p:sp>
        <p:nvSpPr>
          <p:cNvPr id="4100" name="Rectangle 4"/>
          <p:cNvSpPr>
            <a:spLocks noChangeArrowheads="1"/>
          </p:cNvSpPr>
          <p:nvPr/>
        </p:nvSpPr>
        <p:spPr bwMode="auto">
          <a:xfrm>
            <a:off x="286544" y="4645873"/>
            <a:ext cx="2305049" cy="835005"/>
          </a:xfrm>
          <a:prstGeom prst="rect">
            <a:avLst/>
          </a:prstGeom>
          <a:noFill/>
          <a:ln w="25400">
            <a:solidFill>
              <a:srgbClr val="008000"/>
            </a:solidFill>
            <a:miter lim="800000"/>
            <a:headEnd/>
            <a:tailEnd/>
          </a:ln>
          <a:effectLst/>
          <a:extLst>
            <a:ext uri="{909E8E84-426E-40DD-AFC4-6F175D3DCCD1}">
              <a14:hiddenFill xmlns:a14="http://schemas.microsoft.com/office/drawing/2010/main">
                <a:solidFill>
                  <a:srgbClr val="66FF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 typeface="Wingdings" pitchFamily="2" charset="2"/>
              <a:buNone/>
            </a:pPr>
            <a:r>
              <a:rPr lang="ja-JP" altLang="en-US" sz="2000" b="1" u="sng">
                <a:solidFill>
                  <a:prstClr val="black"/>
                </a:solidFill>
                <a:latin typeface="ＭＳ ゴシック" pitchFamily="49" charset="-128"/>
                <a:ea typeface="ＭＳ ゴシック" pitchFamily="49" charset="-128"/>
              </a:rPr>
              <a:t>地域</a:t>
            </a:r>
            <a:r>
              <a:rPr lang="ja-JP" altLang="en-US" sz="2000" b="1">
                <a:solidFill>
                  <a:prstClr val="black"/>
                </a:solidFill>
                <a:latin typeface="ＭＳ ゴシック" pitchFamily="49" charset="-128"/>
                <a:ea typeface="ＭＳ ゴシック" pitchFamily="49" charset="-128"/>
              </a:rPr>
              <a:t>災害医療</a:t>
            </a:r>
          </a:p>
          <a:p>
            <a:pPr eaLnBrk="1" hangingPunct="1">
              <a:buFont typeface="Wingdings" pitchFamily="2" charset="2"/>
              <a:buNone/>
            </a:pPr>
            <a:r>
              <a:rPr lang="ja-JP" altLang="en-US" sz="2000" b="1">
                <a:solidFill>
                  <a:prstClr val="black"/>
                </a:solidFill>
                <a:latin typeface="ＭＳ ゴシック" pitchFamily="49" charset="-128"/>
                <a:ea typeface="ＭＳ ゴシック" pitchFamily="49" charset="-128"/>
              </a:rPr>
              <a:t>コーディネーター</a:t>
            </a:r>
          </a:p>
        </p:txBody>
      </p:sp>
      <p:sp>
        <p:nvSpPr>
          <p:cNvPr id="4102" name="Rectangle 6"/>
          <p:cNvSpPr>
            <a:spLocks noChangeArrowheads="1"/>
          </p:cNvSpPr>
          <p:nvPr/>
        </p:nvSpPr>
        <p:spPr bwMode="auto">
          <a:xfrm>
            <a:off x="2987675" y="1196752"/>
            <a:ext cx="5976936" cy="675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179388" indent="-179388" eaLnBrk="1" hangingPunct="1">
              <a:buFont typeface="Wingdings" pitchFamily="2" charset="2"/>
              <a:buNone/>
            </a:pPr>
            <a:r>
              <a:rPr lang="en-US" altLang="ja-JP" sz="1600" dirty="0">
                <a:solidFill>
                  <a:prstClr val="black"/>
                </a:solidFill>
                <a:latin typeface="ＭＳ ゴシック" pitchFamily="49" charset="-128"/>
                <a:ea typeface="ＭＳ ゴシック" pitchFamily="49" charset="-128"/>
              </a:rPr>
              <a:t>■</a:t>
            </a:r>
            <a:r>
              <a:rPr lang="ja-JP" altLang="en-US" sz="1600" dirty="0">
                <a:solidFill>
                  <a:prstClr val="black"/>
                </a:solidFill>
                <a:latin typeface="ＭＳ ゴシック" pitchFamily="49" charset="-128"/>
                <a:ea typeface="ＭＳ ゴシック" pitchFamily="49" charset="-128"/>
              </a:rPr>
              <a:t>発災直後の超急性期から移行期まで</a:t>
            </a:r>
            <a:r>
              <a:rPr lang="ja-JP" altLang="en-US" sz="1600" u="sng" dirty="0">
                <a:solidFill>
                  <a:prstClr val="black"/>
                </a:solidFill>
                <a:latin typeface="ＭＳ ゴシック" pitchFamily="49" charset="-128"/>
                <a:ea typeface="ＭＳ ゴシック" pitchFamily="49" charset="-128"/>
              </a:rPr>
              <a:t>県庁</a:t>
            </a:r>
            <a:r>
              <a:rPr lang="ja-JP" altLang="en-US" sz="1600" dirty="0">
                <a:solidFill>
                  <a:prstClr val="black"/>
                </a:solidFill>
                <a:latin typeface="ＭＳ ゴシック" pitchFamily="49" charset="-128"/>
                <a:ea typeface="ＭＳ ゴシック" pitchFamily="49" charset="-128"/>
              </a:rPr>
              <a:t>に出務し、</a:t>
            </a:r>
            <a:r>
              <a:rPr lang="ja-JP" altLang="en-US" sz="1600" u="sng" dirty="0">
                <a:solidFill>
                  <a:srgbClr val="FF0000"/>
                </a:solidFill>
                <a:latin typeface="ＭＳ ゴシック" pitchFamily="49" charset="-128"/>
                <a:ea typeface="ＭＳ ゴシック" pitchFamily="49" charset="-128"/>
              </a:rPr>
              <a:t>県全体</a:t>
            </a:r>
            <a:r>
              <a:rPr lang="ja-JP" altLang="en-US" sz="1600" dirty="0">
                <a:solidFill>
                  <a:prstClr val="black"/>
                </a:solidFill>
                <a:latin typeface="ＭＳ ゴシック" pitchFamily="49" charset="-128"/>
                <a:ea typeface="ＭＳ ゴシック" pitchFamily="49" charset="-128"/>
              </a:rPr>
              <a:t>の災害医療体制の統括・調整に関し活動</a:t>
            </a:r>
          </a:p>
        </p:txBody>
      </p:sp>
      <p:sp>
        <p:nvSpPr>
          <p:cNvPr id="4105" name="Rectangle 9"/>
          <p:cNvSpPr>
            <a:spLocks noChangeArrowheads="1"/>
          </p:cNvSpPr>
          <p:nvPr/>
        </p:nvSpPr>
        <p:spPr bwMode="auto">
          <a:xfrm>
            <a:off x="2987675" y="2276872"/>
            <a:ext cx="5976936" cy="835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179388" indent="-179388" eaLnBrk="1" hangingPunct="1">
              <a:buFont typeface="Wingdings" pitchFamily="2" charset="2"/>
              <a:buNone/>
            </a:pPr>
            <a:r>
              <a:rPr lang="en-US" altLang="ja-JP" sz="1600" dirty="0">
                <a:solidFill>
                  <a:prstClr val="black"/>
                </a:solidFill>
                <a:latin typeface="ＭＳ ゴシック" pitchFamily="49" charset="-128"/>
                <a:ea typeface="ＭＳ ゴシック" pitchFamily="49" charset="-128"/>
              </a:rPr>
              <a:t>■</a:t>
            </a:r>
            <a:r>
              <a:rPr lang="ja-JP" altLang="en-US" sz="1600" dirty="0">
                <a:solidFill>
                  <a:prstClr val="black"/>
                </a:solidFill>
                <a:latin typeface="ＭＳ ゴシック" pitchFamily="49" charset="-128"/>
                <a:ea typeface="ＭＳ ゴシック" pitchFamily="49" charset="-128"/>
              </a:rPr>
              <a:t>ＤＭＡＴ撤収後医師会等の医療チームが活動する急性期以降において</a:t>
            </a:r>
            <a:r>
              <a:rPr lang="ja-JP" altLang="en-US" sz="1600" u="sng" dirty="0">
                <a:solidFill>
                  <a:prstClr val="black"/>
                </a:solidFill>
                <a:latin typeface="ＭＳ ゴシック" pitchFamily="49" charset="-128"/>
                <a:ea typeface="ＭＳ ゴシック" pitchFamily="49" charset="-128"/>
              </a:rPr>
              <a:t>県庁</a:t>
            </a:r>
            <a:r>
              <a:rPr lang="ja-JP" altLang="en-US" sz="1600" dirty="0">
                <a:solidFill>
                  <a:prstClr val="black"/>
                </a:solidFill>
                <a:latin typeface="ＭＳ ゴシック" pitchFamily="49" charset="-128"/>
                <a:ea typeface="ＭＳ ゴシック" pitchFamily="49" charset="-128"/>
              </a:rPr>
              <a:t>に出務し、</a:t>
            </a:r>
            <a:r>
              <a:rPr lang="ja-JP" altLang="en-US" sz="1600" u="sng" dirty="0">
                <a:solidFill>
                  <a:srgbClr val="FF0000"/>
                </a:solidFill>
                <a:latin typeface="ＭＳ ゴシック" pitchFamily="49" charset="-128"/>
                <a:ea typeface="ＭＳ ゴシック" pitchFamily="49" charset="-128"/>
              </a:rPr>
              <a:t>県全体</a:t>
            </a:r>
            <a:r>
              <a:rPr lang="ja-JP" altLang="en-US" sz="1600" dirty="0">
                <a:solidFill>
                  <a:prstClr val="black"/>
                </a:solidFill>
                <a:latin typeface="ＭＳ ゴシック" pitchFamily="49" charset="-128"/>
                <a:ea typeface="ＭＳ ゴシック" pitchFamily="49" charset="-128"/>
              </a:rPr>
              <a:t>の災害医療体制の統括・調整に関し活動</a:t>
            </a:r>
          </a:p>
        </p:txBody>
      </p:sp>
      <p:sp>
        <p:nvSpPr>
          <p:cNvPr id="4108" name="Rectangle 13"/>
          <p:cNvSpPr>
            <a:spLocks noChangeArrowheads="1"/>
          </p:cNvSpPr>
          <p:nvPr/>
        </p:nvSpPr>
        <p:spPr bwMode="auto">
          <a:xfrm>
            <a:off x="2987675" y="4086655"/>
            <a:ext cx="5976936" cy="965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179388" indent="-179388" eaLnBrk="1" hangingPunct="1">
              <a:buFont typeface="Wingdings" pitchFamily="2" charset="2"/>
              <a:buNone/>
            </a:pPr>
            <a:r>
              <a:rPr lang="en-US" altLang="ja-JP" sz="1600" dirty="0">
                <a:solidFill>
                  <a:prstClr val="black"/>
                </a:solidFill>
                <a:latin typeface="ＭＳ ゴシック" pitchFamily="49" charset="-128"/>
                <a:ea typeface="ＭＳ ゴシック" pitchFamily="49" charset="-128"/>
              </a:rPr>
              <a:t>■</a:t>
            </a:r>
            <a:r>
              <a:rPr lang="ja-JP" altLang="en-US" sz="1600" dirty="0">
                <a:solidFill>
                  <a:prstClr val="black"/>
                </a:solidFill>
                <a:latin typeface="ＭＳ ゴシック" pitchFamily="49" charset="-128"/>
                <a:ea typeface="ＭＳ ゴシック" pitchFamily="49" charset="-128"/>
              </a:rPr>
              <a:t>発災直後の超急性期から移行期まで</a:t>
            </a:r>
            <a:r>
              <a:rPr lang="ja-JP" altLang="en-US" sz="1600" u="sng" dirty="0">
                <a:solidFill>
                  <a:srgbClr val="FF0000"/>
                </a:solidFill>
                <a:latin typeface="ＭＳ ゴシック" pitchFamily="49" charset="-128"/>
                <a:ea typeface="ＭＳ ゴシック" pitchFamily="49" charset="-128"/>
              </a:rPr>
              <a:t>保健所等</a:t>
            </a:r>
            <a:r>
              <a:rPr lang="ja-JP" altLang="en-US" sz="1600" dirty="0">
                <a:solidFill>
                  <a:prstClr val="black"/>
                </a:solidFill>
                <a:latin typeface="ＭＳ ゴシック" pitchFamily="49" charset="-128"/>
                <a:ea typeface="ＭＳ ゴシック" pitchFamily="49" charset="-128"/>
              </a:rPr>
              <a:t>に出務し、</a:t>
            </a:r>
            <a:r>
              <a:rPr lang="ja-JP" altLang="en-US" sz="1600" u="sng" dirty="0">
                <a:solidFill>
                  <a:srgbClr val="FF0000"/>
                </a:solidFill>
                <a:latin typeface="ＭＳ ゴシック" pitchFamily="49" charset="-128"/>
                <a:ea typeface="ＭＳ ゴシック" pitchFamily="49" charset="-128"/>
              </a:rPr>
              <a:t>当該保健所管轄区域内</a:t>
            </a:r>
            <a:r>
              <a:rPr lang="ja-JP" altLang="en-US" sz="1600" dirty="0">
                <a:solidFill>
                  <a:prstClr val="black"/>
                </a:solidFill>
                <a:latin typeface="ＭＳ ゴシック" pitchFamily="49" charset="-128"/>
                <a:ea typeface="ＭＳ ゴシック" pitchFamily="49" charset="-128"/>
              </a:rPr>
              <a:t>の医療救護活動の統括・調整に関し活動</a:t>
            </a:r>
          </a:p>
        </p:txBody>
      </p:sp>
      <p:sp>
        <p:nvSpPr>
          <p:cNvPr id="4110" name="Rectangle 15"/>
          <p:cNvSpPr>
            <a:spLocks noChangeArrowheads="1"/>
          </p:cNvSpPr>
          <p:nvPr/>
        </p:nvSpPr>
        <p:spPr bwMode="auto">
          <a:xfrm>
            <a:off x="2987675" y="5229232"/>
            <a:ext cx="5976936" cy="811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179388" indent="-179388" eaLnBrk="1" hangingPunct="1">
              <a:buFont typeface="Wingdings" pitchFamily="2" charset="2"/>
              <a:buNone/>
            </a:pPr>
            <a:r>
              <a:rPr lang="en-US" altLang="ja-JP" sz="1600" dirty="0">
                <a:solidFill>
                  <a:prstClr val="black"/>
                </a:solidFill>
                <a:latin typeface="ＭＳ ゴシック" pitchFamily="49" charset="-128"/>
                <a:ea typeface="ＭＳ ゴシック" pitchFamily="49" charset="-128"/>
              </a:rPr>
              <a:t>■</a:t>
            </a:r>
            <a:r>
              <a:rPr lang="ja-JP" altLang="en-US" sz="1600" dirty="0">
                <a:solidFill>
                  <a:prstClr val="black"/>
                </a:solidFill>
                <a:latin typeface="ＭＳ ゴシック" pitchFamily="49" charset="-128"/>
                <a:ea typeface="ＭＳ ゴシック" pitchFamily="49" charset="-128"/>
              </a:rPr>
              <a:t>ＤＭＡＴ撤収後医師会等の医療チームが活動する急性期以降において</a:t>
            </a:r>
            <a:r>
              <a:rPr lang="ja-JP" altLang="en-US" sz="1600" u="sng" dirty="0">
                <a:solidFill>
                  <a:srgbClr val="FF0000"/>
                </a:solidFill>
                <a:latin typeface="ＭＳ ゴシック" pitchFamily="49" charset="-128"/>
                <a:ea typeface="ＭＳ ゴシック" pitchFamily="49" charset="-128"/>
              </a:rPr>
              <a:t>保健所等</a:t>
            </a:r>
            <a:r>
              <a:rPr lang="ja-JP" altLang="en-US" sz="1600" dirty="0">
                <a:solidFill>
                  <a:prstClr val="black"/>
                </a:solidFill>
                <a:latin typeface="ＭＳ ゴシック" pitchFamily="49" charset="-128"/>
                <a:ea typeface="ＭＳ ゴシック" pitchFamily="49" charset="-128"/>
              </a:rPr>
              <a:t>に参集し、</a:t>
            </a:r>
            <a:r>
              <a:rPr lang="ja-JP" altLang="en-US" sz="1600" u="sng" dirty="0">
                <a:solidFill>
                  <a:srgbClr val="FF0000"/>
                </a:solidFill>
                <a:latin typeface="ＭＳ ゴシック" pitchFamily="49" charset="-128"/>
                <a:ea typeface="ＭＳ ゴシック" pitchFamily="49" charset="-128"/>
              </a:rPr>
              <a:t>当該保健所管轄区域内</a:t>
            </a:r>
            <a:r>
              <a:rPr lang="ja-JP" altLang="en-US" sz="1600" dirty="0">
                <a:solidFill>
                  <a:prstClr val="black"/>
                </a:solidFill>
                <a:latin typeface="ＭＳ ゴシック" pitchFamily="49" charset="-128"/>
                <a:ea typeface="ＭＳ ゴシック" pitchFamily="49" charset="-128"/>
              </a:rPr>
              <a:t>の医療救護活動の統括・調整に関し活動</a:t>
            </a:r>
          </a:p>
        </p:txBody>
      </p:sp>
      <p:cxnSp>
        <p:nvCxnSpPr>
          <p:cNvPr id="3" name="直線矢印コネクタ 2"/>
          <p:cNvCxnSpPr/>
          <p:nvPr/>
        </p:nvCxnSpPr>
        <p:spPr>
          <a:xfrm>
            <a:off x="1950742" y="2601243"/>
            <a:ext cx="0" cy="1914440"/>
          </a:xfrm>
          <a:prstGeom prst="straightConnector1">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cxnSpLocks/>
          </p:cNvCxnSpPr>
          <p:nvPr/>
        </p:nvCxnSpPr>
        <p:spPr>
          <a:xfrm flipV="1">
            <a:off x="899592" y="2601243"/>
            <a:ext cx="0" cy="1943661"/>
          </a:xfrm>
          <a:prstGeom prst="straightConnector1">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23534" y="3153162"/>
            <a:ext cx="2159767" cy="707886"/>
          </a:xfrm>
          <a:prstGeom prst="rect">
            <a:avLst/>
          </a:prstGeom>
          <a:solidFill>
            <a:schemeClr val="bg1"/>
          </a:solidFill>
          <a:ln w="25400">
            <a:solidFill>
              <a:schemeClr val="tx1"/>
            </a:solidFill>
            <a:prstDash val="sysDash"/>
          </a:ln>
        </p:spPr>
        <p:txBody>
          <a:bodyPr wrap="square" rtlCol="0">
            <a:spAutoFit/>
          </a:bodyPr>
          <a:lstStyle/>
          <a:p>
            <a:pPr algn="ctr"/>
            <a:r>
              <a:rPr lang="ja-JP" altLang="en-US" sz="2000" dirty="0">
                <a:solidFill>
                  <a:prstClr val="black"/>
                </a:solidFill>
              </a:rPr>
              <a:t>情報共有</a:t>
            </a:r>
            <a:endParaRPr lang="en-US" altLang="ja-JP" sz="2000" dirty="0">
              <a:solidFill>
                <a:prstClr val="black"/>
              </a:solidFill>
            </a:endParaRPr>
          </a:p>
          <a:p>
            <a:pPr algn="ctr"/>
            <a:r>
              <a:rPr lang="ja-JP" altLang="en-US" sz="2000" dirty="0">
                <a:solidFill>
                  <a:prstClr val="black"/>
                </a:solidFill>
              </a:rPr>
              <a:t>支援要請・応諾</a:t>
            </a:r>
            <a:endParaRPr lang="en-US" altLang="ja-JP" sz="2000" dirty="0">
              <a:solidFill>
                <a:prstClr val="black"/>
              </a:solidFill>
            </a:endParaRPr>
          </a:p>
        </p:txBody>
      </p:sp>
      <p:sp>
        <p:nvSpPr>
          <p:cNvPr id="8" name="左中かっこ 7"/>
          <p:cNvSpPr/>
          <p:nvPr/>
        </p:nvSpPr>
        <p:spPr>
          <a:xfrm>
            <a:off x="2699808" y="1197248"/>
            <a:ext cx="287883" cy="187936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26" name="左中かっこ 25"/>
          <p:cNvSpPr/>
          <p:nvPr/>
        </p:nvSpPr>
        <p:spPr>
          <a:xfrm>
            <a:off x="2708266" y="4221584"/>
            <a:ext cx="287883" cy="187936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2" name="角丸四角形 1"/>
          <p:cNvSpPr/>
          <p:nvPr/>
        </p:nvSpPr>
        <p:spPr>
          <a:xfrm>
            <a:off x="148087" y="4077072"/>
            <a:ext cx="8888410" cy="2088232"/>
          </a:xfrm>
          <a:prstGeom prst="roundRect">
            <a:avLst>
              <a:gd name="adj" fmla="val 9275"/>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Rectangle 7">
            <a:extLst>
              <a:ext uri="{FF2B5EF4-FFF2-40B4-BE49-F238E27FC236}">
                <a16:creationId xmlns:a16="http://schemas.microsoft.com/office/drawing/2014/main" id="{CA448D57-E7AF-4C78-9FCE-C9292005735E}"/>
              </a:ext>
            </a:extLst>
          </p:cNvPr>
          <p:cNvSpPr>
            <a:spLocks noChangeArrowheads="1"/>
          </p:cNvSpPr>
          <p:nvPr/>
        </p:nvSpPr>
        <p:spPr bwMode="auto">
          <a:xfrm>
            <a:off x="77056" y="153000"/>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地域災害医療コーディネーターの出務</a:t>
            </a:r>
          </a:p>
        </p:txBody>
      </p:sp>
      <p:sp>
        <p:nvSpPr>
          <p:cNvPr id="20" name="スライド番号プレースホルダ 5">
            <a:extLst>
              <a:ext uri="{FF2B5EF4-FFF2-40B4-BE49-F238E27FC236}">
                <a16:creationId xmlns:a16="http://schemas.microsoft.com/office/drawing/2014/main" id="{2643224E-2605-4F0A-885E-04ADAB5321BD}"/>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70</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40090384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222250" y="1484316"/>
            <a:ext cx="8670925" cy="51133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 typeface="Wingdings" pitchFamily="2" charset="2"/>
              <a:buNone/>
            </a:pPr>
            <a:r>
              <a:rPr lang="en-US" altLang="ja-JP" sz="1600" dirty="0">
                <a:solidFill>
                  <a:prstClr val="black"/>
                </a:solidFill>
                <a:ea typeface="ＭＳ ゴシック" pitchFamily="49" charset="-128"/>
              </a:rPr>
              <a:t>■</a:t>
            </a:r>
            <a:r>
              <a:rPr lang="ja-JP" altLang="en-US" sz="1600" b="1" u="sng" dirty="0">
                <a:solidFill>
                  <a:prstClr val="black"/>
                </a:solidFill>
                <a:ea typeface="ＭＳ ゴシック" pitchFamily="49" charset="-128"/>
              </a:rPr>
              <a:t>災害時に保健所等に参集し、保健所長（保健医療調整現地本部長）のもとで、次の医療救護活動を統括・調整</a:t>
            </a:r>
            <a:endParaRPr lang="en-US" altLang="ja-JP" sz="1600" b="1" u="sng" dirty="0">
              <a:solidFill>
                <a:prstClr val="black"/>
              </a:solidFill>
              <a:latin typeface="ＭＳ 明朝" panose="02020609040205080304" pitchFamily="17" charset="-128"/>
              <a:ea typeface="ＭＳ 明朝" panose="02020609040205080304" pitchFamily="17" charset="-128"/>
            </a:endParaRPr>
          </a:p>
          <a:p>
            <a:pPr eaLnBrk="1" hangingPunct="1">
              <a:buFont typeface="Wingdings" pitchFamily="2" charset="2"/>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ja-JP" altLang="en-US" sz="1600" dirty="0">
                <a:solidFill>
                  <a:prstClr val="black"/>
                </a:solidFill>
                <a:latin typeface="MS UI Gothic" panose="020B0600070205080204" pitchFamily="50" charset="-128"/>
                <a:ea typeface="MS UI Gothic" panose="020B0600070205080204" pitchFamily="50" charset="-128"/>
              </a:rPr>
              <a:t>◇被災地の医療ニーズの把握及び分析</a:t>
            </a:r>
          </a:p>
          <a:p>
            <a:pPr eaLnBrk="1" hangingPunct="1">
              <a:buFont typeface="Wingdings" pitchFamily="2" charset="2"/>
              <a:buNone/>
            </a:pPr>
            <a:r>
              <a:rPr lang="ja-JP" altLang="en-US" sz="1600" dirty="0">
                <a:solidFill>
                  <a:prstClr val="black"/>
                </a:solidFill>
                <a:latin typeface="MS UI Gothic" panose="020B0600070205080204" pitchFamily="50" charset="-128"/>
                <a:ea typeface="MS UI Gothic" panose="020B0600070205080204" pitchFamily="50" charset="-128"/>
              </a:rPr>
              <a:t>　 ◇派遣された医療チームや自主的に参集した医療チームの保健所管轄区域内での効果的な</a:t>
            </a:r>
            <a:endParaRPr lang="en-US" altLang="ja-JP" sz="1600" dirty="0">
              <a:solidFill>
                <a:prstClr val="black"/>
              </a:solidFill>
              <a:latin typeface="MS UI Gothic" panose="020B0600070205080204" pitchFamily="50" charset="-128"/>
              <a:ea typeface="MS UI Gothic" panose="020B0600070205080204" pitchFamily="50" charset="-128"/>
            </a:endParaRPr>
          </a:p>
          <a:p>
            <a:pPr eaLnBrk="1" hangingPunct="1">
              <a:buFont typeface="Wingdings" pitchFamily="2" charset="2"/>
              <a:buNone/>
            </a:pPr>
            <a:r>
              <a:rPr lang="ja-JP" altLang="en-US" sz="1600" dirty="0">
                <a:solidFill>
                  <a:prstClr val="black"/>
                </a:solidFill>
                <a:latin typeface="MS UI Gothic" panose="020B0600070205080204" pitchFamily="50" charset="-128"/>
                <a:ea typeface="MS UI Gothic" panose="020B0600070205080204" pitchFamily="50" charset="-128"/>
              </a:rPr>
              <a:t>　  　配置・調整</a:t>
            </a:r>
            <a:endParaRPr lang="en-US" altLang="ja-JP" sz="1600" dirty="0">
              <a:solidFill>
                <a:prstClr val="black"/>
              </a:solidFill>
              <a:latin typeface="MS UI Gothic" panose="020B0600070205080204" pitchFamily="50" charset="-128"/>
              <a:ea typeface="MS UI Gothic" panose="020B0600070205080204" pitchFamily="50" charset="-128"/>
            </a:endParaRPr>
          </a:p>
          <a:p>
            <a:pPr eaLnBrk="1" hangingPunct="1">
              <a:buFont typeface="Wingdings" pitchFamily="2" charset="2"/>
              <a:buNone/>
            </a:pPr>
            <a:r>
              <a:rPr lang="ja-JP" altLang="en-US" sz="1600" dirty="0">
                <a:solidFill>
                  <a:prstClr val="black"/>
                </a:solidFill>
                <a:latin typeface="MS UI Gothic" panose="020B0600070205080204" pitchFamily="50" charset="-128"/>
                <a:ea typeface="MS UI Gothic" panose="020B0600070205080204" pitchFamily="50" charset="-128"/>
              </a:rPr>
              <a:t>　 ◇保健所管轄区域内での傷病者の受入医療機関の調整</a:t>
            </a:r>
            <a:endParaRPr lang="en-US" altLang="ja-JP" sz="1600" dirty="0">
              <a:solidFill>
                <a:prstClr val="black"/>
              </a:solidFill>
              <a:latin typeface="MS UI Gothic" panose="020B0600070205080204" pitchFamily="50" charset="-128"/>
              <a:ea typeface="MS UI Gothic" panose="020B0600070205080204" pitchFamily="50" charset="-128"/>
            </a:endParaRPr>
          </a:p>
          <a:p>
            <a:pPr eaLnBrk="1" hangingPunct="1">
              <a:buFont typeface="Wingdings" pitchFamily="2" charset="2"/>
              <a:buNone/>
            </a:pPr>
            <a:r>
              <a:rPr lang="ja-JP" altLang="en-US" sz="1600" dirty="0">
                <a:solidFill>
                  <a:prstClr val="black"/>
                </a:solidFill>
                <a:latin typeface="MS UI Gothic" panose="020B0600070205080204" pitchFamily="50" charset="-128"/>
                <a:ea typeface="MS UI Gothic" panose="020B0600070205080204" pitchFamily="50" charset="-128"/>
              </a:rPr>
              <a:t> 　◇その他知事が必要と認める事項</a:t>
            </a:r>
          </a:p>
          <a:p>
            <a:pPr eaLnBrk="1" hangingPunct="1">
              <a:buFont typeface="Wingdings" pitchFamily="2" charset="2"/>
              <a:buNone/>
            </a:pPr>
            <a:endParaRPr lang="en-US" altLang="ja-JP" sz="1600" dirty="0">
              <a:solidFill>
                <a:prstClr val="black"/>
              </a:solidFill>
              <a:ea typeface="ＭＳ ゴシック" pitchFamily="49" charset="-128"/>
            </a:endParaRPr>
          </a:p>
          <a:p>
            <a:pPr eaLnBrk="1" hangingPunct="1">
              <a:buFont typeface="Wingdings" pitchFamily="2" charset="2"/>
              <a:buNone/>
            </a:pPr>
            <a:r>
              <a:rPr lang="ja-JP" altLang="en-US" sz="1600" dirty="0">
                <a:solidFill>
                  <a:prstClr val="black"/>
                </a:solidFill>
                <a:ea typeface="ＭＳ ゴシック" pitchFamily="49" charset="-128"/>
              </a:rPr>
              <a:t>■</a:t>
            </a:r>
            <a:r>
              <a:rPr lang="ja-JP" altLang="en-US" sz="1600" b="1" u="sng" dirty="0">
                <a:solidFill>
                  <a:prstClr val="black"/>
                </a:solidFill>
                <a:ea typeface="ＭＳ ゴシック" pitchFamily="49" charset="-128"/>
              </a:rPr>
              <a:t>被災地の地域災害医療コーディネーターの応援、代行</a:t>
            </a:r>
            <a:endParaRPr lang="en-US" altLang="ja-JP" sz="1600" b="1" u="sng" dirty="0">
              <a:solidFill>
                <a:prstClr val="black"/>
              </a:solidFill>
              <a:ea typeface="ＭＳ ゴシック" pitchFamily="49" charset="-128"/>
            </a:endParaRPr>
          </a:p>
          <a:p>
            <a:pPr eaLnBrk="1" hangingPunct="1">
              <a:buFont typeface="Wingdings" pitchFamily="2" charset="2"/>
              <a:buNone/>
            </a:pPr>
            <a:r>
              <a:rPr lang="ja-JP" altLang="en-US" sz="1600" dirty="0">
                <a:solidFill>
                  <a:prstClr val="black"/>
                </a:solidFill>
                <a:ea typeface="ＭＳ ゴシック" pitchFamily="49" charset="-128"/>
              </a:rPr>
              <a:t>　</a:t>
            </a:r>
            <a:r>
              <a:rPr lang="en-US" altLang="ja-JP" sz="1600" dirty="0">
                <a:solidFill>
                  <a:prstClr val="black"/>
                </a:solidFill>
                <a:ea typeface="ＭＳ ゴシック" pitchFamily="49" charset="-128"/>
              </a:rPr>
              <a:t>※</a:t>
            </a:r>
            <a:r>
              <a:rPr lang="ja-JP" altLang="en-US" sz="1600" dirty="0">
                <a:solidFill>
                  <a:prstClr val="black"/>
                </a:solidFill>
                <a:ea typeface="ＭＳ ゴシック" pitchFamily="49" charset="-128"/>
              </a:rPr>
              <a:t> 県が必要に応じて、県災害医療コーディネーターの助言に基づき、被災地外の地域災害</a:t>
            </a:r>
            <a:endParaRPr lang="en-US" altLang="ja-JP" sz="1600" dirty="0">
              <a:solidFill>
                <a:prstClr val="black"/>
              </a:solidFill>
              <a:ea typeface="ＭＳ ゴシック" pitchFamily="49" charset="-128"/>
            </a:endParaRPr>
          </a:p>
          <a:p>
            <a:pPr eaLnBrk="1" hangingPunct="1">
              <a:buFont typeface="Wingdings" pitchFamily="2" charset="2"/>
              <a:buNone/>
            </a:pPr>
            <a:r>
              <a:rPr lang="ja-JP" altLang="en-US" sz="1600" dirty="0">
                <a:solidFill>
                  <a:prstClr val="black"/>
                </a:solidFill>
                <a:ea typeface="ＭＳ ゴシック" pitchFamily="49" charset="-128"/>
              </a:rPr>
              <a:t> 　　医療コーディネーターへ派遣を要請する。</a:t>
            </a:r>
            <a:endParaRPr lang="en-US" altLang="ja-JP" sz="1600" dirty="0">
              <a:solidFill>
                <a:prstClr val="black"/>
              </a:solidFill>
              <a:ea typeface="ＭＳ ゴシック" pitchFamily="49" charset="-128"/>
            </a:endParaRPr>
          </a:p>
          <a:p>
            <a:pPr eaLnBrk="1" hangingPunct="1">
              <a:buFont typeface="Wingdings" pitchFamily="2" charset="2"/>
              <a:buNone/>
            </a:pPr>
            <a:endParaRPr lang="en-US" altLang="ja-JP" sz="1600" dirty="0">
              <a:solidFill>
                <a:prstClr val="black"/>
              </a:solidFill>
              <a:ea typeface="ＭＳ ゴシック" pitchFamily="49" charset="-128"/>
            </a:endParaRPr>
          </a:p>
          <a:p>
            <a:pPr eaLnBrk="1" hangingPunct="1">
              <a:buFont typeface="Wingdings" pitchFamily="2" charset="2"/>
              <a:buNone/>
            </a:pPr>
            <a:r>
              <a:rPr lang="ja-JP" altLang="en-US" sz="1600" dirty="0">
                <a:solidFill>
                  <a:prstClr val="black"/>
                </a:solidFill>
                <a:ea typeface="ＭＳ ゴシック" pitchFamily="49" charset="-128"/>
              </a:rPr>
              <a:t>■</a:t>
            </a:r>
            <a:r>
              <a:rPr lang="ja-JP" altLang="en-US" sz="1600" b="1" u="sng" dirty="0">
                <a:solidFill>
                  <a:prstClr val="black"/>
                </a:solidFill>
                <a:ea typeface="ＭＳ ゴシック" pitchFamily="49" charset="-128"/>
              </a:rPr>
              <a:t>県災害医療コーディネーターとの情報共有、支援要請・応諾</a:t>
            </a:r>
          </a:p>
          <a:p>
            <a:pPr eaLnBrk="1" hangingPunct="1">
              <a:buFont typeface="Wingdings" pitchFamily="2" charset="2"/>
              <a:buNone/>
            </a:pPr>
            <a:endParaRPr lang="en-US" altLang="ja-JP" sz="1600" dirty="0">
              <a:solidFill>
                <a:prstClr val="black"/>
              </a:solidFill>
              <a:ea typeface="ＭＳ ゴシック" pitchFamily="49" charset="-128"/>
            </a:endParaRPr>
          </a:p>
          <a:p>
            <a:pPr eaLnBrk="1" hangingPunct="1">
              <a:buFont typeface="Wingdings" pitchFamily="2" charset="2"/>
              <a:buNone/>
            </a:pPr>
            <a:r>
              <a:rPr lang="ja-JP" altLang="en-US" sz="1600" dirty="0">
                <a:solidFill>
                  <a:prstClr val="black"/>
                </a:solidFill>
                <a:ea typeface="ＭＳ ゴシック" pitchFamily="49" charset="-128"/>
              </a:rPr>
              <a:t>■</a:t>
            </a:r>
            <a:r>
              <a:rPr lang="ja-JP" altLang="en-US" sz="1600" b="1" u="sng" dirty="0">
                <a:solidFill>
                  <a:prstClr val="black"/>
                </a:solidFill>
                <a:ea typeface="ＭＳ ゴシック" pitchFamily="49" charset="-128"/>
              </a:rPr>
              <a:t>各保健所管轄区域での具体的な災害医療対策に対する助言や、地域で開催される災害医療</a:t>
            </a:r>
            <a:endParaRPr lang="en-US" altLang="ja-JP" sz="1600" b="1" u="sng" dirty="0">
              <a:solidFill>
                <a:prstClr val="black"/>
              </a:solidFill>
              <a:ea typeface="ＭＳ ゴシック" pitchFamily="49" charset="-128"/>
            </a:endParaRPr>
          </a:p>
          <a:p>
            <a:pPr eaLnBrk="1" hangingPunct="1">
              <a:buFont typeface="Wingdings" pitchFamily="2" charset="2"/>
              <a:buNone/>
            </a:pPr>
            <a:r>
              <a:rPr lang="ja-JP" altLang="en-US" sz="1600" b="1" u="sng" dirty="0">
                <a:solidFill>
                  <a:prstClr val="black"/>
                </a:solidFill>
                <a:ea typeface="ＭＳ ゴシック" pitchFamily="49" charset="-128"/>
              </a:rPr>
              <a:t>　研修・訓練等への助言</a:t>
            </a:r>
            <a:endParaRPr lang="en-US" altLang="ja-JP" sz="1600" b="1" u="sng" dirty="0">
              <a:solidFill>
                <a:prstClr val="black"/>
              </a:solidFill>
              <a:ea typeface="ＭＳ ゴシック" pitchFamily="49" charset="-128"/>
            </a:endParaRPr>
          </a:p>
        </p:txBody>
      </p:sp>
      <p:sp>
        <p:nvSpPr>
          <p:cNvPr id="9220" name="Rectangle 4"/>
          <p:cNvSpPr>
            <a:spLocks noChangeArrowheads="1"/>
          </p:cNvSpPr>
          <p:nvPr/>
        </p:nvSpPr>
        <p:spPr bwMode="auto">
          <a:xfrm>
            <a:off x="250825" y="925513"/>
            <a:ext cx="2160000" cy="360362"/>
          </a:xfrm>
          <a:prstGeom prst="rect">
            <a:avLst/>
          </a:prstGeom>
          <a:gradFill rotWithShape="1">
            <a:gsLst>
              <a:gs pos="0">
                <a:srgbClr val="FFCCFF"/>
              </a:gs>
              <a:gs pos="100000">
                <a:srgbClr val="FFEAFF"/>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2000" b="1" dirty="0">
                <a:solidFill>
                  <a:prstClr val="black"/>
                </a:solidFill>
                <a:latin typeface="ＭＳ ゴシック" pitchFamily="49" charset="-128"/>
                <a:ea typeface="ＭＳ ゴシック" pitchFamily="49" charset="-128"/>
              </a:rPr>
              <a:t>役割</a:t>
            </a:r>
          </a:p>
        </p:txBody>
      </p:sp>
      <p:sp>
        <p:nvSpPr>
          <p:cNvPr id="7" name="Rectangle 7">
            <a:extLst>
              <a:ext uri="{FF2B5EF4-FFF2-40B4-BE49-F238E27FC236}">
                <a16:creationId xmlns:a16="http://schemas.microsoft.com/office/drawing/2014/main" id="{5E13C633-FBE0-4F75-AD5F-0C42B915A469}"/>
              </a:ext>
            </a:extLst>
          </p:cNvPr>
          <p:cNvSpPr>
            <a:spLocks noChangeArrowheads="1"/>
          </p:cNvSpPr>
          <p:nvPr/>
        </p:nvSpPr>
        <p:spPr bwMode="auto">
          <a:xfrm>
            <a:off x="148939" y="217324"/>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地域災害医療コーディネーターの役割</a:t>
            </a:r>
          </a:p>
        </p:txBody>
      </p:sp>
      <p:sp>
        <p:nvSpPr>
          <p:cNvPr id="8" name="スライド番号プレースホルダ 5">
            <a:extLst>
              <a:ext uri="{FF2B5EF4-FFF2-40B4-BE49-F238E27FC236}">
                <a16:creationId xmlns:a16="http://schemas.microsoft.com/office/drawing/2014/main" id="{C3D339C3-E119-4C84-A179-4D8CDC94345C}"/>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71</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940773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102505" y="871162"/>
            <a:ext cx="5900854" cy="5907764"/>
          </a:xfrm>
          <a:prstGeom prst="rect">
            <a:avLst/>
          </a:prstGeom>
        </p:spPr>
      </p:pic>
      <p:sp>
        <p:nvSpPr>
          <p:cNvPr id="17" name="Text Box 2"/>
          <p:cNvSpPr txBox="1">
            <a:spLocks noChangeArrowheads="1"/>
          </p:cNvSpPr>
          <p:nvPr/>
        </p:nvSpPr>
        <p:spPr bwMode="auto">
          <a:xfrm>
            <a:off x="4656151" y="5245663"/>
            <a:ext cx="4390211" cy="1166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ts val="600"/>
              </a:spcBef>
              <a:buClrTx/>
              <a:buFontTx/>
              <a:buNone/>
            </a:pPr>
            <a:r>
              <a:rPr lang="ja-JP" altLang="en-US" sz="2000" dirty="0"/>
              <a:t>　　　　　 </a:t>
            </a:r>
            <a:r>
              <a:rPr lang="ja-JP" altLang="en-US" sz="1200" dirty="0"/>
              <a:t>・・・</a:t>
            </a:r>
            <a:r>
              <a:rPr lang="en-US" altLang="ja-JP" sz="1200" dirty="0"/>
              <a:t>7</a:t>
            </a:r>
            <a:r>
              <a:rPr lang="ja-JP" altLang="en-US" sz="1200" dirty="0"/>
              <a:t>月豪雨で</a:t>
            </a:r>
            <a:r>
              <a:rPr lang="en-US" altLang="ja-JP" sz="1200" u="sng" dirty="0"/>
              <a:t>DMAT</a:t>
            </a:r>
            <a:r>
              <a:rPr lang="ja-JP" altLang="en-US" sz="1200" u="sng" dirty="0"/>
              <a:t>活動拠点本部</a:t>
            </a:r>
            <a:r>
              <a:rPr lang="ja-JP" altLang="en-US" sz="1200" dirty="0"/>
              <a:t>を担った病院</a:t>
            </a:r>
            <a:endParaRPr lang="en-US" altLang="ja-JP" sz="1200" dirty="0"/>
          </a:p>
          <a:p>
            <a:pPr eaLnBrk="1" hangingPunct="1">
              <a:spcBef>
                <a:spcPts val="600"/>
              </a:spcBef>
              <a:buClrTx/>
              <a:buFontTx/>
              <a:buNone/>
            </a:pPr>
            <a:r>
              <a:rPr lang="ja-JP" altLang="en-US" sz="1000" dirty="0"/>
              <a:t>                            　　 ・熊本労災病院（県南保健医療調整本部）</a:t>
            </a:r>
            <a:endParaRPr lang="en-US" altLang="ja-JP" sz="1000" dirty="0"/>
          </a:p>
          <a:p>
            <a:pPr eaLnBrk="1" hangingPunct="1">
              <a:spcBef>
                <a:spcPts val="600"/>
              </a:spcBef>
              <a:buClrTx/>
              <a:buFontTx/>
              <a:buNone/>
            </a:pPr>
            <a:r>
              <a:rPr lang="ja-JP" altLang="en-US" sz="1000" dirty="0"/>
              <a:t>　　　　　　　　　　　   　  ・水俣市立総合医療センター（葦水保健医療調整本部）</a:t>
            </a:r>
            <a:endParaRPr lang="en-US" altLang="ja-JP" sz="1000" dirty="0"/>
          </a:p>
          <a:p>
            <a:pPr eaLnBrk="1" hangingPunct="1">
              <a:spcBef>
                <a:spcPts val="600"/>
              </a:spcBef>
              <a:buClrTx/>
              <a:buFontTx/>
              <a:buNone/>
            </a:pPr>
            <a:r>
              <a:rPr lang="ja-JP" altLang="en-US" sz="1000" dirty="0"/>
              <a:t>　　　　　　　　　　　       ・人吉医療センター（人吉・球磨保健医療調整本部）</a:t>
            </a:r>
            <a:endParaRPr lang="ja-JP" altLang="ja-JP" sz="1000" dirty="0"/>
          </a:p>
        </p:txBody>
      </p:sp>
      <p:sp>
        <p:nvSpPr>
          <p:cNvPr id="15" name="コンテンツ プレースホルダー 2"/>
          <p:cNvSpPr txBox="1">
            <a:spLocks/>
          </p:cNvSpPr>
          <p:nvPr/>
        </p:nvSpPr>
        <p:spPr>
          <a:xfrm>
            <a:off x="178778" y="908720"/>
            <a:ext cx="8965222" cy="58326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2200"/>
              </a:lnSpc>
              <a:buNone/>
            </a:pPr>
            <a:endParaRPr lang="ja-JP" altLang="en-US" sz="1600" dirty="0">
              <a:latin typeface="ＭＳ ゴシック" pitchFamily="49" charset="-128"/>
              <a:ea typeface="ＭＳ ゴシック" pitchFamily="49" charset="-128"/>
            </a:endParaRPr>
          </a:p>
        </p:txBody>
      </p:sp>
      <p:sp>
        <p:nvSpPr>
          <p:cNvPr id="9" name="正方形/長方形 8"/>
          <p:cNvSpPr/>
          <p:nvPr/>
        </p:nvSpPr>
        <p:spPr>
          <a:xfrm>
            <a:off x="10116616" y="5605770"/>
            <a:ext cx="4176464" cy="61605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200" dirty="0">
                <a:latin typeface="ＭＳ ゴシック" pitchFamily="49" charset="-128"/>
                <a:ea typeface="ＭＳ ゴシック" pitchFamily="49" charset="-128"/>
              </a:rPr>
              <a:t>出典：第７次熊本県保健医療計画（平成</a:t>
            </a:r>
            <a:r>
              <a:rPr kumimoji="1" lang="en-US" altLang="ja-JP" sz="1200" dirty="0">
                <a:latin typeface="ＭＳ ゴシック" pitchFamily="49" charset="-128"/>
                <a:ea typeface="ＭＳ ゴシック" pitchFamily="49" charset="-128"/>
              </a:rPr>
              <a:t>29</a:t>
            </a:r>
            <a:r>
              <a:rPr kumimoji="1" lang="ja-JP" altLang="en-US" sz="1200" dirty="0">
                <a:latin typeface="ＭＳ ゴシック" pitchFamily="49" charset="-128"/>
                <a:ea typeface="ＭＳ ゴシック" pitchFamily="49" charset="-128"/>
              </a:rPr>
              <a:t>年度～</a:t>
            </a:r>
            <a:r>
              <a:rPr kumimoji="1" lang="en-US" altLang="ja-JP" sz="1200" dirty="0">
                <a:latin typeface="ＭＳ ゴシック" pitchFamily="49" charset="-128"/>
                <a:ea typeface="ＭＳ ゴシック" pitchFamily="49" charset="-128"/>
              </a:rPr>
              <a:t>35</a:t>
            </a:r>
            <a:r>
              <a:rPr lang="ja-JP" altLang="en-US" sz="1200" dirty="0">
                <a:latin typeface="ＭＳ ゴシック" pitchFamily="49" charset="-128"/>
                <a:ea typeface="ＭＳ ゴシック" pitchFamily="49" charset="-128"/>
              </a:rPr>
              <a:t>年度</a:t>
            </a:r>
            <a:r>
              <a:rPr kumimoji="1" lang="ja-JP" altLang="en-US" sz="1200" dirty="0">
                <a:latin typeface="ＭＳ ゴシック" pitchFamily="49" charset="-128"/>
                <a:ea typeface="ＭＳ ゴシック" pitchFamily="49" charset="-128"/>
              </a:rPr>
              <a:t>）</a:t>
            </a:r>
          </a:p>
        </p:txBody>
      </p:sp>
      <p:sp>
        <p:nvSpPr>
          <p:cNvPr id="6" name="楕円 5"/>
          <p:cNvSpPr/>
          <p:nvPr/>
        </p:nvSpPr>
        <p:spPr bwMode="auto">
          <a:xfrm>
            <a:off x="2495592" y="4122509"/>
            <a:ext cx="864096" cy="432048"/>
          </a:xfrm>
          <a:prstGeom prst="ellipse">
            <a:avLst/>
          </a:prstGeom>
          <a:noFill/>
          <a:ln>
            <a:solidFill>
              <a:srgbClr val="FF0000"/>
            </a:solidFill>
            <a:prstDash val="sys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
        <p:nvSpPr>
          <p:cNvPr id="13" name="楕円 12"/>
          <p:cNvSpPr/>
          <p:nvPr/>
        </p:nvSpPr>
        <p:spPr bwMode="auto">
          <a:xfrm>
            <a:off x="839409" y="5599192"/>
            <a:ext cx="1326202" cy="432048"/>
          </a:xfrm>
          <a:prstGeom prst="ellipse">
            <a:avLst/>
          </a:prstGeom>
          <a:noFill/>
          <a:ln>
            <a:solidFill>
              <a:srgbClr val="FF0000"/>
            </a:solidFill>
            <a:prstDash val="sys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
        <p:nvSpPr>
          <p:cNvPr id="14" name="楕円 13"/>
          <p:cNvSpPr/>
          <p:nvPr/>
        </p:nvSpPr>
        <p:spPr bwMode="auto">
          <a:xfrm>
            <a:off x="2601410" y="5269552"/>
            <a:ext cx="864096" cy="432048"/>
          </a:xfrm>
          <a:prstGeom prst="ellipse">
            <a:avLst/>
          </a:prstGeom>
          <a:noFill/>
          <a:ln>
            <a:solidFill>
              <a:srgbClr val="FF0000"/>
            </a:solidFill>
            <a:prstDash val="sys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
        <p:nvSpPr>
          <p:cNvPr id="16" name="楕円 15"/>
          <p:cNvSpPr/>
          <p:nvPr/>
        </p:nvSpPr>
        <p:spPr bwMode="auto">
          <a:xfrm>
            <a:off x="4954231" y="5320756"/>
            <a:ext cx="609089" cy="329640"/>
          </a:xfrm>
          <a:prstGeom prst="ellipse">
            <a:avLst/>
          </a:prstGeom>
          <a:noFill/>
          <a:ln>
            <a:solidFill>
              <a:srgbClr val="FF0000"/>
            </a:solidFill>
            <a:prstDash val="sys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
        <p:nvSpPr>
          <p:cNvPr id="18"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72</a:t>
            </a:fld>
            <a:endParaRPr lang="en-US" altLang="ja-JP" sz="1600" dirty="0">
              <a:solidFill>
                <a:schemeClr val="bg1"/>
              </a:solidFill>
              <a:latin typeface="HGｺﾞｼｯｸM" pitchFamily="49" charset="-128"/>
              <a:ea typeface="HGｺﾞｼｯｸM" pitchFamily="49" charset="-128"/>
            </a:endParaRPr>
          </a:p>
        </p:txBody>
      </p:sp>
      <p:sp>
        <p:nvSpPr>
          <p:cNvPr id="5" name="左中かっこ 4"/>
          <p:cNvSpPr/>
          <p:nvPr/>
        </p:nvSpPr>
        <p:spPr bwMode="auto">
          <a:xfrm>
            <a:off x="5674230" y="5618872"/>
            <a:ext cx="216024" cy="691121"/>
          </a:xfrm>
          <a:prstGeom prst="leftBrace">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
        <p:nvSpPr>
          <p:cNvPr id="19" name="Rectangle 7">
            <a:extLst>
              <a:ext uri="{FF2B5EF4-FFF2-40B4-BE49-F238E27FC236}">
                <a16:creationId xmlns:a16="http://schemas.microsoft.com/office/drawing/2014/main" id="{D599F368-CCC5-499A-B8EF-0069D72C4627}"/>
              </a:ext>
            </a:extLst>
          </p:cNvPr>
          <p:cNvSpPr>
            <a:spLocks noChangeArrowheads="1"/>
          </p:cNvSpPr>
          <p:nvPr/>
        </p:nvSpPr>
        <p:spPr bwMode="auto">
          <a:xfrm>
            <a:off x="128221" y="179557"/>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災害拠点病院の整備（１５病院）</a:t>
            </a:r>
          </a:p>
        </p:txBody>
      </p:sp>
      <p:sp>
        <p:nvSpPr>
          <p:cNvPr id="2" name="正方形/長方形 1"/>
          <p:cNvSpPr/>
          <p:nvPr/>
        </p:nvSpPr>
        <p:spPr>
          <a:xfrm>
            <a:off x="5347024" y="920020"/>
            <a:ext cx="3559068" cy="1321560"/>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r>
              <a:rPr lang="ja-JP" altLang="en-US" sz="1400" b="1" u="sng" dirty="0">
                <a:solidFill>
                  <a:srgbClr val="FF0000"/>
                </a:solidFill>
                <a:latin typeface="ＭＳ ゴシック" pitchFamily="49" charset="-128"/>
                <a:ea typeface="ＭＳ ゴシック" pitchFamily="49" charset="-128"/>
              </a:rPr>
              <a:t>基幹</a:t>
            </a:r>
            <a:r>
              <a:rPr lang="ja-JP" altLang="en-US" sz="1400" b="1" u="sng" dirty="0">
                <a:latin typeface="ＭＳ ゴシック" pitchFamily="49" charset="-128"/>
                <a:ea typeface="ＭＳ ゴシック" pitchFamily="49" charset="-128"/>
              </a:rPr>
              <a:t>災害拠点病院</a:t>
            </a:r>
            <a:r>
              <a:rPr lang="ja-JP" altLang="en-US" sz="1400" dirty="0">
                <a:latin typeface="ＭＳ ゴシック" pitchFamily="49" charset="-128"/>
                <a:ea typeface="ＭＳ ゴシック" pitchFamily="49" charset="-128"/>
              </a:rPr>
              <a:t>とは、地域災害拠点病院の機能、県全域の災害拠点病院の機能を強化するための訓練・研修機能を有し、県が指定した病院のこと。</a:t>
            </a:r>
            <a:endParaRPr lang="en-US" altLang="ja-JP" sz="1400" dirty="0">
              <a:latin typeface="ＭＳ ゴシック" pitchFamily="49" charset="-128"/>
              <a:ea typeface="ＭＳ ゴシック" pitchFamily="49" charset="-128"/>
            </a:endParaRPr>
          </a:p>
          <a:p>
            <a:r>
              <a:rPr kumimoji="1" lang="ja-JP" altLang="en-US" sz="1400" dirty="0">
                <a:latin typeface="ＭＳ ゴシック" pitchFamily="49" charset="-128"/>
                <a:ea typeface="ＭＳ ゴシック" pitchFamily="49" charset="-128"/>
              </a:rPr>
              <a:t>→</a:t>
            </a:r>
            <a:r>
              <a:rPr kumimoji="1" lang="ja-JP" altLang="en-US" sz="1400" b="1" dirty="0">
                <a:solidFill>
                  <a:srgbClr val="FF0000"/>
                </a:solidFill>
                <a:latin typeface="ＭＳ ゴシック" pitchFamily="49" charset="-128"/>
                <a:ea typeface="ＭＳ ゴシック" pitchFamily="49" charset="-128"/>
              </a:rPr>
              <a:t>県内に１病院（熊本赤十字病院）</a:t>
            </a:r>
          </a:p>
        </p:txBody>
      </p:sp>
      <p:sp>
        <p:nvSpPr>
          <p:cNvPr id="8" name="正方形/長方形 7"/>
          <p:cNvSpPr/>
          <p:nvPr/>
        </p:nvSpPr>
        <p:spPr>
          <a:xfrm>
            <a:off x="5347024" y="2785928"/>
            <a:ext cx="3559068" cy="2310705"/>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r>
              <a:rPr lang="ja-JP" altLang="en-US" sz="1400" b="1" u="sng" dirty="0">
                <a:solidFill>
                  <a:srgbClr val="0070C0"/>
                </a:solidFill>
                <a:latin typeface="ＭＳ ゴシック" pitchFamily="49" charset="-128"/>
                <a:ea typeface="ＭＳ ゴシック" pitchFamily="49" charset="-128"/>
              </a:rPr>
              <a:t>地域</a:t>
            </a:r>
            <a:r>
              <a:rPr lang="ja-JP" altLang="en-US" sz="1400" b="1" u="sng" dirty="0">
                <a:latin typeface="ＭＳ ゴシック" pitchFamily="49" charset="-128"/>
                <a:ea typeface="ＭＳ ゴシック" pitchFamily="49" charset="-128"/>
              </a:rPr>
              <a:t>災害拠点病院</a:t>
            </a:r>
            <a:r>
              <a:rPr lang="ja-JP" altLang="en-US" sz="1400" dirty="0">
                <a:latin typeface="ＭＳ ゴシック" pitchFamily="49" charset="-128"/>
                <a:ea typeface="ＭＳ ゴシック" pitchFamily="49" charset="-128"/>
              </a:rPr>
              <a:t>とは、災害時に多発する重篤救急患者の救命医療を行うための高度の診療機能、被災地からのとりあえずの重症傷病者の受入機能、ＤＭＡＴ等の受入れ・派遣機能、傷病者等の受入れ及び搬出を行う広域搬送への対応機能、地域の医療機関への応急用資機材の貸出機能を有し、県が指定した病院のこと。</a:t>
            </a:r>
            <a:endParaRPr lang="en-US" altLang="ja-JP" sz="1400" dirty="0">
              <a:latin typeface="ＭＳ ゴシック" pitchFamily="49" charset="-128"/>
              <a:ea typeface="ＭＳ ゴシック" pitchFamily="49" charset="-128"/>
            </a:endParaRPr>
          </a:p>
          <a:p>
            <a:r>
              <a:rPr lang="ja-JP" altLang="en-US" sz="1400" dirty="0">
                <a:latin typeface="ＭＳ ゴシック" pitchFamily="49" charset="-128"/>
                <a:ea typeface="ＭＳ ゴシック" pitchFamily="49" charset="-128"/>
              </a:rPr>
              <a:t>→</a:t>
            </a:r>
            <a:r>
              <a:rPr lang="ja-JP" altLang="en-US" sz="1400" b="1" dirty="0">
                <a:solidFill>
                  <a:srgbClr val="0070C0"/>
                </a:solidFill>
                <a:latin typeface="ＭＳ ゴシック" pitchFamily="49" charset="-128"/>
                <a:ea typeface="ＭＳ ゴシック" pitchFamily="49" charset="-128"/>
              </a:rPr>
              <a:t>県内に１４病院</a:t>
            </a:r>
            <a:endParaRPr lang="en-US" altLang="ja-JP" sz="1200" b="1" dirty="0">
              <a:solidFill>
                <a:srgbClr val="0070C0"/>
              </a:solidFill>
              <a:latin typeface="ＭＳ ゴシック" pitchFamily="49" charset="-128"/>
              <a:ea typeface="ＭＳ ゴシック" pitchFamily="49" charset="-128"/>
            </a:endParaRPr>
          </a:p>
        </p:txBody>
      </p:sp>
    </p:spTree>
    <p:extLst>
      <p:ext uri="{BB962C8B-B14F-4D97-AF65-F5344CB8AC3E}">
        <p14:creationId xmlns:p14="http://schemas.microsoft.com/office/powerpoint/2010/main" val="22526814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52400" y="1143000"/>
            <a:ext cx="4343400" cy="5562600"/>
          </a:xfrm>
          <a:prstGeom prst="rect">
            <a:avLst/>
          </a:prstGeom>
          <a:solidFill>
            <a:srgbClr val="EAEAEA"/>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6148" name="AutoShape 4"/>
          <p:cNvSpPr>
            <a:spLocks noChangeArrowheads="1"/>
          </p:cNvSpPr>
          <p:nvPr/>
        </p:nvSpPr>
        <p:spPr bwMode="auto">
          <a:xfrm>
            <a:off x="179388" y="765175"/>
            <a:ext cx="1368425" cy="304800"/>
          </a:xfrm>
          <a:prstGeom prst="roundRect">
            <a:avLst>
              <a:gd name="adj" fmla="val 16667"/>
            </a:avLst>
          </a:prstGeom>
          <a:gradFill rotWithShape="1">
            <a:gsLst>
              <a:gs pos="0">
                <a:srgbClr val="DDDDDD"/>
              </a:gs>
              <a:gs pos="100000">
                <a:srgbClr val="FFFFFF"/>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a:ea typeface="ＭＳ ゴシック" panose="020B0609070205080204" pitchFamily="49" charset="-128"/>
              </a:rPr>
              <a:t>ＤＭＡＴとは</a:t>
            </a:r>
          </a:p>
        </p:txBody>
      </p:sp>
      <p:sp>
        <p:nvSpPr>
          <p:cNvPr id="6149" name="AutoShape 5"/>
          <p:cNvSpPr>
            <a:spLocks noChangeArrowheads="1"/>
          </p:cNvSpPr>
          <p:nvPr/>
        </p:nvSpPr>
        <p:spPr bwMode="auto">
          <a:xfrm>
            <a:off x="179388" y="2279648"/>
            <a:ext cx="1931987" cy="280987"/>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990033"/>
                </a:solidFill>
                <a:ea typeface="ＭＳ ゴシック" panose="020B0609070205080204" pitchFamily="49" charset="-128"/>
              </a:rPr>
              <a:t>本県の整備状況</a:t>
            </a:r>
          </a:p>
        </p:txBody>
      </p:sp>
      <p:sp>
        <p:nvSpPr>
          <p:cNvPr id="6150" name="Rectangle 6"/>
          <p:cNvSpPr>
            <a:spLocks noChangeArrowheads="1"/>
          </p:cNvSpPr>
          <p:nvPr/>
        </p:nvSpPr>
        <p:spPr bwMode="auto">
          <a:xfrm>
            <a:off x="228600" y="3924301"/>
            <a:ext cx="4194175" cy="2705100"/>
          </a:xfrm>
          <a:prstGeom prst="rect">
            <a:avLst/>
          </a:prstGeom>
          <a:solidFill>
            <a:srgbClr val="FFFFFF">
              <a:alpha val="89803"/>
            </a:srgbClr>
          </a:solidFill>
          <a:ln w="1905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100" dirty="0">
                <a:ea typeface="ＭＳ ゴシック" panose="020B0609070205080204" pitchFamily="49" charset="-128"/>
              </a:rPr>
              <a:t>【</a:t>
            </a:r>
            <a:r>
              <a:rPr lang="ja-JP" altLang="en-US" sz="1100" dirty="0">
                <a:ea typeface="ＭＳ ゴシック" panose="020B0609070205080204" pitchFamily="49" charset="-128"/>
              </a:rPr>
              <a:t>統括ＤＭＡＴの定義（厚労省）</a:t>
            </a:r>
            <a:r>
              <a:rPr lang="en-US" altLang="ja-JP" sz="1100" dirty="0">
                <a:ea typeface="ＭＳ ゴシック" panose="020B0609070205080204" pitchFamily="49" charset="-128"/>
              </a:rPr>
              <a:t>】</a:t>
            </a:r>
          </a:p>
          <a:p>
            <a:pPr eaLnBrk="1" hangingPunct="1">
              <a:spcBef>
                <a:spcPct val="0"/>
              </a:spcBef>
              <a:buFontTx/>
              <a:buNone/>
            </a:pPr>
            <a:r>
              <a:rPr lang="en-US" altLang="ja-JP" sz="1100" dirty="0">
                <a:ea typeface="ＭＳ ゴシック" panose="020B0609070205080204" pitchFamily="49" charset="-128"/>
              </a:rPr>
              <a:t>○</a:t>
            </a:r>
            <a:r>
              <a:rPr lang="ja-JP" altLang="en-US" sz="1100" dirty="0">
                <a:ea typeface="ＭＳ ゴシック" panose="020B0609070205080204" pitchFamily="49" charset="-128"/>
              </a:rPr>
              <a:t>大規模災害発生時に被災地域内の災害現場、患者が集中した</a:t>
            </a:r>
            <a:r>
              <a:rPr lang="ja-JP" altLang="en-US" sz="1100" dirty="0" smtClean="0">
                <a:ea typeface="ＭＳ ゴシック" panose="020B0609070205080204" pitchFamily="49" charset="-128"/>
              </a:rPr>
              <a:t>災</a:t>
            </a:r>
            <a:endParaRPr lang="en-US" altLang="ja-JP" sz="1100" dirty="0" smtClean="0">
              <a:ea typeface="ＭＳ ゴシック" panose="020B0609070205080204" pitchFamily="49" charset="-128"/>
            </a:endParaRPr>
          </a:p>
          <a:p>
            <a:pPr eaLnBrk="1" hangingPunct="1">
              <a:spcBef>
                <a:spcPct val="0"/>
              </a:spcBef>
              <a:buFontTx/>
              <a:buNone/>
            </a:pPr>
            <a:r>
              <a:rPr lang="ja-JP" altLang="en-US" sz="1100" dirty="0" smtClean="0">
                <a:ea typeface="ＭＳ ゴシック" panose="020B0609070205080204" pitchFamily="49" charset="-128"/>
              </a:rPr>
              <a:t>害拠点病院</a:t>
            </a:r>
            <a:r>
              <a:rPr lang="ja-JP" altLang="en-US" sz="1100" dirty="0">
                <a:ea typeface="ＭＳ ゴシック" panose="020B0609070205080204" pitchFamily="49" charset="-128"/>
              </a:rPr>
              <a:t>や広域医療搬送拠点（ＳＣＵ）等において、</a:t>
            </a:r>
            <a:r>
              <a:rPr lang="ja-JP" altLang="en-US" sz="1100" u="sng" dirty="0">
                <a:ea typeface="ＭＳ ゴシック" panose="020B0609070205080204" pitchFamily="49" charset="-128"/>
              </a:rPr>
              <a:t>参集</a:t>
            </a:r>
            <a:r>
              <a:rPr lang="ja-JP" altLang="en-US" sz="1100" u="sng" dirty="0" smtClean="0">
                <a:ea typeface="ＭＳ ゴシック" panose="020B0609070205080204" pitchFamily="49" charset="-128"/>
              </a:rPr>
              <a:t>した</a:t>
            </a:r>
            <a:endParaRPr lang="en-US" altLang="ja-JP" sz="1100" u="sng" dirty="0" smtClean="0">
              <a:ea typeface="ＭＳ ゴシック" panose="020B0609070205080204" pitchFamily="49" charset="-128"/>
            </a:endParaRPr>
          </a:p>
          <a:p>
            <a:pPr eaLnBrk="1" hangingPunct="1">
              <a:spcBef>
                <a:spcPct val="0"/>
              </a:spcBef>
              <a:buFontTx/>
              <a:buNone/>
            </a:pPr>
            <a:r>
              <a:rPr lang="ja-JP" altLang="en-US" sz="1100" u="sng" dirty="0" smtClean="0">
                <a:ea typeface="ＭＳ ゴシック" panose="020B0609070205080204" pitchFamily="49" charset="-128"/>
              </a:rPr>
              <a:t>ＤＭＡＴを有機的</a:t>
            </a:r>
            <a:r>
              <a:rPr lang="ja-JP" altLang="en-US" sz="1100" u="sng" dirty="0">
                <a:ea typeface="ＭＳ ゴシック" panose="020B0609070205080204" pitchFamily="49" charset="-128"/>
              </a:rPr>
              <a:t>に組織化し、指揮・命令を行うとともに消防</a:t>
            </a:r>
            <a:r>
              <a:rPr lang="ja-JP" altLang="en-US" sz="1100" u="sng" dirty="0" smtClean="0">
                <a:ea typeface="ＭＳ ゴシック" panose="020B0609070205080204" pitchFamily="49" charset="-128"/>
              </a:rPr>
              <a:t>、</a:t>
            </a:r>
            <a:endParaRPr lang="en-US" altLang="ja-JP" sz="1100" u="sng" dirty="0" smtClean="0">
              <a:ea typeface="ＭＳ ゴシック" panose="020B0609070205080204" pitchFamily="49" charset="-128"/>
            </a:endParaRPr>
          </a:p>
          <a:p>
            <a:pPr eaLnBrk="1" hangingPunct="1">
              <a:spcBef>
                <a:spcPct val="0"/>
              </a:spcBef>
              <a:buFontTx/>
              <a:buNone/>
            </a:pPr>
            <a:r>
              <a:rPr lang="ja-JP" altLang="en-US" sz="1100" u="sng" dirty="0" smtClean="0">
                <a:ea typeface="ＭＳ ゴシック" panose="020B0609070205080204" pitchFamily="49" charset="-128"/>
              </a:rPr>
              <a:t>自衛隊</a:t>
            </a:r>
            <a:r>
              <a:rPr lang="ja-JP" altLang="en-US" sz="1100" u="sng" dirty="0">
                <a:ea typeface="ＭＳ ゴシック" panose="020B0609070205080204" pitchFamily="49" charset="-128"/>
              </a:rPr>
              <a:t>、</a:t>
            </a:r>
            <a:r>
              <a:rPr lang="ja-JP" altLang="en-US" sz="1100" u="sng" dirty="0" smtClean="0">
                <a:ea typeface="ＭＳ ゴシック" panose="020B0609070205080204" pitchFamily="49" charset="-128"/>
              </a:rPr>
              <a:t>自治体災害</a:t>
            </a:r>
            <a:r>
              <a:rPr lang="ja-JP" altLang="en-US" sz="1100" u="sng" dirty="0">
                <a:ea typeface="ＭＳ ゴシック" panose="020B0609070205080204" pitchFamily="49" charset="-128"/>
              </a:rPr>
              <a:t>対策本部等関係機関との調整</a:t>
            </a:r>
            <a:r>
              <a:rPr lang="ja-JP" altLang="en-US" sz="1100" dirty="0">
                <a:ea typeface="ＭＳ ゴシック" panose="020B0609070205080204" pitchFamily="49" charset="-128"/>
              </a:rPr>
              <a:t>などを適切</a:t>
            </a:r>
            <a:r>
              <a:rPr lang="ja-JP" altLang="en-US" sz="1100" dirty="0" smtClean="0">
                <a:ea typeface="ＭＳ ゴシック" panose="020B0609070205080204" pitchFamily="49" charset="-128"/>
              </a:rPr>
              <a:t>かつ</a:t>
            </a:r>
            <a:endParaRPr lang="en-US" altLang="ja-JP" sz="1100" dirty="0" smtClean="0">
              <a:ea typeface="ＭＳ ゴシック" panose="020B0609070205080204" pitchFamily="49" charset="-128"/>
            </a:endParaRPr>
          </a:p>
          <a:p>
            <a:pPr eaLnBrk="1" hangingPunct="1">
              <a:spcBef>
                <a:spcPct val="0"/>
              </a:spcBef>
              <a:buFontTx/>
              <a:buNone/>
            </a:pPr>
            <a:r>
              <a:rPr lang="ja-JP" altLang="en-US" sz="1100" dirty="0" smtClean="0">
                <a:ea typeface="ＭＳ ゴシック" panose="020B0609070205080204" pitchFamily="49" charset="-128"/>
              </a:rPr>
              <a:t>速やか</a:t>
            </a:r>
            <a:r>
              <a:rPr lang="ja-JP" altLang="en-US" sz="1100" dirty="0">
                <a:ea typeface="ＭＳ ゴシック" panose="020B0609070205080204" pitchFamily="49" charset="-128"/>
              </a:rPr>
              <a:t>に行う者</a:t>
            </a:r>
          </a:p>
          <a:p>
            <a:pPr eaLnBrk="1" hangingPunct="1">
              <a:spcBef>
                <a:spcPct val="0"/>
              </a:spcBef>
              <a:buFontTx/>
              <a:buNone/>
            </a:pPr>
            <a:endParaRPr lang="ja-JP" altLang="en-US" sz="1100" dirty="0">
              <a:ea typeface="ＭＳ ゴシック" panose="020B0609070205080204" pitchFamily="49" charset="-128"/>
            </a:endParaRPr>
          </a:p>
          <a:p>
            <a:pPr eaLnBrk="1" hangingPunct="1">
              <a:spcBef>
                <a:spcPct val="0"/>
              </a:spcBef>
              <a:buFontTx/>
              <a:buNone/>
            </a:pPr>
            <a:r>
              <a:rPr lang="en-US" altLang="ja-JP" sz="1100" dirty="0">
                <a:ea typeface="ＭＳ ゴシック" panose="020B0609070205080204" pitchFamily="49" charset="-128"/>
              </a:rPr>
              <a:t>【</a:t>
            </a:r>
            <a:r>
              <a:rPr lang="ja-JP" altLang="en-US" sz="1100" dirty="0">
                <a:ea typeface="ＭＳ ゴシック" panose="020B0609070205080204" pitchFamily="49" charset="-128"/>
              </a:rPr>
              <a:t>以下のすべての条件を満たす者</a:t>
            </a:r>
            <a:r>
              <a:rPr lang="en-US" altLang="ja-JP" sz="1100" dirty="0">
                <a:ea typeface="ＭＳ ゴシック" panose="020B0609070205080204" pitchFamily="49" charset="-128"/>
              </a:rPr>
              <a:t>】</a:t>
            </a:r>
          </a:p>
          <a:p>
            <a:pPr eaLnBrk="1" hangingPunct="1">
              <a:spcBef>
                <a:spcPct val="0"/>
              </a:spcBef>
              <a:buFontTx/>
              <a:buNone/>
            </a:pPr>
            <a:r>
              <a:rPr lang="en-US" altLang="ja-JP" sz="1100" dirty="0">
                <a:ea typeface="ＭＳ ゴシック" panose="020B0609070205080204" pitchFamily="49" charset="-128"/>
              </a:rPr>
              <a:t>①</a:t>
            </a:r>
            <a:r>
              <a:rPr lang="ja-JP" altLang="en-US" sz="1100" dirty="0">
                <a:ea typeface="ＭＳ ゴシック" panose="020B0609070205080204" pitchFamily="49" charset="-128"/>
              </a:rPr>
              <a:t>日本ＤＭＡＴ隊員として登録されている</a:t>
            </a:r>
            <a:r>
              <a:rPr lang="ja-JP" altLang="en-US" sz="1100" u="sng" dirty="0">
                <a:ea typeface="ＭＳ ゴシック" panose="020B0609070205080204" pitchFamily="49" charset="-128"/>
              </a:rPr>
              <a:t>医師</a:t>
            </a:r>
          </a:p>
          <a:p>
            <a:pPr eaLnBrk="1" hangingPunct="1">
              <a:spcBef>
                <a:spcPct val="0"/>
              </a:spcBef>
              <a:buFontTx/>
              <a:buNone/>
            </a:pPr>
            <a:r>
              <a:rPr lang="ja-JP" altLang="en-US" sz="1100" dirty="0">
                <a:ea typeface="ＭＳ ゴシック" panose="020B0609070205080204" pitchFamily="49" charset="-128"/>
              </a:rPr>
              <a:t>②平時において、地方公共団体の防災計画等の策定、防災訓練</a:t>
            </a:r>
            <a:r>
              <a:rPr lang="ja-JP" altLang="en-US" sz="1100" dirty="0" smtClean="0">
                <a:ea typeface="ＭＳ ゴシック" panose="020B0609070205080204" pitchFamily="49" charset="-128"/>
              </a:rPr>
              <a:t>等</a:t>
            </a:r>
            <a:endParaRPr lang="en-US" altLang="ja-JP" sz="1100" dirty="0" smtClean="0">
              <a:ea typeface="ＭＳ ゴシック" panose="020B0609070205080204" pitchFamily="49" charset="-128"/>
            </a:endParaRPr>
          </a:p>
          <a:p>
            <a:pPr eaLnBrk="1" hangingPunct="1">
              <a:spcBef>
                <a:spcPct val="0"/>
              </a:spcBef>
              <a:buFontTx/>
              <a:buNone/>
            </a:pPr>
            <a:r>
              <a:rPr lang="ja-JP" altLang="en-US" sz="1100" dirty="0">
                <a:ea typeface="ＭＳ ゴシック" panose="020B0609070205080204" pitchFamily="49" charset="-128"/>
              </a:rPr>
              <a:t>　</a:t>
            </a:r>
            <a:r>
              <a:rPr lang="ja-JP" altLang="en-US" sz="1100" dirty="0" smtClean="0">
                <a:ea typeface="ＭＳ ゴシック" panose="020B0609070205080204" pitchFamily="49" charset="-128"/>
              </a:rPr>
              <a:t>の企画立案</a:t>
            </a:r>
            <a:r>
              <a:rPr lang="ja-JP" altLang="en-US" sz="1100" dirty="0">
                <a:ea typeface="ＭＳ ゴシック" panose="020B0609070205080204" pitchFamily="49" charset="-128"/>
              </a:rPr>
              <a:t>に携わった経験のある者</a:t>
            </a:r>
          </a:p>
          <a:p>
            <a:pPr eaLnBrk="1" hangingPunct="1">
              <a:spcBef>
                <a:spcPct val="0"/>
              </a:spcBef>
              <a:buFontTx/>
              <a:buNone/>
            </a:pPr>
            <a:r>
              <a:rPr lang="ja-JP" altLang="en-US" sz="1100" dirty="0">
                <a:ea typeface="ＭＳ ゴシック" panose="020B0609070205080204" pitchFamily="49" charset="-128"/>
              </a:rPr>
              <a:t>③災害時に被災地において、</a:t>
            </a:r>
            <a:r>
              <a:rPr lang="ja-JP" altLang="en-US" sz="1100" u="sng" dirty="0">
                <a:ea typeface="ＭＳ ゴシック" panose="020B0609070205080204" pitchFamily="49" charset="-128"/>
              </a:rPr>
              <a:t>地方公共団体、消防等の関係機関</a:t>
            </a:r>
            <a:r>
              <a:rPr lang="ja-JP" altLang="en-US" sz="1100" u="sng" dirty="0" smtClean="0">
                <a:ea typeface="ＭＳ ゴシック" panose="020B0609070205080204" pitchFamily="49" charset="-128"/>
              </a:rPr>
              <a:t>と</a:t>
            </a:r>
            <a:endParaRPr lang="en-US" altLang="ja-JP" sz="1100" u="sng" dirty="0" smtClean="0">
              <a:ea typeface="ＭＳ ゴシック" panose="020B0609070205080204" pitchFamily="49" charset="-128"/>
            </a:endParaRPr>
          </a:p>
          <a:p>
            <a:pPr eaLnBrk="1" hangingPunct="1">
              <a:spcBef>
                <a:spcPct val="0"/>
              </a:spcBef>
              <a:buFontTx/>
              <a:buNone/>
            </a:pPr>
            <a:r>
              <a:rPr lang="ja-JP" altLang="en-US" sz="1100" u="sng" dirty="0">
                <a:ea typeface="ＭＳ ゴシック" panose="020B0609070205080204" pitchFamily="49" charset="-128"/>
              </a:rPr>
              <a:t>　</a:t>
            </a:r>
            <a:r>
              <a:rPr lang="ja-JP" altLang="en-US" sz="1100" u="sng" dirty="0" smtClean="0">
                <a:ea typeface="ＭＳ ゴシック" panose="020B0609070205080204" pitchFamily="49" charset="-128"/>
              </a:rPr>
              <a:t>の調整、</a:t>
            </a:r>
            <a:r>
              <a:rPr lang="ja-JP" altLang="en-US" sz="1100" u="sng" dirty="0">
                <a:ea typeface="ＭＳ ゴシック" panose="020B0609070205080204" pitchFamily="49" charset="-128"/>
              </a:rPr>
              <a:t>情報共有が適切に行える</a:t>
            </a:r>
            <a:r>
              <a:rPr lang="ja-JP" altLang="en-US" sz="1100" dirty="0">
                <a:ea typeface="ＭＳ ゴシック" panose="020B0609070205080204" pitchFamily="49" charset="-128"/>
              </a:rPr>
              <a:t>とともに、経時的に変化</a:t>
            </a:r>
            <a:r>
              <a:rPr lang="ja-JP" altLang="en-US" sz="1100" dirty="0" smtClean="0">
                <a:ea typeface="ＭＳ ゴシック" panose="020B0609070205080204" pitchFamily="49" charset="-128"/>
              </a:rPr>
              <a:t>する</a:t>
            </a:r>
            <a:endParaRPr lang="en-US" altLang="ja-JP" sz="1100" dirty="0" smtClean="0">
              <a:ea typeface="ＭＳ ゴシック" panose="020B0609070205080204" pitchFamily="49" charset="-128"/>
            </a:endParaRPr>
          </a:p>
          <a:p>
            <a:pPr eaLnBrk="1" hangingPunct="1">
              <a:spcBef>
                <a:spcPct val="0"/>
              </a:spcBef>
              <a:buFontTx/>
              <a:buNone/>
            </a:pPr>
            <a:r>
              <a:rPr lang="ja-JP" altLang="en-US" sz="1100" dirty="0">
                <a:ea typeface="ＭＳ ゴシック" panose="020B0609070205080204" pitchFamily="49" charset="-128"/>
              </a:rPr>
              <a:t>　</a:t>
            </a:r>
            <a:r>
              <a:rPr lang="ja-JP" altLang="en-US" sz="1100" dirty="0" smtClean="0">
                <a:ea typeface="ＭＳ ゴシック" panose="020B0609070205080204" pitchFamily="49" charset="-128"/>
              </a:rPr>
              <a:t>被災地</a:t>
            </a:r>
            <a:r>
              <a:rPr lang="ja-JP" altLang="en-US" sz="1100" dirty="0">
                <a:ea typeface="ＭＳ ゴシック" panose="020B0609070205080204" pitchFamily="49" charset="-128"/>
              </a:rPr>
              <a:t>の</a:t>
            </a:r>
            <a:r>
              <a:rPr lang="ja-JP" altLang="en-US" sz="1100" dirty="0" smtClean="0">
                <a:ea typeface="ＭＳ ゴシック" panose="020B0609070205080204" pitchFamily="49" charset="-128"/>
              </a:rPr>
              <a:t>状況に</a:t>
            </a:r>
            <a:r>
              <a:rPr lang="ja-JP" altLang="en-US" sz="1100" dirty="0">
                <a:ea typeface="ＭＳ ゴシック" panose="020B0609070205080204" pitchFamily="49" charset="-128"/>
              </a:rPr>
              <a:t>柔軟に対処し、</a:t>
            </a:r>
            <a:r>
              <a:rPr lang="ja-JP" altLang="en-US" sz="1100" u="sng" dirty="0">
                <a:ea typeface="ＭＳ ゴシック" panose="020B0609070205080204" pitchFamily="49" charset="-128"/>
              </a:rPr>
              <a:t>ＤＭＡＴに対する適切な指示</a:t>
            </a:r>
            <a:r>
              <a:rPr lang="ja-JP" altLang="en-US" sz="1100" u="sng" dirty="0" smtClean="0">
                <a:ea typeface="ＭＳ ゴシック" panose="020B0609070205080204" pitchFamily="49" charset="-128"/>
              </a:rPr>
              <a:t>が</a:t>
            </a:r>
            <a:endParaRPr lang="en-US" altLang="ja-JP" sz="1100" u="sng" dirty="0" smtClean="0">
              <a:ea typeface="ＭＳ ゴシック" panose="020B0609070205080204" pitchFamily="49" charset="-128"/>
            </a:endParaRPr>
          </a:p>
          <a:p>
            <a:pPr eaLnBrk="1" hangingPunct="1">
              <a:spcBef>
                <a:spcPct val="0"/>
              </a:spcBef>
              <a:buFontTx/>
              <a:buNone/>
            </a:pPr>
            <a:r>
              <a:rPr lang="ja-JP" altLang="en-US" sz="1100" u="sng" dirty="0">
                <a:ea typeface="ＭＳ ゴシック" panose="020B0609070205080204" pitchFamily="49" charset="-128"/>
              </a:rPr>
              <a:t>　</a:t>
            </a:r>
            <a:r>
              <a:rPr lang="ja-JP" altLang="en-US" sz="1100" u="sng" dirty="0" smtClean="0">
                <a:ea typeface="ＭＳ ゴシック" panose="020B0609070205080204" pitchFamily="49" charset="-128"/>
              </a:rPr>
              <a:t>行える</a:t>
            </a:r>
            <a:r>
              <a:rPr lang="ja-JP" altLang="en-US" sz="1100" dirty="0">
                <a:ea typeface="ＭＳ ゴシック" panose="020B0609070205080204" pitchFamily="49" charset="-128"/>
              </a:rPr>
              <a:t>と見込まれる者</a:t>
            </a:r>
          </a:p>
        </p:txBody>
      </p:sp>
      <p:sp>
        <p:nvSpPr>
          <p:cNvPr id="6151" name="AutoShape 7"/>
          <p:cNvSpPr>
            <a:spLocks noChangeArrowheads="1"/>
          </p:cNvSpPr>
          <p:nvPr/>
        </p:nvSpPr>
        <p:spPr bwMode="auto">
          <a:xfrm>
            <a:off x="228600" y="3589337"/>
            <a:ext cx="2057400" cy="280988"/>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990033"/>
                </a:solidFill>
                <a:ea typeface="ＭＳ ゴシック" panose="020B0609070205080204" pitchFamily="49" charset="-128"/>
              </a:rPr>
              <a:t>統括ＤＭＡＴとは</a:t>
            </a:r>
          </a:p>
        </p:txBody>
      </p:sp>
      <p:sp>
        <p:nvSpPr>
          <p:cNvPr id="6152" name="Rectangle 8"/>
          <p:cNvSpPr>
            <a:spLocks noChangeArrowheads="1"/>
          </p:cNvSpPr>
          <p:nvPr/>
        </p:nvSpPr>
        <p:spPr bwMode="auto">
          <a:xfrm>
            <a:off x="213134" y="2610139"/>
            <a:ext cx="4191000" cy="685800"/>
          </a:xfrm>
          <a:prstGeom prst="rect">
            <a:avLst/>
          </a:prstGeom>
          <a:solidFill>
            <a:srgbClr val="FFFFFF">
              <a:alpha val="89803"/>
            </a:srgbClr>
          </a:solidFill>
          <a:ln w="1905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dirty="0">
                <a:ea typeface="ＭＳ ゴシック" panose="020B0609070205080204" pitchFamily="49" charset="-128"/>
              </a:rPr>
              <a:t>■</a:t>
            </a:r>
            <a:r>
              <a:rPr lang="ja-JP" altLang="en-US" sz="1200" u="sng" dirty="0">
                <a:ea typeface="ＭＳ ゴシック" panose="020B0609070205080204" pitchFamily="49" charset="-128"/>
              </a:rPr>
              <a:t>熊本ＤＭＡＴ</a:t>
            </a:r>
            <a:r>
              <a:rPr lang="ja-JP" altLang="en-US" sz="1200" dirty="0">
                <a:ea typeface="ＭＳ ゴシック" panose="020B0609070205080204" pitchFamily="49" charset="-128"/>
              </a:rPr>
              <a:t>を、平成２０年から整備開始。</a:t>
            </a:r>
          </a:p>
          <a:p>
            <a:pPr eaLnBrk="1" hangingPunct="1">
              <a:spcBef>
                <a:spcPct val="0"/>
              </a:spcBef>
              <a:buFontTx/>
              <a:buNone/>
            </a:pPr>
            <a:r>
              <a:rPr lang="ja-JP" altLang="en-US" sz="1200" dirty="0">
                <a:ea typeface="ＭＳ ゴシック" panose="020B0609070205080204" pitchFamily="49" charset="-128"/>
              </a:rPr>
              <a:t>→　現在、県内に</a:t>
            </a:r>
            <a:r>
              <a:rPr lang="ja-JP" altLang="en-US" sz="1200" dirty="0" smtClean="0">
                <a:ea typeface="ＭＳ ゴシック" panose="020B0609070205080204" pitchFamily="49" charset="-128"/>
              </a:rPr>
              <a:t>３</a:t>
            </a:r>
            <a:r>
              <a:rPr lang="ja-JP" altLang="en-US" sz="1200" dirty="0">
                <a:ea typeface="ＭＳ ゴシック" panose="020B0609070205080204" pitchFamily="49" charset="-128"/>
              </a:rPr>
              <a:t>５</a:t>
            </a:r>
            <a:r>
              <a:rPr lang="ja-JP" altLang="en-US" sz="1200" dirty="0" smtClean="0">
                <a:ea typeface="ＭＳ ゴシック" panose="020B0609070205080204" pitchFamily="49" charset="-128"/>
              </a:rPr>
              <a:t>チーム</a:t>
            </a:r>
            <a:r>
              <a:rPr lang="ja-JP" altLang="en-US" sz="1200" dirty="0">
                <a:ea typeface="ＭＳ ゴシック" panose="020B0609070205080204" pitchFamily="49" charset="-128"/>
              </a:rPr>
              <a:t>を整備済。</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全二次医療圏域の災害拠点病院に設置済。</a:t>
            </a:r>
            <a:endParaRPr lang="ja-JP" altLang="en-US" sz="800" dirty="0">
              <a:ea typeface="ＭＳ ゴシック" panose="020B0609070205080204" pitchFamily="49" charset="-128"/>
            </a:endParaRPr>
          </a:p>
        </p:txBody>
      </p:sp>
      <p:sp>
        <p:nvSpPr>
          <p:cNvPr id="6153" name="Rectangle 9"/>
          <p:cNvSpPr>
            <a:spLocks noChangeArrowheads="1"/>
          </p:cNvSpPr>
          <p:nvPr/>
        </p:nvSpPr>
        <p:spPr bwMode="auto">
          <a:xfrm>
            <a:off x="238125" y="1298575"/>
            <a:ext cx="4191000" cy="838200"/>
          </a:xfrm>
          <a:prstGeom prst="rect">
            <a:avLst/>
          </a:prstGeom>
          <a:solidFill>
            <a:srgbClr val="FFFFFF">
              <a:alpha val="89803"/>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800" dirty="0">
                <a:ea typeface="ＭＳ ゴシック" panose="020B0609070205080204" pitchFamily="49" charset="-128"/>
              </a:rPr>
              <a:t>※</a:t>
            </a:r>
            <a:r>
              <a:rPr lang="ja-JP" altLang="en-US" sz="1200" dirty="0">
                <a:ea typeface="ＭＳ ゴシック" panose="020B0609070205080204" pitchFamily="49" charset="-128"/>
              </a:rPr>
              <a:t>ＤＭＡＴとは･･･</a:t>
            </a:r>
            <a:r>
              <a:rPr lang="ja-JP" altLang="en-US" sz="1200" u="sng" dirty="0">
                <a:ea typeface="ＭＳ ゴシック" panose="020B0609070205080204" pitchFamily="49" charset="-128"/>
              </a:rPr>
              <a:t>災害の発生直後の急性期（</a:t>
            </a:r>
            <a:r>
              <a:rPr lang="en-US" altLang="ja-JP" sz="1200" u="sng" dirty="0">
                <a:ea typeface="ＭＳ ゴシック" panose="020B0609070205080204" pitchFamily="49" charset="-128"/>
              </a:rPr>
              <a:t>48H</a:t>
            </a:r>
            <a:r>
              <a:rPr lang="ja-JP" altLang="en-US" sz="1200" u="sng" dirty="0">
                <a:ea typeface="ＭＳ ゴシック" panose="020B0609070205080204" pitchFamily="49" charset="-128"/>
              </a:rPr>
              <a:t>）</a:t>
            </a:r>
            <a:r>
              <a:rPr lang="ja-JP" altLang="en-US" sz="1200" dirty="0">
                <a:ea typeface="ＭＳ ゴシック" panose="020B0609070205080204" pitchFamily="49" charset="-128"/>
              </a:rPr>
              <a:t>に活動</a:t>
            </a:r>
          </a:p>
          <a:p>
            <a:pPr eaLnBrk="1" hangingPunct="1">
              <a:spcBef>
                <a:spcPct val="0"/>
              </a:spcBef>
              <a:buFontTx/>
              <a:buNone/>
            </a:pPr>
            <a:r>
              <a:rPr lang="ja-JP" altLang="en-US" sz="1200" dirty="0">
                <a:ea typeface="ＭＳ ゴシック" panose="020B0609070205080204" pitchFamily="49" charset="-128"/>
              </a:rPr>
              <a:t>を開始できる機動性を持った、専門的な研修・訓練を受けた</a:t>
            </a:r>
          </a:p>
          <a:p>
            <a:pPr eaLnBrk="1" hangingPunct="1">
              <a:spcBef>
                <a:spcPct val="0"/>
              </a:spcBef>
              <a:buFontTx/>
              <a:buNone/>
            </a:pPr>
            <a:r>
              <a:rPr lang="ja-JP" altLang="en-US" sz="1200" dirty="0">
                <a:ea typeface="ＭＳ ゴシック" panose="020B0609070205080204" pitchFamily="49" charset="-128"/>
              </a:rPr>
              <a:t>自己完結型の災害派遣医療チームをいう。</a:t>
            </a:r>
          </a:p>
        </p:txBody>
      </p:sp>
      <p:sp>
        <p:nvSpPr>
          <p:cNvPr id="6154" name="Rectangle 10"/>
          <p:cNvSpPr>
            <a:spLocks noChangeArrowheads="1"/>
          </p:cNvSpPr>
          <p:nvPr/>
        </p:nvSpPr>
        <p:spPr bwMode="auto">
          <a:xfrm>
            <a:off x="4648200" y="1181100"/>
            <a:ext cx="4038600" cy="304800"/>
          </a:xfrm>
          <a:prstGeom prst="rect">
            <a:avLst/>
          </a:prstGeom>
          <a:solidFill>
            <a:srgbClr val="FFFFFF">
              <a:alpha val="89803"/>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ea typeface="ＭＳ ゴシック" panose="020B0609070205080204" pitchFamily="49" charset="-128"/>
              </a:rPr>
              <a:t>※</a:t>
            </a:r>
            <a:r>
              <a:rPr lang="ja-JP" altLang="en-US" sz="1200">
                <a:ea typeface="ＭＳ ゴシック" panose="020B0609070205080204" pitchFamily="49" charset="-128"/>
              </a:rPr>
              <a:t>県は、以下の出動基準に基づき、熊本ＤＭＡＴの派遣が</a:t>
            </a:r>
          </a:p>
          <a:p>
            <a:pPr eaLnBrk="1" hangingPunct="1">
              <a:spcBef>
                <a:spcPct val="0"/>
              </a:spcBef>
              <a:buFontTx/>
              <a:buNone/>
            </a:pPr>
            <a:r>
              <a:rPr lang="ja-JP" altLang="en-US" sz="1200">
                <a:ea typeface="ＭＳ ゴシック" panose="020B0609070205080204" pitchFamily="49" charset="-128"/>
              </a:rPr>
              <a:t>必要と認められるときは、派遣を要請する。</a:t>
            </a:r>
          </a:p>
        </p:txBody>
      </p:sp>
      <p:sp>
        <p:nvSpPr>
          <p:cNvPr id="6155" name="AutoShape 12"/>
          <p:cNvSpPr>
            <a:spLocks noChangeArrowheads="1"/>
          </p:cNvSpPr>
          <p:nvPr/>
        </p:nvSpPr>
        <p:spPr bwMode="auto">
          <a:xfrm>
            <a:off x="4567238" y="762000"/>
            <a:ext cx="1833562" cy="304800"/>
          </a:xfrm>
          <a:prstGeom prst="roundRect">
            <a:avLst>
              <a:gd name="adj" fmla="val 16667"/>
            </a:avLst>
          </a:prstGeom>
          <a:gradFill rotWithShape="1">
            <a:gsLst>
              <a:gs pos="0">
                <a:srgbClr val="DDDDDD"/>
              </a:gs>
              <a:gs pos="100000">
                <a:srgbClr val="FFFFFF"/>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a:ea typeface="ＭＳ ゴシック" panose="020B0609070205080204" pitchFamily="49" charset="-128"/>
              </a:rPr>
              <a:t>ＤＭＡＴ出動基準</a:t>
            </a:r>
          </a:p>
        </p:txBody>
      </p:sp>
      <p:sp>
        <p:nvSpPr>
          <p:cNvPr id="6156" name="Rectangle 13"/>
          <p:cNvSpPr>
            <a:spLocks noChangeArrowheads="1"/>
          </p:cNvSpPr>
          <p:nvPr/>
        </p:nvSpPr>
        <p:spPr bwMode="auto">
          <a:xfrm>
            <a:off x="4648200" y="1600200"/>
            <a:ext cx="4284663" cy="1876425"/>
          </a:xfrm>
          <a:prstGeom prst="rect">
            <a:avLst/>
          </a:prstGeom>
          <a:gradFill rotWithShape="1">
            <a:gsLst>
              <a:gs pos="0">
                <a:srgbClr val="FFCCFF"/>
              </a:gs>
              <a:gs pos="100000">
                <a:schemeClr val="bg1"/>
              </a:gs>
            </a:gsLst>
            <a:lin ang="5400000" scaled="1"/>
          </a:gradFill>
          <a:ln w="9525">
            <a:solidFill>
              <a:schemeClr val="tx1"/>
            </a:solidFill>
            <a:prstDash val="dash"/>
            <a:miter lim="800000"/>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＜県要綱基準＞</a:t>
            </a:r>
            <a:endParaRPr lang="ja-JP" altLang="en-US" sz="1400">
              <a:latin typeface="Century" panose="02040604050505020304" pitchFamily="18" charset="0"/>
              <a:ea typeface="ＭＳ 明朝" panose="02020609040205080304" pitchFamily="17" charset="-128"/>
            </a:endParaRP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①県内で、災害により</a:t>
            </a:r>
            <a:r>
              <a:rPr lang="ja-JP" altLang="en-US" sz="1400" u="sng">
                <a:latin typeface="ＭＳ ゴシック" panose="020B0609070205080204" pitchFamily="49" charset="-128"/>
                <a:ea typeface="ＭＳ ゴシック" panose="020B0609070205080204" pitchFamily="49" charset="-128"/>
              </a:rPr>
              <a:t>２０名以上の重症・中等症の</a:t>
            </a:r>
          </a:p>
          <a:p>
            <a:pPr eaLnBrk="1" hangingPunct="1">
              <a:spcBef>
                <a:spcPct val="0"/>
              </a:spcBef>
              <a:buFontTx/>
              <a:buNone/>
            </a:pPr>
            <a:r>
              <a:rPr lang="ja-JP" altLang="en-US" sz="1400" u="sng">
                <a:latin typeface="ＭＳ ゴシック" panose="020B0609070205080204" pitchFamily="49" charset="-128"/>
                <a:ea typeface="ＭＳ ゴシック" panose="020B0609070205080204" pitchFamily="49" charset="-128"/>
              </a:rPr>
              <a:t>傷病者</a:t>
            </a:r>
            <a:r>
              <a:rPr lang="ja-JP" altLang="en-US" sz="1400">
                <a:latin typeface="ＭＳ ゴシック" panose="020B0609070205080204" pitchFamily="49" charset="-128"/>
                <a:ea typeface="ＭＳ ゴシック" panose="020B0609070205080204" pitchFamily="49" charset="-128"/>
              </a:rPr>
              <a:t>の発生が予想される場合</a:t>
            </a:r>
            <a:endParaRPr lang="ja-JP" altLang="en-US" sz="1400">
              <a:latin typeface="Century" panose="02040604050505020304" pitchFamily="18" charset="0"/>
              <a:ea typeface="ＭＳ 明朝" panose="02020609040205080304" pitchFamily="17" charset="-128"/>
            </a:endParaRP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②国又は他の都道府県から熊本ＤＭＡＴへの派遣</a:t>
            </a: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要請があった場合</a:t>
            </a:r>
            <a:endParaRPr lang="ja-JP" altLang="en-US" sz="1400">
              <a:latin typeface="Century" panose="02040604050505020304" pitchFamily="18" charset="0"/>
              <a:ea typeface="ＭＳ 明朝" panose="02020609040205080304" pitchFamily="17" charset="-128"/>
            </a:endParaRP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③その他、</a:t>
            </a:r>
            <a:r>
              <a:rPr lang="ja-JP" altLang="en-US" sz="1400" u="sng">
                <a:latin typeface="ＭＳ ゴシック" panose="020B0609070205080204" pitchFamily="49" charset="-128"/>
                <a:ea typeface="ＭＳ ゴシック" panose="020B0609070205080204" pitchFamily="49" charset="-128"/>
              </a:rPr>
              <a:t>熊本ＤＭＡＴが出動し対応することが</a:t>
            </a:r>
          </a:p>
          <a:p>
            <a:pPr eaLnBrk="1" hangingPunct="1">
              <a:spcBef>
                <a:spcPct val="0"/>
              </a:spcBef>
              <a:buFontTx/>
              <a:buNone/>
            </a:pPr>
            <a:r>
              <a:rPr lang="ja-JP" altLang="en-US" sz="1400" u="sng">
                <a:latin typeface="ＭＳ ゴシック" panose="020B0609070205080204" pitchFamily="49" charset="-128"/>
                <a:ea typeface="ＭＳ ゴシック" panose="020B0609070205080204" pitchFamily="49" charset="-128"/>
              </a:rPr>
              <a:t>災害時の救命救急に効果的である</a:t>
            </a:r>
            <a:r>
              <a:rPr lang="ja-JP" altLang="en-US" sz="1400">
                <a:latin typeface="ＭＳ ゴシック" panose="020B0609070205080204" pitchFamily="49" charset="-128"/>
                <a:ea typeface="ＭＳ ゴシック" panose="020B0609070205080204" pitchFamily="49" charset="-128"/>
              </a:rPr>
              <a:t>と、特に認め</a:t>
            </a: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られる場合</a:t>
            </a:r>
            <a:endParaRPr lang="ja-JP" altLang="en-US" sz="1400">
              <a:ea typeface="ＭＳ ゴシック" panose="020B0609070205080204" pitchFamily="49" charset="-128"/>
            </a:endParaRPr>
          </a:p>
        </p:txBody>
      </p:sp>
      <p:sp>
        <p:nvSpPr>
          <p:cNvPr id="6157" name="Rectangle 14"/>
          <p:cNvSpPr>
            <a:spLocks noChangeArrowheads="1"/>
          </p:cNvSpPr>
          <p:nvPr/>
        </p:nvSpPr>
        <p:spPr bwMode="auto">
          <a:xfrm>
            <a:off x="4656931" y="3589337"/>
            <a:ext cx="4267200" cy="3162302"/>
          </a:xfrm>
          <a:prstGeom prst="rect">
            <a:avLst/>
          </a:prstGeom>
          <a:gradFill rotWithShape="1">
            <a:gsLst>
              <a:gs pos="0">
                <a:srgbClr val="FFCCFF"/>
              </a:gs>
              <a:gs pos="100000">
                <a:schemeClr val="bg1"/>
              </a:gs>
            </a:gsLst>
            <a:lin ang="5400000" scaled="1"/>
          </a:gradFill>
          <a:ln w="9525">
            <a:solidFill>
              <a:schemeClr val="tx1"/>
            </a:solidFill>
            <a:prstDash val="dash"/>
            <a:miter lim="800000"/>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latin typeface="ＭＳ ゴシック" panose="020B0609070205080204" pitchFamily="49" charset="-128"/>
                <a:ea typeface="ＭＳ ゴシック" panose="020B0609070205080204" pitchFamily="49" charset="-128"/>
              </a:rPr>
              <a:t>＜国要領基準＞</a:t>
            </a:r>
          </a:p>
          <a:p>
            <a:pPr eaLnBrk="1" hangingPunct="1">
              <a:spcBef>
                <a:spcPct val="0"/>
              </a:spcBef>
              <a:buFontTx/>
              <a:buNone/>
            </a:pPr>
            <a:r>
              <a:rPr lang="ja-JP" altLang="en-US" sz="1400" dirty="0">
                <a:latin typeface="ＭＳ ゴシック" panose="020B0609070205080204" pitchFamily="49" charset="-128"/>
                <a:ea typeface="ＭＳ ゴシック" panose="020B0609070205080204" pitchFamily="49" charset="-128"/>
              </a:rPr>
              <a:t>①震度６弱以上の地震又は死者が２名以上５０人</a:t>
            </a:r>
          </a:p>
          <a:p>
            <a:pPr eaLnBrk="1" hangingPunct="1">
              <a:spcBef>
                <a:spcPct val="0"/>
              </a:spcBef>
              <a:buFontTx/>
              <a:buNone/>
            </a:pPr>
            <a:r>
              <a:rPr lang="ja-JP" altLang="en-US" sz="1400" dirty="0">
                <a:latin typeface="ＭＳ ゴシック" panose="020B0609070205080204" pitchFamily="49" charset="-128"/>
                <a:ea typeface="ＭＳ ゴシック" panose="020B0609070205080204" pitchFamily="49" charset="-128"/>
              </a:rPr>
              <a:t>未満若しくは傷病者数が２０人以上見込まれる災害</a:t>
            </a:r>
          </a:p>
          <a:p>
            <a:pPr eaLnBrk="1" hangingPunct="1">
              <a:spcBef>
                <a:spcPct val="0"/>
              </a:spcBef>
              <a:buFontTx/>
              <a:buNone/>
            </a:pPr>
            <a:r>
              <a:rPr lang="ja-JP" altLang="en-US" sz="1400" dirty="0">
                <a:latin typeface="ＭＳ ゴシック" panose="020B0609070205080204" pitchFamily="49" charset="-128"/>
                <a:ea typeface="ＭＳ ゴシック" panose="020B0609070205080204" pitchFamily="49" charset="-128"/>
              </a:rPr>
              <a:t>→管内ＤＭＡＴ</a:t>
            </a:r>
          </a:p>
          <a:p>
            <a:pPr eaLnBrk="1" hangingPunct="1">
              <a:spcBef>
                <a:spcPct val="0"/>
              </a:spcBef>
              <a:buFontTx/>
              <a:buNone/>
            </a:pPr>
            <a:r>
              <a:rPr lang="ja-JP" altLang="en-US" sz="1400" dirty="0">
                <a:latin typeface="ＭＳ ゴシック" panose="020B0609070205080204" pitchFamily="49" charset="-128"/>
                <a:ea typeface="ＭＳ ゴシック" panose="020B0609070205080204" pitchFamily="49" charset="-128"/>
              </a:rPr>
              <a:t>②震度６強の地震又は死者数が５０人以上１００人</a:t>
            </a:r>
          </a:p>
          <a:p>
            <a:pPr eaLnBrk="1" hangingPunct="1">
              <a:spcBef>
                <a:spcPct val="0"/>
              </a:spcBef>
              <a:buFontTx/>
              <a:buNone/>
            </a:pPr>
            <a:r>
              <a:rPr lang="ja-JP" altLang="en-US" sz="1400" dirty="0">
                <a:latin typeface="ＭＳ ゴシック" panose="020B0609070205080204" pitchFamily="49" charset="-128"/>
                <a:ea typeface="ＭＳ ゴシック" panose="020B0609070205080204" pitchFamily="49" charset="-128"/>
              </a:rPr>
              <a:t>未満が見込まれる災害</a:t>
            </a:r>
          </a:p>
          <a:p>
            <a:pPr eaLnBrk="1" hangingPunct="1">
              <a:spcBef>
                <a:spcPct val="0"/>
              </a:spcBef>
              <a:buFontTx/>
              <a:buNone/>
            </a:pPr>
            <a:r>
              <a:rPr lang="ja-JP" altLang="en-US" sz="1400" dirty="0">
                <a:latin typeface="ＭＳ ゴシック" panose="020B0609070205080204" pitchFamily="49" charset="-128"/>
                <a:ea typeface="ＭＳ ゴシック" panose="020B0609070205080204" pitchFamily="49" charset="-128"/>
              </a:rPr>
              <a:t>→管内ＤＭＡＴ、被災県の隣接県、九州・沖縄</a:t>
            </a:r>
          </a:p>
          <a:p>
            <a:pPr eaLnBrk="1" hangingPunct="1">
              <a:spcBef>
                <a:spcPct val="0"/>
              </a:spcBef>
              <a:buFontTx/>
              <a:buNone/>
            </a:pPr>
            <a:r>
              <a:rPr lang="ja-JP" altLang="en-US" sz="1400" dirty="0">
                <a:latin typeface="ＭＳ ゴシック" panose="020B0609070205080204" pitchFamily="49" charset="-128"/>
                <a:ea typeface="ＭＳ ゴシック" panose="020B0609070205080204" pitchFamily="49" charset="-128"/>
              </a:rPr>
              <a:t>ブロック各県</a:t>
            </a:r>
          </a:p>
          <a:p>
            <a:pPr eaLnBrk="1" hangingPunct="1">
              <a:spcBef>
                <a:spcPct val="0"/>
              </a:spcBef>
              <a:buFontTx/>
              <a:buNone/>
            </a:pPr>
            <a:r>
              <a:rPr lang="ja-JP" altLang="en-US" sz="1400" dirty="0">
                <a:latin typeface="ＭＳ ゴシック" panose="020B0609070205080204" pitchFamily="49" charset="-128"/>
                <a:ea typeface="ＭＳ ゴシック" panose="020B0609070205080204" pitchFamily="49" charset="-128"/>
              </a:rPr>
              <a:t>③震度７の地震又は死者数が１００人以上見込まれ</a:t>
            </a:r>
          </a:p>
          <a:p>
            <a:pPr eaLnBrk="1" hangingPunct="1">
              <a:spcBef>
                <a:spcPct val="0"/>
              </a:spcBef>
              <a:buFontTx/>
              <a:buNone/>
            </a:pPr>
            <a:r>
              <a:rPr lang="ja-JP" altLang="en-US" sz="1400" dirty="0">
                <a:latin typeface="ＭＳ ゴシック" panose="020B0609070205080204" pitchFamily="49" charset="-128"/>
                <a:ea typeface="ＭＳ ゴシック" panose="020B0609070205080204" pitchFamily="49" charset="-128"/>
              </a:rPr>
              <a:t>る災害</a:t>
            </a:r>
          </a:p>
          <a:p>
            <a:pPr eaLnBrk="1" hangingPunct="1">
              <a:spcBef>
                <a:spcPct val="0"/>
              </a:spcBef>
              <a:buFontTx/>
              <a:buNone/>
            </a:pPr>
            <a:r>
              <a:rPr lang="ja-JP" altLang="en-US" sz="1400" dirty="0">
                <a:latin typeface="ＭＳ ゴシック" panose="020B0609070205080204" pitchFamily="49" charset="-128"/>
                <a:ea typeface="ＭＳ ゴシック" panose="020B0609070205080204" pitchFamily="49" charset="-128"/>
              </a:rPr>
              <a:t>→②に加え、隣接ブロック（中国、四国）県に要請</a:t>
            </a:r>
          </a:p>
          <a:p>
            <a:pPr eaLnBrk="1" hangingPunct="1">
              <a:spcBef>
                <a:spcPct val="0"/>
              </a:spcBef>
              <a:buFontTx/>
              <a:buNone/>
            </a:pPr>
            <a:r>
              <a:rPr lang="ja-JP" altLang="en-US" sz="1400" dirty="0" smtClean="0">
                <a:latin typeface="ＭＳ ゴシック" panose="020B0609070205080204" pitchFamily="49" charset="-128"/>
                <a:ea typeface="ＭＳ ゴシック" panose="020B0609070205080204" pitchFamily="49" charset="-128"/>
              </a:rPr>
              <a:t>④南海トラフ地震（東海</a:t>
            </a:r>
            <a:r>
              <a:rPr lang="ja-JP" altLang="en-US" sz="1400" dirty="0">
                <a:latin typeface="ＭＳ ゴシック" panose="020B0609070205080204" pitchFamily="49" charset="-128"/>
                <a:ea typeface="ＭＳ ゴシック" panose="020B0609070205080204" pitchFamily="49" charset="-128"/>
              </a:rPr>
              <a:t>地震、東南海・南海</a:t>
            </a:r>
            <a:r>
              <a:rPr lang="ja-JP" altLang="en-US" sz="1400" dirty="0" smtClean="0">
                <a:latin typeface="ＭＳ ゴシック" panose="020B0609070205080204" pitchFamily="49" charset="-128"/>
                <a:ea typeface="ＭＳ ゴシック" panose="020B0609070205080204" pitchFamily="49" charset="-128"/>
              </a:rPr>
              <a:t>地震</a:t>
            </a:r>
            <a:endParaRPr lang="en-US" altLang="ja-JP" sz="1400" dirty="0" smtClean="0">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1400" dirty="0" smtClean="0">
                <a:latin typeface="ＭＳ ゴシック" panose="020B0609070205080204" pitchFamily="49" charset="-128"/>
                <a:ea typeface="ＭＳ ゴシック" panose="020B0609070205080204" pitchFamily="49" charset="-128"/>
              </a:rPr>
              <a:t>を含む）又は首都</a:t>
            </a:r>
            <a:r>
              <a:rPr lang="ja-JP" altLang="en-US" sz="1400" dirty="0">
                <a:latin typeface="ＭＳ ゴシック" panose="020B0609070205080204" pitchFamily="49" charset="-128"/>
                <a:ea typeface="ＭＳ ゴシック" panose="020B0609070205080204" pitchFamily="49" charset="-128"/>
              </a:rPr>
              <a:t>直下型地震</a:t>
            </a:r>
          </a:p>
          <a:p>
            <a:pPr eaLnBrk="1" hangingPunct="1">
              <a:spcBef>
                <a:spcPct val="0"/>
              </a:spcBef>
              <a:buFontTx/>
              <a:buNone/>
            </a:pPr>
            <a:r>
              <a:rPr lang="ja-JP" altLang="en-US" sz="1400" dirty="0" smtClean="0">
                <a:latin typeface="ＭＳ ゴシック" panose="020B0609070205080204" pitchFamily="49" charset="-128"/>
                <a:ea typeface="ＭＳ ゴシック" panose="020B0609070205080204" pitchFamily="49" charset="-128"/>
              </a:rPr>
              <a:t>→管内ＤＭＡＴ及び全都道府県 </a:t>
            </a:r>
            <a:endParaRPr lang="ja-JP" altLang="en-US" sz="1400" dirty="0">
              <a:latin typeface="ＭＳ ゴシック" panose="020B0609070205080204" pitchFamily="49" charset="-128"/>
              <a:ea typeface="ＭＳ ゴシック" panose="020B0609070205080204" pitchFamily="49" charset="-128"/>
            </a:endParaRPr>
          </a:p>
        </p:txBody>
      </p:sp>
      <p:sp>
        <p:nvSpPr>
          <p:cNvPr id="22" name="Rectangle 7">
            <a:extLst>
              <a:ext uri="{FF2B5EF4-FFF2-40B4-BE49-F238E27FC236}">
                <a16:creationId xmlns:a16="http://schemas.microsoft.com/office/drawing/2014/main" id="{BD55669D-C57A-4EA3-B7EF-6DD52A3A1064}"/>
              </a:ext>
            </a:extLst>
          </p:cNvPr>
          <p:cNvSpPr>
            <a:spLocks noChangeArrowheads="1"/>
          </p:cNvSpPr>
          <p:nvPr/>
        </p:nvSpPr>
        <p:spPr bwMode="auto">
          <a:xfrm>
            <a:off x="148939" y="116632"/>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ＤＭＡＴの出動基準等について</a:t>
            </a:r>
          </a:p>
        </p:txBody>
      </p:sp>
      <p:sp>
        <p:nvSpPr>
          <p:cNvPr id="23" name="スライド番号プレースホルダ 5">
            <a:extLst>
              <a:ext uri="{FF2B5EF4-FFF2-40B4-BE49-F238E27FC236}">
                <a16:creationId xmlns:a16="http://schemas.microsoft.com/office/drawing/2014/main" id="{96906931-D6A7-4F96-BB5E-4A54903F2BB8}"/>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73</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4494979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69367B36-AD89-4C0C-B395-08A722EEE7F7}"/>
              </a:ext>
            </a:extLst>
          </p:cNvPr>
          <p:cNvPicPr/>
          <p:nvPr/>
        </p:nvPicPr>
        <p:blipFill rotWithShape="1">
          <a:blip r:embed="rId2">
            <a:extLst>
              <a:ext uri="{28A0092B-C50C-407E-A947-70E740481C1C}">
                <a14:useLocalDpi xmlns:a14="http://schemas.microsoft.com/office/drawing/2010/main" val="0"/>
              </a:ext>
            </a:extLst>
          </a:blip>
          <a:srcRect l="7664" t="2427" b="47415"/>
          <a:stretch/>
        </p:blipFill>
        <p:spPr bwMode="auto">
          <a:xfrm>
            <a:off x="4707196" y="3624463"/>
            <a:ext cx="4195828" cy="3039626"/>
          </a:xfrm>
          <a:prstGeom prst="rect">
            <a:avLst/>
          </a:prstGeom>
          <a:noFill/>
          <a:ln>
            <a:noFill/>
          </a:ln>
          <a:extLst>
            <a:ext uri="{53640926-AAD7-44D8-BBD7-CCE9431645EC}">
              <a14:shadowObscured xmlns:a14="http://schemas.microsoft.com/office/drawing/2010/main"/>
            </a:ext>
          </a:extLst>
        </p:spPr>
      </p:pic>
      <p:pic>
        <p:nvPicPr>
          <p:cNvPr id="16" name="図 15" descr="タイムライン が含まれている画像&#10;&#10;自動的に生成された説明">
            <a:extLst>
              <a:ext uri="{FF2B5EF4-FFF2-40B4-BE49-F238E27FC236}">
                <a16:creationId xmlns:a16="http://schemas.microsoft.com/office/drawing/2014/main" id="{60F48BCD-2E6E-47E4-BD6A-FE3B78ED5E3B}"/>
              </a:ext>
            </a:extLst>
          </p:cNvPr>
          <p:cNvPicPr/>
          <p:nvPr/>
        </p:nvPicPr>
        <p:blipFill rotWithShape="1">
          <a:blip r:embed="rId3"/>
          <a:srcRect l="14111" t="26840" r="32832" b="5184"/>
          <a:stretch/>
        </p:blipFill>
        <p:spPr bwMode="auto">
          <a:xfrm>
            <a:off x="4764353" y="833207"/>
            <a:ext cx="4004164" cy="2595793"/>
          </a:xfrm>
          <a:prstGeom prst="rect">
            <a:avLst/>
          </a:prstGeom>
          <a:ln>
            <a:noFill/>
          </a:ln>
          <a:extLst>
            <a:ext uri="{53640926-AAD7-44D8-BBD7-CCE9431645EC}">
              <a14:shadowObscured xmlns:a14="http://schemas.microsoft.com/office/drawing/2010/main"/>
            </a:ext>
          </a:extLst>
        </p:spPr>
      </p:pic>
      <p:sp>
        <p:nvSpPr>
          <p:cNvPr id="6146" name="Rectangle 2"/>
          <p:cNvSpPr>
            <a:spLocks noChangeArrowheads="1"/>
          </p:cNvSpPr>
          <p:nvPr/>
        </p:nvSpPr>
        <p:spPr bwMode="auto">
          <a:xfrm>
            <a:off x="152400" y="908720"/>
            <a:ext cx="4343400" cy="5796880"/>
          </a:xfrm>
          <a:prstGeom prst="rect">
            <a:avLst/>
          </a:prstGeom>
          <a:solidFill>
            <a:srgbClr val="EAEAEA"/>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6148" name="AutoShape 4"/>
          <p:cNvSpPr>
            <a:spLocks noChangeArrowheads="1"/>
          </p:cNvSpPr>
          <p:nvPr/>
        </p:nvSpPr>
        <p:spPr bwMode="auto">
          <a:xfrm>
            <a:off x="179388" y="765175"/>
            <a:ext cx="1368425" cy="304800"/>
          </a:xfrm>
          <a:prstGeom prst="roundRect">
            <a:avLst>
              <a:gd name="adj" fmla="val 16667"/>
            </a:avLst>
          </a:prstGeom>
          <a:gradFill rotWithShape="1">
            <a:gsLst>
              <a:gs pos="0">
                <a:srgbClr val="DDDDDD"/>
              </a:gs>
              <a:gs pos="100000">
                <a:srgbClr val="FFFFFF"/>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ea typeface="ＭＳ ゴシック" panose="020B0609070205080204" pitchFamily="49" charset="-128"/>
              </a:rPr>
              <a:t>ＥＭＩＳとは</a:t>
            </a:r>
          </a:p>
        </p:txBody>
      </p:sp>
      <p:sp>
        <p:nvSpPr>
          <p:cNvPr id="6149" name="AutoShape 5"/>
          <p:cNvSpPr>
            <a:spLocks noChangeArrowheads="1"/>
          </p:cNvSpPr>
          <p:nvPr/>
        </p:nvSpPr>
        <p:spPr bwMode="auto">
          <a:xfrm>
            <a:off x="234625" y="5523851"/>
            <a:ext cx="1931987" cy="280987"/>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solidFill>
                  <a:srgbClr val="990033"/>
                </a:solidFill>
                <a:ea typeface="ＭＳ ゴシック" panose="020B0609070205080204" pitchFamily="49" charset="-128"/>
              </a:rPr>
              <a:t>本県の登録状況</a:t>
            </a:r>
          </a:p>
        </p:txBody>
      </p:sp>
      <p:sp>
        <p:nvSpPr>
          <p:cNvPr id="6150" name="Rectangle 6"/>
          <p:cNvSpPr>
            <a:spLocks noChangeArrowheads="1"/>
          </p:cNvSpPr>
          <p:nvPr/>
        </p:nvSpPr>
        <p:spPr bwMode="auto">
          <a:xfrm>
            <a:off x="228600" y="5949280"/>
            <a:ext cx="4194175" cy="503908"/>
          </a:xfrm>
          <a:prstGeom prst="rect">
            <a:avLst/>
          </a:prstGeom>
          <a:solidFill>
            <a:srgbClr val="FFFFFF">
              <a:alpha val="89803"/>
            </a:srgbClr>
          </a:solidFill>
          <a:ln w="1905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000" dirty="0">
                <a:ea typeface="ＭＳ ゴシック" panose="020B0609070205080204" pitchFamily="49" charset="-128"/>
              </a:rPr>
              <a:t>　</a:t>
            </a:r>
            <a:r>
              <a:rPr lang="ja-JP" altLang="en-US" sz="1400" b="1" dirty="0">
                <a:ea typeface="ＭＳ ゴシック" panose="020B0609070205080204" pitchFamily="49" charset="-128"/>
              </a:rPr>
              <a:t>県内全病院が登録　</a:t>
            </a:r>
            <a:endParaRPr lang="ja-JP" altLang="en-US" sz="1000" b="1" dirty="0">
              <a:ea typeface="ＭＳ ゴシック" panose="020B0609070205080204" pitchFamily="49" charset="-128"/>
            </a:endParaRPr>
          </a:p>
        </p:txBody>
      </p:sp>
      <p:sp>
        <p:nvSpPr>
          <p:cNvPr id="6151" name="AutoShape 7"/>
          <p:cNvSpPr>
            <a:spLocks noChangeArrowheads="1"/>
          </p:cNvSpPr>
          <p:nvPr/>
        </p:nvSpPr>
        <p:spPr bwMode="auto">
          <a:xfrm>
            <a:off x="171918" y="2477042"/>
            <a:ext cx="2057400" cy="280988"/>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solidFill>
                  <a:srgbClr val="990033"/>
                </a:solidFill>
                <a:ea typeface="ＭＳ ゴシック" panose="020B0609070205080204" pitchFamily="49" charset="-128"/>
              </a:rPr>
              <a:t>ＥＭＩＳの機能</a:t>
            </a:r>
          </a:p>
        </p:txBody>
      </p:sp>
      <p:sp>
        <p:nvSpPr>
          <p:cNvPr id="6152" name="Rectangle 8"/>
          <p:cNvSpPr>
            <a:spLocks noChangeArrowheads="1"/>
          </p:cNvSpPr>
          <p:nvPr/>
        </p:nvSpPr>
        <p:spPr bwMode="auto">
          <a:xfrm>
            <a:off x="190500" y="2860042"/>
            <a:ext cx="4191000" cy="2411398"/>
          </a:xfrm>
          <a:prstGeom prst="rect">
            <a:avLst/>
          </a:prstGeom>
          <a:solidFill>
            <a:srgbClr val="FFFFFF">
              <a:alpha val="89803"/>
            </a:srgbClr>
          </a:solidFill>
          <a:ln w="1905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ＭＳ ゴシック" panose="020B0609070205080204" pitchFamily="49" charset="-128"/>
              </a:rPr>
              <a:t>●</a:t>
            </a:r>
            <a:r>
              <a:rPr lang="ja-JP" altLang="en-US" sz="1400" dirty="0">
                <a:ea typeface="ＭＳ ゴシック" panose="020B0609070205080204" pitchFamily="49" charset="-128"/>
              </a:rPr>
              <a:t>平　時</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・災害拠点病院など病院の種別</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a:t>
            </a:r>
            <a:r>
              <a:rPr lang="en-US" altLang="ja-JP" sz="1200" dirty="0">
                <a:ea typeface="ＭＳ ゴシック" panose="020B0609070205080204" pitchFamily="49" charset="-128"/>
              </a:rPr>
              <a:t>DMAT</a:t>
            </a:r>
            <a:r>
              <a:rPr lang="ja-JP" altLang="en-US" sz="1200" dirty="0">
                <a:ea typeface="ＭＳ ゴシック" panose="020B0609070205080204" pitchFamily="49" charset="-128"/>
              </a:rPr>
              <a:t>登録者</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・基礎的な病院情報</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・非常時の病院のライフラインの状況</a:t>
            </a:r>
            <a:endParaRPr lang="en-US" altLang="ja-JP" sz="1200" dirty="0">
              <a:ea typeface="ＭＳ ゴシック" panose="020B0609070205080204" pitchFamily="49" charset="-128"/>
            </a:endParaRPr>
          </a:p>
          <a:p>
            <a:pPr eaLnBrk="1" hangingPunct="1">
              <a:spcBef>
                <a:spcPct val="0"/>
              </a:spcBef>
              <a:buFontTx/>
              <a:buNone/>
            </a:pPr>
            <a:endParaRPr lang="ja-JP" altLang="en-US" sz="1200" dirty="0">
              <a:ea typeface="ＭＳ ゴシック" panose="020B0609070205080204" pitchFamily="49" charset="-128"/>
            </a:endParaRPr>
          </a:p>
          <a:p>
            <a:pPr eaLnBrk="1" hangingPunct="1">
              <a:spcBef>
                <a:spcPct val="0"/>
              </a:spcBef>
              <a:buFontTx/>
              <a:buNone/>
            </a:pPr>
            <a:r>
              <a:rPr lang="ja-JP" altLang="en-US" sz="1400" dirty="0">
                <a:ea typeface="ＭＳ ゴシック" panose="020B0609070205080204" pitchFamily="49" charset="-128"/>
              </a:rPr>
              <a:t>●災害時</a:t>
            </a:r>
            <a:endParaRPr lang="en-US" altLang="ja-JP" sz="14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a:t>
            </a:r>
            <a:r>
              <a:rPr lang="en-US" altLang="ja-JP" sz="1200" dirty="0">
                <a:ea typeface="ＭＳ ゴシック" panose="020B0609070205080204" pitchFamily="49" charset="-128"/>
              </a:rPr>
              <a:t>DMAT</a:t>
            </a:r>
            <a:r>
              <a:rPr lang="ja-JP" altLang="en-US" sz="1200" dirty="0">
                <a:ea typeface="ＭＳ ゴシック" panose="020B0609070205080204" pitchFamily="49" charset="-128"/>
              </a:rPr>
              <a:t>調整本部の設置状況</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a:t>
            </a:r>
            <a:r>
              <a:rPr lang="en-US" altLang="ja-JP" sz="1200" dirty="0">
                <a:ea typeface="ＭＳ ゴシック" panose="020B0609070205080204" pitchFamily="49" charset="-128"/>
              </a:rPr>
              <a:t>DMAT</a:t>
            </a:r>
            <a:r>
              <a:rPr lang="ja-JP" altLang="en-US" sz="1200" dirty="0">
                <a:ea typeface="ＭＳ ゴシック" panose="020B0609070205080204" pitchFamily="49" charset="-128"/>
              </a:rPr>
              <a:t>派遣チーム管理（出動状況、活動状況など）　</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・被災医療機関の状況（支援の有無、不足する物資）　</a:t>
            </a:r>
          </a:p>
          <a:p>
            <a:pPr eaLnBrk="1" hangingPunct="1">
              <a:spcBef>
                <a:spcPct val="0"/>
              </a:spcBef>
              <a:buFontTx/>
              <a:buNone/>
            </a:pPr>
            <a:r>
              <a:rPr lang="ja-JP" altLang="en-US" sz="1200" dirty="0">
                <a:ea typeface="ＭＳ ゴシック" panose="020B0609070205080204" pitchFamily="49" charset="-128"/>
              </a:rPr>
              <a:t>　・緊急通報　厚生労働省等への緊急通報</a:t>
            </a:r>
          </a:p>
          <a:p>
            <a:pPr eaLnBrk="1" hangingPunct="1">
              <a:spcBef>
                <a:spcPct val="0"/>
              </a:spcBef>
              <a:buFontTx/>
              <a:buNone/>
            </a:pPr>
            <a:r>
              <a:rPr lang="ja-JP" altLang="en-US" sz="1200" dirty="0">
                <a:ea typeface="ＭＳ ゴシック" panose="020B0609070205080204" pitchFamily="49" charset="-128"/>
              </a:rPr>
              <a:t>　　　　　　　　　　　　　　　　　　　　　　　など</a:t>
            </a:r>
          </a:p>
        </p:txBody>
      </p:sp>
      <p:sp>
        <p:nvSpPr>
          <p:cNvPr id="6153" name="Rectangle 9"/>
          <p:cNvSpPr>
            <a:spLocks noChangeArrowheads="1"/>
          </p:cNvSpPr>
          <p:nvPr/>
        </p:nvSpPr>
        <p:spPr bwMode="auto">
          <a:xfrm>
            <a:off x="231775" y="1193655"/>
            <a:ext cx="4191000" cy="1181375"/>
          </a:xfrm>
          <a:prstGeom prst="rect">
            <a:avLst/>
          </a:prstGeom>
          <a:solidFill>
            <a:srgbClr val="FFFFFF">
              <a:alpha val="89803"/>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dirty="0">
                <a:ea typeface="ＭＳ ゴシック" panose="020B0609070205080204" pitchFamily="49" charset="-128"/>
              </a:rPr>
              <a:t>※</a:t>
            </a:r>
            <a:r>
              <a:rPr lang="ja-JP" altLang="en-US" sz="1200" dirty="0">
                <a:ea typeface="ＭＳ ゴシック" panose="020B0609070205080204" pitchFamily="49" charset="-128"/>
              </a:rPr>
              <a:t>ＥＭＩＳとは･･･</a:t>
            </a:r>
            <a:r>
              <a:rPr lang="en-US" altLang="ja-JP" sz="1200" dirty="0">
                <a:ea typeface="ＭＳ ゴシック" panose="020B0609070205080204" pitchFamily="49" charset="-128"/>
              </a:rPr>
              <a:t>Emergency Medical Information System</a:t>
            </a:r>
          </a:p>
          <a:p>
            <a:pPr eaLnBrk="1" hangingPunct="1">
              <a:spcBef>
                <a:spcPct val="0"/>
              </a:spcBef>
              <a:buFontTx/>
              <a:buNone/>
            </a:pPr>
            <a:r>
              <a:rPr lang="ja-JP" altLang="en-US" sz="1200" dirty="0">
                <a:ea typeface="ＭＳ ゴシック" panose="020B0609070205080204" pitchFamily="49" charset="-128"/>
              </a:rPr>
              <a:t>　の略。災害時に被災した都道府県を越えて医療機関の稼</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働状況など災害医療に関わる情報を共有し、被災地域で</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の迅速且つ適切な医療・救護に関わる各種情報を集約・</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提供することを目的としている。</a:t>
            </a:r>
          </a:p>
          <a:p>
            <a:pPr eaLnBrk="1" hangingPunct="1">
              <a:spcBef>
                <a:spcPct val="0"/>
              </a:spcBef>
              <a:buFontTx/>
              <a:buNone/>
            </a:pPr>
            <a:endParaRPr lang="ja-JP" altLang="en-US" sz="1200" dirty="0">
              <a:ea typeface="ＭＳ ゴシック" panose="020B0609070205080204" pitchFamily="49" charset="-128"/>
            </a:endParaRPr>
          </a:p>
        </p:txBody>
      </p:sp>
      <p:sp>
        <p:nvSpPr>
          <p:cNvPr id="32" name="テキスト ボックス 31"/>
          <p:cNvSpPr txBox="1"/>
          <p:nvPr/>
        </p:nvSpPr>
        <p:spPr>
          <a:xfrm>
            <a:off x="4694493" y="3506706"/>
            <a:ext cx="1494320" cy="338554"/>
          </a:xfrm>
          <a:prstGeom prst="rect">
            <a:avLst/>
          </a:prstGeom>
          <a:solidFill>
            <a:srgbClr val="FF0000"/>
          </a:solidFill>
          <a:ln/>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ja-JP" altLang="en-US" sz="1600" dirty="0">
                <a:solidFill>
                  <a:prstClr val="white"/>
                </a:solidFill>
              </a:rPr>
              <a:t>医療機関ﾓﾆﾀｰ</a:t>
            </a:r>
          </a:p>
        </p:txBody>
      </p:sp>
      <p:sp>
        <p:nvSpPr>
          <p:cNvPr id="34" name="角丸四角形吹き出し 33"/>
          <p:cNvSpPr/>
          <p:nvPr/>
        </p:nvSpPr>
        <p:spPr>
          <a:xfrm>
            <a:off x="6544036" y="3989002"/>
            <a:ext cx="1518738" cy="308824"/>
          </a:xfrm>
          <a:prstGeom prst="wedgeRoundRectCallout">
            <a:avLst>
              <a:gd name="adj1" fmla="val 43027"/>
              <a:gd name="adj2" fmla="val 113080"/>
              <a:gd name="adj3" fmla="val 16667"/>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rgbClr val="FF0000"/>
                </a:solidFill>
              </a:rPr>
              <a:t>詳細情報が表示</a:t>
            </a:r>
          </a:p>
        </p:txBody>
      </p:sp>
      <p:sp>
        <p:nvSpPr>
          <p:cNvPr id="35" name="角丸四角形吹き出し 34"/>
          <p:cNvSpPr/>
          <p:nvPr/>
        </p:nvSpPr>
        <p:spPr>
          <a:xfrm>
            <a:off x="6342426" y="5614531"/>
            <a:ext cx="1992067" cy="385616"/>
          </a:xfrm>
          <a:prstGeom prst="wedgeRoundRectCallout">
            <a:avLst>
              <a:gd name="adj1" fmla="val -60369"/>
              <a:gd name="adj2" fmla="val -41814"/>
              <a:gd name="adj3" fmla="val 16667"/>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rgbClr val="FF0000"/>
                </a:solidFill>
              </a:rPr>
              <a:t>選択した施設が表示</a:t>
            </a:r>
          </a:p>
        </p:txBody>
      </p:sp>
      <p:sp>
        <p:nvSpPr>
          <p:cNvPr id="36" name="角丸四角形吹き出し 35"/>
          <p:cNvSpPr/>
          <p:nvPr/>
        </p:nvSpPr>
        <p:spPr>
          <a:xfrm>
            <a:off x="6346237" y="6171924"/>
            <a:ext cx="2422280" cy="602784"/>
          </a:xfrm>
          <a:prstGeom prst="wedgeRoundRectCallout">
            <a:avLst>
              <a:gd name="adj1" fmla="val -59795"/>
              <a:gd name="adj2" fmla="val -27639"/>
              <a:gd name="adj3" fmla="val 16667"/>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rgbClr val="FF0000"/>
                </a:solidFill>
              </a:rPr>
              <a:t>医療機関を選択すると、その医療機関の詳細情報が表示される</a:t>
            </a:r>
          </a:p>
        </p:txBody>
      </p:sp>
      <p:sp>
        <p:nvSpPr>
          <p:cNvPr id="19" name="Rectangle 7">
            <a:extLst>
              <a:ext uri="{FF2B5EF4-FFF2-40B4-BE49-F238E27FC236}">
                <a16:creationId xmlns:a16="http://schemas.microsoft.com/office/drawing/2014/main" id="{D1CD1816-D3A9-496F-98D5-2C49D9C48E8A}"/>
              </a:ext>
            </a:extLst>
          </p:cNvPr>
          <p:cNvSpPr>
            <a:spLocks noChangeArrowheads="1"/>
          </p:cNvSpPr>
          <p:nvPr/>
        </p:nvSpPr>
        <p:spPr bwMode="auto">
          <a:xfrm>
            <a:off x="152400" y="83292"/>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広域災害・救急医療情報システム（ＥＭＩＳ）について</a:t>
            </a:r>
          </a:p>
        </p:txBody>
      </p:sp>
      <p:sp>
        <p:nvSpPr>
          <p:cNvPr id="20" name="スライド番号プレースホルダ 5">
            <a:extLst>
              <a:ext uri="{FF2B5EF4-FFF2-40B4-BE49-F238E27FC236}">
                <a16:creationId xmlns:a16="http://schemas.microsoft.com/office/drawing/2014/main" id="{7E859BF6-B02E-4AB3-B660-62668241DBF5}"/>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74</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396621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605781" y="1340768"/>
            <a:ext cx="8208912" cy="193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en-US" sz="3600" dirty="0"/>
              <a:t>平成２８年熊本地震時の熊本県における急性期医療救護活動について</a:t>
            </a:r>
          </a:p>
        </p:txBody>
      </p:sp>
      <p:sp>
        <p:nvSpPr>
          <p:cNvPr id="4" name="スライド番号プレースホルダ 5">
            <a:extLst>
              <a:ext uri="{FF2B5EF4-FFF2-40B4-BE49-F238E27FC236}">
                <a16:creationId xmlns:a16="http://schemas.microsoft.com/office/drawing/2014/main" id="{AD7C7F6B-568A-47D9-AADB-12925287E630}"/>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75</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1091244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2619682" y="6394390"/>
            <a:ext cx="64057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　避難者数は、指定避難所内の人数であり、</a:t>
            </a:r>
            <a:r>
              <a:rPr kumimoji="1" lang="ja-JP" altLang="en-US" sz="12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避難所以外の車中泊等の人数は含まれない。</a:t>
            </a:r>
            <a:endParaRPr kumimoji="1" lang="en-US" altLang="ja-JP" sz="12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307321" y="901056"/>
            <a:ext cx="8673376" cy="1149921"/>
          </a:xfrm>
          <a:prstGeom prst="rect">
            <a:avLst/>
          </a:prstGeom>
          <a:noFill/>
          <a:ln w="9525">
            <a:solidFill>
              <a:schemeClr val="bg2">
                <a:lumMod val="25000"/>
              </a:schemeClr>
            </a:solidFill>
          </a:ln>
        </p:spPr>
        <p:txBody>
          <a:bodyPr wrap="square" lIns="36000" tIns="36000" rIns="36000" bIns="36000" rtlCol="0" anchor="ctr" anchorCtr="0">
            <a:spAutoFit/>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震度６弱以上の地震が７回、うち震度７は２８時間内に２回発生</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（観測史上初）</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79388" marR="0" lvl="0" indent="-179388" algn="l" defTabSz="914400" rtl="0" eaLnBrk="1" fontAlgn="auto" latinLnBrk="0" hangingPunct="1">
              <a:lnSpc>
                <a:spcPct val="100000"/>
              </a:lnSpc>
              <a:spcBef>
                <a:spcPts val="60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震度６弱以上の大地震に見舞われた県民は、県人口全体の８３％に及び、</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79388" marR="0" lvl="0" indent="-179388" algn="l" defTabSz="914400" rtl="0" eaLnBrk="1" fontAlgn="auto" latinLnBrk="0" hangingPunct="1">
              <a:lnSpc>
                <a:spcPct val="100000"/>
              </a:lnSpc>
              <a:spcBef>
                <a:spcPts val="60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少なくとも県民の１０％以上が避難</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（阪神･淡路大震災の約２倍）</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163307" y="3370051"/>
            <a:ext cx="4912750" cy="369332"/>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地震・被害の規模</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aphicFrame>
        <p:nvGraphicFramePr>
          <p:cNvPr id="11" name="表 10"/>
          <p:cNvGraphicFramePr>
            <a:graphicFrameLocks noGrp="1"/>
          </p:cNvGraphicFramePr>
          <p:nvPr/>
        </p:nvGraphicFramePr>
        <p:xfrm>
          <a:off x="475647" y="3802100"/>
          <a:ext cx="8136903" cy="2592288"/>
        </p:xfrm>
        <a:graphic>
          <a:graphicData uri="http://schemas.openxmlformats.org/drawingml/2006/table">
            <a:tbl>
              <a:tblPr firstRow="1" bandRow="1">
                <a:tableStyleId>{7DF18680-E054-41AD-8BC1-D1AEF772440D}</a:tableStyleId>
              </a:tblPr>
              <a:tblGrid>
                <a:gridCol w="1642555">
                  <a:extLst>
                    <a:ext uri="{9D8B030D-6E8A-4147-A177-3AD203B41FA5}">
                      <a16:colId xmlns:a16="http://schemas.microsoft.com/office/drawing/2014/main" val="20000"/>
                    </a:ext>
                  </a:extLst>
                </a:gridCol>
                <a:gridCol w="1565467">
                  <a:extLst>
                    <a:ext uri="{9D8B030D-6E8A-4147-A177-3AD203B41FA5}">
                      <a16:colId xmlns:a16="http://schemas.microsoft.com/office/drawing/2014/main" val="20001"/>
                    </a:ext>
                  </a:extLst>
                </a:gridCol>
                <a:gridCol w="1138522">
                  <a:extLst>
                    <a:ext uri="{9D8B030D-6E8A-4147-A177-3AD203B41FA5}">
                      <a16:colId xmlns:a16="http://schemas.microsoft.com/office/drawing/2014/main" val="20002"/>
                    </a:ext>
                  </a:extLst>
                </a:gridCol>
                <a:gridCol w="1921256">
                  <a:extLst>
                    <a:ext uri="{9D8B030D-6E8A-4147-A177-3AD203B41FA5}">
                      <a16:colId xmlns:a16="http://schemas.microsoft.com/office/drawing/2014/main" val="20003"/>
                    </a:ext>
                  </a:extLst>
                </a:gridCol>
                <a:gridCol w="1869103">
                  <a:extLst>
                    <a:ext uri="{9D8B030D-6E8A-4147-A177-3AD203B41FA5}">
                      <a16:colId xmlns:a16="http://schemas.microsoft.com/office/drawing/2014/main" val="20004"/>
                    </a:ext>
                  </a:extLst>
                </a:gridCol>
              </a:tblGrid>
              <a:tr h="638918">
                <a:tc>
                  <a:txBody>
                    <a:bodyPr/>
                    <a:lstStyle/>
                    <a:p>
                      <a:endParaRPr kumimoji="1" lang="ja-JP" altLang="en-US" sz="1400" dirty="0"/>
                    </a:p>
                  </a:txBody>
                  <a:tcPr marL="18000" marR="18000" marT="18000" marB="18000" anchor="ctr"/>
                </a:tc>
                <a:tc>
                  <a:txBody>
                    <a:bodyPr/>
                    <a:lstStyle/>
                    <a:p>
                      <a:pPr algn="ctr"/>
                      <a:r>
                        <a:rPr kumimoji="1" lang="ja-JP" altLang="en-US" sz="1400" dirty="0"/>
                        <a:t>震度</a:t>
                      </a:r>
                      <a:r>
                        <a:rPr kumimoji="1" lang="en-US" altLang="ja-JP" sz="1400" dirty="0"/>
                        <a:t>6</a:t>
                      </a:r>
                      <a:r>
                        <a:rPr kumimoji="1" lang="ja-JP" altLang="en-US" sz="1400" dirty="0"/>
                        <a:t>弱以上</a:t>
                      </a:r>
                    </a:p>
                  </a:txBody>
                  <a:tcPr marL="18000" marR="18000" marT="18000" marB="18000" anchor="ctr"/>
                </a:tc>
                <a:tc>
                  <a:txBody>
                    <a:bodyPr/>
                    <a:lstStyle/>
                    <a:p>
                      <a:pPr algn="ctr"/>
                      <a:r>
                        <a:rPr kumimoji="1" lang="ja-JP" altLang="en-US" sz="1400" dirty="0"/>
                        <a:t>余震</a:t>
                      </a:r>
                      <a:endParaRPr kumimoji="1" lang="en-US" altLang="ja-JP" sz="1400" dirty="0"/>
                    </a:p>
                    <a:p>
                      <a:pPr algn="ctr"/>
                      <a:r>
                        <a:rPr kumimoji="1" lang="ja-JP" altLang="en-US" sz="1200" b="0" dirty="0"/>
                        <a:t>発災から</a:t>
                      </a:r>
                      <a:r>
                        <a:rPr kumimoji="1" lang="en-US" altLang="ja-JP" sz="1200" b="0" dirty="0"/>
                        <a:t>15</a:t>
                      </a:r>
                      <a:r>
                        <a:rPr kumimoji="1" lang="ja-JP" altLang="en-US" sz="1200" b="0" dirty="0"/>
                        <a:t>日間</a:t>
                      </a:r>
                    </a:p>
                  </a:txBody>
                  <a:tcPr marL="18000" marR="18000" marT="18000" marB="18000" anchor="ctr"/>
                </a:tc>
                <a:tc>
                  <a:txBody>
                    <a:bodyPr/>
                    <a:lstStyle/>
                    <a:p>
                      <a:pPr algn="ctr"/>
                      <a:r>
                        <a:rPr kumimoji="1" lang="ja-JP" altLang="en-US" sz="1400" dirty="0"/>
                        <a:t>被災市町村人口</a:t>
                      </a:r>
                      <a:endParaRPr kumimoji="1" lang="en-US" altLang="ja-JP" sz="1400" dirty="0"/>
                    </a:p>
                    <a:p>
                      <a:pPr algn="ctr"/>
                      <a:r>
                        <a:rPr kumimoji="1" lang="ja-JP" altLang="en-US" sz="1400" dirty="0"/>
                        <a:t>（震度６弱以上）</a:t>
                      </a:r>
                    </a:p>
                  </a:txBody>
                  <a:tcPr marL="18000" marR="18000" marT="18000" marB="18000" anchor="ctr"/>
                </a:tc>
                <a:tc>
                  <a:txBody>
                    <a:bodyPr/>
                    <a:lstStyle/>
                    <a:p>
                      <a:pPr algn="ctr"/>
                      <a:r>
                        <a:rPr kumimoji="1" lang="ja-JP" altLang="en-US" sz="1400" dirty="0"/>
                        <a:t>最大避難者数</a:t>
                      </a:r>
                      <a:endParaRPr kumimoji="1" lang="en-US" altLang="ja-JP" sz="1400" dirty="0"/>
                    </a:p>
                    <a:p>
                      <a:pPr algn="ctr"/>
                      <a:r>
                        <a:rPr kumimoji="1" lang="en-US" altLang="ja-JP" sz="1400" dirty="0"/>
                        <a:t>※</a:t>
                      </a:r>
                      <a:r>
                        <a:rPr kumimoji="1" lang="ja-JP" altLang="en-US" sz="1400" dirty="0"/>
                        <a:t>１</a:t>
                      </a:r>
                      <a:endParaRPr kumimoji="1" lang="en-US" altLang="ja-JP" sz="1400" dirty="0"/>
                    </a:p>
                  </a:txBody>
                  <a:tcPr marL="18000" marR="18000" marT="18000" marB="18000" anchor="ctr"/>
                </a:tc>
                <a:extLst>
                  <a:ext uri="{0D108BD9-81ED-4DB2-BD59-A6C34878D82A}">
                    <a16:rowId xmlns:a16="http://schemas.microsoft.com/office/drawing/2014/main" val="10000"/>
                  </a:ext>
                </a:extLst>
              </a:tr>
              <a:tr h="667981">
                <a:tc>
                  <a:txBody>
                    <a:bodyPr/>
                    <a:lstStyle/>
                    <a:p>
                      <a:r>
                        <a:rPr kumimoji="1" lang="ja-JP" altLang="en-US" sz="1800" b="1" dirty="0"/>
                        <a:t>熊本地震</a:t>
                      </a:r>
                    </a:p>
                  </a:txBody>
                  <a:tcPr marL="18000" marR="18000" marT="18000" marB="18000" anchor="ctr"/>
                </a:tc>
                <a:tc>
                  <a:txBody>
                    <a:bodyPr/>
                    <a:lstStyle/>
                    <a:p>
                      <a:pPr algn="ctr"/>
                      <a:r>
                        <a:rPr kumimoji="1" lang="en-US" altLang="ja-JP" sz="2000" b="1" dirty="0"/>
                        <a:t>7</a:t>
                      </a:r>
                      <a:r>
                        <a:rPr kumimoji="1" lang="ja-JP" altLang="en-US" sz="2000" b="1" dirty="0"/>
                        <a:t>回</a:t>
                      </a:r>
                      <a:r>
                        <a:rPr kumimoji="1" lang="en-US" altLang="ja-JP" sz="2000" b="1" dirty="0"/>
                        <a:t> </a:t>
                      </a:r>
                    </a:p>
                    <a:p>
                      <a:pPr algn="ctr"/>
                      <a:r>
                        <a:rPr kumimoji="1" lang="ja-JP" altLang="en-US" sz="1400" b="1" dirty="0"/>
                        <a:t>うち震度</a:t>
                      </a:r>
                      <a:r>
                        <a:rPr kumimoji="1" lang="ja-JP" altLang="en-US" sz="1400" b="1" dirty="0">
                          <a:latin typeface="MS UI Gothic" pitchFamily="50" charset="-128"/>
                          <a:ea typeface="MS UI Gothic" pitchFamily="50" charset="-128"/>
                        </a:rPr>
                        <a:t>７が２回</a:t>
                      </a:r>
                      <a:endParaRPr kumimoji="1" lang="en-US" altLang="ja-JP" sz="1400" b="1" dirty="0"/>
                    </a:p>
                  </a:txBody>
                  <a:tcPr marL="18000" marR="18000" marT="18000" marB="18000" anchor="ctr"/>
                </a:tc>
                <a:tc>
                  <a:txBody>
                    <a:bodyPr/>
                    <a:lstStyle/>
                    <a:p>
                      <a:pPr algn="r"/>
                      <a:r>
                        <a:rPr kumimoji="1" lang="ja-JP" altLang="en-US" sz="1800" b="1" dirty="0"/>
                        <a:t>２</a:t>
                      </a:r>
                      <a:r>
                        <a:rPr kumimoji="1" lang="en-US" altLang="ja-JP" sz="1800" b="1" dirty="0"/>
                        <a:t>,</a:t>
                      </a:r>
                      <a:r>
                        <a:rPr kumimoji="1" lang="ja-JP" altLang="en-US" sz="1800" b="1" dirty="0"/>
                        <a:t>９５９回</a:t>
                      </a:r>
                      <a:endParaRPr kumimoji="1" lang="en-US" altLang="ja-JP" sz="1800" b="1" dirty="0"/>
                    </a:p>
                  </a:txBody>
                  <a:tcPr marL="18000" marR="18000" marT="18000" marB="18000" anchor="ctr"/>
                </a:tc>
                <a:tc>
                  <a:txBody>
                    <a:bodyPr/>
                    <a:lstStyle/>
                    <a:p>
                      <a:pPr algn="ctr"/>
                      <a:r>
                        <a:rPr kumimoji="1" lang="ja-JP" altLang="en-US" sz="1800" b="1" dirty="0"/>
                        <a:t>約</a:t>
                      </a:r>
                      <a:r>
                        <a:rPr kumimoji="1" lang="en-US" altLang="ja-JP" sz="1800" b="1" dirty="0"/>
                        <a:t>148</a:t>
                      </a:r>
                      <a:r>
                        <a:rPr kumimoji="1" lang="ja-JP" altLang="en-US" sz="1800" b="1" dirty="0"/>
                        <a:t>万人</a:t>
                      </a:r>
                      <a:endParaRPr kumimoji="1" lang="en-US" altLang="ja-JP" sz="1800" b="1" dirty="0"/>
                    </a:p>
                    <a:p>
                      <a:pPr algn="ctr"/>
                      <a:r>
                        <a:rPr kumimoji="1" lang="ja-JP" altLang="en-US" sz="1400" b="1" u="sng" dirty="0"/>
                        <a:t>（県人口の約</a:t>
                      </a:r>
                      <a:r>
                        <a:rPr kumimoji="1" lang="en-US" altLang="ja-JP" sz="1400" b="1" u="sng" dirty="0"/>
                        <a:t>83</a:t>
                      </a:r>
                      <a:r>
                        <a:rPr kumimoji="1" lang="ja-JP" altLang="en-US" sz="1400" b="1" u="sng" dirty="0"/>
                        <a:t>％）</a:t>
                      </a:r>
                    </a:p>
                  </a:txBody>
                  <a:tcPr marL="18000" marR="18000" marT="18000" marB="18000" anchor="ctr"/>
                </a:tc>
                <a:tc>
                  <a:txBody>
                    <a:bodyPr/>
                    <a:lstStyle/>
                    <a:p>
                      <a:pPr algn="ctr"/>
                      <a:r>
                        <a:rPr kumimoji="1" lang="ja-JP" altLang="en-US" sz="1800" b="1" dirty="0"/>
                        <a:t>約</a:t>
                      </a:r>
                      <a:r>
                        <a:rPr kumimoji="1" lang="en-US" altLang="ja-JP" sz="1800" b="1" dirty="0"/>
                        <a:t>18.4</a:t>
                      </a:r>
                      <a:r>
                        <a:rPr kumimoji="1" lang="ja-JP" altLang="en-US" sz="1800" b="1" dirty="0"/>
                        <a:t>万人</a:t>
                      </a:r>
                      <a:endParaRPr kumimoji="1" lang="en-US" altLang="ja-JP" sz="1800" b="1" dirty="0"/>
                    </a:p>
                    <a:p>
                      <a:pPr algn="ctr"/>
                      <a:r>
                        <a:rPr kumimoji="1" lang="ja-JP" altLang="en-US" sz="1400" b="1" u="sng" dirty="0"/>
                        <a:t>（県人口の</a:t>
                      </a:r>
                      <a:r>
                        <a:rPr kumimoji="1" lang="en-US" altLang="ja-JP" sz="1400" b="1" u="sng" dirty="0"/>
                        <a:t>10.3</a:t>
                      </a:r>
                      <a:r>
                        <a:rPr kumimoji="1" lang="ja-JP" altLang="en-US" sz="1400" b="1" u="sng" dirty="0"/>
                        <a:t>％）</a:t>
                      </a:r>
                    </a:p>
                  </a:txBody>
                  <a:tcPr marL="18000" marR="18000" marT="18000" marB="18000" anchor="ctr"/>
                </a:tc>
                <a:extLst>
                  <a:ext uri="{0D108BD9-81ED-4DB2-BD59-A6C34878D82A}">
                    <a16:rowId xmlns:a16="http://schemas.microsoft.com/office/drawing/2014/main" val="10001"/>
                  </a:ext>
                </a:extLst>
              </a:tr>
              <a:tr h="637317">
                <a:tc>
                  <a:txBody>
                    <a:bodyPr/>
                    <a:lstStyle/>
                    <a:p>
                      <a:r>
                        <a:rPr kumimoji="1" lang="ja-JP" altLang="en-US" sz="1600" dirty="0"/>
                        <a:t>阪神・淡路大震災</a:t>
                      </a:r>
                    </a:p>
                  </a:txBody>
                  <a:tcPr marL="18000" marR="18000" marT="18000" marB="18000" anchor="ctr">
                    <a:solidFill>
                      <a:srgbClr val="FCFDFE"/>
                    </a:solidFill>
                  </a:tcPr>
                </a:tc>
                <a:tc>
                  <a:txBody>
                    <a:bodyPr/>
                    <a:lstStyle/>
                    <a:p>
                      <a:pPr algn="ctr"/>
                      <a:r>
                        <a:rPr kumimoji="1" lang="ja-JP" altLang="en-US" sz="1600" dirty="0"/>
                        <a:t>１回</a:t>
                      </a:r>
                    </a:p>
                  </a:txBody>
                  <a:tcPr marL="18000" marR="18000" marT="18000" marB="18000" anchor="ctr">
                    <a:solidFill>
                      <a:srgbClr val="FCFDFE"/>
                    </a:solidFill>
                  </a:tcPr>
                </a:tc>
                <a:tc>
                  <a:txBody>
                    <a:bodyPr/>
                    <a:lstStyle/>
                    <a:p>
                      <a:pPr algn="r"/>
                      <a:r>
                        <a:rPr kumimoji="1" lang="ja-JP" altLang="en-US" sz="1600" dirty="0"/>
                        <a:t>２３０回</a:t>
                      </a:r>
                      <a:endParaRPr kumimoji="1" lang="en-US" altLang="ja-JP" sz="1600" dirty="0"/>
                    </a:p>
                  </a:txBody>
                  <a:tcPr marL="18000" marR="18000" marT="18000" marB="18000" anchor="ctr">
                    <a:solidFill>
                      <a:srgbClr val="FCFDFE"/>
                    </a:solidFill>
                  </a:tcPr>
                </a:tc>
                <a:tc>
                  <a:txBody>
                    <a:bodyPr/>
                    <a:lstStyle/>
                    <a:p>
                      <a:pPr algn="ctr"/>
                      <a:r>
                        <a:rPr kumimoji="1" lang="ja-JP" altLang="en-US" sz="1600" baseline="0" dirty="0"/>
                        <a:t>約</a:t>
                      </a:r>
                      <a:r>
                        <a:rPr kumimoji="1" lang="en-US" altLang="ja-JP" sz="1600" baseline="0" dirty="0"/>
                        <a:t>232</a:t>
                      </a:r>
                      <a:r>
                        <a:rPr kumimoji="1" lang="ja-JP" altLang="en-US" sz="1600" baseline="0" dirty="0"/>
                        <a:t>万人</a:t>
                      </a:r>
                      <a:endParaRPr kumimoji="1" lang="en-US" altLang="ja-JP" sz="1600" baseline="0" dirty="0"/>
                    </a:p>
                    <a:p>
                      <a:pPr algn="ctr"/>
                      <a:r>
                        <a:rPr kumimoji="1" lang="ja-JP" altLang="en-US" sz="1400" baseline="0" dirty="0"/>
                        <a:t>（同</a:t>
                      </a:r>
                      <a:r>
                        <a:rPr kumimoji="1" lang="en-US" altLang="ja-JP" sz="1400" baseline="0" dirty="0"/>
                        <a:t>42</a:t>
                      </a:r>
                      <a:r>
                        <a:rPr kumimoji="1" lang="ja-JP" altLang="en-US" sz="1400" baseline="0" dirty="0"/>
                        <a:t>％）</a:t>
                      </a:r>
                      <a:endParaRPr kumimoji="1" lang="en-US" altLang="ja-JP" sz="1400" baseline="0" dirty="0"/>
                    </a:p>
                  </a:txBody>
                  <a:tcPr marL="18000" marR="18000" marT="18000" marB="18000" anchor="ctr">
                    <a:solidFill>
                      <a:srgbClr val="FCFDFE"/>
                    </a:solidFill>
                  </a:tcPr>
                </a:tc>
                <a:tc>
                  <a:txBody>
                    <a:bodyPr/>
                    <a:lstStyle/>
                    <a:p>
                      <a:pPr algn="ctr"/>
                      <a:r>
                        <a:rPr kumimoji="1" lang="ja-JP" altLang="en-US" sz="1600" dirty="0"/>
                        <a:t>約</a:t>
                      </a:r>
                      <a:r>
                        <a:rPr kumimoji="1" lang="en-US" altLang="ja-JP" sz="1600" dirty="0"/>
                        <a:t>31.7</a:t>
                      </a:r>
                      <a:r>
                        <a:rPr kumimoji="1" lang="ja-JP" altLang="en-US" sz="1600" dirty="0"/>
                        <a:t>万人</a:t>
                      </a:r>
                      <a:endParaRPr kumimoji="1" lang="en-US" altLang="ja-JP" sz="1600" dirty="0"/>
                    </a:p>
                    <a:p>
                      <a:pPr algn="ctr"/>
                      <a:r>
                        <a:rPr kumimoji="1" lang="ja-JP" altLang="en-US" sz="1400" dirty="0"/>
                        <a:t>（同</a:t>
                      </a:r>
                      <a:r>
                        <a:rPr kumimoji="1" lang="en-US" altLang="ja-JP" sz="1400" dirty="0"/>
                        <a:t>5.7</a:t>
                      </a:r>
                      <a:r>
                        <a:rPr kumimoji="1" lang="ja-JP" altLang="en-US" sz="1400" dirty="0"/>
                        <a:t>％）</a:t>
                      </a:r>
                    </a:p>
                  </a:txBody>
                  <a:tcPr marL="18000" marR="18000" marT="18000" marB="18000" anchor="ctr">
                    <a:solidFill>
                      <a:srgbClr val="FCFDFE"/>
                    </a:solidFill>
                  </a:tcPr>
                </a:tc>
                <a:extLst>
                  <a:ext uri="{0D108BD9-81ED-4DB2-BD59-A6C34878D82A}">
                    <a16:rowId xmlns:a16="http://schemas.microsoft.com/office/drawing/2014/main" val="10002"/>
                  </a:ext>
                </a:extLst>
              </a:tr>
              <a:tr h="648072">
                <a:tc>
                  <a:txBody>
                    <a:bodyPr/>
                    <a:lstStyle/>
                    <a:p>
                      <a:r>
                        <a:rPr kumimoji="1" lang="ja-JP" altLang="en-US" sz="1600" dirty="0"/>
                        <a:t>新潟県中越地震</a:t>
                      </a:r>
                    </a:p>
                  </a:txBody>
                  <a:tcPr marL="18000" marR="18000" marT="18000" marB="18000" anchor="ctr">
                    <a:solidFill>
                      <a:srgbClr val="FCFDFE"/>
                    </a:solidFill>
                  </a:tcPr>
                </a:tc>
                <a:tc>
                  <a:txBody>
                    <a:bodyPr/>
                    <a:lstStyle/>
                    <a:p>
                      <a:pPr algn="ctr"/>
                      <a:r>
                        <a:rPr kumimoji="1" lang="ja-JP" altLang="en-US" sz="1600" dirty="0"/>
                        <a:t>５回</a:t>
                      </a:r>
                      <a:endParaRPr kumimoji="1" lang="en-US" altLang="ja-JP" sz="1600" dirty="0"/>
                    </a:p>
                  </a:txBody>
                  <a:tcPr marL="18000" marR="18000" marT="18000" marB="18000" anchor="ctr">
                    <a:solidFill>
                      <a:srgbClr val="FCFDFE"/>
                    </a:solidFill>
                  </a:tcPr>
                </a:tc>
                <a:tc>
                  <a:txBody>
                    <a:bodyPr/>
                    <a:lstStyle/>
                    <a:p>
                      <a:pPr algn="r"/>
                      <a:r>
                        <a:rPr kumimoji="1" lang="ja-JP" altLang="en-US" sz="1600" dirty="0"/>
                        <a:t>６８０回</a:t>
                      </a:r>
                      <a:endParaRPr kumimoji="1" lang="en-US" altLang="ja-JP" sz="1600" dirty="0"/>
                    </a:p>
                  </a:txBody>
                  <a:tcPr marL="18000" marR="18000" marT="18000" marB="18000" anchor="ctr">
                    <a:solidFill>
                      <a:srgbClr val="FCFDFE"/>
                    </a:solidFill>
                  </a:tcPr>
                </a:tc>
                <a:tc>
                  <a:txBody>
                    <a:bodyPr/>
                    <a:lstStyle/>
                    <a:p>
                      <a:pPr algn="ctr"/>
                      <a:r>
                        <a:rPr kumimoji="1" lang="ja-JP" altLang="en-US" sz="1600" dirty="0"/>
                        <a:t>約</a:t>
                      </a:r>
                      <a:r>
                        <a:rPr kumimoji="1" lang="en-US" altLang="ja-JP" sz="1600" dirty="0"/>
                        <a:t>38</a:t>
                      </a:r>
                      <a:r>
                        <a:rPr kumimoji="1" lang="ja-JP" altLang="en-US" sz="1600" dirty="0"/>
                        <a:t>万人</a:t>
                      </a:r>
                      <a:endParaRPr kumimoji="1" lang="en-US" altLang="ja-JP" sz="1600" dirty="0"/>
                    </a:p>
                    <a:p>
                      <a:pPr algn="ctr"/>
                      <a:r>
                        <a:rPr kumimoji="1" lang="ja-JP" altLang="en-US" sz="1400" dirty="0"/>
                        <a:t>（同</a:t>
                      </a:r>
                      <a:r>
                        <a:rPr kumimoji="1" lang="en-US" altLang="ja-JP" sz="1400" dirty="0"/>
                        <a:t>16</a:t>
                      </a:r>
                      <a:r>
                        <a:rPr kumimoji="1" lang="ja-JP" altLang="en-US" sz="1400" dirty="0"/>
                        <a:t>％）</a:t>
                      </a:r>
                      <a:endParaRPr kumimoji="1" lang="en-US" altLang="ja-JP" sz="1400" dirty="0"/>
                    </a:p>
                  </a:txBody>
                  <a:tcPr marL="18000" marR="18000" marT="18000" marB="18000" anchor="ctr">
                    <a:solidFill>
                      <a:srgbClr val="FCFDFE"/>
                    </a:solidFill>
                  </a:tcPr>
                </a:tc>
                <a:tc>
                  <a:txBody>
                    <a:bodyPr/>
                    <a:lstStyle/>
                    <a:p>
                      <a:pPr algn="ctr"/>
                      <a:r>
                        <a:rPr kumimoji="1" lang="ja-JP" altLang="en-US" sz="1600" dirty="0"/>
                        <a:t>約</a:t>
                      </a:r>
                      <a:r>
                        <a:rPr kumimoji="1" lang="en-US" altLang="ja-JP" sz="1600" dirty="0"/>
                        <a:t>10.3</a:t>
                      </a:r>
                      <a:r>
                        <a:rPr kumimoji="1" lang="ja-JP" altLang="en-US" sz="1600" dirty="0"/>
                        <a:t>万人</a:t>
                      </a:r>
                      <a:endParaRPr kumimoji="1" lang="en-US" altLang="ja-JP" sz="1600" dirty="0"/>
                    </a:p>
                    <a:p>
                      <a:pPr algn="ctr"/>
                      <a:r>
                        <a:rPr kumimoji="1" lang="ja-JP" altLang="en-US" sz="1400" dirty="0"/>
                        <a:t>（同</a:t>
                      </a:r>
                      <a:r>
                        <a:rPr kumimoji="1" lang="en-US" altLang="ja-JP" sz="1400" dirty="0"/>
                        <a:t>4.2</a:t>
                      </a:r>
                      <a:r>
                        <a:rPr kumimoji="1" lang="ja-JP" altLang="en-US" sz="1400" dirty="0"/>
                        <a:t>％）</a:t>
                      </a:r>
                    </a:p>
                  </a:txBody>
                  <a:tcPr marL="18000" marR="18000" marT="18000" marB="18000" anchor="ctr">
                    <a:solidFill>
                      <a:srgbClr val="FCFDFE"/>
                    </a:solidFill>
                  </a:tcPr>
                </a:tc>
                <a:extLst>
                  <a:ext uri="{0D108BD9-81ED-4DB2-BD59-A6C34878D82A}">
                    <a16:rowId xmlns:a16="http://schemas.microsoft.com/office/drawing/2014/main" val="10003"/>
                  </a:ext>
                </a:extLst>
              </a:tr>
            </a:tbl>
          </a:graphicData>
        </a:graphic>
      </p:graphicFrame>
      <p:sp>
        <p:nvSpPr>
          <p:cNvPr id="12" name="テキスト ボックス 11"/>
          <p:cNvSpPr txBox="1"/>
          <p:nvPr/>
        </p:nvSpPr>
        <p:spPr>
          <a:xfrm>
            <a:off x="2337914" y="3417511"/>
            <a:ext cx="69345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熊本地震の余震は</a:t>
            </a:r>
            <a:r>
              <a:rPr kumimoji="1" lang="ja-JP" altLang="en-US" sz="1400" b="1"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平成２９年７</a:t>
            </a:r>
            <a:r>
              <a:rPr kumimoji="1" lang="ja-JP" altLang="en-US" sz="14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月３日現在で４</a:t>
            </a:r>
            <a:r>
              <a:rPr kumimoji="1" lang="en-US" altLang="ja-JP" sz="14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３５０回以上</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
        <p:nvSpPr>
          <p:cNvPr id="3" name="テキスト ボックス 2"/>
          <p:cNvSpPr txBox="1"/>
          <p:nvPr/>
        </p:nvSpPr>
        <p:spPr>
          <a:xfrm>
            <a:off x="107507" y="2492897"/>
            <a:ext cx="8873190"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熊本地震の規模、県全体に与える影響は、既に阪神･淡路大震災級</a:t>
            </a:r>
            <a:endParaRPr kumimoji="1" lang="en-US" altLang="ja-JP" sz="22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～度重なる余震発生により、県民生活・経済の早期復旧の大きな足かせ～</a:t>
            </a:r>
          </a:p>
        </p:txBody>
      </p:sp>
      <p:sp>
        <p:nvSpPr>
          <p:cNvPr id="6" name="二等辺三角形 5"/>
          <p:cNvSpPr/>
          <p:nvPr/>
        </p:nvSpPr>
        <p:spPr>
          <a:xfrm rot="10800000">
            <a:off x="379329" y="2050975"/>
            <a:ext cx="8601367" cy="427825"/>
          </a:xfrm>
          <a:prstGeom prst="triangl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 name="スライド番号プレースホルダ 5">
            <a:extLst>
              <a:ext uri="{FF2B5EF4-FFF2-40B4-BE49-F238E27FC236}">
                <a16:creationId xmlns:a16="http://schemas.microsoft.com/office/drawing/2014/main" id="{3DF0C1C9-BB69-4C43-B19D-19CE719CF807}"/>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76</a:t>
            </a:fld>
            <a:endParaRPr lang="en-US" altLang="ja-JP" sz="1600" dirty="0">
              <a:solidFill>
                <a:schemeClr val="bg1"/>
              </a:solidFill>
              <a:latin typeface="HGｺﾞｼｯｸM" pitchFamily="49" charset="-128"/>
              <a:ea typeface="HGｺﾞｼｯｸM" pitchFamily="49" charset="-128"/>
            </a:endParaRPr>
          </a:p>
        </p:txBody>
      </p:sp>
      <p:sp>
        <p:nvSpPr>
          <p:cNvPr id="15" name="Rectangle 7">
            <a:extLst>
              <a:ext uri="{FF2B5EF4-FFF2-40B4-BE49-F238E27FC236}">
                <a16:creationId xmlns:a16="http://schemas.microsoft.com/office/drawing/2014/main" id="{F843DCF4-BEB1-44CF-B1E4-834C7D7DDB4B}"/>
              </a:ext>
            </a:extLst>
          </p:cNvPr>
          <p:cNvSpPr>
            <a:spLocks noChangeArrowheads="1"/>
          </p:cNvSpPr>
          <p:nvPr/>
        </p:nvSpPr>
        <p:spPr bwMode="auto">
          <a:xfrm>
            <a:off x="93139" y="207670"/>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平成２８年熊本地震による被害の概要</a:t>
            </a:r>
          </a:p>
        </p:txBody>
      </p:sp>
    </p:spTree>
    <p:extLst>
      <p:ext uri="{BB962C8B-B14F-4D97-AF65-F5344CB8AC3E}">
        <p14:creationId xmlns:p14="http://schemas.microsoft.com/office/powerpoint/2010/main" val="2400547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078" t="15753" r="22609" b="17392"/>
          <a:stretch/>
        </p:blipFill>
        <p:spPr bwMode="auto">
          <a:xfrm>
            <a:off x="107504" y="1037464"/>
            <a:ext cx="6680127"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直線コネクタ 3"/>
          <p:cNvCxnSpPr/>
          <p:nvPr/>
        </p:nvCxnSpPr>
        <p:spPr>
          <a:xfrm flipV="1">
            <a:off x="3274807" y="3570319"/>
            <a:ext cx="276493" cy="36004"/>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3551300" y="3212976"/>
            <a:ext cx="583970" cy="347109"/>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4079250" y="2636912"/>
            <a:ext cx="1057736" cy="44041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V="1">
            <a:off x="4138214" y="2952340"/>
            <a:ext cx="226296" cy="188628"/>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V="1">
            <a:off x="3915620" y="3511753"/>
            <a:ext cx="107610" cy="480657"/>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V="1">
            <a:off x="2677636" y="4653136"/>
            <a:ext cx="797627" cy="642988"/>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475264" y="4221088"/>
            <a:ext cx="275458" cy="432048"/>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V="1">
            <a:off x="3880999" y="3933057"/>
            <a:ext cx="49852" cy="118706"/>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flipV="1">
            <a:off x="3750721" y="4051763"/>
            <a:ext cx="139973" cy="169326"/>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flipV="1">
            <a:off x="4534292" y="2952340"/>
            <a:ext cx="135920" cy="118706"/>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flipV="1">
            <a:off x="4670212" y="2897548"/>
            <a:ext cx="212034" cy="54792"/>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7" name="テキスト ボックス 96"/>
          <p:cNvSpPr txBox="1"/>
          <p:nvPr/>
        </p:nvSpPr>
        <p:spPr>
          <a:xfrm>
            <a:off x="1331641" y="1270297"/>
            <a:ext cx="1495550" cy="512194"/>
          </a:xfrm>
          <a:prstGeom prst="rect">
            <a:avLst/>
          </a:prstGeom>
          <a:solidFill>
            <a:schemeClr val="bg1"/>
          </a:solidFill>
          <a:ln w="28575">
            <a:solidFill>
              <a:schemeClr val="tx1"/>
            </a:solidFill>
          </a:ln>
        </p:spPr>
        <p:txBody>
          <a:bodyPr wrap="square" lIns="95758" tIns="47880" rIns="95758" bIns="47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ふたがわ</a:t>
            </a:r>
            <a:endPar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布田川断層帯</a:t>
            </a:r>
          </a:p>
        </p:txBody>
      </p:sp>
      <p:cxnSp>
        <p:nvCxnSpPr>
          <p:cNvPr id="98" name="直線矢印コネクタ 97"/>
          <p:cNvCxnSpPr/>
          <p:nvPr/>
        </p:nvCxnSpPr>
        <p:spPr>
          <a:xfrm>
            <a:off x="2827191" y="1618727"/>
            <a:ext cx="1707101" cy="101818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flipV="1">
            <a:off x="4067944" y="3212975"/>
            <a:ext cx="70270" cy="165092"/>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flipV="1">
            <a:off x="3985527" y="3451756"/>
            <a:ext cx="56019" cy="119994"/>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45" name="円/楕円 144"/>
          <p:cNvSpPr/>
          <p:nvPr/>
        </p:nvSpPr>
        <p:spPr>
          <a:xfrm>
            <a:off x="3851920" y="2897549"/>
            <a:ext cx="435270" cy="446495"/>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146" name="テキスト ボックス 145"/>
          <p:cNvSpPr txBox="1"/>
          <p:nvPr/>
        </p:nvSpPr>
        <p:spPr>
          <a:xfrm>
            <a:off x="2035103" y="2857118"/>
            <a:ext cx="956924" cy="466027"/>
          </a:xfrm>
          <a:prstGeom prst="rect">
            <a:avLst/>
          </a:prstGeom>
          <a:solidFill>
            <a:srgbClr val="FF0000"/>
          </a:solidFill>
          <a:ln w="28575">
            <a:solidFill>
              <a:srgbClr val="FF0000"/>
            </a:solidFill>
          </a:ln>
        </p:spPr>
        <p:txBody>
          <a:bodyPr wrap="square" lIns="95758" tIns="47880" rIns="95758" bIns="47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本震</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7" name="直線矢印コネクタ 146"/>
          <p:cNvCxnSpPr>
            <a:cxnSpLocks/>
            <a:stCxn id="146" idx="3"/>
          </p:cNvCxnSpPr>
          <p:nvPr/>
        </p:nvCxnSpPr>
        <p:spPr>
          <a:xfrm>
            <a:off x="2992027" y="3090132"/>
            <a:ext cx="721671" cy="64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0" name="テキスト ボックス 149"/>
          <p:cNvSpPr txBox="1"/>
          <p:nvPr/>
        </p:nvSpPr>
        <p:spPr>
          <a:xfrm>
            <a:off x="4005260" y="4438931"/>
            <a:ext cx="956924" cy="466027"/>
          </a:xfrm>
          <a:prstGeom prst="rect">
            <a:avLst/>
          </a:prstGeom>
          <a:solidFill>
            <a:srgbClr val="FF0000"/>
          </a:solidFill>
          <a:ln w="28575">
            <a:solidFill>
              <a:srgbClr val="FF0000"/>
            </a:solidFill>
          </a:ln>
        </p:spPr>
        <p:txBody>
          <a:bodyPr wrap="square" lIns="95758" tIns="47880" rIns="95758" bIns="47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前震</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1" name="直線矢印コネクタ 150"/>
          <p:cNvCxnSpPr>
            <a:cxnSpLocks/>
            <a:stCxn id="150" idx="0"/>
          </p:cNvCxnSpPr>
          <p:nvPr/>
        </p:nvCxnSpPr>
        <p:spPr>
          <a:xfrm flipH="1" flipV="1">
            <a:off x="4355976" y="3432947"/>
            <a:ext cx="127746" cy="100598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5" name="テキスト ボックス 154"/>
          <p:cNvSpPr txBox="1"/>
          <p:nvPr/>
        </p:nvSpPr>
        <p:spPr>
          <a:xfrm>
            <a:off x="3750721" y="5091896"/>
            <a:ext cx="1556571" cy="512194"/>
          </a:xfrm>
          <a:prstGeom prst="rect">
            <a:avLst/>
          </a:prstGeom>
          <a:solidFill>
            <a:schemeClr val="bg1"/>
          </a:solidFill>
          <a:ln w="28575">
            <a:solidFill>
              <a:schemeClr val="tx1"/>
            </a:solidFill>
          </a:ln>
        </p:spPr>
        <p:txBody>
          <a:bodyPr wrap="square" lIns="95758" tIns="47880" rIns="95758" bIns="47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ひな</a:t>
            </a:r>
            <a:r>
              <a:rPr kumimoji="1" lang="ja-JP" altLang="en-US" sz="1100" b="1" i="0" u="none" strike="noStrike" kern="12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ぐ</a:t>
            </a:r>
            <a:endPar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日奈久断層帯</a:t>
            </a:r>
          </a:p>
        </p:txBody>
      </p:sp>
      <p:cxnSp>
        <p:nvCxnSpPr>
          <p:cNvPr id="156" name="直線矢印コネクタ 155"/>
          <p:cNvCxnSpPr/>
          <p:nvPr/>
        </p:nvCxnSpPr>
        <p:spPr>
          <a:xfrm flipH="1" flipV="1">
            <a:off x="3691287" y="4498576"/>
            <a:ext cx="358778" cy="5760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1" name="円/楕円 100"/>
          <p:cNvSpPr/>
          <p:nvPr/>
        </p:nvSpPr>
        <p:spPr>
          <a:xfrm>
            <a:off x="4069555" y="3117935"/>
            <a:ext cx="329077" cy="321696"/>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33" name="正方形/長方形 14"/>
          <p:cNvSpPr>
            <a:spLocks noChangeArrowheads="1"/>
          </p:cNvSpPr>
          <p:nvPr/>
        </p:nvSpPr>
        <p:spPr bwMode="auto">
          <a:xfrm>
            <a:off x="5018167" y="1854397"/>
            <a:ext cx="3697063" cy="1235734"/>
          </a:xfrm>
          <a:prstGeom prst="rect">
            <a:avLst/>
          </a:prstGeom>
          <a:solidFill>
            <a:schemeClr val="bg1"/>
          </a:solidFill>
          <a:ln w="9525" algn="ctr">
            <a:solidFill>
              <a:schemeClr val="tx1"/>
            </a:solidFill>
            <a:round/>
            <a:headEnd/>
            <a:tailEnd/>
          </a:ln>
        </p:spPr>
        <p:txBody>
          <a:bodyPr/>
          <a:lstStyle/>
          <a:p>
            <a:pPr marL="0" marR="0" lvl="0" indent="0" algn="l" defTabSz="1279525"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前震</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a:p>
            <a:pPr marL="0" marR="0" lvl="0" indent="0" algn="l" defTabSz="127952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平成</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28</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14</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日（木）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21</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時</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26</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分</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127952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・最大震度：７　</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127952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・マグニチュード：６．５</a:t>
            </a:r>
          </a:p>
        </p:txBody>
      </p:sp>
      <p:sp>
        <p:nvSpPr>
          <p:cNvPr id="34" name="正方形/長方形 67"/>
          <p:cNvSpPr>
            <a:spLocks noChangeArrowheads="1"/>
          </p:cNvSpPr>
          <p:nvPr/>
        </p:nvSpPr>
        <p:spPr bwMode="auto">
          <a:xfrm>
            <a:off x="5427466" y="3822465"/>
            <a:ext cx="3576804" cy="1235734"/>
          </a:xfrm>
          <a:prstGeom prst="rect">
            <a:avLst/>
          </a:prstGeom>
          <a:solidFill>
            <a:schemeClr val="bg1"/>
          </a:solidFill>
          <a:ln w="9525" algn="ctr">
            <a:solidFill>
              <a:schemeClr val="tx1"/>
            </a:solidFill>
            <a:round/>
            <a:headEnd/>
            <a:tailEnd/>
          </a:ln>
        </p:spPr>
        <p:txBody>
          <a:bodyPr/>
          <a:lstStyle/>
          <a:p>
            <a:pPr marL="0" marR="0" lvl="0" indent="0" algn="l" defTabSz="1279525"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本震</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a:p>
            <a:pPr marL="0" marR="0" lvl="0" indent="0" algn="l" defTabSz="127952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平成</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28</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16</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日（土）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時</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25</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分</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127952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・最大震度：７　</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127952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・マグニチュード：７．３</a:t>
            </a:r>
          </a:p>
        </p:txBody>
      </p:sp>
      <p:sp>
        <p:nvSpPr>
          <p:cNvPr id="30" name="スライド番号プレースホルダ 5">
            <a:extLst>
              <a:ext uri="{FF2B5EF4-FFF2-40B4-BE49-F238E27FC236}">
                <a16:creationId xmlns:a16="http://schemas.microsoft.com/office/drawing/2014/main" id="{94539AD3-EB7F-4F75-A715-D95DE4441D5A}"/>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77</a:t>
            </a:fld>
            <a:endParaRPr lang="en-US" altLang="ja-JP" sz="1600" dirty="0">
              <a:solidFill>
                <a:schemeClr val="bg1"/>
              </a:solidFill>
              <a:latin typeface="HGｺﾞｼｯｸM" pitchFamily="49" charset="-128"/>
              <a:ea typeface="HGｺﾞｼｯｸM" pitchFamily="49" charset="-128"/>
            </a:endParaRPr>
          </a:p>
        </p:txBody>
      </p:sp>
      <p:sp>
        <p:nvSpPr>
          <p:cNvPr id="31" name="Rectangle 7">
            <a:extLst>
              <a:ext uri="{FF2B5EF4-FFF2-40B4-BE49-F238E27FC236}">
                <a16:creationId xmlns:a16="http://schemas.microsoft.com/office/drawing/2014/main" id="{CC89AB36-61AC-4E5F-A7E7-BBE80C113532}"/>
              </a:ext>
            </a:extLst>
          </p:cNvPr>
          <p:cNvSpPr>
            <a:spLocks noChangeArrowheads="1"/>
          </p:cNvSpPr>
          <p:nvPr/>
        </p:nvSpPr>
        <p:spPr bwMode="auto">
          <a:xfrm>
            <a:off x="92977" y="235869"/>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平成２８年熊本地震の発生場所</a:t>
            </a:r>
          </a:p>
        </p:txBody>
      </p:sp>
    </p:spTree>
    <p:extLst>
      <p:ext uri="{BB962C8B-B14F-4D97-AF65-F5344CB8AC3E}">
        <p14:creationId xmlns:p14="http://schemas.microsoft.com/office/powerpoint/2010/main" val="30585255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umamoto\AppData\Local\Microsoft\Windows\Temporary Internet Files\Content.IE5\FWWKM4H2\健軍-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t="1" b="9564"/>
          <a:stretch/>
        </p:blipFill>
        <p:spPr bwMode="auto">
          <a:xfrm>
            <a:off x="107504" y="4653136"/>
            <a:ext cx="3017954" cy="20469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熊本地震写真\圧縮：ＦＢ（free）\頬当御門の枡形。奥は宇土櫓.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44464" y="2548393"/>
            <a:ext cx="3012861" cy="205945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172.16.141.181\（新）企画政策班\●Ｈ２８ 戦略推進班\20 ★復旧・復興プラン\00 国への要望等\素材\0502 調整班から受領（その２）\太田さん\【阿蘇市】160423 （吉田課長）\_DSC7355.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37000" contrast="35000"/>
                    </a14:imgEffect>
                  </a14:imgLayer>
                </a14:imgProps>
              </a:ext>
              <a:ext uri="{28A0092B-C50C-407E-A947-70E740481C1C}">
                <a14:useLocalDpi xmlns:a14="http://schemas.microsoft.com/office/drawing/2010/main" val="0"/>
              </a:ext>
            </a:extLst>
          </a:blip>
          <a:srcRect t="23728" b="28424"/>
          <a:stretch/>
        </p:blipFill>
        <p:spPr bwMode="auto">
          <a:xfrm>
            <a:off x="3353579" y="836712"/>
            <a:ext cx="2881526" cy="206630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p:cNvGrpSpPr/>
          <p:nvPr/>
        </p:nvGrpSpPr>
        <p:grpSpPr>
          <a:xfrm>
            <a:off x="53993" y="66111"/>
            <a:ext cx="3155050" cy="2383665"/>
            <a:chOff x="-7010" y="4753898"/>
            <a:chExt cx="3122438" cy="2116630"/>
          </a:xfrm>
        </p:grpSpPr>
        <p:pic>
          <p:nvPicPr>
            <p:cNvPr id="51" name="図 50"/>
            <p:cNvPicPr>
              <a:picLocks noChangeAspect="1"/>
            </p:cNvPicPr>
            <p:nvPr/>
          </p:nvPicPr>
          <p:blipFill rotWithShape="1">
            <a:blip r:embed="rId9"/>
            <a:srcRect l="18393" t="8745" r="16012" b="13811"/>
            <a:stretch/>
          </p:blipFill>
          <p:spPr>
            <a:xfrm>
              <a:off x="-7010" y="4797933"/>
              <a:ext cx="3122438" cy="2072595"/>
            </a:xfrm>
            <a:prstGeom prst="rect">
              <a:avLst/>
            </a:prstGeom>
          </p:spPr>
        </p:pic>
        <p:sp>
          <p:nvSpPr>
            <p:cNvPr id="52" name="テキスト ボックス 51"/>
            <p:cNvSpPr txBox="1"/>
            <p:nvPr/>
          </p:nvSpPr>
          <p:spPr>
            <a:xfrm>
              <a:off x="16746" y="4753898"/>
              <a:ext cx="2290303" cy="4919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建物被害約</a:t>
              </a:r>
              <a:r>
                <a:rPr kumimoji="1"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16</a:t>
              </a: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万棟</a:t>
              </a:r>
              <a:endParaRPr kumimoji="1"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（全壊</a:t>
              </a:r>
              <a:r>
                <a:rPr kumimoji="1" lang="en-US" altLang="ja-JP" sz="1400" b="1"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8,500</a:t>
              </a:r>
              <a:r>
                <a:rPr kumimoji="1" lang="ja-JP" altLang="en-US" sz="1400" b="1"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棟以上）</a:t>
              </a:r>
            </a:p>
          </p:txBody>
        </p:sp>
      </p:grpSp>
      <p:pic>
        <p:nvPicPr>
          <p:cNvPr id="40" name="Picture 2" descr="F:\熊本地震写真\圧縮：国交省\阿蘇大橋付近１.jpg"/>
          <p:cNvPicPr>
            <a:picLocks noChangeAspect="1" noChangeArrowheads="1"/>
          </p:cNvPicPr>
          <p:nvPr/>
        </p:nvPicPr>
        <p:blipFill rotWithShape="1">
          <a:blip r:embed="rId10">
            <a:extLst>
              <a:ext uri="{28A0092B-C50C-407E-A947-70E740481C1C}">
                <a14:useLocalDpi xmlns:a14="http://schemas.microsoft.com/office/drawing/2010/main" val="0"/>
              </a:ext>
            </a:extLst>
          </a:blip>
          <a:srcRect l="-330" t="408" r="256" b="-408"/>
          <a:stretch/>
        </p:blipFill>
        <p:spPr bwMode="auto">
          <a:xfrm>
            <a:off x="3228850" y="2996952"/>
            <a:ext cx="5710722" cy="374441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グループ化 6"/>
          <p:cNvGrpSpPr/>
          <p:nvPr/>
        </p:nvGrpSpPr>
        <p:grpSpPr>
          <a:xfrm>
            <a:off x="2699792" y="512203"/>
            <a:ext cx="6239780" cy="2418183"/>
            <a:chOff x="4168271" y="1977268"/>
            <a:chExt cx="4835518" cy="1703734"/>
          </a:xfrm>
        </p:grpSpPr>
        <p:pic>
          <p:nvPicPr>
            <p:cNvPr id="13" name="図 12"/>
            <p:cNvPicPr>
              <a:picLocks noChangeAspect="1"/>
            </p:cNvPicPr>
            <p:nvPr/>
          </p:nvPicPr>
          <p:blipFill rotWithShape="1">
            <a:blip r:embed="rId11"/>
            <a:srcRect l="18273" t="15870" r="41100" b="21183"/>
            <a:stretch/>
          </p:blipFill>
          <p:spPr>
            <a:xfrm>
              <a:off x="7020272" y="1977268"/>
              <a:ext cx="1983517" cy="1703734"/>
            </a:xfrm>
            <a:prstGeom prst="rect">
              <a:avLst/>
            </a:prstGeom>
          </p:spPr>
        </p:pic>
        <p:sp>
          <p:nvSpPr>
            <p:cNvPr id="28" name="テキスト ボックス 27"/>
            <p:cNvSpPr txBox="1"/>
            <p:nvPr/>
          </p:nvSpPr>
          <p:spPr>
            <a:xfrm>
              <a:off x="7594665" y="3454494"/>
              <a:ext cx="1269259" cy="21684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道路破損</a:t>
              </a:r>
            </a:p>
          </p:txBody>
        </p:sp>
        <p:sp>
          <p:nvSpPr>
            <p:cNvPr id="18" name="テキスト ボックス 17"/>
            <p:cNvSpPr txBox="1"/>
            <p:nvPr/>
          </p:nvSpPr>
          <p:spPr>
            <a:xfrm>
              <a:off x="4168271" y="3448334"/>
              <a:ext cx="1269259" cy="21684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道路陥没</a:t>
              </a:r>
            </a:p>
          </p:txBody>
        </p:sp>
      </p:grpSp>
      <p:grpSp>
        <p:nvGrpSpPr>
          <p:cNvPr id="42" name="グループ化 41"/>
          <p:cNvGrpSpPr/>
          <p:nvPr/>
        </p:nvGrpSpPr>
        <p:grpSpPr>
          <a:xfrm>
            <a:off x="200533" y="4149085"/>
            <a:ext cx="8719068" cy="2396005"/>
            <a:chOff x="68171" y="6118858"/>
            <a:chExt cx="6210698" cy="1844056"/>
          </a:xfrm>
        </p:grpSpPr>
        <p:sp>
          <p:nvSpPr>
            <p:cNvPr id="50" name="テキスト ボックス 49"/>
            <p:cNvSpPr txBox="1"/>
            <p:nvPr/>
          </p:nvSpPr>
          <p:spPr>
            <a:xfrm>
              <a:off x="293877" y="6547021"/>
              <a:ext cx="1893865" cy="2368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県内有数のアーケード街も被災</a:t>
              </a:r>
            </a:p>
          </p:txBody>
        </p:sp>
        <p:sp>
          <p:nvSpPr>
            <p:cNvPr id="53" name="テキスト ボックス 52"/>
            <p:cNvSpPr txBox="1"/>
            <p:nvPr/>
          </p:nvSpPr>
          <p:spPr>
            <a:xfrm>
              <a:off x="2258762" y="7726037"/>
              <a:ext cx="4020107" cy="236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山腹崩壊により通行不能となった国道</a:t>
              </a:r>
              <a:r>
                <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57</a:t>
              </a: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号線、落橋した阿蘇大橋</a:t>
              </a:r>
              <a:r>
                <a:rPr kumimoji="1" lang="en-US" altLang="ja-JP" sz="1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約</a:t>
              </a:r>
              <a:r>
                <a:rPr kumimoji="1" lang="en-US" altLang="ja-JP" sz="1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200m)</a:t>
              </a:r>
              <a:endParaRPr kumimoji="1" lang="ja-JP" altLang="en-US" sz="1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テキスト ボックス 22"/>
            <p:cNvSpPr txBox="1"/>
            <p:nvPr/>
          </p:nvSpPr>
          <p:spPr>
            <a:xfrm>
              <a:off x="68171" y="6118858"/>
              <a:ext cx="2261610" cy="3790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県内の指定文化財等</a:t>
              </a:r>
              <a:r>
                <a:rPr kumimoji="1" lang="en-US" altLang="ja-JP" sz="1400" b="1"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286</a:t>
              </a:r>
              <a:r>
                <a:rPr kumimoji="1" lang="ja-JP" altLang="en-US" sz="14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件が被災</a:t>
              </a:r>
              <a:endParaRPr kumimoji="1" lang="en-US" altLang="ja-JP" sz="14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国</a:t>
              </a:r>
              <a:r>
                <a:rPr kumimoji="1" lang="en-US" altLang="ja-JP" sz="12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97</a:t>
              </a:r>
              <a:r>
                <a:rPr kumimoji="1" lang="ja-JP" altLang="en-US" sz="12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件、県</a:t>
              </a:r>
              <a:r>
                <a:rPr kumimoji="1" lang="en-US" altLang="ja-JP" sz="12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57</a:t>
              </a:r>
              <a:r>
                <a:rPr kumimoji="1" lang="ja-JP" altLang="en-US" sz="12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件、市町村</a:t>
              </a:r>
              <a:r>
                <a:rPr kumimoji="1" lang="en-US" altLang="ja-JP" sz="1200" b="1"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132</a:t>
              </a:r>
              <a:r>
                <a:rPr kumimoji="1" lang="ja-JP" altLang="en-US" sz="12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件</a:t>
              </a:r>
              <a:r>
                <a:rPr kumimoji="1" lang="ja-JP" altLang="en-US" sz="12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a:t>
              </a:r>
            </a:p>
          </p:txBody>
        </p:sp>
      </p:grpSp>
      <p:sp>
        <p:nvSpPr>
          <p:cNvPr id="9" name="フレーム 8"/>
          <p:cNvSpPr/>
          <p:nvPr/>
        </p:nvSpPr>
        <p:spPr>
          <a:xfrm>
            <a:off x="3275858" y="1"/>
            <a:ext cx="3040623" cy="836714"/>
          </a:xfrm>
          <a:prstGeom prst="frame">
            <a:avLst/>
          </a:prstGeom>
          <a:ln w="31750"/>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熊本地震被害状況</a:t>
            </a:r>
            <a:endParaRPr kumimoji="1" lang="en-US" altLang="ja-JP" sz="18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（平成２８年７月</a:t>
            </a:r>
            <a:r>
              <a:rPr kumimoji="1" lang="en-US" altLang="ja-JP" sz="14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2</a:t>
            </a:r>
            <a:r>
              <a:rPr kumimoji="1" lang="ja-JP" altLang="en-US" sz="14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８日時点）</a:t>
            </a:r>
          </a:p>
        </p:txBody>
      </p:sp>
      <p:sp>
        <p:nvSpPr>
          <p:cNvPr id="19" name="テキスト ボックス 18"/>
          <p:cNvSpPr txBox="1"/>
          <p:nvPr/>
        </p:nvSpPr>
        <p:spPr>
          <a:xfrm>
            <a:off x="52115" y="2548392"/>
            <a:ext cx="152041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文化財被害</a:t>
            </a:r>
            <a:endPar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　熊本城</a:t>
            </a:r>
          </a:p>
        </p:txBody>
      </p:sp>
      <p:sp>
        <p:nvSpPr>
          <p:cNvPr id="20" name="テキスト ボックス 19"/>
          <p:cNvSpPr txBox="1"/>
          <p:nvPr/>
        </p:nvSpPr>
        <p:spPr>
          <a:xfrm>
            <a:off x="6299080" y="201069"/>
            <a:ext cx="284492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県管理道路全面通行止最大１１５ヵ所</a:t>
            </a:r>
            <a:endParaRPr kumimoji="1" lang="en-US" altLang="ja-JP" sz="13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～物流ルートが国道３号に集中し停滞～</a:t>
            </a:r>
          </a:p>
        </p:txBody>
      </p:sp>
      <p:pic>
        <p:nvPicPr>
          <p:cNvPr id="22"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rightnessContrast bright="6000" contrast="54000"/>
                    </a14:imgEffect>
                  </a14:imgLayer>
                </a14:imgProps>
              </a:ext>
              <a:ext uri="{28A0092B-C50C-407E-A947-70E740481C1C}">
                <a14:useLocalDpi xmlns:a14="http://schemas.microsoft.com/office/drawing/2010/main" val="0"/>
              </a:ext>
            </a:extLst>
          </a:blip>
          <a:srcRect l="44859" t="42111" r="39867" b="30922"/>
          <a:stretch/>
        </p:blipFill>
        <p:spPr bwMode="auto">
          <a:xfrm>
            <a:off x="3419872" y="4395306"/>
            <a:ext cx="1855548" cy="1842006"/>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 name="正方形/長方形 1"/>
          <p:cNvSpPr/>
          <p:nvPr/>
        </p:nvSpPr>
        <p:spPr>
          <a:xfrm>
            <a:off x="6254502" y="4327660"/>
            <a:ext cx="1989906" cy="1348968"/>
          </a:xfrm>
          <a:prstGeom prst="rect">
            <a:avLst/>
          </a:prstGeom>
          <a:solidFill>
            <a:schemeClr val="bg1">
              <a:alpha val="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5" name="直線コネクタ 4"/>
          <p:cNvCxnSpPr/>
          <p:nvPr/>
        </p:nvCxnSpPr>
        <p:spPr>
          <a:xfrm flipH="1">
            <a:off x="5275420" y="4327659"/>
            <a:ext cx="835069" cy="6764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5130633" y="5676628"/>
            <a:ext cx="2889786" cy="48867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7105440" y="3068960"/>
            <a:ext cx="1798372" cy="2160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被災前</a:t>
            </a:r>
            <a:r>
              <a:rPr kumimoji="1" lang="ja-JP" altLang="en-US"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写真提供</a:t>
            </a:r>
            <a:r>
              <a:rPr kumimoji="1" lang="en-US" altLang="ja-JP"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国土地理院</a:t>
            </a:r>
          </a:p>
        </p:txBody>
      </p:sp>
      <p:sp>
        <p:nvSpPr>
          <p:cNvPr id="26" name="テキスト ボックス 25"/>
          <p:cNvSpPr txBox="1"/>
          <p:nvPr/>
        </p:nvSpPr>
        <p:spPr>
          <a:xfrm>
            <a:off x="118582" y="6165304"/>
            <a:ext cx="164358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商業施設被害例</a:t>
            </a:r>
            <a:endPar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健軍商店街</a:t>
            </a:r>
          </a:p>
        </p:txBody>
      </p:sp>
      <p:sp>
        <p:nvSpPr>
          <p:cNvPr id="27" name="テキスト ボックス 26"/>
          <p:cNvSpPr txBox="1"/>
          <p:nvPr/>
        </p:nvSpPr>
        <p:spPr>
          <a:xfrm>
            <a:off x="3275859" y="3297275"/>
            <a:ext cx="56483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俵山ルートと併せ九州の横軸となる阿蘇・大分方面の主要ルートが完全に寸断、阿蘇地域が孤立状態に</a:t>
            </a:r>
            <a:endParaRPr kumimoji="1" lang="ja-JP" altLang="en-US" sz="1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idx="10"/>
          </p:nvPr>
        </p:nvSpPr>
        <p:spPr>
          <a:xfrm>
            <a:off x="6840946" y="6464445"/>
            <a:ext cx="2125663" cy="468313"/>
          </a:xfrm>
        </p:spPr>
        <p:txBody>
          <a:bodyPr/>
          <a:lstStyle/>
          <a:p>
            <a:pPr>
              <a:defRPr/>
            </a:pPr>
            <a:fld id="{A746A1C1-D4D7-42F0-8429-A91D1D2B3D9D}" type="slidenum">
              <a:rPr lang="en-US" altLang="ja-JP" sz="1600" b="1" i="1" smtClean="0">
                <a:solidFill>
                  <a:schemeClr val="bg1"/>
                </a:solidFill>
              </a:rPr>
              <a:pPr>
                <a:defRPr/>
              </a:pPr>
              <a:t>78</a:t>
            </a:fld>
            <a:endParaRPr lang="en-US" altLang="ja-JP" sz="1600" b="1" i="1" dirty="0">
              <a:solidFill>
                <a:schemeClr val="bg1"/>
              </a:solidFill>
            </a:endParaRPr>
          </a:p>
        </p:txBody>
      </p:sp>
      <p:sp>
        <p:nvSpPr>
          <p:cNvPr id="29" name="スライド番号プレースホルダ 5">
            <a:extLst>
              <a:ext uri="{FF2B5EF4-FFF2-40B4-BE49-F238E27FC236}">
                <a16:creationId xmlns:a16="http://schemas.microsoft.com/office/drawing/2014/main" id="{D01842D4-B870-42C8-B4B7-30DDBA820760}"/>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78</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7758314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p:nvPr/>
        </p:nvPicPr>
        <p:blipFill>
          <a:blip r:embed="rId3" cstate="print">
            <a:extLst>
              <a:ext uri="{28A0092B-C50C-407E-A947-70E740481C1C}">
                <a14:useLocalDpi xmlns:a14="http://schemas.microsoft.com/office/drawing/2010/main" val="0"/>
              </a:ext>
            </a:extLst>
          </a:blip>
          <a:stretch>
            <a:fillRect/>
          </a:stretch>
        </p:blipFill>
        <p:spPr>
          <a:xfrm>
            <a:off x="4355981" y="144524"/>
            <a:ext cx="3867151" cy="2617803"/>
          </a:xfrm>
          <a:prstGeom prst="rect">
            <a:avLst/>
          </a:prstGeom>
        </p:spPr>
      </p:pic>
      <p:pic>
        <p:nvPicPr>
          <p:cNvPr id="5" name="図 4" descr="Z:\H28年度\業務別\240 その他・都市戦略班業務\特命\05市民病院\H28\国への要望\富永作業中\管理棟1階ロビー.JPG"/>
          <p:cNvPicPr/>
          <p:nvPr/>
        </p:nvPicPr>
        <p:blipFill rotWithShape="1">
          <a:blip r:embed="rId4" cstate="print">
            <a:extLst>
              <a:ext uri="{28A0092B-C50C-407E-A947-70E740481C1C}">
                <a14:useLocalDpi xmlns:a14="http://schemas.microsoft.com/office/drawing/2010/main" val="0"/>
              </a:ext>
            </a:extLst>
          </a:blip>
          <a:srcRect b="12516"/>
          <a:stretch/>
        </p:blipFill>
        <p:spPr bwMode="auto">
          <a:xfrm>
            <a:off x="4891281" y="3137393"/>
            <a:ext cx="3279315" cy="3324793"/>
          </a:xfrm>
          <a:prstGeom prst="rect">
            <a:avLst/>
          </a:prstGeom>
          <a:noFill/>
          <a:ln>
            <a:noFill/>
          </a:ln>
          <a:extLst>
            <a:ext uri="{53640926-AAD7-44D8-BBD7-CCE9431645EC}">
              <a14:shadowObscured xmlns:a14="http://schemas.microsoft.com/office/drawing/2010/main"/>
            </a:ext>
          </a:extLst>
        </p:spPr>
      </p:pic>
      <p:pic>
        <p:nvPicPr>
          <p:cNvPr id="7" name="図 6"/>
          <p:cNvPicPr/>
          <p:nvPr/>
        </p:nvPicPr>
        <p:blipFill>
          <a:blip r:embed="rId5" cstate="print">
            <a:extLst>
              <a:ext uri="{28A0092B-C50C-407E-A947-70E740481C1C}">
                <a14:useLocalDpi xmlns:a14="http://schemas.microsoft.com/office/drawing/2010/main" val="0"/>
              </a:ext>
            </a:extLst>
          </a:blip>
          <a:stretch>
            <a:fillRect/>
          </a:stretch>
        </p:blipFill>
        <p:spPr>
          <a:xfrm>
            <a:off x="251520" y="3789042"/>
            <a:ext cx="4104456" cy="2520280"/>
          </a:xfrm>
          <a:prstGeom prst="rect">
            <a:avLst/>
          </a:prstGeom>
        </p:spPr>
      </p:pic>
      <p:pic>
        <p:nvPicPr>
          <p:cNvPr id="8" name="図 7"/>
          <p:cNvPicPr/>
          <p:nvPr/>
        </p:nvPicPr>
        <p:blipFill>
          <a:blip r:embed="rId6" cstate="print">
            <a:extLst>
              <a:ext uri="{28A0092B-C50C-407E-A947-70E740481C1C}">
                <a14:useLocalDpi xmlns:a14="http://schemas.microsoft.com/office/drawing/2010/main" val="0"/>
              </a:ext>
            </a:extLst>
          </a:blip>
          <a:stretch>
            <a:fillRect/>
          </a:stretch>
        </p:blipFill>
        <p:spPr>
          <a:xfrm>
            <a:off x="179516" y="620688"/>
            <a:ext cx="3867151" cy="2648838"/>
          </a:xfrm>
          <a:prstGeom prst="rect">
            <a:avLst/>
          </a:prstGeom>
        </p:spPr>
      </p:pic>
      <p:sp>
        <p:nvSpPr>
          <p:cNvPr id="9" name="角丸四角形 8"/>
          <p:cNvSpPr/>
          <p:nvPr/>
        </p:nvSpPr>
        <p:spPr>
          <a:xfrm>
            <a:off x="323528" y="116634"/>
            <a:ext cx="3024336"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◆医療機関の被害状況</a:t>
            </a:r>
          </a:p>
        </p:txBody>
      </p:sp>
      <p:sp>
        <p:nvSpPr>
          <p:cNvPr id="10" name="テキスト ボックス 9"/>
          <p:cNvSpPr txBox="1"/>
          <p:nvPr/>
        </p:nvSpPr>
        <p:spPr>
          <a:xfrm>
            <a:off x="339819" y="6305507"/>
            <a:ext cx="37231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◎玄関地盤亀裂</a:t>
            </a:r>
          </a:p>
        </p:txBody>
      </p:sp>
      <p:sp>
        <p:nvSpPr>
          <p:cNvPr id="11" name="テキスト ボックス 13"/>
          <p:cNvSpPr txBox="1"/>
          <p:nvPr/>
        </p:nvSpPr>
        <p:spPr>
          <a:xfrm>
            <a:off x="92628" y="3258826"/>
            <a:ext cx="4195941" cy="2667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prstClr val="black"/>
                </a:solidFill>
                <a:effectLst/>
                <a:uLnTx/>
                <a:uFillTx/>
                <a:latin typeface="ＭＳ Ｐゴシック"/>
                <a:ea typeface="ＭＳ Ｐゴシック" panose="020B0600070205080204" pitchFamily="50" charset="-128"/>
                <a:cs typeface="Times New Roman"/>
              </a:rPr>
              <a:t>◎本館吹抜け部外壁　大規模なヒビ割れ</a:t>
            </a:r>
          </a:p>
        </p:txBody>
      </p:sp>
      <p:sp>
        <p:nvSpPr>
          <p:cNvPr id="12" name="テキスト ボックス 13"/>
          <p:cNvSpPr txBox="1"/>
          <p:nvPr/>
        </p:nvSpPr>
        <p:spPr>
          <a:xfrm>
            <a:off x="4303449" y="2745408"/>
            <a:ext cx="3867151" cy="2667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prstClr val="black"/>
                </a:solidFill>
                <a:effectLst/>
                <a:uLnTx/>
                <a:uFillTx/>
                <a:latin typeface="ＭＳ Ｐゴシック"/>
                <a:ea typeface="ＭＳ Ｐゴシック" panose="020B0600070205080204" pitchFamily="50" charset="-128"/>
                <a:cs typeface="Times New Roman"/>
              </a:rPr>
              <a:t>◎オペ室照明パネル等落下</a:t>
            </a:r>
          </a:p>
        </p:txBody>
      </p:sp>
      <p:sp>
        <p:nvSpPr>
          <p:cNvPr id="13" name="テキスト ボックス 12"/>
          <p:cNvSpPr txBox="1"/>
          <p:nvPr/>
        </p:nvSpPr>
        <p:spPr>
          <a:xfrm>
            <a:off x="4955255" y="6462187"/>
            <a:ext cx="27363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a:t>
            </a:r>
            <a:r>
              <a:rPr kumimoji="1" lang="ja-JP"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階ロビー 天井崩落</a:t>
            </a:r>
            <a:endPar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E5043771-FB6B-4C97-B927-12ED246F922A}"/>
              </a:ext>
            </a:extLst>
          </p:cNvPr>
          <p:cNvPicPr>
            <a:picLocks noChangeAspect="1"/>
          </p:cNvPicPr>
          <p:nvPr/>
        </p:nvPicPr>
        <p:blipFill>
          <a:blip r:embed="rId7"/>
          <a:stretch>
            <a:fillRect/>
          </a:stretch>
        </p:blipFill>
        <p:spPr>
          <a:xfrm>
            <a:off x="4343380" y="3212573"/>
            <a:ext cx="457240" cy="432854"/>
          </a:xfrm>
          <a:prstGeom prst="rect">
            <a:avLst/>
          </a:prstGeom>
        </p:spPr>
      </p:pic>
      <p:sp>
        <p:nvSpPr>
          <p:cNvPr id="14" name="スライド番号プレースホルダ 5">
            <a:extLst>
              <a:ext uri="{FF2B5EF4-FFF2-40B4-BE49-F238E27FC236}">
                <a16:creationId xmlns:a16="http://schemas.microsoft.com/office/drawing/2014/main" id="{C8BE2006-EEA3-4713-9847-77C27B339DDF}"/>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79</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658109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6" name="Text Box 3"/>
          <p:cNvSpPr txBox="1">
            <a:spLocks noChangeArrowheads="1"/>
          </p:cNvSpPr>
          <p:nvPr/>
        </p:nvSpPr>
        <p:spPr bwMode="auto">
          <a:xfrm>
            <a:off x="6588224" y="6094917"/>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5C872A44-60C2-47C1-89FA-55A7440CB680}" type="slidenum">
              <a:rPr lang="en-US" altLang="ja-JP" sz="1200"/>
              <a:pPr algn="r" eaLnBrk="1" hangingPunct="1">
                <a:spcBef>
                  <a:spcPct val="0"/>
                </a:spcBef>
                <a:buClrTx/>
                <a:buFontTx/>
                <a:buNone/>
              </a:pPr>
              <a:t>8</a:t>
            </a:fld>
            <a:endParaRPr lang="en-US" altLang="ja-JP" sz="1200"/>
          </a:p>
        </p:txBody>
      </p:sp>
      <p:sp>
        <p:nvSpPr>
          <p:cNvPr id="7" name="Text Box 2"/>
          <p:cNvSpPr txBox="1">
            <a:spLocks noChangeArrowheads="1"/>
          </p:cNvSpPr>
          <p:nvPr/>
        </p:nvSpPr>
        <p:spPr bwMode="auto">
          <a:xfrm>
            <a:off x="1102091" y="5810169"/>
            <a:ext cx="5386850" cy="513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en-US" altLang="ja-JP" sz="2000" b="1" u="sng" dirty="0" smtClean="0"/>
              <a:t>※</a:t>
            </a:r>
            <a:r>
              <a:rPr lang="ja-JP" altLang="en-US" sz="2000" b="1" u="sng" dirty="0" smtClean="0"/>
              <a:t>高齢者の搬送割合は、年々増加傾向にある。</a:t>
            </a:r>
            <a:endParaRPr lang="ja-JP" altLang="ja-JP" sz="2000" b="1" u="sng" dirty="0"/>
          </a:p>
        </p:txBody>
      </p:sp>
      <p:sp>
        <p:nvSpPr>
          <p:cNvPr id="8" name="テキスト ボックス 7"/>
          <p:cNvSpPr txBox="1"/>
          <p:nvPr/>
        </p:nvSpPr>
        <p:spPr>
          <a:xfrm>
            <a:off x="5144063" y="6323517"/>
            <a:ext cx="3541917" cy="307777"/>
          </a:xfrm>
          <a:prstGeom prst="rect">
            <a:avLst/>
          </a:prstGeom>
          <a:noFill/>
        </p:spPr>
        <p:txBody>
          <a:bodyPr wrap="square" rtlCol="0">
            <a:spAutoFit/>
          </a:bodyPr>
          <a:lstStyle/>
          <a:p>
            <a:r>
              <a:rPr kumimoji="1" lang="ja-JP" altLang="en-US" sz="1400" dirty="0">
                <a:solidFill>
                  <a:schemeClr val="tx1"/>
                </a:solidFill>
              </a:rPr>
              <a:t>出典：出典：令和４年版救急・救助の現況</a:t>
            </a:r>
          </a:p>
        </p:txBody>
      </p:sp>
      <p:pic>
        <p:nvPicPr>
          <p:cNvPr id="9" name="図 8"/>
          <p:cNvPicPr/>
          <p:nvPr/>
        </p:nvPicPr>
        <p:blipFill rotWithShape="1">
          <a:blip r:embed="rId3"/>
          <a:srcRect l="7454" t="20709" r="23149" b="1662"/>
          <a:stretch/>
        </p:blipFill>
        <p:spPr bwMode="auto">
          <a:xfrm>
            <a:off x="107504" y="993455"/>
            <a:ext cx="8542312" cy="4585462"/>
          </a:xfrm>
          <a:prstGeom prst="rect">
            <a:avLst/>
          </a:prstGeom>
          <a:ln>
            <a:noFill/>
          </a:ln>
          <a:extLst>
            <a:ext uri="{53640926-AAD7-44D8-BBD7-CCE9431645EC}">
              <a14:shadowObscured xmlns:a14="http://schemas.microsoft.com/office/drawing/2010/main"/>
            </a:ext>
          </a:extLst>
        </p:spPr>
      </p:pic>
      <p:sp>
        <p:nvSpPr>
          <p:cNvPr id="6" name="Text Box 2"/>
          <p:cNvSpPr txBox="1">
            <a:spLocks noChangeArrowheads="1"/>
          </p:cNvSpPr>
          <p:nvPr/>
        </p:nvSpPr>
        <p:spPr bwMode="auto">
          <a:xfrm>
            <a:off x="611560" y="836712"/>
            <a:ext cx="8229600" cy="513348"/>
          </a:xfrm>
          <a:prstGeom prst="rect">
            <a:avLst/>
          </a:prstGeom>
          <a:solidFill>
            <a:schemeClr val="bg1"/>
          </a:solidFill>
          <a:ln>
            <a:noFill/>
          </a:ln>
          <a:effectLs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2800" dirty="0" smtClean="0"/>
              <a:t>年齢区分別の搬送人員と</a:t>
            </a:r>
            <a:r>
              <a:rPr lang="en-US" altLang="ja-JP" sz="2800" dirty="0" smtClean="0"/>
              <a:t>5</a:t>
            </a:r>
            <a:r>
              <a:rPr lang="ja-JP" altLang="en-US" sz="2800" dirty="0" smtClean="0"/>
              <a:t>年ごとの構成比の推移</a:t>
            </a:r>
            <a:endParaRPr lang="ja-JP" altLang="ja-JP" sz="28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6700" y="274638"/>
            <a:ext cx="4330824" cy="1143000"/>
          </a:xfrm>
        </p:spPr>
        <p:txBody>
          <a:bodyPr>
            <a:normAutofit/>
          </a:bodyPr>
          <a:lstStyle/>
          <a:p>
            <a:r>
              <a:rPr kumimoji="1" lang="ja-JP" altLang="en-US" sz="3200" dirty="0">
                <a:latin typeface="+mj-ea"/>
              </a:rPr>
              <a:t>役場・市庁舎機能不全</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1412776"/>
            <a:ext cx="4307683"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666800" y="5373216"/>
            <a:ext cx="33938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市庁舎の大規模な被災（宇土市）</a:t>
            </a:r>
          </a:p>
        </p:txBody>
      </p:sp>
      <p:sp>
        <p:nvSpPr>
          <p:cNvPr id="6" name="タイトル 1"/>
          <p:cNvSpPr txBox="1">
            <a:spLocks/>
          </p:cNvSpPr>
          <p:nvPr/>
        </p:nvSpPr>
        <p:spPr>
          <a:xfrm>
            <a:off x="4705672" y="260648"/>
            <a:ext cx="433082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j-cs"/>
              </a:rPr>
              <a:t>指定避難所の多数被災</a:t>
            </a:r>
          </a:p>
        </p:txBody>
      </p:sp>
      <p:pic>
        <p:nvPicPr>
          <p:cNvPr id="7" name="図 6"/>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403648"/>
            <a:ext cx="3888432" cy="3609527"/>
          </a:xfrm>
          <a:prstGeom prst="rect">
            <a:avLst/>
          </a:prstGeom>
          <a:noFill/>
          <a:ln>
            <a:noFill/>
          </a:ln>
        </p:spPr>
      </p:pic>
      <p:sp>
        <p:nvSpPr>
          <p:cNvPr id="5" name="正方形/長方形 4"/>
          <p:cNvSpPr/>
          <p:nvPr/>
        </p:nvSpPr>
        <p:spPr>
          <a:xfrm>
            <a:off x="5036102" y="5373216"/>
            <a:ext cx="339227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a:rPr>
              <a:t>指定避難所の被災状況（益城町）</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スライド番号プレースホルダ 5">
            <a:extLst>
              <a:ext uri="{FF2B5EF4-FFF2-40B4-BE49-F238E27FC236}">
                <a16:creationId xmlns:a16="http://schemas.microsoft.com/office/drawing/2014/main" id="{DF1780AF-31BA-4DE7-AA3B-FDEE5DF7D3A3}"/>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80</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22938175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正方形/長方形 16"/>
          <p:cNvSpPr>
            <a:spLocks noChangeArrowheads="1"/>
          </p:cNvSpPr>
          <p:nvPr/>
        </p:nvSpPr>
        <p:spPr bwMode="auto">
          <a:xfrm>
            <a:off x="4733019" y="3231697"/>
            <a:ext cx="2484438" cy="256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15" tIns="34208" rIns="68415" bIns="34208"/>
          <a:lstStyle>
            <a:lvl1pPr eaLnBrk="0" hangingPunct="0">
              <a:spcBef>
                <a:spcPct val="20000"/>
              </a:spcBef>
              <a:buChar char="•"/>
              <a:defRPr kumimoji="1" sz="4500">
                <a:solidFill>
                  <a:schemeClr val="tx1"/>
                </a:solidFill>
                <a:latin typeface="Arial" charset="0"/>
                <a:ea typeface="ＭＳ Ｐゴシック" charset="-128"/>
              </a:defRPr>
            </a:lvl1pPr>
            <a:lvl2pPr marL="742950" indent="-285750" eaLnBrk="0" hangingPunct="0">
              <a:spcBef>
                <a:spcPct val="20000"/>
              </a:spcBef>
              <a:buChar char="–"/>
              <a:defRPr kumimoji="1" sz="3900">
                <a:solidFill>
                  <a:schemeClr val="tx1"/>
                </a:solidFill>
                <a:latin typeface="Arial" charset="0"/>
                <a:ea typeface="ＭＳ Ｐゴシック" charset="-128"/>
              </a:defRPr>
            </a:lvl2pPr>
            <a:lvl3pPr marL="1143000" indent="-228600" eaLnBrk="0" hangingPunct="0">
              <a:spcBef>
                <a:spcPct val="20000"/>
              </a:spcBef>
              <a:buChar char="•"/>
              <a:defRPr kumimoji="1" sz="3400">
                <a:solidFill>
                  <a:schemeClr val="tx1"/>
                </a:solidFill>
                <a:latin typeface="Arial" charset="0"/>
                <a:ea typeface="ＭＳ Ｐゴシック" charset="-128"/>
              </a:defRPr>
            </a:lvl3pPr>
            <a:lvl4pPr marL="1600200" indent="-228600" eaLnBrk="0" hangingPunct="0">
              <a:spcBef>
                <a:spcPct val="20000"/>
              </a:spcBef>
              <a:buChar char="–"/>
              <a:defRPr kumimoji="1" sz="2800">
                <a:solidFill>
                  <a:schemeClr val="tx1"/>
                </a:solidFill>
                <a:latin typeface="Arial" charset="0"/>
                <a:ea typeface="ＭＳ Ｐゴシック" charset="-128"/>
              </a:defRPr>
            </a:lvl4pPr>
            <a:lvl5pPr marL="2057400" indent="-228600" eaLnBrk="0" hangingPunct="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000" b="0" i="0" u="none" strike="noStrike" kern="1200" cap="none" spc="0" normalizeH="0" baseline="0" noProof="0">
              <a:ln>
                <a:noFill/>
              </a:ln>
              <a:solidFill>
                <a:srgbClr val="000000"/>
              </a:solidFill>
              <a:effectLst/>
              <a:uLnTx/>
              <a:uFillTx/>
              <a:latin typeface="HG創英角ｺﾞｼｯｸUB" pitchFamily="49" charset="-128"/>
              <a:ea typeface="HG創英角ｺﾞｼｯｸUB" pitchFamily="49" charset="-128"/>
              <a:cs typeface="+mn-cs"/>
            </a:endParaRPr>
          </a:p>
        </p:txBody>
      </p:sp>
      <p:sp>
        <p:nvSpPr>
          <p:cNvPr id="16388" name="Rectangle 3"/>
          <p:cNvSpPr>
            <a:spLocks noChangeArrowheads="1"/>
          </p:cNvSpPr>
          <p:nvPr/>
        </p:nvSpPr>
        <p:spPr bwMode="auto">
          <a:xfrm>
            <a:off x="180225" y="3645608"/>
            <a:ext cx="6386286" cy="35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637" tIns="35819" rIns="71637" bIns="0"/>
          <a:lstStyle>
            <a:lvl1pPr defTabSz="957263" eaLnBrk="0" hangingPunct="0">
              <a:spcBef>
                <a:spcPct val="20000"/>
              </a:spcBef>
              <a:buChar char="•"/>
              <a:defRPr kumimoji="1" sz="4500">
                <a:solidFill>
                  <a:schemeClr val="tx1"/>
                </a:solidFill>
                <a:latin typeface="Arial" charset="0"/>
                <a:ea typeface="ＭＳ Ｐゴシック" charset="-128"/>
              </a:defRPr>
            </a:lvl1pPr>
            <a:lvl2pPr marL="777875" indent="-298450" defTabSz="957263" eaLnBrk="0" hangingPunct="0">
              <a:spcBef>
                <a:spcPct val="20000"/>
              </a:spcBef>
              <a:buChar char="–"/>
              <a:defRPr kumimoji="1" sz="3900">
                <a:solidFill>
                  <a:schemeClr val="tx1"/>
                </a:solidFill>
                <a:latin typeface="Arial" charset="0"/>
                <a:ea typeface="ＭＳ Ｐゴシック" charset="-128"/>
              </a:defRPr>
            </a:lvl2pPr>
            <a:lvl3pPr marL="1196975" indent="-239713" defTabSz="957263" eaLnBrk="0" hangingPunct="0">
              <a:spcBef>
                <a:spcPct val="20000"/>
              </a:spcBef>
              <a:buChar char="•"/>
              <a:defRPr kumimoji="1" sz="3400">
                <a:solidFill>
                  <a:schemeClr val="tx1"/>
                </a:solidFill>
                <a:latin typeface="Arial" charset="0"/>
                <a:ea typeface="ＭＳ Ｐゴシック" charset="-128"/>
              </a:defRPr>
            </a:lvl3pPr>
            <a:lvl4pPr marL="1676400" indent="-239713" defTabSz="957263" eaLnBrk="0" hangingPunct="0">
              <a:spcBef>
                <a:spcPct val="20000"/>
              </a:spcBef>
              <a:buChar char="–"/>
              <a:defRPr kumimoji="1" sz="2800">
                <a:solidFill>
                  <a:schemeClr val="tx1"/>
                </a:solidFill>
                <a:latin typeface="Arial" charset="0"/>
                <a:ea typeface="ＭＳ Ｐゴシック" charset="-128"/>
              </a:defRPr>
            </a:lvl4pPr>
            <a:lvl5pPr marL="2152650" indent="-236538" defTabSz="957263" eaLnBrk="0" hangingPunct="0">
              <a:spcBef>
                <a:spcPct val="20000"/>
              </a:spcBef>
              <a:buChar char="»"/>
              <a:defRPr kumimoji="1" sz="2800">
                <a:solidFill>
                  <a:schemeClr val="tx1"/>
                </a:solidFill>
                <a:latin typeface="Arial" charset="0"/>
                <a:ea typeface="ＭＳ Ｐゴシック" charset="-128"/>
              </a:defRPr>
            </a:lvl5pPr>
            <a:lvl6pPr marL="26098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30670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5242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9814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marL="0" marR="0" lvl="0" indent="0" algn="l" defTabSz="957263" rtl="0" eaLnBrk="1" fontAlgn="auto" latinLnBrk="0" hangingPunct="1">
              <a:lnSpc>
                <a:spcPct val="80000"/>
              </a:lnSpc>
              <a:spcBef>
                <a:spcPct val="2000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HG創英角ｺﾞｼｯｸUB" pitchFamily="49" charset="-128"/>
                <a:ea typeface="HG創英角ｺﾞｼｯｸUB" pitchFamily="49" charset="-128"/>
                <a:cs typeface="+mn-cs"/>
              </a:rPr>
              <a:t>多数の避難者が発生し、避難所の過密化が継続</a:t>
            </a:r>
            <a:endParaRPr kumimoji="1" lang="en-US" altLang="ja-JP" sz="21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endParaRPr kumimoji="1" lang="ja-JP" altLang="en-US" sz="2100" b="0" i="0" u="none" strike="noStrike" kern="1200" cap="none" spc="0" normalizeH="0" baseline="0" noProof="0" dirty="0">
              <a:ln>
                <a:noFill/>
              </a:ln>
              <a:solidFill>
                <a:prstClr val="black"/>
              </a:solidFill>
              <a:effectLst/>
              <a:uLnTx/>
              <a:uFillTx/>
              <a:latin typeface="Arial" charset="0"/>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Arial" charset="0"/>
                <a:ea typeface="HG丸ｺﾞｼｯｸM-PRO" pitchFamily="50" charset="-128"/>
                <a:cs typeface="+mn-cs"/>
              </a:rPr>
              <a:t>　</a:t>
            </a:r>
            <a:r>
              <a:rPr kumimoji="1" lang="ja-JP" altLang="en-US" sz="21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p>
        </p:txBody>
      </p:sp>
      <p:sp>
        <p:nvSpPr>
          <p:cNvPr id="16389" name="Rectangle 3"/>
          <p:cNvSpPr>
            <a:spLocks noChangeArrowheads="1"/>
          </p:cNvSpPr>
          <p:nvPr/>
        </p:nvSpPr>
        <p:spPr bwMode="auto">
          <a:xfrm>
            <a:off x="179512" y="4031499"/>
            <a:ext cx="6311456" cy="354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637" tIns="35819" rIns="71637" bIns="0"/>
          <a:lstStyle>
            <a:lvl1pPr defTabSz="957263" eaLnBrk="0" hangingPunct="0">
              <a:spcBef>
                <a:spcPct val="20000"/>
              </a:spcBef>
              <a:buChar char="•"/>
              <a:defRPr kumimoji="1" sz="4500">
                <a:solidFill>
                  <a:schemeClr val="tx1"/>
                </a:solidFill>
                <a:latin typeface="Arial" charset="0"/>
                <a:ea typeface="ＭＳ Ｐゴシック" charset="-128"/>
              </a:defRPr>
            </a:lvl1pPr>
            <a:lvl2pPr marL="777875" indent="-298450" defTabSz="957263" eaLnBrk="0" hangingPunct="0">
              <a:spcBef>
                <a:spcPct val="20000"/>
              </a:spcBef>
              <a:buChar char="–"/>
              <a:defRPr kumimoji="1" sz="3900">
                <a:solidFill>
                  <a:schemeClr val="tx1"/>
                </a:solidFill>
                <a:latin typeface="Arial" charset="0"/>
                <a:ea typeface="ＭＳ Ｐゴシック" charset="-128"/>
              </a:defRPr>
            </a:lvl2pPr>
            <a:lvl3pPr marL="1196975" indent="-239713" defTabSz="957263" eaLnBrk="0" hangingPunct="0">
              <a:spcBef>
                <a:spcPct val="20000"/>
              </a:spcBef>
              <a:buChar char="•"/>
              <a:defRPr kumimoji="1" sz="3400">
                <a:solidFill>
                  <a:schemeClr val="tx1"/>
                </a:solidFill>
                <a:latin typeface="Arial" charset="0"/>
                <a:ea typeface="ＭＳ Ｐゴシック" charset="-128"/>
              </a:defRPr>
            </a:lvl3pPr>
            <a:lvl4pPr marL="1676400" indent="-239713" defTabSz="957263" eaLnBrk="0" hangingPunct="0">
              <a:spcBef>
                <a:spcPct val="20000"/>
              </a:spcBef>
              <a:buChar char="–"/>
              <a:defRPr kumimoji="1" sz="2800">
                <a:solidFill>
                  <a:schemeClr val="tx1"/>
                </a:solidFill>
                <a:latin typeface="Arial" charset="0"/>
                <a:ea typeface="ＭＳ Ｐゴシック" charset="-128"/>
              </a:defRPr>
            </a:lvl4pPr>
            <a:lvl5pPr marL="2152650" indent="-236538" defTabSz="957263" eaLnBrk="0" hangingPunct="0">
              <a:spcBef>
                <a:spcPct val="20000"/>
              </a:spcBef>
              <a:buChar char="»"/>
              <a:defRPr kumimoji="1" sz="2800">
                <a:solidFill>
                  <a:schemeClr val="tx1"/>
                </a:solidFill>
                <a:latin typeface="Arial" charset="0"/>
                <a:ea typeface="ＭＳ Ｐゴシック" charset="-128"/>
              </a:defRPr>
            </a:lvl5pPr>
            <a:lvl6pPr marL="26098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30670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5242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9814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marL="0" marR="0" lvl="0" indent="0" algn="l" defTabSz="957263" rtl="0" eaLnBrk="1" fontAlgn="auto" latinLnBrk="0" hangingPunct="1">
              <a:lnSpc>
                <a:spcPct val="80000"/>
              </a:lnSpc>
              <a:spcBef>
                <a:spcPct val="200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・避難者数が膨大で、一部では福祉避難所に避難するケースが発生。</a:t>
            </a:r>
            <a:endParaRPr kumimoji="1" lang="en-US" altLang="ja-JP" sz="16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pic>
        <p:nvPicPr>
          <p:cNvPr id="1639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6490968" y="3573016"/>
            <a:ext cx="2419443" cy="3225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図 38"/>
          <p:cNvPicPr>
            <a:picLocks noChangeAspect="1"/>
          </p:cNvPicPr>
          <p:nvPr/>
        </p:nvPicPr>
        <p:blipFill>
          <a:blip r:embed="rId5">
            <a:extLst>
              <a:ext uri="{28A0092B-C50C-407E-A947-70E740481C1C}">
                <a14:useLocalDpi xmlns:a14="http://schemas.microsoft.com/office/drawing/2010/main" val="0"/>
              </a:ext>
            </a:extLst>
          </a:blip>
          <a:srcRect t="27405" b="19504"/>
          <a:stretch>
            <a:fillRect/>
          </a:stretch>
        </p:blipFill>
        <p:spPr bwMode="auto">
          <a:xfrm>
            <a:off x="3131840" y="4365104"/>
            <a:ext cx="3096344" cy="229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057700"/>
            <a:ext cx="2999006" cy="21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テキスト ボックス 16"/>
          <p:cNvSpPr txBox="1"/>
          <p:nvPr/>
        </p:nvSpPr>
        <p:spPr bwMode="auto">
          <a:xfrm>
            <a:off x="529447" y="1214340"/>
            <a:ext cx="2036433" cy="269139"/>
          </a:xfrm>
          <a:prstGeom prst="rect">
            <a:avLst/>
          </a:prstGeom>
          <a:noFill/>
        </p:spPr>
        <p:txBody>
          <a:bodyPr lIns="68415" tIns="34208" rIns="68415" bIns="3420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glow rad="228600">
                    <a:prstClr val="white"/>
                  </a:glow>
                </a:effectLst>
                <a:uLnTx/>
                <a:uFillTx/>
                <a:latin typeface="HGS創英角ｺﾞｼｯｸUB" pitchFamily="50" charset="-128"/>
                <a:ea typeface="HGS創英角ｺﾞｼｯｸUB" pitchFamily="50" charset="-128"/>
                <a:cs typeface="+mn-cs"/>
              </a:rPr>
              <a:t>多数の車中泊者</a:t>
            </a:r>
          </a:p>
        </p:txBody>
      </p:sp>
      <p:sp>
        <p:nvSpPr>
          <p:cNvPr id="16395" name="Rectangle 3"/>
          <p:cNvSpPr>
            <a:spLocks noChangeArrowheads="1"/>
          </p:cNvSpPr>
          <p:nvPr/>
        </p:nvSpPr>
        <p:spPr bwMode="auto">
          <a:xfrm>
            <a:off x="251520" y="261233"/>
            <a:ext cx="4824866" cy="35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637" tIns="35819" rIns="71637" bIns="0"/>
          <a:lstStyle>
            <a:lvl1pPr defTabSz="957263" eaLnBrk="0" hangingPunct="0">
              <a:spcBef>
                <a:spcPct val="20000"/>
              </a:spcBef>
              <a:buChar char="•"/>
              <a:defRPr kumimoji="1" sz="4500">
                <a:solidFill>
                  <a:schemeClr val="tx1"/>
                </a:solidFill>
                <a:latin typeface="Arial" charset="0"/>
                <a:ea typeface="ＭＳ Ｐゴシック" charset="-128"/>
              </a:defRPr>
            </a:lvl1pPr>
            <a:lvl2pPr marL="777875" indent="-298450" defTabSz="957263" eaLnBrk="0" hangingPunct="0">
              <a:spcBef>
                <a:spcPct val="20000"/>
              </a:spcBef>
              <a:buChar char="–"/>
              <a:defRPr kumimoji="1" sz="3900">
                <a:solidFill>
                  <a:schemeClr val="tx1"/>
                </a:solidFill>
                <a:latin typeface="Arial" charset="0"/>
                <a:ea typeface="ＭＳ Ｐゴシック" charset="-128"/>
              </a:defRPr>
            </a:lvl2pPr>
            <a:lvl3pPr marL="1196975" indent="-239713" defTabSz="957263" eaLnBrk="0" hangingPunct="0">
              <a:spcBef>
                <a:spcPct val="20000"/>
              </a:spcBef>
              <a:buChar char="•"/>
              <a:defRPr kumimoji="1" sz="3400">
                <a:solidFill>
                  <a:schemeClr val="tx1"/>
                </a:solidFill>
                <a:latin typeface="Arial" charset="0"/>
                <a:ea typeface="ＭＳ Ｐゴシック" charset="-128"/>
              </a:defRPr>
            </a:lvl3pPr>
            <a:lvl4pPr marL="1676400" indent="-239713" defTabSz="957263" eaLnBrk="0" hangingPunct="0">
              <a:spcBef>
                <a:spcPct val="20000"/>
              </a:spcBef>
              <a:buChar char="–"/>
              <a:defRPr kumimoji="1" sz="2800">
                <a:solidFill>
                  <a:schemeClr val="tx1"/>
                </a:solidFill>
                <a:latin typeface="Arial" charset="0"/>
                <a:ea typeface="ＭＳ Ｐゴシック" charset="-128"/>
              </a:defRPr>
            </a:lvl4pPr>
            <a:lvl5pPr marL="2152650" indent="-236538" defTabSz="957263" eaLnBrk="0" hangingPunct="0">
              <a:spcBef>
                <a:spcPct val="20000"/>
              </a:spcBef>
              <a:buChar char="»"/>
              <a:defRPr kumimoji="1" sz="2800">
                <a:solidFill>
                  <a:schemeClr val="tx1"/>
                </a:solidFill>
                <a:latin typeface="Arial" charset="0"/>
                <a:ea typeface="ＭＳ Ｐゴシック" charset="-128"/>
              </a:defRPr>
            </a:lvl5pPr>
            <a:lvl6pPr marL="26098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30670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5242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9814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marL="0" marR="0" lvl="0" indent="0" algn="l" defTabSz="957263" rtl="0" eaLnBrk="1" fontAlgn="auto" latinLnBrk="0" hangingPunct="1">
              <a:lnSpc>
                <a:spcPct val="80000"/>
              </a:lnSpc>
              <a:spcBef>
                <a:spcPct val="2000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HG創英角ｺﾞｼｯｸUB" pitchFamily="49" charset="-128"/>
                <a:ea typeface="HG創英角ｺﾞｼｯｸUB" pitchFamily="49" charset="-128"/>
                <a:cs typeface="+mn-cs"/>
              </a:rPr>
              <a:t>車中泊、軒先避難者の把握が困難　</a:t>
            </a:r>
            <a:endParaRPr kumimoji="1" lang="en-US" altLang="ja-JP" sz="21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endParaRPr kumimoji="1" lang="en-US" altLang="ja-JP" sz="21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endParaRPr kumimoji="1" lang="ja-JP" altLang="en-US" sz="2100" b="0" i="0" u="none" strike="noStrike" kern="1200" cap="none" spc="0" normalizeH="0" baseline="0" noProof="0" dirty="0">
              <a:ln>
                <a:noFill/>
              </a:ln>
              <a:solidFill>
                <a:prstClr val="black"/>
              </a:solidFill>
              <a:effectLst/>
              <a:uLnTx/>
              <a:uFillTx/>
              <a:latin typeface="Arial" charset="0"/>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Arial" charset="0"/>
                <a:ea typeface="HG丸ｺﾞｼｯｸM-PRO" pitchFamily="50" charset="-128"/>
                <a:cs typeface="+mn-cs"/>
              </a:rPr>
              <a:t>　</a:t>
            </a:r>
            <a:r>
              <a:rPr kumimoji="1" lang="ja-JP" altLang="en-US" sz="21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p>
        </p:txBody>
      </p:sp>
      <p:sp>
        <p:nvSpPr>
          <p:cNvPr id="16396" name="Rectangle 3"/>
          <p:cNvSpPr>
            <a:spLocks noChangeArrowheads="1"/>
          </p:cNvSpPr>
          <p:nvPr/>
        </p:nvSpPr>
        <p:spPr bwMode="auto">
          <a:xfrm>
            <a:off x="251520" y="661287"/>
            <a:ext cx="7519834" cy="28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637" tIns="35819" rIns="71637" bIns="0"/>
          <a:lstStyle>
            <a:lvl1pPr defTabSz="957263" eaLnBrk="0" hangingPunct="0">
              <a:spcBef>
                <a:spcPct val="20000"/>
              </a:spcBef>
              <a:buChar char="•"/>
              <a:defRPr kumimoji="1" sz="4500">
                <a:solidFill>
                  <a:schemeClr val="tx1"/>
                </a:solidFill>
                <a:latin typeface="Arial" charset="0"/>
                <a:ea typeface="ＭＳ Ｐゴシック" charset="-128"/>
              </a:defRPr>
            </a:lvl1pPr>
            <a:lvl2pPr marL="777875" indent="-298450" defTabSz="957263" eaLnBrk="0" hangingPunct="0">
              <a:spcBef>
                <a:spcPct val="20000"/>
              </a:spcBef>
              <a:buChar char="–"/>
              <a:defRPr kumimoji="1" sz="3900">
                <a:solidFill>
                  <a:schemeClr val="tx1"/>
                </a:solidFill>
                <a:latin typeface="Arial" charset="0"/>
                <a:ea typeface="ＭＳ Ｐゴシック" charset="-128"/>
              </a:defRPr>
            </a:lvl2pPr>
            <a:lvl3pPr marL="1196975" indent="-239713" defTabSz="957263" eaLnBrk="0" hangingPunct="0">
              <a:spcBef>
                <a:spcPct val="20000"/>
              </a:spcBef>
              <a:buChar char="•"/>
              <a:defRPr kumimoji="1" sz="3400">
                <a:solidFill>
                  <a:schemeClr val="tx1"/>
                </a:solidFill>
                <a:latin typeface="Arial" charset="0"/>
                <a:ea typeface="ＭＳ Ｐゴシック" charset="-128"/>
              </a:defRPr>
            </a:lvl3pPr>
            <a:lvl4pPr marL="1676400" indent="-239713" defTabSz="957263" eaLnBrk="0" hangingPunct="0">
              <a:spcBef>
                <a:spcPct val="20000"/>
              </a:spcBef>
              <a:buChar char="–"/>
              <a:defRPr kumimoji="1" sz="2800">
                <a:solidFill>
                  <a:schemeClr val="tx1"/>
                </a:solidFill>
                <a:latin typeface="Arial" charset="0"/>
                <a:ea typeface="ＭＳ Ｐゴシック" charset="-128"/>
              </a:defRPr>
            </a:lvl4pPr>
            <a:lvl5pPr marL="2152650" indent="-236538" defTabSz="957263" eaLnBrk="0" hangingPunct="0">
              <a:spcBef>
                <a:spcPct val="20000"/>
              </a:spcBef>
              <a:buChar char="»"/>
              <a:defRPr kumimoji="1" sz="2800">
                <a:solidFill>
                  <a:schemeClr val="tx1"/>
                </a:solidFill>
                <a:latin typeface="Arial" charset="0"/>
                <a:ea typeface="ＭＳ Ｐゴシック" charset="-128"/>
              </a:defRPr>
            </a:lvl5pPr>
            <a:lvl6pPr marL="26098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30670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5242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9814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marL="0" marR="0" lvl="0" indent="0" algn="l" defTabSz="957263" rtl="0" eaLnBrk="1" fontAlgn="auto" latinLnBrk="0" hangingPunct="1">
              <a:lnSpc>
                <a:spcPct val="80000"/>
              </a:lnSpc>
              <a:spcBef>
                <a:spcPct val="200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・頻発する余震の影響等で多数の車中泊者が発生したが、全体像の把握が困難</a:t>
            </a:r>
            <a:endParaRPr kumimoji="1" lang="en-US" altLang="ja-JP" sz="16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pic>
        <p:nvPicPr>
          <p:cNvPr id="16397" name="Picture 15" descr="\\172.16.101.148\share-fd01\【重要】★平成２８年熊本地震\010_熊本地震検証\各種講演資料\281125 時事通信社シンポジウム\281125　講演用写真\廊下まで避難者.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4385905"/>
            <a:ext cx="2952328" cy="227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テキスト ボックス 23"/>
          <p:cNvSpPr txBox="1"/>
          <p:nvPr/>
        </p:nvSpPr>
        <p:spPr bwMode="auto">
          <a:xfrm>
            <a:off x="1547664" y="4528013"/>
            <a:ext cx="3051065" cy="269139"/>
          </a:xfrm>
          <a:prstGeom prst="rect">
            <a:avLst/>
          </a:prstGeom>
          <a:noFill/>
        </p:spPr>
        <p:txBody>
          <a:bodyPr wrap="square" lIns="68415" tIns="34208" rIns="68415" bIns="3420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glow rad="228600">
                    <a:prstClr val="white"/>
                  </a:glow>
                </a:effectLst>
                <a:uLnTx/>
                <a:uFillTx/>
                <a:latin typeface="HGS創英角ｺﾞｼｯｸUB" pitchFamily="50" charset="-128"/>
                <a:ea typeface="HGS創英角ｺﾞｼｯｸUB" pitchFamily="50" charset="-128"/>
                <a:cs typeface="+mn-cs"/>
              </a:rPr>
              <a:t>ロビー、通路まで避難者があふれる</a:t>
            </a:r>
          </a:p>
        </p:txBody>
      </p:sp>
      <p:pic>
        <p:nvPicPr>
          <p:cNvPr id="16399" name="Picture 17"/>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2000"/>
                    </a14:imgEffect>
                  </a14:imgLayer>
                </a14:imgProps>
              </a:ext>
              <a:ext uri="{28A0092B-C50C-407E-A947-70E740481C1C}">
                <a14:useLocalDpi xmlns:a14="http://schemas.microsoft.com/office/drawing/2010/main" val="0"/>
              </a:ext>
            </a:extLst>
          </a:blip>
          <a:srcRect/>
          <a:stretch>
            <a:fillRect/>
          </a:stretch>
        </p:blipFill>
        <p:spPr bwMode="auto">
          <a:xfrm>
            <a:off x="3183070" y="1057700"/>
            <a:ext cx="2973029" cy="21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テキスト ボックス 25"/>
          <p:cNvSpPr txBox="1"/>
          <p:nvPr/>
        </p:nvSpPr>
        <p:spPr bwMode="auto">
          <a:xfrm>
            <a:off x="3373368" y="2946127"/>
            <a:ext cx="2719302" cy="269139"/>
          </a:xfrm>
          <a:prstGeom prst="rect">
            <a:avLst/>
          </a:prstGeom>
          <a:noFill/>
        </p:spPr>
        <p:txBody>
          <a:bodyPr lIns="68415" tIns="34208" rIns="68415" bIns="3420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glow rad="228600">
                    <a:prstClr val="white"/>
                  </a:glow>
                </a:effectLst>
                <a:uLnTx/>
                <a:uFillTx/>
                <a:latin typeface="HGS創英角ｺﾞｼｯｸUB" pitchFamily="50" charset="-128"/>
                <a:ea typeface="HGS創英角ｺﾞｼｯｸUB" pitchFamily="50" charset="-128"/>
                <a:cs typeface="+mn-cs"/>
              </a:rPr>
              <a:t>車中泊者への支援</a:t>
            </a:r>
          </a:p>
        </p:txBody>
      </p:sp>
      <p:pic>
        <p:nvPicPr>
          <p:cNvPr id="16402" name="Picture 22"/>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2000"/>
                    </a14:imgEffect>
                  </a14:imgLayer>
                </a14:imgProps>
              </a:ext>
              <a:ext uri="{28A0092B-C50C-407E-A947-70E740481C1C}">
                <a14:useLocalDpi xmlns:a14="http://schemas.microsoft.com/office/drawing/2010/main" val="0"/>
              </a:ext>
            </a:extLst>
          </a:blip>
          <a:srcRect/>
          <a:stretch>
            <a:fillRect/>
          </a:stretch>
        </p:blipFill>
        <p:spPr bwMode="auto">
          <a:xfrm>
            <a:off x="6228184" y="1052736"/>
            <a:ext cx="2827165" cy="2184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テキスト ボックス 24"/>
          <p:cNvSpPr txBox="1"/>
          <p:nvPr/>
        </p:nvSpPr>
        <p:spPr bwMode="auto">
          <a:xfrm>
            <a:off x="6224338" y="1243244"/>
            <a:ext cx="2831011" cy="269139"/>
          </a:xfrm>
          <a:prstGeom prst="rect">
            <a:avLst/>
          </a:prstGeom>
          <a:noFill/>
        </p:spPr>
        <p:txBody>
          <a:bodyPr lIns="68415" tIns="34208" rIns="68415" bIns="3420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glow rad="228600">
                    <a:prstClr val="white"/>
                  </a:glow>
                </a:effectLst>
                <a:uLnTx/>
                <a:uFillTx/>
                <a:latin typeface="HGS創英角ｺﾞｼｯｸUB" pitchFamily="50" charset="-128"/>
                <a:ea typeface="HGS創英角ｺﾞｼｯｸUB" pitchFamily="50" charset="-128"/>
                <a:cs typeface="+mn-cs"/>
              </a:rPr>
              <a:t>   車中泊者への保健指導</a:t>
            </a:r>
          </a:p>
        </p:txBody>
      </p:sp>
      <p:sp>
        <p:nvSpPr>
          <p:cNvPr id="18" name="スライド番号プレースホルダ 5">
            <a:extLst>
              <a:ext uri="{FF2B5EF4-FFF2-40B4-BE49-F238E27FC236}">
                <a16:creationId xmlns:a16="http://schemas.microsoft.com/office/drawing/2014/main" id="{DB676FED-3C3C-46F8-AAB8-CA367FCC9E17}"/>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81</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25385778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p:cNvGraphicFramePr>
            <a:graphicFrameLocks/>
          </p:cNvGraphicFramePr>
          <p:nvPr>
            <p:extLst>
              <p:ext uri="{D42A27DB-BD31-4B8C-83A1-F6EECF244321}">
                <p14:modId xmlns:p14="http://schemas.microsoft.com/office/powerpoint/2010/main" val="338124931"/>
              </p:ext>
            </p:extLst>
          </p:nvPr>
        </p:nvGraphicFramePr>
        <p:xfrm>
          <a:off x="0" y="837842"/>
          <a:ext cx="9144000" cy="6021288"/>
        </p:xfrm>
        <a:graphic>
          <a:graphicData uri="http://schemas.openxmlformats.org/drawingml/2006/chart">
            <c:chart xmlns:c="http://schemas.openxmlformats.org/drawingml/2006/chart" xmlns:r="http://schemas.openxmlformats.org/officeDocument/2006/relationships" r:id="rId3"/>
          </a:graphicData>
        </a:graphic>
      </p:graphicFrame>
      <p:sp>
        <p:nvSpPr>
          <p:cNvPr id="4" name="テキスト ボックス 3"/>
          <p:cNvSpPr txBox="1"/>
          <p:nvPr/>
        </p:nvSpPr>
        <p:spPr>
          <a:xfrm>
            <a:off x="415440" y="437732"/>
            <a:ext cx="442750" cy="400110"/>
          </a:xfrm>
          <a:prstGeom prst="rect">
            <a:avLst/>
          </a:prstGeom>
          <a:noFill/>
        </p:spPr>
        <p:txBody>
          <a:bodyPr wrap="none" rtlCol="0">
            <a:spAutoFit/>
          </a:bodyPr>
          <a:lstStyle/>
          <a:p>
            <a:r>
              <a:rPr lang="ja-JP" altLang="en-US" sz="2000" b="1" dirty="0">
                <a:solidFill>
                  <a:prstClr val="black"/>
                </a:solidFill>
              </a:rPr>
              <a:t>人</a:t>
            </a:r>
          </a:p>
        </p:txBody>
      </p:sp>
      <p:sp>
        <p:nvSpPr>
          <p:cNvPr id="7" name="テキスト ボックス 6"/>
          <p:cNvSpPr txBox="1"/>
          <p:nvPr/>
        </p:nvSpPr>
        <p:spPr>
          <a:xfrm>
            <a:off x="8532440" y="437732"/>
            <a:ext cx="643125" cy="400110"/>
          </a:xfrm>
          <a:prstGeom prst="rect">
            <a:avLst/>
          </a:prstGeom>
          <a:noFill/>
        </p:spPr>
        <p:txBody>
          <a:bodyPr wrap="none" rtlCol="0">
            <a:spAutoFit/>
          </a:bodyPr>
          <a:lstStyle/>
          <a:p>
            <a:r>
              <a:rPr lang="ja-JP" altLang="en-US" sz="2000" b="1" dirty="0">
                <a:solidFill>
                  <a:prstClr val="black"/>
                </a:solidFill>
              </a:rPr>
              <a:t>ヶ所</a:t>
            </a:r>
          </a:p>
        </p:txBody>
      </p:sp>
      <p:sp>
        <p:nvSpPr>
          <p:cNvPr id="6" name="テキスト ボックス 5"/>
          <p:cNvSpPr txBox="1"/>
          <p:nvPr/>
        </p:nvSpPr>
        <p:spPr>
          <a:xfrm>
            <a:off x="1500635" y="1715288"/>
            <a:ext cx="6480720" cy="400110"/>
          </a:xfrm>
          <a:prstGeom prst="rect">
            <a:avLst/>
          </a:prstGeom>
          <a:noFill/>
        </p:spPr>
        <p:txBody>
          <a:bodyPr wrap="square" rtlCol="0">
            <a:spAutoFit/>
          </a:bodyPr>
          <a:lstStyle/>
          <a:p>
            <a:r>
              <a:rPr lang="ja-JP" altLang="en-US" sz="2000" dirty="0">
                <a:solidFill>
                  <a:prstClr val="black"/>
                </a:solidFill>
              </a:rPr>
              <a:t>発災から</a:t>
            </a:r>
            <a:r>
              <a:rPr lang="en-US" altLang="ja-JP" sz="2000" dirty="0">
                <a:solidFill>
                  <a:prstClr val="black"/>
                </a:solidFill>
              </a:rPr>
              <a:t>4/30</a:t>
            </a:r>
            <a:r>
              <a:rPr lang="ja-JP" altLang="en-US" sz="2000" dirty="0">
                <a:solidFill>
                  <a:prstClr val="black"/>
                </a:solidFill>
              </a:rPr>
              <a:t>までに震度１以上を観測した回数：３，０２４回</a:t>
            </a:r>
          </a:p>
        </p:txBody>
      </p:sp>
      <p:sp>
        <p:nvSpPr>
          <p:cNvPr id="9" name="テキスト ボックス 8"/>
          <p:cNvSpPr txBox="1"/>
          <p:nvPr/>
        </p:nvSpPr>
        <p:spPr>
          <a:xfrm>
            <a:off x="2365283" y="2204864"/>
            <a:ext cx="4102405" cy="477054"/>
          </a:xfrm>
          <a:prstGeom prst="rect">
            <a:avLst/>
          </a:prstGeom>
          <a:noFill/>
        </p:spPr>
        <p:txBody>
          <a:bodyPr wrap="none" rtlCol="0">
            <a:spAutoFit/>
          </a:bodyPr>
          <a:lstStyle/>
          <a:p>
            <a:r>
              <a:rPr lang="ja-JP" altLang="en-US" sz="2500" dirty="0">
                <a:solidFill>
                  <a:prstClr val="black"/>
                </a:solidFill>
              </a:rPr>
              <a:t>最大避難者数：約１８．４万人</a:t>
            </a:r>
          </a:p>
        </p:txBody>
      </p:sp>
      <p:sp>
        <p:nvSpPr>
          <p:cNvPr id="8" name="テキスト ボックス 7"/>
          <p:cNvSpPr txBox="1"/>
          <p:nvPr/>
        </p:nvSpPr>
        <p:spPr>
          <a:xfrm>
            <a:off x="858190" y="951136"/>
            <a:ext cx="646331" cy="369332"/>
          </a:xfrm>
          <a:prstGeom prst="rect">
            <a:avLst/>
          </a:prstGeom>
          <a:noFill/>
          <a:ln w="6350">
            <a:solidFill>
              <a:schemeClr val="tx1"/>
            </a:solidFill>
          </a:ln>
        </p:spPr>
        <p:txBody>
          <a:bodyPr wrap="none" rtlCol="0">
            <a:spAutoFit/>
          </a:bodyPr>
          <a:lstStyle/>
          <a:p>
            <a:r>
              <a:rPr kumimoji="1" lang="ja-JP" altLang="en-US" b="1" dirty="0">
                <a:solidFill>
                  <a:srgbClr val="FF0000"/>
                </a:solidFill>
              </a:rPr>
              <a:t>本震</a:t>
            </a:r>
          </a:p>
        </p:txBody>
      </p:sp>
      <p:sp>
        <p:nvSpPr>
          <p:cNvPr id="10" name="テキスト ボックス 9"/>
          <p:cNvSpPr txBox="1"/>
          <p:nvPr/>
        </p:nvSpPr>
        <p:spPr>
          <a:xfrm>
            <a:off x="1117357" y="2627620"/>
            <a:ext cx="766557" cy="369332"/>
          </a:xfrm>
          <a:prstGeom prst="rect">
            <a:avLst/>
          </a:prstGeom>
          <a:noFill/>
          <a:ln w="6350">
            <a:solidFill>
              <a:schemeClr val="tx1"/>
            </a:solidFill>
          </a:ln>
        </p:spPr>
        <p:txBody>
          <a:bodyPr wrap="none" rtlCol="0">
            <a:spAutoFit/>
          </a:bodyPr>
          <a:lstStyle/>
          <a:p>
            <a:r>
              <a:rPr kumimoji="1" lang="en-US" altLang="ja-JP" b="1" dirty="0">
                <a:solidFill>
                  <a:srgbClr val="FF0000"/>
                </a:solidFill>
              </a:rPr>
              <a:t>3</a:t>
            </a:r>
            <a:r>
              <a:rPr kumimoji="1" lang="ja-JP" altLang="en-US" b="1" dirty="0">
                <a:solidFill>
                  <a:srgbClr val="FF0000"/>
                </a:solidFill>
              </a:rPr>
              <a:t>日目</a:t>
            </a:r>
          </a:p>
        </p:txBody>
      </p:sp>
      <p:sp>
        <p:nvSpPr>
          <p:cNvPr id="11" name="テキスト ボックス 10"/>
          <p:cNvSpPr txBox="1"/>
          <p:nvPr/>
        </p:nvSpPr>
        <p:spPr>
          <a:xfrm>
            <a:off x="1403648" y="3131676"/>
            <a:ext cx="766557" cy="369332"/>
          </a:xfrm>
          <a:prstGeom prst="rect">
            <a:avLst/>
          </a:prstGeom>
          <a:noFill/>
          <a:ln w="6350">
            <a:noFill/>
          </a:ln>
        </p:spPr>
        <p:txBody>
          <a:bodyPr wrap="none" rtlCol="0">
            <a:spAutoFit/>
          </a:bodyPr>
          <a:lstStyle/>
          <a:p>
            <a:r>
              <a:rPr kumimoji="1" lang="en-US" altLang="ja-JP" b="1" dirty="0">
                <a:solidFill>
                  <a:srgbClr val="FF0000"/>
                </a:solidFill>
              </a:rPr>
              <a:t>1</a:t>
            </a:r>
            <a:r>
              <a:rPr lang="ja-JP" altLang="en-US" b="1" dirty="0">
                <a:solidFill>
                  <a:srgbClr val="FF0000"/>
                </a:solidFill>
              </a:rPr>
              <a:t>週間</a:t>
            </a:r>
            <a:endParaRPr kumimoji="1" lang="ja-JP" altLang="en-US" b="1" dirty="0">
              <a:solidFill>
                <a:srgbClr val="FF0000"/>
              </a:solidFill>
            </a:endParaRPr>
          </a:p>
        </p:txBody>
      </p:sp>
      <p:sp>
        <p:nvSpPr>
          <p:cNvPr id="12" name="テキスト ボックス 11"/>
          <p:cNvSpPr txBox="1"/>
          <p:nvPr/>
        </p:nvSpPr>
        <p:spPr>
          <a:xfrm>
            <a:off x="2365283" y="4499828"/>
            <a:ext cx="766557" cy="369332"/>
          </a:xfrm>
          <a:prstGeom prst="rect">
            <a:avLst/>
          </a:prstGeom>
          <a:noFill/>
          <a:ln w="6350">
            <a:noFill/>
          </a:ln>
        </p:spPr>
        <p:txBody>
          <a:bodyPr wrap="none" rtlCol="0">
            <a:spAutoFit/>
          </a:bodyPr>
          <a:lstStyle/>
          <a:p>
            <a:r>
              <a:rPr kumimoji="1" lang="en-US" altLang="ja-JP" b="1" dirty="0">
                <a:solidFill>
                  <a:srgbClr val="FF0000"/>
                </a:solidFill>
              </a:rPr>
              <a:t>2</a:t>
            </a:r>
            <a:r>
              <a:rPr kumimoji="1" lang="ja-JP" altLang="en-US" b="1" dirty="0">
                <a:solidFill>
                  <a:srgbClr val="FF0000"/>
                </a:solidFill>
              </a:rPr>
              <a:t>週間</a:t>
            </a:r>
          </a:p>
        </p:txBody>
      </p:sp>
      <p:sp>
        <p:nvSpPr>
          <p:cNvPr id="13" name="Rectangle 7">
            <a:extLst>
              <a:ext uri="{FF2B5EF4-FFF2-40B4-BE49-F238E27FC236}">
                <a16:creationId xmlns:a16="http://schemas.microsoft.com/office/drawing/2014/main" id="{BD20B5F9-4721-449E-A260-F8BAD4C59ED7}"/>
              </a:ext>
            </a:extLst>
          </p:cNvPr>
          <p:cNvSpPr>
            <a:spLocks noChangeArrowheads="1"/>
          </p:cNvSpPr>
          <p:nvPr/>
        </p:nvSpPr>
        <p:spPr bwMode="auto">
          <a:xfrm>
            <a:off x="92977" y="235869"/>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避難所・避難者数の推移</a:t>
            </a:r>
          </a:p>
        </p:txBody>
      </p:sp>
    </p:spTree>
    <p:extLst>
      <p:ext uri="{BB962C8B-B14F-4D97-AF65-F5344CB8AC3E}">
        <p14:creationId xmlns:p14="http://schemas.microsoft.com/office/powerpoint/2010/main" val="40440209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p:nvPr>
        </p:nvSpPr>
        <p:spPr>
          <a:xfrm>
            <a:off x="129988" y="1299171"/>
            <a:ext cx="8850545" cy="504055"/>
          </a:xfrm>
          <a:ln w="19050">
            <a:solidFill>
              <a:schemeClr val="tx1"/>
            </a:solidFill>
          </a:ln>
        </p:spPr>
        <p:txBody>
          <a:bodyPr>
            <a:noAutofit/>
          </a:bodyPr>
          <a:lstStyle/>
          <a:p>
            <a:pPr marL="0" indent="0">
              <a:buNone/>
            </a:pPr>
            <a:r>
              <a:rPr lang="ja-JP" altLang="en-US" sz="2400" b="1" dirty="0">
                <a:latin typeface="HG丸ｺﾞｼｯｸM-PRO" pitchFamily="50" charset="-128"/>
                <a:ea typeface="HG丸ｺﾞｼｯｸM-PRO" pitchFamily="50" charset="-128"/>
              </a:rPr>
              <a:t>■　４月</a:t>
            </a:r>
            <a:r>
              <a:rPr lang="en-US" altLang="ja-JP" sz="2400" b="1" dirty="0">
                <a:latin typeface="HG丸ｺﾞｼｯｸM-PRO" pitchFamily="50" charset="-128"/>
                <a:ea typeface="HG丸ｺﾞｼｯｸM-PRO" pitchFamily="50" charset="-128"/>
              </a:rPr>
              <a:t>14</a:t>
            </a:r>
            <a:r>
              <a:rPr lang="ja-JP" altLang="en-US" sz="2400" b="1" dirty="0">
                <a:latin typeface="HG丸ｺﾞｼｯｸM-PRO" pitchFamily="50" charset="-128"/>
                <a:ea typeface="HG丸ｺﾞｼｯｸM-PRO" pitchFamily="50" charset="-128"/>
              </a:rPr>
              <a:t>日</a:t>
            </a:r>
            <a:r>
              <a:rPr lang="en-US" altLang="ja-JP" sz="2400" b="1" dirty="0">
                <a:latin typeface="HG丸ｺﾞｼｯｸM-PRO" pitchFamily="50" charset="-128"/>
                <a:ea typeface="HG丸ｺﾞｼｯｸM-PRO" pitchFamily="50" charset="-128"/>
              </a:rPr>
              <a:t>(</a:t>
            </a:r>
            <a:r>
              <a:rPr lang="ja-JP" altLang="en-US" sz="2400" b="1" dirty="0">
                <a:latin typeface="HG丸ｺﾞｼｯｸM-PRO" pitchFamily="50" charset="-128"/>
                <a:ea typeface="HG丸ｺﾞｼｯｸM-PRO" pitchFamily="50" charset="-128"/>
              </a:rPr>
              <a:t>前震</a:t>
            </a:r>
            <a:r>
              <a:rPr lang="en-US" altLang="ja-JP" sz="2400" b="1" dirty="0">
                <a:latin typeface="HG丸ｺﾞｼｯｸM-PRO" pitchFamily="50" charset="-128"/>
                <a:ea typeface="HG丸ｺﾞｼｯｸM-PRO" pitchFamily="50" charset="-128"/>
              </a:rPr>
              <a:t>)</a:t>
            </a:r>
            <a:r>
              <a:rPr lang="ja-JP" altLang="en-US" sz="2400" b="1" dirty="0" err="1">
                <a:latin typeface="HG丸ｺﾞｼｯｸM-PRO" pitchFamily="50" charset="-128"/>
                <a:ea typeface="HG丸ｺﾞｼｯｸM-PRO" pitchFamily="50" charset="-128"/>
              </a:rPr>
              <a:t>の発災</a:t>
            </a:r>
            <a:r>
              <a:rPr lang="ja-JP" altLang="en-US" sz="2400" b="1" dirty="0">
                <a:latin typeface="HG丸ｺﾞｼｯｸM-PRO" pitchFamily="50" charset="-128"/>
                <a:ea typeface="HG丸ｺﾞｼｯｸM-PRO" pitchFamily="50" charset="-128"/>
              </a:rPr>
              <a:t>直後：主にＤＭＡＴ</a:t>
            </a:r>
            <a:endParaRPr kumimoji="1" lang="ja-JP" altLang="en-US" sz="2400" b="1" dirty="0">
              <a:latin typeface="HG丸ｺﾞｼｯｸM-PRO" pitchFamily="50" charset="-128"/>
              <a:ea typeface="HG丸ｺﾞｼｯｸM-PRO" pitchFamily="50" charset="-128"/>
            </a:endParaRPr>
          </a:p>
        </p:txBody>
      </p:sp>
      <p:sp>
        <p:nvSpPr>
          <p:cNvPr id="15" name="コンテンツ プレースホルダー 2"/>
          <p:cNvSpPr txBox="1">
            <a:spLocks/>
          </p:cNvSpPr>
          <p:nvPr/>
        </p:nvSpPr>
        <p:spPr>
          <a:xfrm>
            <a:off x="178794" y="1872444"/>
            <a:ext cx="8965206" cy="45379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○県では、</a:t>
            </a:r>
            <a:r>
              <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熊本県災害派遣医療チーム（熊本ＤＭＡＴ）の派遣に</a:t>
            </a: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関する協定</a:t>
            </a:r>
            <a:r>
              <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に基づき、</a:t>
            </a:r>
            <a:r>
              <a:rPr kumimoji="1" lang="ja-JP" altLang="ja-JP" sz="2200" b="1"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ＤＭＡＴ</a:t>
            </a:r>
            <a:r>
              <a:rPr kumimoji="1" lang="ja-JP" altLang="ja-JP" sz="22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の派遣を要請</a:t>
            </a:r>
            <a:r>
              <a:rPr kumimoji="1" lang="ja-JP"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さらに、災害医療コーディネーターの助言等を踏まえ、県外ＤＭ</a:t>
            </a: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ＡＴの派遣を要請。</a:t>
            </a: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ja-JP" sz="18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○ＤＭＡＴは、トリアージ、緊急治療の他、ヘリコプター・救急車</a:t>
            </a: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等による患者搬送</a:t>
            </a:r>
            <a:r>
              <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被災地域内病院に対する急性期医療支援など</a:t>
            </a: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を実施</a:t>
            </a:r>
            <a:r>
              <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1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4" name="正方形/長方形 3"/>
          <p:cNvSpPr/>
          <p:nvPr/>
        </p:nvSpPr>
        <p:spPr>
          <a:xfrm>
            <a:off x="827584" y="3591777"/>
            <a:ext cx="8064896" cy="1080120"/>
          </a:xfrm>
          <a:prstGeom prst="rect">
            <a:avLst/>
          </a:prstGeom>
          <a:solidFill>
            <a:schemeClr val="bg1"/>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9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a:t>
            </a:r>
            <a:r>
              <a:rPr kumimoji="1" lang="ja-JP"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ＤＭＡＴ（</a:t>
            </a:r>
            <a:r>
              <a:rPr kumimoji="1" lang="en-US"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Disaster Medical Assistance Team</a:t>
            </a:r>
            <a:r>
              <a:rPr kumimoji="1" lang="ja-JP"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）とは、</a:t>
            </a:r>
            <a:r>
              <a:rPr kumimoji="1" lang="ja-JP" altLang="en-US"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　</a:t>
            </a:r>
            <a:endParaRPr kumimoji="1" lang="en-US"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endParaRPr>
          </a:p>
          <a:p>
            <a:pPr marL="0" marR="0" lvl="0" indent="0" algn="l" defTabSz="914400" rtl="0" eaLnBrk="1" fontAlgn="auto" latinLnBrk="0" hangingPunct="1">
              <a:lnSpc>
                <a:spcPts val="19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　</a:t>
            </a:r>
            <a:r>
              <a:rPr kumimoji="1" lang="ja-JP"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災害の発生直後の急性期（概ね</a:t>
            </a:r>
            <a:r>
              <a:rPr kumimoji="1" lang="en-US"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48</a:t>
            </a:r>
            <a:r>
              <a:rPr kumimoji="1" lang="ja-JP"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時間以内）に活動できる機動性を持った専門的な</a:t>
            </a:r>
            <a:endParaRPr kumimoji="1" lang="en-US"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endParaRPr>
          </a:p>
          <a:p>
            <a:pPr marL="0" marR="0" lvl="0" indent="0" algn="l" defTabSz="914400" rtl="0" eaLnBrk="1" fontAlgn="auto" latinLnBrk="0" hangingPunct="1">
              <a:lnSpc>
                <a:spcPts val="19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　</a:t>
            </a:r>
            <a:r>
              <a:rPr kumimoji="1" lang="ja-JP"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災害派遣医療チーム。</a:t>
            </a:r>
            <a:endParaRPr kumimoji="1" lang="en-US"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endParaRPr>
          </a:p>
          <a:p>
            <a:pPr marL="0" marR="0" lvl="0" indent="0" algn="l" defTabSz="914400" rtl="0" eaLnBrk="1" fontAlgn="auto" latinLnBrk="0" hangingPunct="1">
              <a:lnSpc>
                <a:spcPts val="19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　</a:t>
            </a:r>
            <a:r>
              <a:rPr kumimoji="1" lang="ja-JP"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１隊の構成は、医師１名､看護師２名､業務調整員１名の４名を基本</a:t>
            </a:r>
            <a:r>
              <a:rPr kumimoji="1" lang="ja-JP" altLang="en-US"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とする</a:t>
            </a:r>
            <a:r>
              <a:rPr kumimoji="1" lang="ja-JP"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a:t>
            </a:r>
          </a:p>
        </p:txBody>
      </p:sp>
      <p:sp>
        <p:nvSpPr>
          <p:cNvPr id="7" name="スライド番号プレースホルダ 5">
            <a:extLst>
              <a:ext uri="{FF2B5EF4-FFF2-40B4-BE49-F238E27FC236}">
                <a16:creationId xmlns:a16="http://schemas.microsoft.com/office/drawing/2014/main" id="{29E00B82-FF88-4D45-92F1-2865B42BD02A}"/>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83</a:t>
            </a:fld>
            <a:endParaRPr lang="en-US" altLang="ja-JP" sz="1600" dirty="0">
              <a:solidFill>
                <a:schemeClr val="bg1"/>
              </a:solidFill>
              <a:latin typeface="HGｺﾞｼｯｸM" pitchFamily="49" charset="-128"/>
              <a:ea typeface="HGｺﾞｼｯｸM" pitchFamily="49" charset="-128"/>
            </a:endParaRPr>
          </a:p>
        </p:txBody>
      </p:sp>
      <p:sp>
        <p:nvSpPr>
          <p:cNvPr id="8" name="Rectangle 7">
            <a:extLst>
              <a:ext uri="{FF2B5EF4-FFF2-40B4-BE49-F238E27FC236}">
                <a16:creationId xmlns:a16="http://schemas.microsoft.com/office/drawing/2014/main" id="{E5AFF83D-C900-4975-9316-48E2EB5B1760}"/>
              </a:ext>
            </a:extLst>
          </p:cNvPr>
          <p:cNvSpPr>
            <a:spLocks noChangeArrowheads="1"/>
          </p:cNvSpPr>
          <p:nvPr/>
        </p:nvSpPr>
        <p:spPr bwMode="auto">
          <a:xfrm>
            <a:off x="92977" y="235868"/>
            <a:ext cx="8887557" cy="888875"/>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熊本地震時の医療ニーズへの対応　</a:t>
            </a:r>
            <a:endParaRPr lang="en-US" altLang="ja-JP" sz="2800" dirty="0">
              <a:solidFill>
                <a:srgbClr val="FFFFFF"/>
              </a:solidFill>
              <a:latin typeface="+mn-ea"/>
              <a:ea typeface="+mn-ea"/>
            </a:endParaRPr>
          </a:p>
          <a:p>
            <a:pPr algn="ctr">
              <a:defRPr/>
            </a:pPr>
            <a:r>
              <a:rPr lang="ja-JP" altLang="en-US" sz="2000" dirty="0">
                <a:solidFill>
                  <a:srgbClr val="FFFFFF"/>
                </a:solidFill>
                <a:latin typeface="+mn-ea"/>
                <a:ea typeface="+mn-ea"/>
              </a:rPr>
              <a:t>（急性期から亜急性期）</a:t>
            </a:r>
          </a:p>
        </p:txBody>
      </p:sp>
    </p:spTree>
    <p:extLst>
      <p:ext uri="{BB962C8B-B14F-4D97-AF65-F5344CB8AC3E}">
        <p14:creationId xmlns:p14="http://schemas.microsoft.com/office/powerpoint/2010/main" val="2937936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コンテンツ プレースホルダー 2"/>
          <p:cNvSpPr txBox="1">
            <a:spLocks/>
          </p:cNvSpPr>
          <p:nvPr/>
        </p:nvSpPr>
        <p:spPr>
          <a:xfrm>
            <a:off x="178794" y="1974341"/>
            <a:ext cx="9217742" cy="45379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ja-JP"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県内外の医療チームを一元的に受け付けるとともに、</a:t>
            </a:r>
            <a:r>
              <a:rPr kumimoji="1" lang="ja-JP" altLang="ja-JP"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避難所等の保健</a:t>
            </a:r>
            <a:endParaRPr kumimoji="1" lang="en-US" altLang="ja-JP"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医療ニーズを保健所長に集約する体制を構築</a:t>
            </a:r>
          </a:p>
          <a:p>
            <a:pPr marL="0" marR="0" lvl="0" indent="0" algn="l" defTabSz="914400" rtl="0" eaLnBrk="1" fontAlgn="auto" latinLnBrk="0" hangingPunct="1">
              <a:lnSpc>
                <a:spcPts val="2100"/>
              </a:lnSpc>
              <a:spcBef>
                <a:spcPts val="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４月１９日、</a:t>
            </a: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ＤＭＡＴ</a:t>
            </a:r>
            <a:r>
              <a:rPr kumimoji="1" lang="ja-JP"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活動の円滑な引継・移行を図るため、</a:t>
            </a: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ＪＭＡＴ</a:t>
            </a:r>
            <a:r>
              <a:rPr kumimoji="1" lang="ja-JP"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（医師会）、</a:t>
            </a: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ＡＭＡＴ</a:t>
            </a:r>
            <a:endParaRPr kumimoji="1" lang="en-US"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100"/>
              </a:lnSpc>
              <a:spcBef>
                <a:spcPts val="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全日病）</a:t>
            </a: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、ＤＰＡＴ</a:t>
            </a:r>
            <a:r>
              <a:rPr kumimoji="1" lang="ja-JP"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（精神医療）等全関係者約</a:t>
            </a:r>
            <a:r>
              <a:rPr kumimoji="1" lang="en-US"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70</a:t>
            </a:r>
            <a:r>
              <a:rPr kumimoji="1" lang="ja-JP"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名による合同の「急性期後における地域</a:t>
            </a:r>
            <a:endParaRPr kumimoji="1" lang="en-US"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100"/>
              </a:lnSpc>
              <a:spcBef>
                <a:spcPts val="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災害保健医療提供体制連絡調整会議」を開催</a:t>
            </a: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300"/>
              </a:lnSpc>
              <a:spcBef>
                <a:spcPct val="2000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2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2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熊本県医療救護調整本部」の立ち上げ</a:t>
            </a: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（４／２１）</a:t>
            </a:r>
            <a:endParaRPr kumimoji="1" lang="ja-JP"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1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〇　避難所、救護所等において医療救護活動を行うため、全国知事会に対し、</a:t>
            </a:r>
            <a:endParaRPr kumimoji="1" lang="en-US" altLang="ja-JP"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都道府県医療チームの派遣を３次にわたり要請</a:t>
            </a:r>
            <a:endParaRPr kumimoji="1" lang="en-US" altLang="ja-JP"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2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2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被災者に適切な医療等を提供し、被災した看護職員の心身の負担軽減を</a:t>
            </a:r>
            <a:endParaRPr kumimoji="1" lang="en-US" altLang="ja-JP" sz="2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行うため、県看護協会に対し、</a:t>
            </a:r>
            <a:r>
              <a:rPr kumimoji="1" lang="ja-JP" altLang="en-US"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「災害支援ナース」</a:t>
            </a:r>
            <a:r>
              <a:rPr kumimoji="1" lang="ja-JP" altLang="en-US" sz="2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の派遣を要請</a:t>
            </a:r>
            <a:endParaRPr kumimoji="1" lang="ja-JP" altLang="ja-JP" sz="2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9" name="コンテンツ プレースホルダー 2"/>
          <p:cNvSpPr>
            <a:spLocks noGrp="1"/>
          </p:cNvSpPr>
          <p:nvPr>
            <p:ph/>
          </p:nvPr>
        </p:nvSpPr>
        <p:spPr>
          <a:xfrm>
            <a:off x="129989" y="1340801"/>
            <a:ext cx="8887556" cy="504055"/>
          </a:xfrm>
          <a:ln w="19050">
            <a:solidFill>
              <a:schemeClr val="tx1"/>
            </a:solidFill>
          </a:ln>
        </p:spPr>
        <p:txBody>
          <a:bodyPr>
            <a:noAutofit/>
          </a:bodyPr>
          <a:lstStyle/>
          <a:p>
            <a:pPr marL="0" indent="0">
              <a:buNone/>
            </a:pPr>
            <a:r>
              <a:rPr lang="ja-JP" altLang="en-US" sz="2400" b="1" dirty="0">
                <a:latin typeface="HG丸ｺﾞｼｯｸM-PRO" pitchFamily="50" charset="-128"/>
                <a:ea typeface="HG丸ｺﾞｼｯｸM-PRO" pitchFamily="50" charset="-128"/>
              </a:rPr>
              <a:t>■　ＤＭＡＴから医療チーム → 地域医療機関へ</a:t>
            </a:r>
            <a:endParaRPr kumimoji="1" lang="ja-JP" altLang="en-US" sz="2400" b="1" dirty="0">
              <a:latin typeface="HG丸ｺﾞｼｯｸM-PRO" pitchFamily="50" charset="-128"/>
              <a:ea typeface="HG丸ｺﾞｼｯｸM-PRO" pitchFamily="50" charset="-128"/>
            </a:endParaRPr>
          </a:p>
        </p:txBody>
      </p:sp>
      <p:sp>
        <p:nvSpPr>
          <p:cNvPr id="6" name="スライド番号プレースホルダ 5">
            <a:extLst>
              <a:ext uri="{FF2B5EF4-FFF2-40B4-BE49-F238E27FC236}">
                <a16:creationId xmlns:a16="http://schemas.microsoft.com/office/drawing/2014/main" id="{7A582776-1D99-406A-874D-2BD44E4F103F}"/>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84</a:t>
            </a:fld>
            <a:endParaRPr lang="en-US" altLang="ja-JP" sz="1600" dirty="0">
              <a:solidFill>
                <a:schemeClr val="bg1"/>
              </a:solidFill>
              <a:latin typeface="HGｺﾞｼｯｸM" pitchFamily="49" charset="-128"/>
              <a:ea typeface="HGｺﾞｼｯｸM" pitchFamily="49" charset="-128"/>
            </a:endParaRPr>
          </a:p>
        </p:txBody>
      </p:sp>
      <p:sp>
        <p:nvSpPr>
          <p:cNvPr id="7" name="Rectangle 7">
            <a:extLst>
              <a:ext uri="{FF2B5EF4-FFF2-40B4-BE49-F238E27FC236}">
                <a16:creationId xmlns:a16="http://schemas.microsoft.com/office/drawing/2014/main" id="{8360F6EE-3D93-46C4-9824-0EB584A2EE7D}"/>
              </a:ext>
            </a:extLst>
          </p:cNvPr>
          <p:cNvSpPr>
            <a:spLocks noChangeArrowheads="1"/>
          </p:cNvSpPr>
          <p:nvPr/>
        </p:nvSpPr>
        <p:spPr bwMode="auto">
          <a:xfrm>
            <a:off x="123963" y="259939"/>
            <a:ext cx="8887557" cy="888875"/>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熊本地震時の医療ニーズへの対応　</a:t>
            </a:r>
            <a:endParaRPr lang="en-US" altLang="ja-JP" sz="2800" dirty="0">
              <a:solidFill>
                <a:srgbClr val="FFFFFF"/>
              </a:solidFill>
              <a:latin typeface="+mn-ea"/>
              <a:ea typeface="+mn-ea"/>
            </a:endParaRPr>
          </a:p>
          <a:p>
            <a:pPr algn="ctr">
              <a:defRPr/>
            </a:pPr>
            <a:r>
              <a:rPr lang="ja-JP" altLang="en-US" sz="2000" dirty="0">
                <a:solidFill>
                  <a:srgbClr val="FFFFFF"/>
                </a:solidFill>
                <a:latin typeface="+mn-ea"/>
                <a:ea typeface="+mn-ea"/>
              </a:rPr>
              <a:t>（亜急性期以降）</a:t>
            </a:r>
          </a:p>
        </p:txBody>
      </p:sp>
    </p:spTree>
    <p:extLst>
      <p:ext uri="{BB962C8B-B14F-4D97-AF65-F5344CB8AC3E}">
        <p14:creationId xmlns:p14="http://schemas.microsoft.com/office/powerpoint/2010/main" val="15217848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p:cNvSpPr>
            <a:spLocks noGrp="1"/>
          </p:cNvSpPr>
          <p:nvPr>
            <p:ph/>
          </p:nvPr>
        </p:nvSpPr>
        <p:spPr>
          <a:xfrm>
            <a:off x="179512" y="1127554"/>
            <a:ext cx="8064896" cy="648073"/>
          </a:xfrm>
          <a:ln w="19050">
            <a:solidFill>
              <a:schemeClr val="tx1"/>
            </a:solidFill>
          </a:ln>
        </p:spPr>
        <p:txBody>
          <a:bodyPr>
            <a:noAutofit/>
          </a:bodyPr>
          <a:lstStyle/>
          <a:p>
            <a:pPr marL="0" indent="0" algn="l">
              <a:buNone/>
            </a:pPr>
            <a:r>
              <a:rPr lang="ja-JP" altLang="en-US" sz="2400" b="1" dirty="0">
                <a:latin typeface="HG丸ｺﾞｼｯｸM-PRO" pitchFamily="50" charset="-128"/>
                <a:ea typeface="HG丸ｺﾞｼｯｸM-PRO" pitchFamily="50" charset="-128"/>
              </a:rPr>
              <a:t>３　主な医療救護班の活動状況</a:t>
            </a:r>
            <a:r>
              <a:rPr lang="ja-JP" altLang="en-US" sz="2000" b="1" dirty="0">
                <a:latin typeface="HG丸ｺﾞｼｯｸM-PRO" pitchFamily="50" charset="-128"/>
                <a:ea typeface="HG丸ｺﾞｼｯｸM-PRO" pitchFamily="50" charset="-128"/>
              </a:rPr>
              <a:t>（</a:t>
            </a:r>
            <a:r>
              <a:rPr lang="en-US" altLang="ja-JP" sz="2000" b="1" dirty="0">
                <a:latin typeface="HG丸ｺﾞｼｯｸM-PRO" pitchFamily="50" charset="-128"/>
                <a:ea typeface="HG丸ｺﾞｼｯｸM-PRO" pitchFamily="50" charset="-128"/>
              </a:rPr>
              <a:t>4/14</a:t>
            </a:r>
            <a:r>
              <a:rPr lang="ja-JP" altLang="en-US" sz="2000" b="1" dirty="0">
                <a:latin typeface="HG丸ｺﾞｼｯｸM-PRO" pitchFamily="50" charset="-128"/>
                <a:ea typeface="HG丸ｺﾞｼｯｸM-PRO" pitchFamily="50" charset="-128"/>
              </a:rPr>
              <a:t>～</a:t>
            </a:r>
            <a:r>
              <a:rPr lang="en-US" altLang="ja-JP" sz="2000" b="1" dirty="0">
                <a:latin typeface="HG丸ｺﾞｼｯｸM-PRO" pitchFamily="50" charset="-128"/>
                <a:ea typeface="HG丸ｺﾞｼｯｸM-PRO" pitchFamily="50" charset="-128"/>
              </a:rPr>
              <a:t>6/2</a:t>
            </a:r>
            <a:r>
              <a:rPr lang="ja-JP" altLang="en-US" sz="2000" b="1" dirty="0">
                <a:latin typeface="HG丸ｺﾞｼｯｸM-PRO" pitchFamily="50" charset="-128"/>
                <a:ea typeface="HG丸ｺﾞｼｯｸM-PRO" pitchFamily="50" charset="-128"/>
              </a:rPr>
              <a:t>）</a:t>
            </a:r>
            <a:endParaRPr kumimoji="1" lang="ja-JP" altLang="en-US" sz="2400" b="1" dirty="0">
              <a:latin typeface="HG丸ｺﾞｼｯｸM-PRO" pitchFamily="50" charset="-128"/>
              <a:ea typeface="HG丸ｺﾞｼｯｸM-PRO" pitchFamily="50" charset="-128"/>
            </a:endParaRPr>
          </a:p>
        </p:txBody>
      </p:sp>
      <p:sp>
        <p:nvSpPr>
          <p:cNvPr id="8" name="コンテンツ プレースホルダー 2"/>
          <p:cNvSpPr txBox="1">
            <a:spLocks/>
          </p:cNvSpPr>
          <p:nvPr/>
        </p:nvSpPr>
        <p:spPr>
          <a:xfrm>
            <a:off x="308681" y="1775627"/>
            <a:ext cx="8838767" cy="44644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6700"/>
              </a:lnSpc>
              <a:spcBef>
                <a:spcPct val="20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〇</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災害派遣医療チーム（</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DMAT</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508</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チーム、</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2,199</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人</a:t>
            </a:r>
          </a:p>
          <a:p>
            <a:pPr marL="0" marR="0" lvl="0" indent="0" algn="l" defTabSz="914400" rtl="0" eaLnBrk="1" fontAlgn="auto" latinLnBrk="0" hangingPunct="1">
              <a:lnSpc>
                <a:spcPts val="6700"/>
              </a:lnSpc>
              <a:spcBef>
                <a:spcPct val="20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〇</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日本赤十字社救護班</a:t>
            </a: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339</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チーム、</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1,894</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人</a:t>
            </a:r>
          </a:p>
          <a:p>
            <a:pPr marL="0" marR="0" lvl="0" indent="0" algn="l" defTabSz="914400" rtl="0" eaLnBrk="1" fontAlgn="auto" latinLnBrk="0" hangingPunct="1">
              <a:lnSpc>
                <a:spcPts val="6700"/>
              </a:lnSpc>
              <a:spcBef>
                <a:spcPct val="20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〇</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日本医師会災害医療チーム（</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JMAT</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563</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チーム、</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2,515</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人</a:t>
            </a:r>
          </a:p>
          <a:p>
            <a:pPr marL="0" marR="0" lvl="0" indent="0" algn="l" defTabSz="914400" rtl="0" eaLnBrk="1" fontAlgn="auto" latinLnBrk="0" hangingPunct="1">
              <a:lnSpc>
                <a:spcPts val="6700"/>
              </a:lnSpc>
              <a:spcBef>
                <a:spcPct val="20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〇</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全国知事会医療救護班</a:t>
            </a: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199</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チーム、</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1,041</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人</a:t>
            </a:r>
            <a:endPar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6700"/>
              </a:lnSpc>
              <a:spcBef>
                <a:spcPct val="20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○日本看護協会（災害支援ナース）　：</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34</a:t>
            </a: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避難所、</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1,961</a:t>
            </a: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人</a:t>
            </a:r>
            <a:endPar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6" name="スライド番号プレースホルダ 5">
            <a:extLst>
              <a:ext uri="{FF2B5EF4-FFF2-40B4-BE49-F238E27FC236}">
                <a16:creationId xmlns:a16="http://schemas.microsoft.com/office/drawing/2014/main" id="{CCA550AF-BB12-45AD-96AA-88FC243760F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85</a:t>
            </a:fld>
            <a:endParaRPr lang="en-US" altLang="ja-JP" sz="1600" dirty="0">
              <a:solidFill>
                <a:schemeClr val="bg1"/>
              </a:solidFill>
              <a:latin typeface="HGｺﾞｼｯｸM" pitchFamily="49" charset="-128"/>
              <a:ea typeface="HGｺﾞｼｯｸM" pitchFamily="49" charset="-128"/>
            </a:endParaRPr>
          </a:p>
        </p:txBody>
      </p:sp>
      <p:sp>
        <p:nvSpPr>
          <p:cNvPr id="11" name="Rectangle 7">
            <a:extLst>
              <a:ext uri="{FF2B5EF4-FFF2-40B4-BE49-F238E27FC236}">
                <a16:creationId xmlns:a16="http://schemas.microsoft.com/office/drawing/2014/main" id="{076202C2-2995-417C-918D-4C05CD2BDB8D}"/>
              </a:ext>
            </a:extLst>
          </p:cNvPr>
          <p:cNvSpPr>
            <a:spLocks noChangeArrowheads="1"/>
          </p:cNvSpPr>
          <p:nvPr/>
        </p:nvSpPr>
        <p:spPr bwMode="auto">
          <a:xfrm>
            <a:off x="128221" y="239182"/>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熊本地震時の医療ニーズへの対応</a:t>
            </a:r>
          </a:p>
        </p:txBody>
      </p:sp>
    </p:spTree>
    <p:extLst>
      <p:ext uri="{BB962C8B-B14F-4D97-AF65-F5344CB8AC3E}">
        <p14:creationId xmlns:p14="http://schemas.microsoft.com/office/powerpoint/2010/main" val="622168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5" name="Rectangle 3"/>
          <p:cNvSpPr>
            <a:spLocks noGrp="1" noChangeArrowheads="1"/>
          </p:cNvSpPr>
          <p:nvPr>
            <p:ph type="title"/>
          </p:nvPr>
        </p:nvSpPr>
        <p:spPr>
          <a:xfrm>
            <a:off x="0" y="0"/>
            <a:ext cx="9144000" cy="692696"/>
          </a:xfrm>
        </p:spPr>
        <p:txBody>
          <a:bodyPr/>
          <a:lstStyle/>
          <a:p>
            <a:r>
              <a:rPr lang="ja-JP" altLang="en-US" sz="2400" b="1" dirty="0">
                <a:ea typeface="HG丸ｺﾞｼｯｸM-PRO" pitchFamily="50" charset="-128"/>
              </a:rPr>
              <a:t>県外医療救護の推移と地域医療提供体制のイメージ</a:t>
            </a:r>
          </a:p>
        </p:txBody>
      </p:sp>
      <p:sp>
        <p:nvSpPr>
          <p:cNvPr id="581636" name="AutoShape 4"/>
          <p:cNvSpPr>
            <a:spLocks noChangeArrowheads="1"/>
          </p:cNvSpPr>
          <p:nvPr/>
        </p:nvSpPr>
        <p:spPr bwMode="auto">
          <a:xfrm>
            <a:off x="273676" y="6022021"/>
            <a:ext cx="697924" cy="575345"/>
          </a:xfrm>
          <a:prstGeom prst="roundRect">
            <a:avLst>
              <a:gd name="adj" fmla="val 16667"/>
            </a:avLst>
          </a:prstGeom>
          <a:solidFill>
            <a:srgbClr val="CC99FF"/>
          </a:solidFill>
          <a:ln w="12700">
            <a:solidFill>
              <a:srgbClr val="CC99FF"/>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FFFF"/>
                </a:solidFill>
                <a:effectLst/>
                <a:uLnTx/>
                <a:uFillTx/>
                <a:latin typeface="Calibri"/>
                <a:ea typeface="HG丸ｺﾞｼｯｸM-PRO" pitchFamily="50" charset="-128"/>
                <a:cs typeface="+mn-cs"/>
              </a:rPr>
              <a:t>4/14</a:t>
            </a:r>
          </a:p>
        </p:txBody>
      </p:sp>
      <p:sp>
        <p:nvSpPr>
          <p:cNvPr id="581637" name="Rectangle 5"/>
          <p:cNvSpPr>
            <a:spLocks noChangeArrowheads="1"/>
          </p:cNvSpPr>
          <p:nvPr/>
        </p:nvSpPr>
        <p:spPr bwMode="auto">
          <a:xfrm>
            <a:off x="118170" y="692696"/>
            <a:ext cx="8774310" cy="728117"/>
          </a:xfrm>
          <a:prstGeom prst="rect">
            <a:avLst/>
          </a:prstGeom>
          <a:noFill/>
          <a:ln w="25400"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600" b="0" i="0" u="none" strike="noStrike" kern="1200" cap="none" spc="0" normalizeH="0" baseline="0" noProof="0">
              <a:ln>
                <a:noFill/>
              </a:ln>
              <a:solidFill>
                <a:srgbClr val="000000"/>
              </a:solidFill>
              <a:effectLst/>
              <a:uLnTx/>
              <a:uFillTx/>
              <a:latin typeface="ＭＳ Ｐゴシック" pitchFamily="50" charset="-128"/>
              <a:ea typeface="ＭＳ Ｐゴシック" panose="020B0600070205080204" pitchFamily="50" charset="-128"/>
              <a:cs typeface="+mn-cs"/>
            </a:endParaRPr>
          </a:p>
        </p:txBody>
      </p:sp>
      <p:sp>
        <p:nvSpPr>
          <p:cNvPr id="581638" name="Text Box 6"/>
          <p:cNvSpPr txBox="1">
            <a:spLocks noChangeArrowheads="1"/>
          </p:cNvSpPr>
          <p:nvPr/>
        </p:nvSpPr>
        <p:spPr bwMode="auto">
          <a:xfrm>
            <a:off x="316686" y="899428"/>
            <a:ext cx="1131277" cy="369332"/>
          </a:xfrm>
          <a:prstGeom prst="rect">
            <a:avLst/>
          </a:prstGeom>
          <a:noFill/>
          <a:ln w="9525" algn="ctr">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救命救急</a:t>
            </a:r>
          </a:p>
        </p:txBody>
      </p:sp>
      <p:sp>
        <p:nvSpPr>
          <p:cNvPr id="581639" name="Text Box 7"/>
          <p:cNvSpPr txBox="1">
            <a:spLocks noChangeArrowheads="1"/>
          </p:cNvSpPr>
          <p:nvPr/>
        </p:nvSpPr>
        <p:spPr bwMode="auto">
          <a:xfrm>
            <a:off x="3425521" y="908720"/>
            <a:ext cx="2730655" cy="369332"/>
          </a:xfrm>
          <a:prstGeom prst="rect">
            <a:avLst/>
          </a:prstGeom>
          <a:noFill/>
          <a:ln w="9525" algn="ctr">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　</a:t>
            </a:r>
            <a:r>
              <a:rPr kumimoji="1" lang="ja-JP" altLang="en-US" sz="1800" b="1" i="0" u="none" strike="noStrike" kern="1200" cap="none" spc="0" normalizeH="0" baseline="0" noProof="0" dirty="0">
                <a:ln>
                  <a:noFill/>
                </a:ln>
                <a:solidFill>
                  <a:srgbClr val="FF0000"/>
                </a:solidFill>
                <a:effectLst/>
                <a:uLnTx/>
                <a:uFillTx/>
                <a:latin typeface="ＭＳ ゴシック" pitchFamily="49" charset="-128"/>
                <a:ea typeface="ＭＳ ゴシック" pitchFamily="49" charset="-128"/>
                <a:cs typeface="+mn-cs"/>
              </a:rPr>
              <a:t>避難所での健康支援</a:t>
            </a:r>
          </a:p>
        </p:txBody>
      </p:sp>
      <p:sp>
        <p:nvSpPr>
          <p:cNvPr id="581640" name="Text Box 8"/>
          <p:cNvSpPr txBox="1">
            <a:spLocks noChangeArrowheads="1"/>
          </p:cNvSpPr>
          <p:nvPr/>
        </p:nvSpPr>
        <p:spPr bwMode="auto">
          <a:xfrm>
            <a:off x="6493866" y="908720"/>
            <a:ext cx="2758654" cy="369332"/>
          </a:xfrm>
          <a:prstGeom prst="rect">
            <a:avLst/>
          </a:prstGeom>
          <a:noFill/>
          <a:ln w="9525" algn="ctr">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在宅者の保健・医療</a:t>
            </a:r>
          </a:p>
        </p:txBody>
      </p:sp>
      <p:sp>
        <p:nvSpPr>
          <p:cNvPr id="581642" name="Line 10"/>
          <p:cNvSpPr>
            <a:spLocks noChangeShapeType="1"/>
          </p:cNvSpPr>
          <p:nvPr/>
        </p:nvSpPr>
        <p:spPr bwMode="auto">
          <a:xfrm>
            <a:off x="185050" y="6669088"/>
            <a:ext cx="8774311" cy="0"/>
          </a:xfrm>
          <a:prstGeom prst="line">
            <a:avLst/>
          </a:prstGeom>
          <a:noFill/>
          <a:ln w="50800">
            <a:solidFill>
              <a:schemeClr val="tx1"/>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581644" name="AutoShape 12"/>
          <p:cNvSpPr>
            <a:spLocks noChangeArrowheads="1"/>
          </p:cNvSpPr>
          <p:nvPr/>
        </p:nvSpPr>
        <p:spPr bwMode="auto">
          <a:xfrm>
            <a:off x="1067222" y="6022021"/>
            <a:ext cx="1128514" cy="575345"/>
          </a:xfrm>
          <a:prstGeom prst="roundRect">
            <a:avLst>
              <a:gd name="adj" fmla="val 16667"/>
            </a:avLst>
          </a:prstGeom>
          <a:solidFill>
            <a:srgbClr val="CC99FF"/>
          </a:solidFill>
          <a:ln w="12700">
            <a:solidFill>
              <a:srgbClr val="CC99FF"/>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FFFF"/>
                </a:solidFill>
                <a:effectLst/>
                <a:uLnTx/>
                <a:uFillTx/>
                <a:latin typeface="Calibri"/>
                <a:ea typeface="HG丸ｺﾞｼｯｸM-PRO" pitchFamily="50" charset="-128"/>
                <a:cs typeface="+mn-cs"/>
              </a:rPr>
              <a:t>4/21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Calibri"/>
                <a:ea typeface="HG丸ｺﾞｼｯｸM-PRO" pitchFamily="50" charset="-128"/>
                <a:cs typeface="+mn-cs"/>
              </a:rPr>
              <a:t>本部設置</a:t>
            </a:r>
            <a:endParaRPr kumimoji="1" lang="en-US" altLang="ja-JP" sz="1600" b="1" i="0" u="none" strike="noStrike" kern="1200" cap="none" spc="0" normalizeH="0" baseline="0" noProof="0" dirty="0">
              <a:ln>
                <a:noFill/>
              </a:ln>
              <a:solidFill>
                <a:srgbClr val="FFFFFF"/>
              </a:solidFill>
              <a:effectLst/>
              <a:uLnTx/>
              <a:uFillTx/>
              <a:latin typeface="Calibri"/>
              <a:ea typeface="HG丸ｺﾞｼｯｸM-PRO" pitchFamily="50" charset="-128"/>
              <a:cs typeface="+mn-cs"/>
            </a:endParaRPr>
          </a:p>
        </p:txBody>
      </p:sp>
      <p:sp>
        <p:nvSpPr>
          <p:cNvPr id="581649" name="AutoShape 17"/>
          <p:cNvSpPr>
            <a:spLocks noChangeArrowheads="1"/>
          </p:cNvSpPr>
          <p:nvPr/>
        </p:nvSpPr>
        <p:spPr bwMode="auto">
          <a:xfrm>
            <a:off x="317997" y="1628795"/>
            <a:ext cx="1994067" cy="3888437"/>
          </a:xfrm>
          <a:prstGeom prst="homePlate">
            <a:avLst>
              <a:gd name="adj" fmla="val 76069"/>
            </a:avLst>
          </a:prstGeom>
          <a:gradFill rotWithShape="1">
            <a:gsLst>
              <a:gs pos="0">
                <a:srgbClr val="00CCFF"/>
              </a:gs>
              <a:gs pos="100000">
                <a:srgbClr val="00CCFF">
                  <a:gamma/>
                  <a:tint val="25490"/>
                  <a:invGamma/>
                </a:srgbClr>
              </a:gs>
            </a:gsLst>
            <a:lin ang="0" scaled="1"/>
          </a:gradFill>
          <a:ln w="12700" algn="ctr">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lumMod val="95000"/>
                    <a:lumOff val="5000"/>
                  </a:srgbClr>
                </a:solidFill>
                <a:effectLst/>
                <a:uLnTx/>
                <a:uFillTx/>
                <a:latin typeface="ＭＳ Ｐゴシック"/>
                <a:ea typeface="ＭＳ Ｐゴシック" panose="020B0600070205080204" pitchFamily="50" charset="-128"/>
                <a:cs typeface="+mn-cs"/>
              </a:rPr>
              <a:t>ＤＭＡＴ</a:t>
            </a:r>
            <a:endParaRPr kumimoji="1" lang="en-US" altLang="ja-JP" sz="2400" b="1" i="0" u="none" strike="noStrike" kern="1200" cap="none" spc="0" normalizeH="0" baseline="0" noProof="0" dirty="0">
              <a:ln>
                <a:noFill/>
              </a:ln>
              <a:solidFill>
                <a:srgbClr val="000000">
                  <a:lumMod val="95000"/>
                  <a:lumOff val="5000"/>
                </a:srgbClr>
              </a:solidFill>
              <a:effectLst/>
              <a:uLnTx/>
              <a:uFillTx/>
              <a:latin typeface="ＭＳ Ｐゴシック"/>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lumMod val="95000"/>
                    <a:lumOff val="5000"/>
                  </a:srgbClr>
                </a:solidFill>
                <a:effectLst/>
                <a:uLnTx/>
                <a:uFillTx/>
                <a:latin typeface="Calibri"/>
                <a:ea typeface="HG丸ｺﾞｼｯｸM-PRO" pitchFamily="50" charset="-128"/>
                <a:cs typeface="+mn-cs"/>
              </a:rPr>
              <a:t>　</a:t>
            </a:r>
            <a:r>
              <a:rPr kumimoji="1" lang="en-US" altLang="ja-JP" sz="1800" b="1" i="0" u="none" strike="noStrike" kern="1200" cap="none" spc="0" normalizeH="0" baseline="0" noProof="0" dirty="0">
                <a:ln>
                  <a:noFill/>
                </a:ln>
                <a:solidFill>
                  <a:srgbClr val="000000">
                    <a:lumMod val="95000"/>
                    <a:lumOff val="5000"/>
                  </a:srgbClr>
                </a:solidFill>
                <a:effectLst/>
                <a:uLnTx/>
                <a:uFillTx/>
                <a:latin typeface="Calibri"/>
                <a:ea typeface="HG丸ｺﾞｼｯｸM-PRO" pitchFamily="50" charset="-128"/>
                <a:cs typeface="+mn-cs"/>
              </a:rPr>
              <a:t>508</a:t>
            </a:r>
            <a:r>
              <a:rPr kumimoji="1" lang="ja-JP" altLang="en-US" sz="1800" b="1" i="0" u="none" strike="noStrike" kern="1200" cap="none" spc="0" normalizeH="0" baseline="0" noProof="0" dirty="0">
                <a:ln>
                  <a:noFill/>
                </a:ln>
                <a:solidFill>
                  <a:srgbClr val="000000">
                    <a:lumMod val="95000"/>
                    <a:lumOff val="5000"/>
                  </a:srgbClr>
                </a:solidFill>
                <a:effectLst/>
                <a:uLnTx/>
                <a:uFillTx/>
                <a:latin typeface="Calibri"/>
                <a:ea typeface="HG丸ｺﾞｼｯｸM-PRO" pitchFamily="50" charset="-128"/>
                <a:cs typeface="+mn-cs"/>
              </a:rPr>
              <a:t>チーム</a:t>
            </a:r>
          </a:p>
        </p:txBody>
      </p:sp>
      <p:sp>
        <p:nvSpPr>
          <p:cNvPr id="581654" name="AutoShape 22"/>
          <p:cNvSpPr>
            <a:spLocks noChangeArrowheads="1"/>
          </p:cNvSpPr>
          <p:nvPr/>
        </p:nvSpPr>
        <p:spPr bwMode="auto">
          <a:xfrm rot="16200000">
            <a:off x="6050670" y="997401"/>
            <a:ext cx="410215" cy="232859"/>
          </a:xfrm>
          <a:prstGeom prst="downArrow">
            <a:avLst>
              <a:gd name="adj1" fmla="val 50000"/>
              <a:gd name="adj2" fmla="val 62540"/>
            </a:avLst>
          </a:prstGeom>
          <a:solidFill>
            <a:schemeClr val="bg1"/>
          </a:solidFill>
          <a:ln w="12700">
            <a:solidFill>
              <a:schemeClr val="tx1"/>
            </a:solidFill>
            <a:miter lim="800000"/>
            <a:headEnd/>
            <a:tailEnd/>
          </a:ln>
          <a:effec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581656" name="Text Box 24"/>
          <p:cNvSpPr txBox="1">
            <a:spLocks noChangeArrowheads="1"/>
          </p:cNvSpPr>
          <p:nvPr/>
        </p:nvSpPr>
        <p:spPr bwMode="auto">
          <a:xfrm>
            <a:off x="1979712" y="908720"/>
            <a:ext cx="1195754" cy="369332"/>
          </a:xfrm>
          <a:prstGeom prst="rect">
            <a:avLst/>
          </a:prstGeom>
          <a:noFill/>
          <a:ln w="9525" algn="ctr">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病院支援</a:t>
            </a:r>
          </a:p>
        </p:txBody>
      </p:sp>
      <p:sp>
        <p:nvSpPr>
          <p:cNvPr id="581657" name="Oval 25"/>
          <p:cNvSpPr>
            <a:spLocks noChangeArrowheads="1"/>
          </p:cNvSpPr>
          <p:nvPr/>
        </p:nvSpPr>
        <p:spPr bwMode="auto">
          <a:xfrm>
            <a:off x="185055" y="2489820"/>
            <a:ext cx="1262910" cy="651148"/>
          </a:xfrm>
          <a:prstGeom prst="ellipse">
            <a:avLst/>
          </a:prstGeom>
          <a:solidFill>
            <a:srgbClr val="0000FF">
              <a:alpha val="30000"/>
            </a:srgbClr>
          </a:solidFill>
          <a:ln w="952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４８時間</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自己完結</a:t>
            </a:r>
          </a:p>
        </p:txBody>
      </p:sp>
      <p:sp>
        <p:nvSpPr>
          <p:cNvPr id="30" name="AutoShape 11"/>
          <p:cNvSpPr>
            <a:spLocks noChangeArrowheads="1"/>
          </p:cNvSpPr>
          <p:nvPr/>
        </p:nvSpPr>
        <p:spPr bwMode="auto">
          <a:xfrm>
            <a:off x="584212" y="4077072"/>
            <a:ext cx="863753" cy="648072"/>
          </a:xfrm>
          <a:prstGeom prst="roundRect">
            <a:avLst>
              <a:gd name="adj" fmla="val 16667"/>
            </a:avLst>
          </a:prstGeom>
          <a:solidFill>
            <a:schemeClr val="bg1"/>
          </a:solidFill>
          <a:ln w="127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4/2</a:t>
            </a:r>
            <a:r>
              <a:rPr kumimoji="1" lang="ja-JP" altLang="en-US" sz="12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２</a:t>
            </a:r>
            <a:endParaRPr kumimoji="1" lang="en-US" altLang="ja-JP" sz="12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活動終了</a:t>
            </a:r>
          </a:p>
        </p:txBody>
      </p:sp>
      <p:sp>
        <p:nvSpPr>
          <p:cNvPr id="3" name="台形 2"/>
          <p:cNvSpPr/>
          <p:nvPr/>
        </p:nvSpPr>
        <p:spPr bwMode="auto">
          <a:xfrm>
            <a:off x="660392" y="3501009"/>
            <a:ext cx="6743012" cy="2448272"/>
          </a:xfrm>
          <a:prstGeom prst="trapezoid">
            <a:avLst>
              <a:gd name="adj" fmla="val 77797"/>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Calibri"/>
                <a:ea typeface="HG丸ｺﾞｼｯｸM-PRO" pitchFamily="50" charset="-128"/>
                <a:cs typeface="+mn-cs"/>
              </a:rPr>
              <a:t>　</a:t>
            </a:r>
            <a:endParaRPr kumimoji="1" lang="en-US" altLang="ja-JP" sz="18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Calibri"/>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全国知事会　　　　</a:t>
            </a:r>
            <a:r>
              <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199</a:t>
            </a: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チーム　　　　　　　　　 　</a:t>
            </a:r>
            <a:endPar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a:t>
            </a:r>
            <a:endPar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日本医師会（</a:t>
            </a:r>
            <a:r>
              <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JMAT</a:t>
            </a: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a:t>
            </a:r>
            <a:r>
              <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563</a:t>
            </a: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チーム</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a:t>
            </a:r>
            <a:endPar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日本赤十字社　　　 </a:t>
            </a:r>
            <a:r>
              <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272</a:t>
            </a: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チーム　他</a:t>
            </a:r>
            <a:endParaRPr kumimoji="1" lang="ja-JP" altLang="en-US" sz="16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p:txBody>
      </p:sp>
      <p:sp>
        <p:nvSpPr>
          <p:cNvPr id="6" name="直角三角形 5"/>
          <p:cNvSpPr/>
          <p:nvPr/>
        </p:nvSpPr>
        <p:spPr bwMode="auto">
          <a:xfrm rot="10800000">
            <a:off x="4256218" y="1628797"/>
            <a:ext cx="3340125" cy="4320477"/>
          </a:xfrm>
          <a:prstGeom prst="rtTriangle">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33" name="AutoShape 22"/>
          <p:cNvSpPr>
            <a:spLocks noChangeArrowheads="1"/>
          </p:cNvSpPr>
          <p:nvPr/>
        </p:nvSpPr>
        <p:spPr bwMode="auto">
          <a:xfrm rot="16200000">
            <a:off x="3242356" y="997399"/>
            <a:ext cx="410215" cy="232863"/>
          </a:xfrm>
          <a:prstGeom prst="downArrow">
            <a:avLst>
              <a:gd name="adj1" fmla="val 50000"/>
              <a:gd name="adj2" fmla="val 62540"/>
            </a:avLst>
          </a:prstGeom>
          <a:solidFill>
            <a:schemeClr val="bg1"/>
          </a:solidFill>
          <a:ln w="12700">
            <a:solidFill>
              <a:schemeClr val="tx1"/>
            </a:solidFill>
            <a:miter lim="800000"/>
            <a:headEnd/>
            <a:tailEnd/>
          </a:ln>
          <a:effec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34" name="AutoShape 22"/>
          <p:cNvSpPr>
            <a:spLocks noChangeArrowheads="1"/>
          </p:cNvSpPr>
          <p:nvPr/>
        </p:nvSpPr>
        <p:spPr bwMode="auto">
          <a:xfrm rot="16200000">
            <a:off x="1492033" y="964362"/>
            <a:ext cx="410215" cy="298937"/>
          </a:xfrm>
          <a:prstGeom prst="downArrow">
            <a:avLst>
              <a:gd name="adj1" fmla="val 50000"/>
              <a:gd name="adj2" fmla="val 62540"/>
            </a:avLst>
          </a:prstGeom>
          <a:solidFill>
            <a:schemeClr val="bg1"/>
          </a:solidFill>
          <a:ln w="12700">
            <a:solidFill>
              <a:schemeClr val="tx1"/>
            </a:solidFill>
            <a:miter lim="800000"/>
            <a:headEnd/>
            <a:tailEnd/>
          </a:ln>
          <a:effec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8" name="正方形/長方形 7"/>
          <p:cNvSpPr/>
          <p:nvPr/>
        </p:nvSpPr>
        <p:spPr bwMode="auto">
          <a:xfrm>
            <a:off x="7596336" y="3356993"/>
            <a:ext cx="1296144" cy="2592286"/>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26" name="AutoShape 18"/>
          <p:cNvSpPr>
            <a:spLocks noChangeArrowheads="1"/>
          </p:cNvSpPr>
          <p:nvPr/>
        </p:nvSpPr>
        <p:spPr bwMode="auto">
          <a:xfrm rot="10800000">
            <a:off x="1774593" y="1628786"/>
            <a:ext cx="7117887" cy="1728205"/>
          </a:xfrm>
          <a:prstGeom prst="homePlate">
            <a:avLst>
              <a:gd name="adj" fmla="val 39036"/>
            </a:avLst>
          </a:prstGeom>
          <a:solidFill>
            <a:schemeClr val="accent1">
              <a:lumMod val="40000"/>
              <a:lumOff val="60000"/>
            </a:schemeClr>
          </a:solidFill>
          <a:ln w="12700" algn="ctr">
            <a:noFill/>
            <a:miter lim="800000"/>
            <a:headEnd/>
            <a:tailEnd/>
          </a:ln>
          <a:effectLst/>
        </p:spPr>
        <p:txBody>
          <a:bodyPr rot="10800000"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a:t>
            </a:r>
            <a:endParaRPr kumimoji="1" lang="en-US" altLang="ja-JP"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保健所、市町村、医療</a:t>
            </a:r>
            <a:r>
              <a:rPr kumimoji="1" lang="en-US" altLang="ja-JP"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a:t>
            </a:r>
            <a:r>
              <a:rPr kumimoji="1" lang="ja-JP" altLang="en-US"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社会福祉関係機関</a:t>
            </a:r>
            <a:endParaRPr kumimoji="1" lang="en-US" altLang="ja-JP"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（地域支援拠点、体制の再構築　等）</a:t>
            </a:r>
          </a:p>
        </p:txBody>
      </p:sp>
      <p:sp>
        <p:nvSpPr>
          <p:cNvPr id="9" name="正方形/長方形 8"/>
          <p:cNvSpPr/>
          <p:nvPr/>
        </p:nvSpPr>
        <p:spPr>
          <a:xfrm>
            <a:off x="6516223" y="3645028"/>
            <a:ext cx="2350323" cy="83099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地域の医療機関</a:t>
            </a:r>
            <a:endParaRPr kumimoji="1" lang="en-US" altLang="ja-JP" sz="2400" b="1"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地元医師会</a:t>
            </a:r>
          </a:p>
        </p:txBody>
      </p:sp>
      <p:sp>
        <p:nvSpPr>
          <p:cNvPr id="27" name="Text Box 7"/>
          <p:cNvSpPr txBox="1">
            <a:spLocks noChangeArrowheads="1"/>
          </p:cNvSpPr>
          <p:nvPr/>
        </p:nvSpPr>
        <p:spPr bwMode="auto">
          <a:xfrm>
            <a:off x="2104463" y="3615411"/>
            <a:ext cx="2392606" cy="461665"/>
          </a:xfrm>
          <a:prstGeom prst="rect">
            <a:avLst/>
          </a:prstGeom>
          <a:noFill/>
          <a:ln w="9525" algn="ctr">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医療チーム</a:t>
            </a:r>
          </a:p>
        </p:txBody>
      </p:sp>
      <p:sp>
        <p:nvSpPr>
          <p:cNvPr id="28" name="Oval 25"/>
          <p:cNvSpPr>
            <a:spLocks noChangeArrowheads="1"/>
          </p:cNvSpPr>
          <p:nvPr/>
        </p:nvSpPr>
        <p:spPr bwMode="auto">
          <a:xfrm>
            <a:off x="3995937" y="3569940"/>
            <a:ext cx="2259943" cy="651148"/>
          </a:xfrm>
          <a:prstGeom prst="ellipse">
            <a:avLst/>
          </a:prstGeom>
          <a:solidFill>
            <a:schemeClr val="tx2">
              <a:lumMod val="60000"/>
              <a:lumOff val="40000"/>
              <a:alpha val="30000"/>
            </a:schemeClr>
          </a:solidFill>
          <a:ln w="952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避難所・救護所、</a:t>
            </a:r>
            <a:endParaRPr kumimoji="1" lang="en-US" altLang="ja-JP" sz="1600" b="1" i="0" u="none" strike="noStrike" kern="1200" cap="none" spc="0" normalizeH="0" baseline="0" noProof="0" dirty="0">
              <a:ln>
                <a:noFill/>
              </a:ln>
              <a:solidFill>
                <a:srgbClr val="FF0000"/>
              </a:solidFill>
              <a:effectLst/>
              <a:uLnTx/>
              <a:uFillTx/>
              <a:latin typeface="Calibri"/>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巡回診療　等</a:t>
            </a:r>
          </a:p>
        </p:txBody>
      </p:sp>
      <p:sp>
        <p:nvSpPr>
          <p:cNvPr id="29" name="Oval 25"/>
          <p:cNvSpPr>
            <a:spLocks noChangeArrowheads="1"/>
          </p:cNvSpPr>
          <p:nvPr/>
        </p:nvSpPr>
        <p:spPr bwMode="auto">
          <a:xfrm>
            <a:off x="6372204" y="4509120"/>
            <a:ext cx="2376180" cy="651148"/>
          </a:xfrm>
          <a:prstGeom prst="ellipse">
            <a:avLst/>
          </a:prstGeom>
          <a:solidFill>
            <a:schemeClr val="tx2">
              <a:lumMod val="60000"/>
              <a:lumOff val="40000"/>
              <a:alpha val="30000"/>
            </a:schemeClr>
          </a:solidFill>
          <a:ln w="952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診療再開</a:t>
            </a:r>
          </a:p>
        </p:txBody>
      </p:sp>
      <p:sp>
        <p:nvSpPr>
          <p:cNvPr id="31" name="AutoShape 4"/>
          <p:cNvSpPr>
            <a:spLocks noChangeArrowheads="1"/>
          </p:cNvSpPr>
          <p:nvPr/>
        </p:nvSpPr>
        <p:spPr bwMode="auto">
          <a:xfrm>
            <a:off x="6660238" y="6022022"/>
            <a:ext cx="1440160" cy="575345"/>
          </a:xfrm>
          <a:prstGeom prst="roundRect">
            <a:avLst>
              <a:gd name="adj" fmla="val 16667"/>
            </a:avLst>
          </a:prstGeom>
          <a:solidFill>
            <a:srgbClr val="CC99FF"/>
          </a:solidFill>
          <a:ln w="12700">
            <a:solidFill>
              <a:srgbClr val="CC99FF"/>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FFFF"/>
                </a:solidFill>
                <a:effectLst/>
                <a:uLnTx/>
                <a:uFillTx/>
                <a:latin typeface="Calibri"/>
                <a:ea typeface="HG丸ｺﾞｼｯｸM-PRO" pitchFamily="50" charset="-128"/>
                <a:cs typeface="+mn-cs"/>
              </a:rPr>
              <a:t>6/1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Calibri"/>
                <a:ea typeface="HG丸ｺﾞｼｯｸM-PRO" pitchFamily="50" charset="-128"/>
                <a:cs typeface="+mn-cs"/>
              </a:rPr>
              <a:t>本部活動終了</a:t>
            </a:r>
            <a:endParaRPr kumimoji="1" lang="en-US" altLang="ja-JP" sz="1600" b="1" i="0" u="none" strike="noStrike" kern="1200" cap="none" spc="0" normalizeH="0" baseline="0" noProof="0" dirty="0">
              <a:ln>
                <a:noFill/>
              </a:ln>
              <a:solidFill>
                <a:srgbClr val="FFFFFF"/>
              </a:solidFill>
              <a:effectLst/>
              <a:uLnTx/>
              <a:uFillTx/>
              <a:latin typeface="Calibri"/>
              <a:ea typeface="HG丸ｺﾞｼｯｸM-PRO" pitchFamily="50" charset="-128"/>
              <a:cs typeface="+mn-cs"/>
            </a:endParaRPr>
          </a:p>
        </p:txBody>
      </p:sp>
      <p:sp>
        <p:nvSpPr>
          <p:cNvPr id="2" name="正方形/長方形 1"/>
          <p:cNvSpPr/>
          <p:nvPr/>
        </p:nvSpPr>
        <p:spPr>
          <a:xfrm>
            <a:off x="2267744" y="6093296"/>
            <a:ext cx="3976782"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a:t>
            </a:r>
            <a:r>
              <a:rPr kumimoji="1" lang="ja-JP" altLang="en-US" sz="14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医療救護調整本部では、コーディネーター</a:t>
            </a:r>
            <a:endParaRPr kumimoji="1" lang="en-US" altLang="ja-JP" sz="14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連絡会議等により関係者と情報共有</a:t>
            </a:r>
          </a:p>
        </p:txBody>
      </p:sp>
      <p:sp>
        <p:nvSpPr>
          <p:cNvPr id="4" name="爆発 1 3"/>
          <p:cNvSpPr/>
          <p:nvPr/>
        </p:nvSpPr>
        <p:spPr>
          <a:xfrm>
            <a:off x="107505" y="1248911"/>
            <a:ext cx="1500917" cy="732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発災</a:t>
            </a:r>
          </a:p>
        </p:txBody>
      </p:sp>
      <p:sp>
        <p:nvSpPr>
          <p:cNvPr id="7" name="山形 6"/>
          <p:cNvSpPr/>
          <p:nvPr/>
        </p:nvSpPr>
        <p:spPr>
          <a:xfrm>
            <a:off x="7236296" y="1420827"/>
            <a:ext cx="1721871" cy="424011"/>
          </a:xfrm>
          <a:prstGeom prst="chevron">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Calibri"/>
                <a:ea typeface="ＭＳ Ｐゴシック" panose="020B0600070205080204" pitchFamily="50" charset="-128"/>
                <a:cs typeface="+mn-cs"/>
              </a:rPr>
              <a:t>平時へ</a:t>
            </a:r>
          </a:p>
        </p:txBody>
      </p:sp>
      <p:sp>
        <p:nvSpPr>
          <p:cNvPr id="35" name="山形 34"/>
          <p:cNvSpPr/>
          <p:nvPr/>
        </p:nvSpPr>
        <p:spPr>
          <a:xfrm>
            <a:off x="1907710" y="1412790"/>
            <a:ext cx="1872208" cy="42401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36" name="山形 35"/>
          <p:cNvSpPr/>
          <p:nvPr/>
        </p:nvSpPr>
        <p:spPr>
          <a:xfrm>
            <a:off x="5410162" y="1420827"/>
            <a:ext cx="1826141" cy="424011"/>
          </a:xfrm>
          <a:prstGeom prst="chevron">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37" name="山形 36"/>
          <p:cNvSpPr/>
          <p:nvPr/>
        </p:nvSpPr>
        <p:spPr>
          <a:xfrm>
            <a:off x="3707911" y="1412790"/>
            <a:ext cx="1774259" cy="424011"/>
          </a:xfrm>
          <a:prstGeom prst="chevron">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38" name="スライド番号プレースホルダ 5">
            <a:extLst>
              <a:ext uri="{FF2B5EF4-FFF2-40B4-BE49-F238E27FC236}">
                <a16:creationId xmlns:a16="http://schemas.microsoft.com/office/drawing/2014/main" id="{F94BC170-1A54-4023-82B8-C1D26F48662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86</a:t>
            </a:fld>
            <a:endParaRPr lang="en-US" altLang="ja-JP" sz="1600" dirty="0">
              <a:solidFill>
                <a:schemeClr val="bg1"/>
              </a:solidFill>
              <a:latin typeface="HGｺﾞｼｯｸM" pitchFamily="49" charset="-128"/>
              <a:ea typeface="HGｺﾞｼｯｸM" pitchFamily="49" charset="-128"/>
            </a:endParaRPr>
          </a:p>
        </p:txBody>
      </p:sp>
      <p:sp>
        <p:nvSpPr>
          <p:cNvPr id="40" name="Rectangle 7">
            <a:extLst>
              <a:ext uri="{FF2B5EF4-FFF2-40B4-BE49-F238E27FC236}">
                <a16:creationId xmlns:a16="http://schemas.microsoft.com/office/drawing/2014/main" id="{604EAB2A-B08C-44B2-B66C-735F8CB8342B}"/>
              </a:ext>
            </a:extLst>
          </p:cNvPr>
          <p:cNvSpPr>
            <a:spLocks noChangeArrowheads="1"/>
          </p:cNvSpPr>
          <p:nvPr/>
        </p:nvSpPr>
        <p:spPr bwMode="auto">
          <a:xfrm>
            <a:off x="53290" y="163478"/>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医療救護の推移と地域医療提供体制のイメージ</a:t>
            </a:r>
          </a:p>
        </p:txBody>
      </p:sp>
    </p:spTree>
    <p:extLst>
      <p:ext uri="{BB962C8B-B14F-4D97-AF65-F5344CB8AC3E}">
        <p14:creationId xmlns:p14="http://schemas.microsoft.com/office/powerpoint/2010/main" val="2013937213"/>
      </p:ext>
    </p:extLst>
  </p:cSld>
  <p:clrMapOvr>
    <a:masterClrMapping/>
  </p:clrMapOvr>
  <p:transition advClick="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t="15662" b="5590"/>
          <a:stretch/>
        </p:blipFill>
        <p:spPr>
          <a:xfrm>
            <a:off x="0" y="1444506"/>
            <a:ext cx="9144000" cy="5400600"/>
          </a:xfrm>
          <a:prstGeom prst="rect">
            <a:avLst/>
          </a:prstGeom>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518" t="4324" r="4177" b="5874"/>
          <a:stretch/>
        </p:blipFill>
        <p:spPr bwMode="auto">
          <a:xfrm>
            <a:off x="0" y="1124744"/>
            <a:ext cx="5580112" cy="408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6161160" y="1556791"/>
            <a:ext cx="2875336" cy="492443"/>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県民総合運動公園</a:t>
            </a:r>
            <a:endParaRPr kumimoji="1" lang="en-US" altLang="ja-JP" sz="1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（当時：</a:t>
            </a:r>
            <a:r>
              <a:rPr kumimoji="1" lang="ja-JP" altLang="en-US" sz="13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うまかなよかな</a:t>
            </a:r>
            <a:r>
              <a:rPr kumimoji="1" lang="ja-JP" altLang="en-US" sz="1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スタジアム）</a:t>
            </a:r>
          </a:p>
        </p:txBody>
      </p:sp>
      <p:sp>
        <p:nvSpPr>
          <p:cNvPr id="8" name="スライド番号プレースホルダ 5">
            <a:extLst>
              <a:ext uri="{FF2B5EF4-FFF2-40B4-BE49-F238E27FC236}">
                <a16:creationId xmlns:a16="http://schemas.microsoft.com/office/drawing/2014/main" id="{085AEDAE-EB34-4441-8269-300120689DC5}"/>
              </a:ext>
            </a:extLst>
          </p:cNvPr>
          <p:cNvSpPr txBox="1">
            <a:spLocks noGrp="1"/>
          </p:cNvSpPr>
          <p:nvPr/>
        </p:nvSpPr>
        <p:spPr bwMode="auto">
          <a:xfrm>
            <a:off x="8604448" y="6381327"/>
            <a:ext cx="420490" cy="4385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87</a:t>
            </a:fld>
            <a:endParaRPr lang="en-US" altLang="ja-JP" sz="1200" dirty="0">
              <a:solidFill>
                <a:schemeClr val="bg1"/>
              </a:solidFill>
              <a:latin typeface="HGｺﾞｼｯｸM" pitchFamily="49" charset="-128"/>
              <a:ea typeface="HGｺﾞｼｯｸM" pitchFamily="49" charset="-128"/>
            </a:endParaRPr>
          </a:p>
        </p:txBody>
      </p:sp>
      <p:sp>
        <p:nvSpPr>
          <p:cNvPr id="9" name="Rectangle 7">
            <a:extLst>
              <a:ext uri="{FF2B5EF4-FFF2-40B4-BE49-F238E27FC236}">
                <a16:creationId xmlns:a16="http://schemas.microsoft.com/office/drawing/2014/main" id="{2976C669-4B93-4A16-8197-0870D57798D7}"/>
              </a:ext>
            </a:extLst>
          </p:cNvPr>
          <p:cNvSpPr>
            <a:spLocks noChangeArrowheads="1"/>
          </p:cNvSpPr>
          <p:nvPr/>
        </p:nvSpPr>
        <p:spPr bwMode="auto">
          <a:xfrm>
            <a:off x="128221" y="314204"/>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県外への搬送実績</a:t>
            </a:r>
          </a:p>
        </p:txBody>
      </p:sp>
    </p:spTree>
    <p:extLst>
      <p:ext uri="{BB962C8B-B14F-4D97-AF65-F5344CB8AC3E}">
        <p14:creationId xmlns:p14="http://schemas.microsoft.com/office/powerpoint/2010/main" val="18048848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782706"/>
            <a:ext cx="8352928" cy="5886654"/>
          </a:xfrm>
          <a:prstGeom prst="rect">
            <a:avLst/>
          </a:prstGeom>
        </p:spPr>
      </p:pic>
      <p:sp>
        <p:nvSpPr>
          <p:cNvPr id="5" name="スライド番号プレースホルダ 5">
            <a:extLst>
              <a:ext uri="{FF2B5EF4-FFF2-40B4-BE49-F238E27FC236}">
                <a16:creationId xmlns:a16="http://schemas.microsoft.com/office/drawing/2014/main" id="{4215D800-C28A-4CFA-8138-F427A50EEF7E}"/>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88</a:t>
            </a:fld>
            <a:endParaRPr lang="en-US" altLang="ja-JP" sz="1200" dirty="0">
              <a:solidFill>
                <a:schemeClr val="bg1"/>
              </a:solidFill>
              <a:latin typeface="HGｺﾞｼｯｸM" pitchFamily="49" charset="-128"/>
              <a:ea typeface="HGｺﾞｼｯｸM" pitchFamily="49" charset="-128"/>
            </a:endParaRPr>
          </a:p>
        </p:txBody>
      </p:sp>
      <p:sp>
        <p:nvSpPr>
          <p:cNvPr id="6" name="Rectangle 7">
            <a:extLst>
              <a:ext uri="{FF2B5EF4-FFF2-40B4-BE49-F238E27FC236}">
                <a16:creationId xmlns:a16="http://schemas.microsoft.com/office/drawing/2014/main" id="{03FB451F-2DF0-406C-9BD2-C941DE711F6C}"/>
              </a:ext>
            </a:extLst>
          </p:cNvPr>
          <p:cNvSpPr>
            <a:spLocks noChangeArrowheads="1"/>
          </p:cNvSpPr>
          <p:nvPr/>
        </p:nvSpPr>
        <p:spPr bwMode="auto">
          <a:xfrm>
            <a:off x="151608" y="129232"/>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熊本県災害対策本部</a:t>
            </a:r>
            <a:r>
              <a:rPr lang="ja-JP" altLang="en-US" sz="2400" dirty="0">
                <a:solidFill>
                  <a:srgbClr val="FFFFFF"/>
                </a:solidFill>
                <a:latin typeface="+mn-ea"/>
                <a:ea typeface="+mn-ea"/>
              </a:rPr>
              <a:t>（県庁</a:t>
            </a:r>
            <a:r>
              <a:rPr lang="en-US" altLang="ja-JP" sz="2400" dirty="0">
                <a:solidFill>
                  <a:srgbClr val="FFFFFF"/>
                </a:solidFill>
                <a:latin typeface="+mn-ea"/>
                <a:ea typeface="+mn-ea"/>
              </a:rPr>
              <a:t>10</a:t>
            </a:r>
            <a:r>
              <a:rPr lang="ja-JP" altLang="en-US" sz="2400" dirty="0">
                <a:solidFill>
                  <a:srgbClr val="FFFFFF"/>
                </a:solidFill>
                <a:latin typeface="+mn-ea"/>
                <a:ea typeface="+mn-ea"/>
              </a:rPr>
              <a:t>階防災センター）</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14175582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172.16.40.160\disk\03 医療連携班\■■熊本大地震関係■■\28_■写真関係■\４／２２～４／２９\DSC01533.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rcRect t="21726"/>
          <a:stretch/>
        </p:blipFill>
        <p:spPr bwMode="auto">
          <a:xfrm>
            <a:off x="1691680" y="4013712"/>
            <a:ext cx="5419642" cy="2844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9000"/>
                    </a14:imgEffect>
                  </a14:imgLayer>
                </a14:imgProps>
              </a:ext>
              <a:ext uri="{28A0092B-C50C-407E-A947-70E740481C1C}">
                <a14:useLocalDpi xmlns:a14="http://schemas.microsoft.com/office/drawing/2010/main" val="0"/>
              </a:ext>
            </a:extLst>
          </a:blip>
          <a:srcRect t="15352" b="2141"/>
          <a:stretch/>
        </p:blipFill>
        <p:spPr bwMode="auto">
          <a:xfrm>
            <a:off x="4547713" y="939106"/>
            <a:ext cx="4430842" cy="2902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5000"/>
                    </a14:imgEffect>
                  </a14:imgLayer>
                </a14:imgProps>
              </a:ext>
              <a:ext uri="{28A0092B-C50C-407E-A947-70E740481C1C}">
                <a14:useLocalDpi xmlns:a14="http://schemas.microsoft.com/office/drawing/2010/main" val="0"/>
              </a:ext>
            </a:extLst>
          </a:blip>
          <a:srcRect l="26035" t="22760"/>
          <a:stretch/>
        </p:blipFill>
        <p:spPr bwMode="auto">
          <a:xfrm>
            <a:off x="358593" y="927886"/>
            <a:ext cx="3912491" cy="2933161"/>
          </a:xfrm>
          <a:prstGeom prst="rect">
            <a:avLst/>
          </a:prstGeom>
          <a:noFill/>
          <a:ln w="508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5274421" y="3452446"/>
            <a:ext cx="3096344"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テレビ会議システムの活用</a:t>
            </a:r>
          </a:p>
        </p:txBody>
      </p:sp>
      <p:sp>
        <p:nvSpPr>
          <p:cNvPr id="10" name="正方形/長方形 9"/>
          <p:cNvSpPr/>
          <p:nvPr/>
        </p:nvSpPr>
        <p:spPr>
          <a:xfrm>
            <a:off x="1979712" y="6453606"/>
            <a:ext cx="4680520" cy="3597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コーディネーター連絡会議　（県庁８階）</a:t>
            </a:r>
          </a:p>
        </p:txBody>
      </p:sp>
      <p:sp>
        <p:nvSpPr>
          <p:cNvPr id="12" name="テキスト ボックス 11"/>
          <p:cNvSpPr txBox="1"/>
          <p:nvPr/>
        </p:nvSpPr>
        <p:spPr>
          <a:xfrm>
            <a:off x="818605" y="3474839"/>
            <a:ext cx="3096344"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ミーティング</a:t>
            </a:r>
          </a:p>
        </p:txBody>
      </p:sp>
      <p:sp>
        <p:nvSpPr>
          <p:cNvPr id="13" name="スライド番号プレースホルダ 5">
            <a:extLst>
              <a:ext uri="{FF2B5EF4-FFF2-40B4-BE49-F238E27FC236}">
                <a16:creationId xmlns:a16="http://schemas.microsoft.com/office/drawing/2014/main" id="{411F1843-E25D-48DB-B036-1C2B54BCA743}"/>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89</a:t>
            </a:fld>
            <a:endParaRPr lang="en-US" altLang="ja-JP" sz="1200" dirty="0">
              <a:solidFill>
                <a:schemeClr val="bg1"/>
              </a:solidFill>
              <a:latin typeface="HGｺﾞｼｯｸM" pitchFamily="49" charset="-128"/>
              <a:ea typeface="HGｺﾞｼｯｸM" pitchFamily="49" charset="-128"/>
            </a:endParaRPr>
          </a:p>
        </p:txBody>
      </p:sp>
      <p:sp>
        <p:nvSpPr>
          <p:cNvPr id="14" name="Rectangle 7">
            <a:extLst>
              <a:ext uri="{FF2B5EF4-FFF2-40B4-BE49-F238E27FC236}">
                <a16:creationId xmlns:a16="http://schemas.microsoft.com/office/drawing/2014/main" id="{1841CC11-522C-45FC-8FF9-311038F9034E}"/>
              </a:ext>
            </a:extLst>
          </p:cNvPr>
          <p:cNvSpPr>
            <a:spLocks noChangeArrowheads="1"/>
          </p:cNvSpPr>
          <p:nvPr/>
        </p:nvSpPr>
        <p:spPr bwMode="auto">
          <a:xfrm>
            <a:off x="128221" y="314204"/>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熊本県医療救護調整本部</a:t>
            </a:r>
            <a:r>
              <a:rPr lang="ja-JP" altLang="en-US" sz="2400" dirty="0">
                <a:solidFill>
                  <a:srgbClr val="FFFFFF"/>
                </a:solidFill>
                <a:latin typeface="+mn-ea"/>
                <a:ea typeface="+mn-ea"/>
              </a:rPr>
              <a:t>（ＤＭＡＴ調整本部から移行）</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3492725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5956651" y="6312982"/>
            <a:ext cx="288762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600" dirty="0" smtClean="0">
                <a:latin typeface="ＭＳ Ｐゴシック" pitchFamily="48" charset="-128"/>
              </a:rPr>
              <a:t>出典：</a:t>
            </a:r>
            <a:r>
              <a:rPr lang="ja-JP" altLang="en-US" sz="1600" dirty="0" smtClean="0">
                <a:latin typeface="ＭＳ Ｐゴシック" pitchFamily="48" charset="-128"/>
              </a:rPr>
              <a:t>令和</a:t>
            </a:r>
            <a:r>
              <a:rPr lang="ja-JP" altLang="en-US" sz="1600" dirty="0">
                <a:latin typeface="ＭＳ Ｐゴシック" pitchFamily="48" charset="-128"/>
              </a:rPr>
              <a:t>５年</a:t>
            </a:r>
            <a:r>
              <a:rPr lang="ja-JP" altLang="ja-JP" sz="1600" dirty="0" smtClean="0">
                <a:latin typeface="ＭＳ Ｐゴシック" pitchFamily="48" charset="-128"/>
              </a:rPr>
              <a:t>版</a:t>
            </a:r>
            <a:r>
              <a:rPr lang="ja-JP" altLang="ja-JP" sz="1600" dirty="0">
                <a:latin typeface="ＭＳ Ｐゴシック" pitchFamily="48" charset="-128"/>
              </a:rPr>
              <a:t>交通安全白書</a:t>
            </a:r>
          </a:p>
        </p:txBody>
      </p:sp>
      <p:sp>
        <p:nvSpPr>
          <p:cNvPr id="24579" name="Text Box 2"/>
          <p:cNvSpPr txBox="1">
            <a:spLocks noChangeArrowheads="1"/>
          </p:cNvSpPr>
          <p:nvPr/>
        </p:nvSpPr>
        <p:spPr bwMode="auto">
          <a:xfrm>
            <a:off x="6804248" y="626524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79150A06-0BB3-4D39-8058-5CE86E629B0B}" type="slidenum">
              <a:rPr lang="en-US" altLang="ja-JP" sz="1200"/>
              <a:pPr algn="r" eaLnBrk="1" hangingPunct="1">
                <a:spcBef>
                  <a:spcPct val="0"/>
                </a:spcBef>
                <a:buClrTx/>
                <a:buFontTx/>
                <a:buNone/>
              </a:pPr>
              <a:t>9</a:t>
            </a:fld>
            <a:endParaRPr lang="en-US" altLang="ja-JP" sz="1200" dirty="0"/>
          </a:p>
        </p:txBody>
      </p:sp>
      <p:sp>
        <p:nvSpPr>
          <p:cNvPr id="5" name="Text Box 2"/>
          <p:cNvSpPr txBox="1">
            <a:spLocks noChangeArrowheads="1"/>
          </p:cNvSpPr>
          <p:nvPr/>
        </p:nvSpPr>
        <p:spPr bwMode="auto">
          <a:xfrm>
            <a:off x="593670" y="6022430"/>
            <a:ext cx="5362981" cy="513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en-US" altLang="ja-JP" sz="2000" b="1" u="sng" dirty="0" smtClean="0"/>
              <a:t>※</a:t>
            </a:r>
            <a:r>
              <a:rPr lang="ja-JP" altLang="en-US" sz="2000" b="1" u="sng" dirty="0"/>
              <a:t>交通</a:t>
            </a:r>
            <a:r>
              <a:rPr lang="ja-JP" altLang="en-US" sz="2000" b="1" u="sng" dirty="0" smtClean="0"/>
              <a:t>事故発生件数は、年々減少傾向にある。</a:t>
            </a:r>
            <a:endParaRPr lang="ja-JP" altLang="ja-JP" sz="2000" b="1" u="sng" dirty="0"/>
          </a:p>
        </p:txBody>
      </p:sp>
      <p:pic>
        <p:nvPicPr>
          <p:cNvPr id="7" name="図 6"/>
          <p:cNvPicPr/>
          <p:nvPr/>
        </p:nvPicPr>
        <p:blipFill rotWithShape="1">
          <a:blip r:embed="rId3"/>
          <a:srcRect l="3257" t="12292" r="17722" b="1374"/>
          <a:stretch/>
        </p:blipFill>
        <p:spPr bwMode="auto">
          <a:xfrm>
            <a:off x="395536" y="550538"/>
            <a:ext cx="8112910" cy="5478000"/>
          </a:xfrm>
          <a:prstGeom prst="rect">
            <a:avLst/>
          </a:prstGeom>
          <a:ln>
            <a:noFill/>
          </a:ln>
          <a:extLst>
            <a:ext uri="{53640926-AAD7-44D8-BBD7-CCE9431645EC}">
              <a14:shadowObscured xmlns:a14="http://schemas.microsoft.com/office/drawing/2010/main"/>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1989" y="893735"/>
            <a:ext cx="2296475" cy="1722356"/>
          </a:xfrm>
          <a:prstGeom prst="rect">
            <a:avLst/>
          </a:prstGeom>
        </p:spPr>
      </p:pic>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2441" y="4438873"/>
            <a:ext cx="3146026" cy="2359518"/>
          </a:xfrm>
          <a:prstGeom prst="rect">
            <a:avLst/>
          </a:prstGeom>
        </p:spPr>
      </p:pic>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9563" y="2592584"/>
            <a:ext cx="1428917" cy="2207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0675" y="892430"/>
            <a:ext cx="1322219" cy="183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8"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9" y="892427"/>
            <a:ext cx="1798733" cy="169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9"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0255" y="893736"/>
            <a:ext cx="1368153" cy="1879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2"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2887" y="893128"/>
            <a:ext cx="1699102" cy="2649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30573" y="2599603"/>
            <a:ext cx="1579399" cy="189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図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521" y="2585922"/>
            <a:ext cx="5616624" cy="4212468"/>
          </a:xfrm>
          <a:prstGeom prst="rect">
            <a:avLst/>
          </a:prstGeom>
        </p:spPr>
      </p:pic>
      <p:sp>
        <p:nvSpPr>
          <p:cNvPr id="34" name="テキスト ボックス 33"/>
          <p:cNvSpPr txBox="1"/>
          <p:nvPr/>
        </p:nvSpPr>
        <p:spPr>
          <a:xfrm>
            <a:off x="1656543" y="6294334"/>
            <a:ext cx="3096344"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蒲島知事へ活動終了報告</a:t>
            </a:r>
          </a:p>
        </p:txBody>
      </p:sp>
      <p:sp>
        <p:nvSpPr>
          <p:cNvPr id="14" name="スライド番号プレースホルダ 5">
            <a:extLst>
              <a:ext uri="{FF2B5EF4-FFF2-40B4-BE49-F238E27FC236}">
                <a16:creationId xmlns:a16="http://schemas.microsoft.com/office/drawing/2014/main" id="{F33917AE-7B7F-44D5-94B8-C78AD255408C}"/>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90</a:t>
            </a:fld>
            <a:endParaRPr lang="en-US" altLang="ja-JP" sz="1200" dirty="0">
              <a:solidFill>
                <a:schemeClr val="bg1"/>
              </a:solidFill>
              <a:latin typeface="HGｺﾞｼｯｸM" pitchFamily="49" charset="-128"/>
              <a:ea typeface="HGｺﾞｼｯｸM" pitchFamily="49" charset="-128"/>
            </a:endParaRPr>
          </a:p>
        </p:txBody>
      </p:sp>
      <p:sp>
        <p:nvSpPr>
          <p:cNvPr id="16" name="Rectangle 7">
            <a:extLst>
              <a:ext uri="{FF2B5EF4-FFF2-40B4-BE49-F238E27FC236}">
                <a16:creationId xmlns:a16="http://schemas.microsoft.com/office/drawing/2014/main" id="{F0C464A7-A8BB-45D7-92D7-B51DD0B21898}"/>
              </a:ext>
            </a:extLst>
          </p:cNvPr>
          <p:cNvSpPr>
            <a:spLocks noChangeArrowheads="1"/>
          </p:cNvSpPr>
          <p:nvPr/>
        </p:nvSpPr>
        <p:spPr bwMode="auto">
          <a:xfrm>
            <a:off x="128221" y="188640"/>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医療救護調整本部　</a:t>
            </a:r>
            <a:r>
              <a:rPr lang="ja-JP" altLang="en-US" sz="2400" dirty="0">
                <a:solidFill>
                  <a:srgbClr val="FFFFFF"/>
                </a:solidFill>
                <a:latin typeface="+mn-ea"/>
                <a:ea typeface="+mn-ea"/>
              </a:rPr>
              <a:t>（県災害医療コーディネータの活躍）</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16973426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26F60AD-7EA5-4CE3-BA6C-4FDB3D04EF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307" y="860812"/>
            <a:ext cx="3882286" cy="2911715"/>
          </a:xfrm>
          <a:prstGeom prst="rect">
            <a:avLst/>
          </a:prstGeom>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2290" y="860812"/>
            <a:ext cx="3882158" cy="29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4685" y="3871706"/>
            <a:ext cx="3876556" cy="2907417"/>
          </a:xfrm>
          <a:prstGeom prst="rect">
            <a:avLst/>
          </a:prstGeom>
        </p:spPr>
      </p:pic>
      <p:sp>
        <p:nvSpPr>
          <p:cNvPr id="8" name="テキスト ボックス 7"/>
          <p:cNvSpPr txBox="1"/>
          <p:nvPr/>
        </p:nvSpPr>
        <p:spPr>
          <a:xfrm>
            <a:off x="5115197" y="6363490"/>
            <a:ext cx="3096344"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クロノロの作成</a:t>
            </a:r>
          </a:p>
        </p:txBody>
      </p:sp>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177" y="3861653"/>
            <a:ext cx="3889949" cy="2917462"/>
          </a:xfrm>
          <a:prstGeom prst="rect">
            <a:avLst/>
          </a:prstGeom>
        </p:spPr>
      </p:pic>
      <p:sp>
        <p:nvSpPr>
          <p:cNvPr id="18" name="テキスト ボックス 17"/>
          <p:cNvSpPr txBox="1"/>
          <p:nvPr/>
        </p:nvSpPr>
        <p:spPr>
          <a:xfrm>
            <a:off x="5076062" y="3352637"/>
            <a:ext cx="3096344"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医療チームの調整</a:t>
            </a:r>
          </a:p>
        </p:txBody>
      </p:sp>
      <p:sp>
        <p:nvSpPr>
          <p:cNvPr id="19" name="テキスト ボックス 18"/>
          <p:cNvSpPr txBox="1"/>
          <p:nvPr/>
        </p:nvSpPr>
        <p:spPr>
          <a:xfrm>
            <a:off x="930278" y="3347814"/>
            <a:ext cx="3096344"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患者情報等の収集・分析</a:t>
            </a:r>
          </a:p>
        </p:txBody>
      </p:sp>
      <p:sp>
        <p:nvSpPr>
          <p:cNvPr id="20" name="テキスト ボックス 19"/>
          <p:cNvSpPr txBox="1"/>
          <p:nvPr/>
        </p:nvSpPr>
        <p:spPr>
          <a:xfrm>
            <a:off x="930278" y="6363490"/>
            <a:ext cx="3096344"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関連情報を掲示</a:t>
            </a:r>
          </a:p>
        </p:txBody>
      </p:sp>
      <p:sp>
        <p:nvSpPr>
          <p:cNvPr id="12" name="スライド番号プレースホルダ 5">
            <a:extLst>
              <a:ext uri="{FF2B5EF4-FFF2-40B4-BE49-F238E27FC236}">
                <a16:creationId xmlns:a16="http://schemas.microsoft.com/office/drawing/2014/main" id="{DCDB32FC-CAE4-4C3F-82C7-68F2CA746EC6}"/>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91</a:t>
            </a:fld>
            <a:endParaRPr lang="en-US" altLang="ja-JP" sz="1200" dirty="0">
              <a:solidFill>
                <a:schemeClr val="bg1"/>
              </a:solidFill>
              <a:latin typeface="HGｺﾞｼｯｸM" pitchFamily="49" charset="-128"/>
              <a:ea typeface="HGｺﾞｼｯｸM" pitchFamily="49" charset="-128"/>
            </a:endParaRPr>
          </a:p>
        </p:txBody>
      </p:sp>
      <p:sp>
        <p:nvSpPr>
          <p:cNvPr id="16" name="Rectangle 7">
            <a:extLst>
              <a:ext uri="{FF2B5EF4-FFF2-40B4-BE49-F238E27FC236}">
                <a16:creationId xmlns:a16="http://schemas.microsoft.com/office/drawing/2014/main" id="{F1CE12F3-C968-43C4-9D1A-F5DBCDB30C83}"/>
              </a:ext>
            </a:extLst>
          </p:cNvPr>
          <p:cNvSpPr>
            <a:spLocks noChangeArrowheads="1"/>
          </p:cNvSpPr>
          <p:nvPr/>
        </p:nvSpPr>
        <p:spPr bwMode="auto">
          <a:xfrm>
            <a:off x="171752" y="158347"/>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熊本県医療救護調整本部</a:t>
            </a:r>
            <a:r>
              <a:rPr lang="ja-JP" altLang="en-US" sz="2400" dirty="0">
                <a:solidFill>
                  <a:srgbClr val="FFFFFF"/>
                </a:solidFill>
                <a:latin typeface="+mn-ea"/>
                <a:ea typeface="+mn-ea"/>
              </a:rPr>
              <a:t>（ロジスティクス要員の活躍）</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8326622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832048" y="1484784"/>
            <a:ext cx="7772400" cy="193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endParaRPr lang="en-US" altLang="ja-JP" sz="4400" dirty="0"/>
          </a:p>
          <a:p>
            <a:pPr algn="ctr" eaLnBrk="1" hangingPunct="1">
              <a:spcBef>
                <a:spcPct val="0"/>
              </a:spcBef>
              <a:buClrTx/>
              <a:buFontTx/>
              <a:buNone/>
            </a:pPr>
            <a:r>
              <a:rPr lang="ja-JP" altLang="en-US" sz="3600" dirty="0"/>
              <a:t>令和２年７月豪雨の熊本県における</a:t>
            </a:r>
            <a:endParaRPr lang="en-US" altLang="ja-JP" sz="3600" dirty="0"/>
          </a:p>
          <a:p>
            <a:pPr algn="ctr" eaLnBrk="1" hangingPunct="1">
              <a:spcBef>
                <a:spcPct val="0"/>
              </a:spcBef>
              <a:buClrTx/>
              <a:buFontTx/>
              <a:buNone/>
            </a:pPr>
            <a:r>
              <a:rPr lang="ja-JP" altLang="en-US" sz="3600" dirty="0"/>
              <a:t>急性期医療救護活動について</a:t>
            </a:r>
          </a:p>
        </p:txBody>
      </p:sp>
      <p:sp>
        <p:nvSpPr>
          <p:cNvPr id="3"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smtClean="0">
                <a:solidFill>
                  <a:schemeClr val="bg1"/>
                </a:solidFill>
                <a:latin typeface="HGｺﾞｼｯｸM" pitchFamily="49" charset="-128"/>
                <a:ea typeface="HGｺﾞｼｯｸM" pitchFamily="49" charset="-128"/>
              </a:rPr>
              <a:pPr algn="r" eaLnBrk="1" hangingPunct="1"/>
              <a:t>92</a:t>
            </a:fld>
            <a:endParaRPr lang="en-US" altLang="ja-JP" sz="12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37746300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79640" y="692696"/>
            <a:ext cx="8640960" cy="673595"/>
          </a:xfrm>
          <a:prstGeom prst="rect">
            <a:avLst/>
          </a:prstGeom>
          <a:solidFill>
            <a:schemeClr val="bg1"/>
          </a:solidFill>
          <a:ln cmpd="dbl">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846" dirty="0">
                <a:solidFill>
                  <a:schemeClr val="tx1"/>
                </a:solidFill>
                <a:latin typeface="ＭＳ ゴシック" panose="020B0609070205080204" pitchFamily="49" charset="-128"/>
                <a:ea typeface="ＭＳ ゴシック" panose="020B0609070205080204" pitchFamily="49" charset="-128"/>
              </a:rPr>
              <a:t>　 </a:t>
            </a:r>
            <a:r>
              <a:rPr lang="ja-JP" altLang="en-US" sz="1846" u="sng" dirty="0">
                <a:solidFill>
                  <a:schemeClr val="tx1"/>
                </a:solidFill>
                <a:latin typeface="ＭＳ ゴシック" panose="020B0609070205080204" pitchFamily="49" charset="-128"/>
                <a:ea typeface="ＭＳ ゴシック" panose="020B0609070205080204" pitchFamily="49" charset="-128"/>
              </a:rPr>
              <a:t>線状降水帯</a:t>
            </a:r>
            <a:r>
              <a:rPr lang="ja-JP" altLang="en-US" sz="1846" dirty="0">
                <a:solidFill>
                  <a:schemeClr val="tx1"/>
                </a:solidFill>
                <a:latin typeface="ＭＳ ゴシック" panose="020B0609070205080204" pitchFamily="49" charset="-128"/>
                <a:ea typeface="ＭＳ ゴシック" panose="020B0609070205080204" pitchFamily="49" charset="-128"/>
              </a:rPr>
              <a:t>の長期間にわたる停滞　</a:t>
            </a:r>
            <a:r>
              <a:rPr lang="ja-JP" altLang="en-US" sz="1846" u="sng" dirty="0">
                <a:solidFill>
                  <a:schemeClr val="tx1"/>
                </a:solidFill>
                <a:latin typeface="ＭＳ ゴシック" panose="020B0609070205080204" pitchFamily="49" charset="-128"/>
                <a:ea typeface="ＭＳ ゴシック" panose="020B0609070205080204" pitchFamily="49" charset="-128"/>
              </a:rPr>
              <a:t>１日で７月約１ヶ月分の降水量</a:t>
            </a:r>
            <a:endParaRPr lang="en-US" altLang="ja-JP" sz="1846" dirty="0">
              <a:solidFill>
                <a:schemeClr val="tx1"/>
              </a:solidFill>
              <a:latin typeface="ＭＳ ゴシック" panose="020B0609070205080204" pitchFamily="49" charset="-128"/>
              <a:ea typeface="ＭＳ ゴシック" panose="020B0609070205080204" pitchFamily="49" charset="-128"/>
            </a:endParaRPr>
          </a:p>
          <a:p>
            <a:r>
              <a:rPr lang="ja-JP" altLang="en-US" sz="1015" dirty="0">
                <a:solidFill>
                  <a:schemeClr val="tx1"/>
                </a:solidFill>
                <a:latin typeface="ＭＳ ゴシック" panose="020B0609070205080204" pitchFamily="49" charset="-128"/>
                <a:ea typeface="ＭＳ ゴシック" panose="020B0609070205080204" pitchFamily="49" charset="-128"/>
              </a:rPr>
              <a:t>　　　　　　　　　　　　　（３日２３時頃から４日１０時頃まで）　　　　　　　　</a:t>
            </a:r>
            <a:endParaRPr lang="ja-JP" altLang="en-US" sz="1662" dirty="0">
              <a:solidFill>
                <a:srgbClr val="FF0000"/>
              </a:solidFill>
              <a:latin typeface="ＭＳ ゴシック" panose="020B0609070205080204" pitchFamily="49" charset="-128"/>
              <a:ea typeface="ＭＳ ゴシック" panose="020B0609070205080204" pitchFamily="49" charset="-128"/>
            </a:endParaRPr>
          </a:p>
        </p:txBody>
      </p:sp>
      <p:sp>
        <p:nvSpPr>
          <p:cNvPr id="3" name="テキスト ボックス 2"/>
          <p:cNvSpPr txBox="1"/>
          <p:nvPr/>
        </p:nvSpPr>
        <p:spPr>
          <a:xfrm>
            <a:off x="16031" y="1484784"/>
            <a:ext cx="9144000" cy="1626984"/>
          </a:xfrm>
          <a:prstGeom prst="rect">
            <a:avLst/>
          </a:prstGeom>
          <a:noFill/>
        </p:spPr>
        <p:txBody>
          <a:bodyPr wrap="square" rtlCol="0">
            <a:spAutoFit/>
          </a:bodyPr>
          <a:lstStyle/>
          <a:p>
            <a:pPr marL="263776" indent="-263776">
              <a:buFont typeface="Wingdings" panose="05000000000000000000" pitchFamily="2" charset="2"/>
              <a:buChar char="l"/>
            </a:pPr>
            <a:r>
              <a:rPr lang="ja-JP" altLang="en-US" sz="1662" dirty="0">
                <a:solidFill>
                  <a:schemeClr val="accent4"/>
                </a:solidFill>
                <a:latin typeface="ＭＳ ゴシック" panose="020B0609070205080204" pitchFamily="49" charset="-128"/>
                <a:ea typeface="ＭＳ ゴシック" panose="020B0609070205080204" pitchFamily="49" charset="-128"/>
              </a:rPr>
              <a:t>７月４日朝方にかけての１２時間降水量は、</a:t>
            </a:r>
            <a:r>
              <a:rPr lang="ja-JP" altLang="en-US" sz="1662" b="1" u="sng" dirty="0">
                <a:solidFill>
                  <a:schemeClr val="accent4"/>
                </a:solidFill>
                <a:latin typeface="ＭＳ ゴシック" panose="020B0609070205080204" pitchFamily="49" charset="-128"/>
                <a:ea typeface="ＭＳ ゴシック" panose="020B0609070205080204" pitchFamily="49" charset="-128"/>
              </a:rPr>
              <a:t>県南９地点</a:t>
            </a:r>
            <a:r>
              <a:rPr lang="en-US" altLang="ja-JP" sz="1662" b="1" u="sng" dirty="0">
                <a:solidFill>
                  <a:schemeClr val="accent4"/>
                </a:solidFill>
                <a:latin typeface="ＭＳ ゴシック" panose="020B0609070205080204" pitchFamily="49" charset="-128"/>
                <a:ea typeface="ＭＳ ゴシック" panose="020B0609070205080204" pitchFamily="49" charset="-128"/>
              </a:rPr>
              <a:t>〔</a:t>
            </a:r>
            <a:r>
              <a:rPr lang="ja-JP" altLang="en-US" sz="1662" b="1" u="sng" dirty="0">
                <a:solidFill>
                  <a:schemeClr val="accent4"/>
                </a:solidFill>
                <a:latin typeface="ＭＳ ゴシック" panose="020B0609070205080204" pitchFamily="49" charset="-128"/>
                <a:ea typeface="ＭＳ ゴシック" panose="020B0609070205080204" pitchFamily="49" charset="-128"/>
              </a:rPr>
              <a:t>球磨川水系（山江、一勝地、人吉、上、多良木、湯前横谷）、田浦、水俣、牛深</a:t>
            </a:r>
            <a:r>
              <a:rPr lang="en-US" altLang="ja-JP" sz="1662" b="1" u="sng" dirty="0">
                <a:solidFill>
                  <a:schemeClr val="accent4"/>
                </a:solidFill>
                <a:latin typeface="ＭＳ ゴシック" panose="020B0609070205080204" pitchFamily="49" charset="-128"/>
                <a:ea typeface="ＭＳ ゴシック" panose="020B0609070205080204" pitchFamily="49" charset="-128"/>
              </a:rPr>
              <a:t>〕</a:t>
            </a:r>
            <a:r>
              <a:rPr lang="ja-JP" altLang="en-US" sz="1662" b="1" u="sng" dirty="0">
                <a:solidFill>
                  <a:schemeClr val="accent4"/>
                </a:solidFill>
                <a:latin typeface="ＭＳ ゴシック" panose="020B0609070205080204" pitchFamily="49" charset="-128"/>
                <a:ea typeface="ＭＳ ゴシック" panose="020B0609070205080204" pitchFamily="49" charset="-128"/>
              </a:rPr>
              <a:t>で観測史上１位</a:t>
            </a:r>
            <a:r>
              <a:rPr lang="ja-JP" altLang="en-US" sz="1662" dirty="0">
                <a:solidFill>
                  <a:schemeClr val="accent4"/>
                </a:solidFill>
                <a:latin typeface="ＭＳ ゴシック" panose="020B0609070205080204" pitchFamily="49" charset="-128"/>
                <a:ea typeface="ＭＳ ゴシック" panose="020B0609070205080204" pitchFamily="49" charset="-128"/>
              </a:rPr>
              <a:t>を記録。</a:t>
            </a:r>
            <a:endParaRPr lang="en-US" altLang="ja-JP" sz="1662" dirty="0">
              <a:solidFill>
                <a:schemeClr val="accent4"/>
              </a:solidFill>
              <a:latin typeface="ＭＳ ゴシック" panose="020B0609070205080204" pitchFamily="49" charset="-128"/>
              <a:ea typeface="ＭＳ ゴシック" panose="020B0609070205080204" pitchFamily="49" charset="-128"/>
            </a:endParaRPr>
          </a:p>
          <a:p>
            <a:pPr marL="263776" indent="-263776">
              <a:buFont typeface="Wingdings" panose="05000000000000000000" pitchFamily="2" charset="2"/>
              <a:buChar char="l"/>
            </a:pPr>
            <a:r>
              <a:rPr lang="ja-JP" altLang="en-US" sz="1662" dirty="0">
                <a:solidFill>
                  <a:schemeClr val="accent4"/>
                </a:solidFill>
                <a:latin typeface="ＭＳ ゴシック" panose="020B0609070205080204" pitchFamily="49" charset="-128"/>
                <a:ea typeface="ＭＳ ゴシック" panose="020B0609070205080204" pitchFamily="49" charset="-128"/>
              </a:rPr>
              <a:t>広範囲に降った大量の雨が球磨川に流れ込み、大氾濫を引き起こした。また、水俣、芦北、天草においても土砂崩れ等を引き起こした。</a:t>
            </a:r>
            <a:endParaRPr lang="en-US" altLang="ja-JP" sz="1662" dirty="0">
              <a:solidFill>
                <a:schemeClr val="accent4"/>
              </a:solidFill>
              <a:latin typeface="ＭＳ ゴシック" panose="020B0609070205080204" pitchFamily="49" charset="-128"/>
              <a:ea typeface="ＭＳ ゴシック" panose="020B0609070205080204" pitchFamily="49" charset="-128"/>
            </a:endParaRPr>
          </a:p>
          <a:p>
            <a:pPr marL="263776" indent="-263776">
              <a:buFont typeface="Wingdings" panose="05000000000000000000" pitchFamily="2" charset="2"/>
              <a:buChar char="l"/>
            </a:pPr>
            <a:r>
              <a:rPr lang="ja-JP" altLang="en-US" sz="1662" dirty="0">
                <a:solidFill>
                  <a:schemeClr val="accent4"/>
                </a:solidFill>
                <a:latin typeface="ＭＳ ゴシック" panose="020B0609070205080204" pitchFamily="49" charset="-128"/>
                <a:ea typeface="ＭＳ ゴシック" panose="020B0609070205080204" pitchFamily="49" charset="-128"/>
              </a:rPr>
              <a:t>さらに、７月６日から８日未明にかけての断続的な非常に激しい雨により、県北地域でも川の増水、土砂崩れ等を引き起こした。</a:t>
            </a:r>
          </a:p>
        </p:txBody>
      </p:sp>
      <p:sp>
        <p:nvSpPr>
          <p:cNvPr id="53" name="楕円 52"/>
          <p:cNvSpPr/>
          <p:nvPr/>
        </p:nvSpPr>
        <p:spPr>
          <a:xfrm>
            <a:off x="2437841" y="5654014"/>
            <a:ext cx="85670" cy="864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34" name="テキスト ボックス 33"/>
          <p:cNvSpPr txBox="1"/>
          <p:nvPr/>
        </p:nvSpPr>
        <p:spPr>
          <a:xfrm>
            <a:off x="205546" y="3170017"/>
            <a:ext cx="4248284" cy="291170"/>
          </a:xfrm>
          <a:prstGeom prst="rect">
            <a:avLst/>
          </a:prstGeom>
          <a:noFill/>
        </p:spPr>
        <p:txBody>
          <a:bodyPr wrap="square" rtlCol="0">
            <a:spAutoFit/>
          </a:bodyPr>
          <a:lstStyle/>
          <a:p>
            <a:r>
              <a:rPr lang="en-US" altLang="ja-JP" sz="1292" dirty="0">
                <a:latin typeface="ＭＳ ゴシック" panose="020B0609070205080204" pitchFamily="49" charset="-128"/>
                <a:ea typeface="ＭＳ ゴシック" panose="020B0609070205080204" pitchFamily="49" charset="-128"/>
              </a:rPr>
              <a:t>【</a:t>
            </a:r>
            <a:r>
              <a:rPr lang="ja-JP" altLang="en-US" sz="1292" dirty="0">
                <a:latin typeface="ＭＳ ゴシック" panose="020B0609070205080204" pitchFamily="49" charset="-128"/>
                <a:ea typeface="ＭＳ ゴシック" panose="020B0609070205080204" pitchFamily="49" charset="-128"/>
              </a:rPr>
              <a:t>気象レーザー画像（７月４日）</a:t>
            </a:r>
            <a:r>
              <a:rPr lang="en-US" altLang="ja-JP" sz="1292" dirty="0">
                <a:latin typeface="ＭＳ ゴシック" panose="020B0609070205080204" pitchFamily="49" charset="-128"/>
                <a:ea typeface="ＭＳ ゴシック" panose="020B0609070205080204" pitchFamily="49" charset="-128"/>
              </a:rPr>
              <a:t>】</a:t>
            </a:r>
          </a:p>
        </p:txBody>
      </p:sp>
      <p:grpSp>
        <p:nvGrpSpPr>
          <p:cNvPr id="10" name="グループ化 9"/>
          <p:cNvGrpSpPr/>
          <p:nvPr/>
        </p:nvGrpSpPr>
        <p:grpSpPr>
          <a:xfrm>
            <a:off x="3904398" y="4017624"/>
            <a:ext cx="5114247" cy="2633430"/>
            <a:chOff x="3448398" y="3148730"/>
            <a:chExt cx="6179127" cy="3703467"/>
          </a:xfrm>
        </p:grpSpPr>
        <p:pic>
          <p:nvPicPr>
            <p:cNvPr id="9" name="図 8"/>
            <p:cNvPicPr>
              <a:picLocks noChangeAspect="1"/>
            </p:cNvPicPr>
            <p:nvPr/>
          </p:nvPicPr>
          <p:blipFill>
            <a:blip r:embed="rId2"/>
            <a:stretch>
              <a:fillRect/>
            </a:stretch>
          </p:blipFill>
          <p:spPr>
            <a:xfrm>
              <a:off x="3448398" y="3148730"/>
              <a:ext cx="6179127" cy="3703467"/>
            </a:xfrm>
            <a:prstGeom prst="rect">
              <a:avLst/>
            </a:prstGeom>
          </p:spPr>
        </p:pic>
        <p:sp>
          <p:nvSpPr>
            <p:cNvPr id="28" name="正方形/長方形 27"/>
            <p:cNvSpPr/>
            <p:nvPr/>
          </p:nvSpPr>
          <p:spPr>
            <a:xfrm>
              <a:off x="4760041" y="3629024"/>
              <a:ext cx="2955209" cy="249555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grpSp>
      <p:sp>
        <p:nvSpPr>
          <p:cNvPr id="37" name="テキスト ボックス 36"/>
          <p:cNvSpPr txBox="1"/>
          <p:nvPr/>
        </p:nvSpPr>
        <p:spPr>
          <a:xfrm>
            <a:off x="3818728" y="3144969"/>
            <a:ext cx="4248284" cy="291170"/>
          </a:xfrm>
          <a:prstGeom prst="rect">
            <a:avLst/>
          </a:prstGeom>
          <a:noFill/>
        </p:spPr>
        <p:txBody>
          <a:bodyPr wrap="square" rtlCol="0">
            <a:spAutoFit/>
          </a:bodyPr>
          <a:lstStyle/>
          <a:p>
            <a:r>
              <a:rPr lang="ja-JP" altLang="en-US" sz="1292" dirty="0">
                <a:latin typeface="ＭＳ ゴシック" panose="020B0609070205080204" pitchFamily="49" charset="-128"/>
                <a:ea typeface="ＭＳ ゴシック" panose="020B0609070205080204" pitchFamily="49" charset="-128"/>
              </a:rPr>
              <a:t>７月３日午前１時から５日午前０時までの時間雨量</a:t>
            </a:r>
            <a:endParaRPr lang="en-US" altLang="ja-JP" sz="1292" dirty="0">
              <a:latin typeface="ＭＳ ゴシック" panose="020B0609070205080204" pitchFamily="49" charset="-128"/>
              <a:ea typeface="ＭＳ ゴシック" panose="020B0609070205080204" pitchFamily="49" charset="-128"/>
            </a:endParaRPr>
          </a:p>
        </p:txBody>
      </p:sp>
      <p:sp>
        <p:nvSpPr>
          <p:cNvPr id="11" name="角丸四角形吹き出し 10"/>
          <p:cNvSpPr/>
          <p:nvPr/>
        </p:nvSpPr>
        <p:spPr>
          <a:xfrm>
            <a:off x="5449307" y="3460223"/>
            <a:ext cx="3464490" cy="518379"/>
          </a:xfrm>
          <a:prstGeom prst="wedgeRoundRectCallout">
            <a:avLst>
              <a:gd name="adj1" fmla="val 2538"/>
              <a:gd name="adj2" fmla="val 8717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altLang="ja-JP" sz="1292" dirty="0">
                <a:solidFill>
                  <a:srgbClr val="FF0000"/>
                </a:solidFill>
                <a:latin typeface="ＭＳ ゴシック" panose="020B0609070205080204" pitchFamily="49" charset="-128"/>
                <a:ea typeface="ＭＳ ゴシック" panose="020B0609070205080204" pitchFamily="49" charset="-128"/>
              </a:rPr>
              <a:t>24</a:t>
            </a:r>
            <a:r>
              <a:rPr lang="ja-JP" altLang="en-US" sz="1292" dirty="0">
                <a:solidFill>
                  <a:srgbClr val="FF0000"/>
                </a:solidFill>
                <a:latin typeface="ＭＳ ゴシック" panose="020B0609070205080204" pitchFamily="49" charset="-128"/>
                <a:ea typeface="ＭＳ ゴシック" panose="020B0609070205080204" pitchFamily="49" charset="-128"/>
              </a:rPr>
              <a:t>時間で</a:t>
            </a:r>
            <a:r>
              <a:rPr lang="en-US" altLang="ja-JP" sz="1292" dirty="0">
                <a:solidFill>
                  <a:srgbClr val="FF0000"/>
                </a:solidFill>
                <a:latin typeface="ＭＳ ゴシック" panose="020B0609070205080204" pitchFamily="49" charset="-128"/>
                <a:ea typeface="ＭＳ ゴシック" panose="020B0609070205080204" pitchFamily="49" charset="-128"/>
              </a:rPr>
              <a:t>7</a:t>
            </a:r>
            <a:r>
              <a:rPr lang="ja-JP" altLang="en-US" sz="1292" dirty="0">
                <a:solidFill>
                  <a:srgbClr val="FF0000"/>
                </a:solidFill>
                <a:latin typeface="ＭＳ ゴシック" panose="020B0609070205080204" pitchFamily="49" charset="-128"/>
                <a:ea typeface="ＭＳ ゴシック" panose="020B0609070205080204" pitchFamily="49" charset="-128"/>
              </a:rPr>
              <a:t>月約</a:t>
            </a:r>
            <a:r>
              <a:rPr lang="en-US" altLang="ja-JP" sz="1292" dirty="0">
                <a:solidFill>
                  <a:srgbClr val="FF0000"/>
                </a:solidFill>
                <a:latin typeface="ＭＳ ゴシック" panose="020B0609070205080204" pitchFamily="49" charset="-128"/>
                <a:ea typeface="ＭＳ ゴシック" panose="020B0609070205080204" pitchFamily="49" charset="-128"/>
              </a:rPr>
              <a:t>1</a:t>
            </a:r>
            <a:r>
              <a:rPr lang="ja-JP" altLang="en-US" sz="1292" dirty="0">
                <a:solidFill>
                  <a:srgbClr val="FF0000"/>
                </a:solidFill>
                <a:latin typeface="ＭＳ ゴシック" panose="020B0609070205080204" pitchFamily="49" charset="-128"/>
                <a:ea typeface="ＭＳ ゴシック" panose="020B0609070205080204" pitchFamily="49" charset="-128"/>
              </a:rPr>
              <a:t>ヶ月分</a:t>
            </a:r>
            <a:r>
              <a:rPr lang="en-US" altLang="ja-JP" sz="1292" dirty="0">
                <a:solidFill>
                  <a:srgbClr val="FF0000"/>
                </a:solidFill>
                <a:latin typeface="ＭＳ ゴシック" panose="020B0609070205080204" pitchFamily="49" charset="-128"/>
                <a:ea typeface="ＭＳ ゴシック" panose="020B0609070205080204" pitchFamily="49" charset="-128"/>
              </a:rPr>
              <a:t>(</a:t>
            </a:r>
            <a:r>
              <a:rPr lang="ja-JP" altLang="en-US" sz="1292" dirty="0">
                <a:solidFill>
                  <a:srgbClr val="FF0000"/>
                </a:solidFill>
                <a:latin typeface="ＭＳ ゴシック" panose="020B0609070205080204" pitchFamily="49" charset="-128"/>
                <a:ea typeface="ＭＳ ゴシック" panose="020B0609070205080204" pitchFamily="49" charset="-128"/>
              </a:rPr>
              <a:t>雨量</a:t>
            </a:r>
            <a:r>
              <a:rPr lang="en-US" altLang="ja-JP" sz="1292" dirty="0">
                <a:solidFill>
                  <a:srgbClr val="FF0000"/>
                </a:solidFill>
                <a:latin typeface="ＭＳ ゴシック" panose="020B0609070205080204" pitchFamily="49" charset="-128"/>
                <a:ea typeface="ＭＳ ゴシック" panose="020B0609070205080204" pitchFamily="49" charset="-128"/>
              </a:rPr>
              <a:t>463.5</a:t>
            </a:r>
            <a:r>
              <a:rPr lang="ja-JP" altLang="en-US" sz="1292" dirty="0">
                <a:solidFill>
                  <a:srgbClr val="FF0000"/>
                </a:solidFill>
                <a:latin typeface="ＭＳ ゴシック" panose="020B0609070205080204" pitchFamily="49" charset="-128"/>
                <a:ea typeface="ＭＳ ゴシック" panose="020B0609070205080204" pitchFamily="49" charset="-128"/>
              </a:rPr>
              <a:t>ｍｍ</a:t>
            </a:r>
            <a:r>
              <a:rPr lang="en-US" altLang="ja-JP" sz="1292" dirty="0">
                <a:solidFill>
                  <a:srgbClr val="FF0000"/>
                </a:solidFill>
                <a:latin typeface="ＭＳ ゴシック" panose="020B0609070205080204" pitchFamily="49" charset="-128"/>
                <a:ea typeface="ＭＳ ゴシック" panose="020B0609070205080204" pitchFamily="49" charset="-128"/>
              </a:rPr>
              <a:t>)</a:t>
            </a:r>
          </a:p>
          <a:p>
            <a:r>
              <a:rPr lang="ja-JP" altLang="en-US" sz="1292" dirty="0">
                <a:solidFill>
                  <a:schemeClr val="tx2"/>
                </a:solidFill>
                <a:latin typeface="ＭＳ ゴシック" panose="020B0609070205080204" pitchFamily="49" charset="-128"/>
                <a:ea typeface="ＭＳ ゴシック" panose="020B0609070205080204" pitchFamily="49" charset="-128"/>
              </a:rPr>
              <a:t>観測史上１位</a:t>
            </a:r>
          </a:p>
        </p:txBody>
      </p:sp>
      <p:sp>
        <p:nvSpPr>
          <p:cNvPr id="23" name="テキスト ボックス 22"/>
          <p:cNvSpPr txBox="1"/>
          <p:nvPr/>
        </p:nvSpPr>
        <p:spPr>
          <a:xfrm>
            <a:off x="3739049" y="3686348"/>
            <a:ext cx="2006250" cy="307777"/>
          </a:xfrm>
          <a:prstGeom prst="rect">
            <a:avLst/>
          </a:prstGeom>
          <a:noFill/>
        </p:spPr>
        <p:txBody>
          <a:bodyPr wrap="square" rtlCol="0">
            <a:spAutoFit/>
          </a:bodyPr>
          <a:lstStyle/>
          <a:p>
            <a:r>
              <a:rPr lang="ja-JP" altLang="en-US" sz="1400" dirty="0">
                <a:latin typeface="ＭＳ ゴシック" panose="020B0609070205080204" pitchFamily="49" charset="-128"/>
                <a:ea typeface="ＭＳ ゴシック" panose="020B0609070205080204" pitchFamily="49" charset="-128"/>
              </a:rPr>
              <a:t>あさぎり町（上）</a:t>
            </a:r>
            <a:endParaRPr lang="en-US" altLang="ja-JP" sz="1400" dirty="0">
              <a:latin typeface="ＭＳ ゴシック" panose="020B0609070205080204" pitchFamily="49" charset="-128"/>
              <a:ea typeface="ＭＳ ゴシック" panose="020B0609070205080204" pitchFamily="49" charset="-128"/>
            </a:endParaRPr>
          </a:p>
        </p:txBody>
      </p:sp>
      <p:sp>
        <p:nvSpPr>
          <p:cNvPr id="21" name="テキスト ボックス 20"/>
          <p:cNvSpPr txBox="1"/>
          <p:nvPr/>
        </p:nvSpPr>
        <p:spPr>
          <a:xfrm>
            <a:off x="5584554" y="6622555"/>
            <a:ext cx="3428685" cy="262829"/>
          </a:xfrm>
          <a:prstGeom prst="rect">
            <a:avLst/>
          </a:prstGeom>
          <a:noFill/>
        </p:spPr>
        <p:txBody>
          <a:bodyPr wrap="square" rtlCol="0">
            <a:spAutoFit/>
          </a:bodyPr>
          <a:lstStyle/>
          <a:p>
            <a:r>
              <a:rPr lang="ja-JP" altLang="en-US" sz="1108" dirty="0">
                <a:latin typeface="ＭＳ ゴシック" panose="020B0609070205080204" pitchFamily="49" charset="-128"/>
                <a:ea typeface="ＭＳ ゴシック" panose="020B0609070205080204" pitchFamily="49" charset="-128"/>
              </a:rPr>
              <a:t>（令和２年７月５日熊本地方気象台資料を加工）</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8" y="3413523"/>
            <a:ext cx="3596522" cy="3311432"/>
          </a:xfrm>
          <a:prstGeom prst="rect">
            <a:avLst/>
          </a:prstGeom>
        </p:spPr>
      </p:pic>
      <p:cxnSp>
        <p:nvCxnSpPr>
          <p:cNvPr id="14" name="直線矢印コネクタ 13"/>
          <p:cNvCxnSpPr/>
          <p:nvPr/>
        </p:nvCxnSpPr>
        <p:spPr>
          <a:xfrm flipH="1">
            <a:off x="2523512" y="3978602"/>
            <a:ext cx="1295216" cy="18803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93</a:t>
            </a:fld>
            <a:endParaRPr lang="en-US" altLang="ja-JP" sz="1200" dirty="0">
              <a:solidFill>
                <a:schemeClr val="bg1"/>
              </a:solidFill>
              <a:latin typeface="HGｺﾞｼｯｸM" pitchFamily="49" charset="-128"/>
              <a:ea typeface="HGｺﾞｼｯｸM" pitchFamily="49" charset="-128"/>
            </a:endParaRPr>
          </a:p>
        </p:txBody>
      </p:sp>
      <p:sp>
        <p:nvSpPr>
          <p:cNvPr id="18" name="Rectangle 7">
            <a:extLst>
              <a:ext uri="{FF2B5EF4-FFF2-40B4-BE49-F238E27FC236}">
                <a16:creationId xmlns:a16="http://schemas.microsoft.com/office/drawing/2014/main" id="{012BE310-C167-4F16-9946-1C61D88CC0B6}"/>
              </a:ext>
            </a:extLst>
          </p:cNvPr>
          <p:cNvSpPr>
            <a:spLocks noChangeArrowheads="1"/>
          </p:cNvSpPr>
          <p:nvPr/>
        </p:nvSpPr>
        <p:spPr bwMode="auto">
          <a:xfrm>
            <a:off x="-39566" y="-15751"/>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豪雨の概要　</a:t>
            </a:r>
            <a:r>
              <a:rPr lang="ja-JP" altLang="en-US" sz="2400" dirty="0">
                <a:solidFill>
                  <a:srgbClr val="FFFFFF"/>
                </a:solidFill>
                <a:latin typeface="+mn-ea"/>
                <a:ea typeface="+mn-ea"/>
              </a:rPr>
              <a:t>～降雨の状況～　</a:t>
            </a:r>
            <a:r>
              <a:rPr lang="ja-JP" altLang="en-US" sz="2800" dirty="0">
                <a:solidFill>
                  <a:srgbClr val="FFFFFF"/>
                </a:solidFill>
                <a:latin typeface="+mn-ea"/>
                <a:ea typeface="+mn-ea"/>
              </a:rPr>
              <a:t>　　　　　　　</a:t>
            </a:r>
          </a:p>
        </p:txBody>
      </p:sp>
    </p:spTree>
    <p:extLst>
      <p:ext uri="{BB962C8B-B14F-4D97-AF65-F5344CB8AC3E}">
        <p14:creationId xmlns:p14="http://schemas.microsoft.com/office/powerpoint/2010/main" val="5624875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 name="グループ化 240">
            <a:extLst>
              <a:ext uri="{FF2B5EF4-FFF2-40B4-BE49-F238E27FC236}">
                <a16:creationId xmlns:a16="http://schemas.microsoft.com/office/drawing/2014/main" id="{A7162436-9F59-4FC2-993B-FDAC1C058FFB}"/>
              </a:ext>
            </a:extLst>
          </p:cNvPr>
          <p:cNvGrpSpPr>
            <a:grpSpLocks noChangeAspect="1"/>
          </p:cNvGrpSpPr>
          <p:nvPr/>
        </p:nvGrpSpPr>
        <p:grpSpPr>
          <a:xfrm>
            <a:off x="2549140" y="1629009"/>
            <a:ext cx="5163177" cy="5260691"/>
            <a:chOff x="1949396" y="362584"/>
            <a:chExt cx="5984233" cy="6097254"/>
          </a:xfrm>
        </p:grpSpPr>
        <p:sp>
          <p:nvSpPr>
            <p:cNvPr id="242" name="Rectangle 12">
              <a:extLst>
                <a:ext uri="{FF2B5EF4-FFF2-40B4-BE49-F238E27FC236}">
                  <a16:creationId xmlns:a16="http://schemas.microsoft.com/office/drawing/2014/main" id="{0FD02458-4DC6-49C0-ACBA-5FD9F3250CEC}"/>
                </a:ext>
              </a:extLst>
            </p:cNvPr>
            <p:cNvSpPr>
              <a:spLocks noChangeArrowheads="1"/>
            </p:cNvSpPr>
            <p:nvPr/>
          </p:nvSpPr>
          <p:spPr bwMode="auto">
            <a:xfrm>
              <a:off x="6512690" y="1534236"/>
              <a:ext cx="905292" cy="145728"/>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mn-cs"/>
                </a:rPr>
                <a:t>銚子笠</a:t>
              </a:r>
              <a:r>
                <a:rPr kumimoji="1" lang="en-US" altLang="ja-JP" sz="8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mn-cs"/>
                </a:rPr>
                <a:t>(1,489m</a:t>
              </a:r>
              <a:r>
                <a:rPr kumimoji="1" lang="ja-JP" altLang="en-US" sz="8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mn-cs"/>
                </a:rPr>
                <a:t>）</a:t>
              </a:r>
              <a:endParaRPr kumimoji="1" lang="ja-JP" altLang="en-US" sz="1400" b="1" i="0" u="none" strike="noStrike" kern="1200" cap="none" spc="0" normalizeH="0" baseline="0" noProof="0">
                <a:ln>
                  <a:noFill/>
                </a:ln>
                <a:solidFill>
                  <a:srgbClr val="FF0000"/>
                </a:solidFill>
                <a:effectLst/>
                <a:uLnTx/>
                <a:uFillTx/>
                <a:latin typeface="Calibri" pitchFamily="34" charset="0"/>
                <a:ea typeface="HG丸ｺﾞｼｯｸM-PRO" pitchFamily="49" charset="-128"/>
                <a:cs typeface="+mn-cs"/>
              </a:endParaRPr>
            </a:p>
          </p:txBody>
        </p:sp>
        <p:pic>
          <p:nvPicPr>
            <p:cNvPr id="243" name="Picture 13">
              <a:extLst>
                <a:ext uri="{FF2B5EF4-FFF2-40B4-BE49-F238E27FC236}">
                  <a16:creationId xmlns:a16="http://schemas.microsoft.com/office/drawing/2014/main" id="{9731F489-6248-4C3B-87F1-18DB45EBBD17}"/>
                </a:ext>
              </a:extLst>
            </p:cNvPr>
            <p:cNvPicPr preferRelativeResize="0">
              <a:picLocks noChangeAspect="1" noChangeArrowheads="1"/>
            </p:cNvPicPr>
            <p:nvPr/>
          </p:nvPicPr>
          <p:blipFill>
            <a:blip r:embed="rId2" cstate="print"/>
            <a:srcRect/>
            <a:stretch>
              <a:fillRect/>
            </a:stretch>
          </p:blipFill>
          <p:spPr bwMode="auto">
            <a:xfrm>
              <a:off x="1957150" y="362584"/>
              <a:ext cx="5976479" cy="6097254"/>
            </a:xfrm>
            <a:prstGeom prst="rect">
              <a:avLst/>
            </a:prstGeom>
            <a:noFill/>
            <a:ln w="9525">
              <a:noFill/>
              <a:miter lim="800000"/>
              <a:headEnd/>
              <a:tailEnd/>
            </a:ln>
          </p:spPr>
        </p:pic>
        <p:sp>
          <p:nvSpPr>
            <p:cNvPr id="244" name="Rectangle 14">
              <a:extLst>
                <a:ext uri="{FF2B5EF4-FFF2-40B4-BE49-F238E27FC236}">
                  <a16:creationId xmlns:a16="http://schemas.microsoft.com/office/drawing/2014/main" id="{76F40A83-DFBA-46FF-9802-20AB90E25FEC}"/>
                </a:ext>
              </a:extLst>
            </p:cNvPr>
            <p:cNvSpPr>
              <a:spLocks noChangeArrowheads="1"/>
            </p:cNvSpPr>
            <p:nvPr/>
          </p:nvSpPr>
          <p:spPr bwMode="auto">
            <a:xfrm>
              <a:off x="3548681" y="4711103"/>
              <a:ext cx="1075882" cy="202076"/>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245" name="Picture 15">
              <a:extLst>
                <a:ext uri="{FF2B5EF4-FFF2-40B4-BE49-F238E27FC236}">
                  <a16:creationId xmlns:a16="http://schemas.microsoft.com/office/drawing/2014/main" id="{3D4E5565-DEB2-4E62-8FB3-0EC61D9DD5FE}"/>
                </a:ext>
              </a:extLst>
            </p:cNvPr>
            <p:cNvPicPr preferRelativeResize="0">
              <a:picLocks noChangeAspect="1" noChangeArrowheads="1"/>
            </p:cNvPicPr>
            <p:nvPr/>
          </p:nvPicPr>
          <p:blipFill>
            <a:blip r:embed="rId3" cstate="print"/>
            <a:srcRect/>
            <a:stretch>
              <a:fillRect/>
            </a:stretch>
          </p:blipFill>
          <p:spPr bwMode="auto">
            <a:xfrm>
              <a:off x="6762760" y="1268039"/>
              <a:ext cx="217115" cy="1943"/>
            </a:xfrm>
            <a:prstGeom prst="rect">
              <a:avLst/>
            </a:prstGeom>
            <a:noFill/>
            <a:ln w="9525">
              <a:noFill/>
              <a:miter lim="800000"/>
              <a:headEnd/>
              <a:tailEnd/>
            </a:ln>
          </p:spPr>
        </p:pic>
        <p:sp>
          <p:nvSpPr>
            <p:cNvPr id="246" name="Rectangle 16">
              <a:extLst>
                <a:ext uri="{FF2B5EF4-FFF2-40B4-BE49-F238E27FC236}">
                  <a16:creationId xmlns:a16="http://schemas.microsoft.com/office/drawing/2014/main" id="{5F71B696-BDC7-4590-9364-ACB354FBF7DB}"/>
                </a:ext>
              </a:extLst>
            </p:cNvPr>
            <p:cNvSpPr>
              <a:spLocks noChangeArrowheads="1"/>
            </p:cNvSpPr>
            <p:nvPr/>
          </p:nvSpPr>
          <p:spPr bwMode="auto">
            <a:xfrm>
              <a:off x="3548681" y="4711103"/>
              <a:ext cx="1075882" cy="202076"/>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247" name="Rectangle 17">
              <a:extLst>
                <a:ext uri="{FF2B5EF4-FFF2-40B4-BE49-F238E27FC236}">
                  <a16:creationId xmlns:a16="http://schemas.microsoft.com/office/drawing/2014/main" id="{D06344CA-4177-4333-92CF-86FB3087AD9F}"/>
                </a:ext>
              </a:extLst>
            </p:cNvPr>
            <p:cNvSpPr>
              <a:spLocks noChangeArrowheads="1"/>
            </p:cNvSpPr>
            <p:nvPr/>
          </p:nvSpPr>
          <p:spPr bwMode="auto">
            <a:xfrm>
              <a:off x="3840410" y="5067417"/>
              <a:ext cx="445900"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人吉市</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48" name="Rectangle 18">
              <a:extLst>
                <a:ext uri="{FF2B5EF4-FFF2-40B4-BE49-F238E27FC236}">
                  <a16:creationId xmlns:a16="http://schemas.microsoft.com/office/drawing/2014/main" id="{A905AA67-7091-44A3-9098-0433DAFCC43E}"/>
                </a:ext>
              </a:extLst>
            </p:cNvPr>
            <p:cNvSpPr>
              <a:spLocks noChangeArrowheads="1"/>
            </p:cNvSpPr>
            <p:nvPr/>
          </p:nvSpPr>
          <p:spPr bwMode="auto">
            <a:xfrm>
              <a:off x="3033032" y="3521963"/>
              <a:ext cx="928555" cy="21762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249" name="Picture 19">
              <a:extLst>
                <a:ext uri="{FF2B5EF4-FFF2-40B4-BE49-F238E27FC236}">
                  <a16:creationId xmlns:a16="http://schemas.microsoft.com/office/drawing/2014/main" id="{7B980DAF-8FA7-46CE-B566-29A4739F1824}"/>
                </a:ext>
              </a:extLst>
            </p:cNvPr>
            <p:cNvPicPr preferRelativeResize="0">
              <a:picLocks noChangeAspect="1" noChangeArrowheads="1"/>
            </p:cNvPicPr>
            <p:nvPr/>
          </p:nvPicPr>
          <p:blipFill>
            <a:blip r:embed="rId4"/>
            <a:srcRect/>
            <a:stretch>
              <a:fillRect/>
            </a:stretch>
          </p:blipFill>
          <p:spPr bwMode="auto">
            <a:xfrm>
              <a:off x="5473639" y="1132027"/>
              <a:ext cx="238439" cy="0"/>
            </a:xfrm>
            <a:prstGeom prst="rect">
              <a:avLst/>
            </a:prstGeom>
            <a:noFill/>
            <a:ln w="9525">
              <a:noFill/>
              <a:miter lim="800000"/>
              <a:headEnd/>
              <a:tailEnd/>
            </a:ln>
          </p:spPr>
        </p:pic>
        <p:sp>
          <p:nvSpPr>
            <p:cNvPr id="250" name="Rectangle 20">
              <a:extLst>
                <a:ext uri="{FF2B5EF4-FFF2-40B4-BE49-F238E27FC236}">
                  <a16:creationId xmlns:a16="http://schemas.microsoft.com/office/drawing/2014/main" id="{2AE9F471-DA04-4F0B-B38F-1201FECA5D37}"/>
                </a:ext>
              </a:extLst>
            </p:cNvPr>
            <p:cNvSpPr>
              <a:spLocks noChangeArrowheads="1"/>
            </p:cNvSpPr>
            <p:nvPr/>
          </p:nvSpPr>
          <p:spPr bwMode="auto">
            <a:xfrm>
              <a:off x="3033032" y="3521963"/>
              <a:ext cx="928555" cy="21762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251" name="Rectangle 21">
              <a:extLst>
                <a:ext uri="{FF2B5EF4-FFF2-40B4-BE49-F238E27FC236}">
                  <a16:creationId xmlns:a16="http://schemas.microsoft.com/office/drawing/2014/main" id="{AE115BA3-3E76-41EF-9CD7-C7B583100C51}"/>
                </a:ext>
              </a:extLst>
            </p:cNvPr>
            <p:cNvSpPr>
              <a:spLocks noChangeArrowheads="1"/>
            </p:cNvSpPr>
            <p:nvPr/>
          </p:nvSpPr>
          <p:spPr bwMode="auto">
            <a:xfrm>
              <a:off x="3033032" y="3551111"/>
              <a:ext cx="602881" cy="178360"/>
            </a:xfrm>
            <a:prstGeom prst="rect">
              <a:avLst/>
            </a:prstGeom>
            <a:noFill/>
            <a:ln w="9525">
              <a:noFill/>
              <a:miter lim="800000"/>
              <a:headEnd/>
              <a:tailEnd/>
            </a:ln>
          </p:spPr>
          <p:txBody>
            <a:bodyPr wrap="squar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球磨村</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52" name="Rectangle 22">
              <a:extLst>
                <a:ext uri="{FF2B5EF4-FFF2-40B4-BE49-F238E27FC236}">
                  <a16:creationId xmlns:a16="http://schemas.microsoft.com/office/drawing/2014/main" id="{3FF0CFA8-15F6-4FEE-AE0C-320C6BC1FB41}"/>
                </a:ext>
              </a:extLst>
            </p:cNvPr>
            <p:cNvSpPr>
              <a:spLocks noChangeArrowheads="1"/>
            </p:cNvSpPr>
            <p:nvPr/>
          </p:nvSpPr>
          <p:spPr bwMode="auto">
            <a:xfrm>
              <a:off x="5318556" y="2249274"/>
              <a:ext cx="953756" cy="21762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253" name="Picture 23">
              <a:extLst>
                <a:ext uri="{FF2B5EF4-FFF2-40B4-BE49-F238E27FC236}">
                  <a16:creationId xmlns:a16="http://schemas.microsoft.com/office/drawing/2014/main" id="{6BA325AA-935B-4C64-BBD0-A891BF238B76}"/>
                </a:ext>
              </a:extLst>
            </p:cNvPr>
            <p:cNvPicPr preferRelativeResize="0">
              <a:picLocks noChangeAspect="1" noChangeArrowheads="1"/>
            </p:cNvPicPr>
            <p:nvPr/>
          </p:nvPicPr>
          <p:blipFill>
            <a:blip r:embed="rId4"/>
            <a:srcRect/>
            <a:stretch>
              <a:fillRect/>
            </a:stretch>
          </p:blipFill>
          <p:spPr bwMode="auto">
            <a:xfrm>
              <a:off x="4101161" y="1157287"/>
              <a:ext cx="234562" cy="0"/>
            </a:xfrm>
            <a:prstGeom prst="rect">
              <a:avLst/>
            </a:prstGeom>
            <a:noFill/>
            <a:ln w="9525">
              <a:noFill/>
              <a:miter lim="800000"/>
              <a:headEnd/>
              <a:tailEnd/>
            </a:ln>
          </p:spPr>
        </p:pic>
        <p:sp>
          <p:nvSpPr>
            <p:cNvPr id="254" name="Rectangle 24">
              <a:extLst>
                <a:ext uri="{FF2B5EF4-FFF2-40B4-BE49-F238E27FC236}">
                  <a16:creationId xmlns:a16="http://schemas.microsoft.com/office/drawing/2014/main" id="{F560F367-7707-45F5-AD55-B4FC74017F4A}"/>
                </a:ext>
              </a:extLst>
            </p:cNvPr>
            <p:cNvSpPr>
              <a:spLocks noChangeArrowheads="1"/>
            </p:cNvSpPr>
            <p:nvPr/>
          </p:nvSpPr>
          <p:spPr bwMode="auto">
            <a:xfrm>
              <a:off x="5318556" y="2249274"/>
              <a:ext cx="953756" cy="21762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255" name="Rectangle 25">
              <a:extLst>
                <a:ext uri="{FF2B5EF4-FFF2-40B4-BE49-F238E27FC236}">
                  <a16:creationId xmlns:a16="http://schemas.microsoft.com/office/drawing/2014/main" id="{F223F4DC-83F9-4BD3-9BB0-1F2F6322EFC9}"/>
                </a:ext>
              </a:extLst>
            </p:cNvPr>
            <p:cNvSpPr>
              <a:spLocks noChangeArrowheads="1"/>
            </p:cNvSpPr>
            <p:nvPr/>
          </p:nvSpPr>
          <p:spPr bwMode="auto">
            <a:xfrm>
              <a:off x="5381468" y="2495851"/>
              <a:ext cx="445900"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五木村</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56" name="Rectangle 26">
              <a:extLst>
                <a:ext uri="{FF2B5EF4-FFF2-40B4-BE49-F238E27FC236}">
                  <a16:creationId xmlns:a16="http://schemas.microsoft.com/office/drawing/2014/main" id="{12EF9B41-E2F6-4AC2-9D2E-4865A29542CC}"/>
                </a:ext>
              </a:extLst>
            </p:cNvPr>
            <p:cNvSpPr>
              <a:spLocks noChangeArrowheads="1"/>
            </p:cNvSpPr>
            <p:nvPr/>
          </p:nvSpPr>
          <p:spPr bwMode="auto">
            <a:xfrm>
              <a:off x="6997321" y="3123641"/>
              <a:ext cx="858767" cy="202076"/>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257" name="Picture 27">
              <a:extLst>
                <a:ext uri="{FF2B5EF4-FFF2-40B4-BE49-F238E27FC236}">
                  <a16:creationId xmlns:a16="http://schemas.microsoft.com/office/drawing/2014/main" id="{1A1E88A1-F48B-4F95-9B61-BDD106A126C4}"/>
                </a:ext>
              </a:extLst>
            </p:cNvPr>
            <p:cNvPicPr preferRelativeResize="0">
              <a:picLocks noChangeAspect="1" noChangeArrowheads="1"/>
            </p:cNvPicPr>
            <p:nvPr/>
          </p:nvPicPr>
          <p:blipFill>
            <a:blip r:embed="rId3" cstate="print"/>
            <a:srcRect/>
            <a:stretch>
              <a:fillRect/>
            </a:stretch>
          </p:blipFill>
          <p:spPr bwMode="auto">
            <a:xfrm>
              <a:off x="5045224" y="1067907"/>
              <a:ext cx="220992" cy="1943"/>
            </a:xfrm>
            <a:prstGeom prst="rect">
              <a:avLst/>
            </a:prstGeom>
            <a:noFill/>
            <a:ln w="9525">
              <a:noFill/>
              <a:miter lim="800000"/>
              <a:headEnd/>
              <a:tailEnd/>
            </a:ln>
          </p:spPr>
        </p:pic>
        <p:sp>
          <p:nvSpPr>
            <p:cNvPr id="258" name="Rectangle 28">
              <a:extLst>
                <a:ext uri="{FF2B5EF4-FFF2-40B4-BE49-F238E27FC236}">
                  <a16:creationId xmlns:a16="http://schemas.microsoft.com/office/drawing/2014/main" id="{3FA2151B-FD5A-48EB-ABBD-CE9DDE1C1491}"/>
                </a:ext>
              </a:extLst>
            </p:cNvPr>
            <p:cNvSpPr>
              <a:spLocks noChangeArrowheads="1"/>
            </p:cNvSpPr>
            <p:nvPr/>
          </p:nvSpPr>
          <p:spPr bwMode="auto">
            <a:xfrm>
              <a:off x="6997321" y="3123641"/>
              <a:ext cx="858767" cy="202076"/>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259" name="Rectangle 29">
              <a:extLst>
                <a:ext uri="{FF2B5EF4-FFF2-40B4-BE49-F238E27FC236}">
                  <a16:creationId xmlns:a16="http://schemas.microsoft.com/office/drawing/2014/main" id="{4EEC3B69-F05D-4254-A3EE-9FAFA9435BB1}"/>
                </a:ext>
              </a:extLst>
            </p:cNvPr>
            <p:cNvSpPr>
              <a:spLocks noChangeArrowheads="1"/>
            </p:cNvSpPr>
            <p:nvPr/>
          </p:nvSpPr>
          <p:spPr bwMode="auto">
            <a:xfrm>
              <a:off x="7058365" y="3154729"/>
              <a:ext cx="445900"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mn-cs"/>
                </a:rPr>
                <a:t>水上村</a:t>
              </a:r>
              <a:endParaRPr kumimoji="1" lang="ja-JP" altLang="en-US" sz="1000" b="1" i="0" u="none" strike="noStrike" kern="1200" cap="none" spc="0" normalizeH="0" baseline="0" noProof="0">
                <a:ln>
                  <a:noFill/>
                </a:ln>
                <a:solidFill>
                  <a:srgbClr val="FF0000"/>
                </a:solidFill>
                <a:effectLst/>
                <a:uLnTx/>
                <a:uFillTx/>
                <a:latin typeface="Calibri" pitchFamily="34" charset="0"/>
                <a:ea typeface="HG丸ｺﾞｼｯｸM-PRO" pitchFamily="49" charset="-128"/>
                <a:cs typeface="+mn-cs"/>
              </a:endParaRPr>
            </a:p>
          </p:txBody>
        </p:sp>
        <p:sp>
          <p:nvSpPr>
            <p:cNvPr id="260" name="Rectangle 30">
              <a:extLst>
                <a:ext uri="{FF2B5EF4-FFF2-40B4-BE49-F238E27FC236}">
                  <a16:creationId xmlns:a16="http://schemas.microsoft.com/office/drawing/2014/main" id="{2B90AD94-26F2-40EF-84D7-5C741A26A4EF}"/>
                </a:ext>
              </a:extLst>
            </p:cNvPr>
            <p:cNvSpPr>
              <a:spLocks noChangeArrowheads="1"/>
            </p:cNvSpPr>
            <p:nvPr/>
          </p:nvSpPr>
          <p:spPr bwMode="auto">
            <a:xfrm>
              <a:off x="3769673" y="3108097"/>
              <a:ext cx="891722" cy="21762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261" name="Picture 31">
              <a:extLst>
                <a:ext uri="{FF2B5EF4-FFF2-40B4-BE49-F238E27FC236}">
                  <a16:creationId xmlns:a16="http://schemas.microsoft.com/office/drawing/2014/main" id="{19C12639-2DA3-4AB8-B8DA-E8A5A6A4995E}"/>
                </a:ext>
              </a:extLst>
            </p:cNvPr>
            <p:cNvPicPr preferRelativeResize="0">
              <a:picLocks noChangeAspect="1" noChangeArrowheads="1"/>
            </p:cNvPicPr>
            <p:nvPr/>
          </p:nvPicPr>
          <p:blipFill>
            <a:blip r:embed="rId4" cstate="print"/>
            <a:srcRect/>
            <a:stretch>
              <a:fillRect/>
            </a:stretch>
          </p:blipFill>
          <p:spPr bwMode="auto">
            <a:xfrm>
              <a:off x="5027778" y="1098995"/>
              <a:ext cx="238439" cy="1943"/>
            </a:xfrm>
            <a:prstGeom prst="rect">
              <a:avLst/>
            </a:prstGeom>
            <a:noFill/>
            <a:ln w="9525">
              <a:noFill/>
              <a:miter lim="800000"/>
              <a:headEnd/>
              <a:tailEnd/>
            </a:ln>
          </p:spPr>
        </p:pic>
        <p:sp>
          <p:nvSpPr>
            <p:cNvPr id="262" name="Rectangle 32">
              <a:extLst>
                <a:ext uri="{FF2B5EF4-FFF2-40B4-BE49-F238E27FC236}">
                  <a16:creationId xmlns:a16="http://schemas.microsoft.com/office/drawing/2014/main" id="{0A22BBA6-EAA9-4356-B5AD-39F7572B5DD8}"/>
                </a:ext>
              </a:extLst>
            </p:cNvPr>
            <p:cNvSpPr>
              <a:spLocks noChangeArrowheads="1"/>
            </p:cNvSpPr>
            <p:nvPr/>
          </p:nvSpPr>
          <p:spPr bwMode="auto">
            <a:xfrm>
              <a:off x="3769673" y="3108097"/>
              <a:ext cx="891722" cy="21762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263" name="Rectangle 33">
              <a:extLst>
                <a:ext uri="{FF2B5EF4-FFF2-40B4-BE49-F238E27FC236}">
                  <a16:creationId xmlns:a16="http://schemas.microsoft.com/office/drawing/2014/main" id="{9583B637-2094-417E-870E-BA4C8FC15CF7}"/>
                </a:ext>
              </a:extLst>
            </p:cNvPr>
            <p:cNvSpPr>
              <a:spLocks noChangeArrowheads="1"/>
            </p:cNvSpPr>
            <p:nvPr/>
          </p:nvSpPr>
          <p:spPr bwMode="auto">
            <a:xfrm>
              <a:off x="3944249" y="2969841"/>
              <a:ext cx="445900"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山江村</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64" name="Rectangle 34">
              <a:extLst>
                <a:ext uri="{FF2B5EF4-FFF2-40B4-BE49-F238E27FC236}">
                  <a16:creationId xmlns:a16="http://schemas.microsoft.com/office/drawing/2014/main" id="{C2589F55-946C-4C96-9183-31715B873A76}"/>
                </a:ext>
              </a:extLst>
            </p:cNvPr>
            <p:cNvSpPr>
              <a:spLocks noChangeArrowheads="1"/>
            </p:cNvSpPr>
            <p:nvPr/>
          </p:nvSpPr>
          <p:spPr bwMode="auto">
            <a:xfrm>
              <a:off x="6367300" y="3788160"/>
              <a:ext cx="883968" cy="202076"/>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265" name="Picture 35">
              <a:extLst>
                <a:ext uri="{FF2B5EF4-FFF2-40B4-BE49-F238E27FC236}">
                  <a16:creationId xmlns:a16="http://schemas.microsoft.com/office/drawing/2014/main" id="{0FDC6654-2073-475D-9752-9B609B304591}"/>
                </a:ext>
              </a:extLst>
            </p:cNvPr>
            <p:cNvPicPr preferRelativeResize="0">
              <a:picLocks noChangeAspect="1" noChangeArrowheads="1"/>
            </p:cNvPicPr>
            <p:nvPr/>
          </p:nvPicPr>
          <p:blipFill>
            <a:blip r:embed="rId3" cstate="print"/>
            <a:srcRect/>
            <a:stretch>
              <a:fillRect/>
            </a:stretch>
          </p:blipFill>
          <p:spPr bwMode="auto">
            <a:xfrm>
              <a:off x="5764417" y="1091223"/>
              <a:ext cx="217115" cy="1943"/>
            </a:xfrm>
            <a:prstGeom prst="rect">
              <a:avLst/>
            </a:prstGeom>
            <a:noFill/>
            <a:ln w="9525">
              <a:noFill/>
              <a:miter lim="800000"/>
              <a:headEnd/>
              <a:tailEnd/>
            </a:ln>
          </p:spPr>
        </p:pic>
        <p:sp>
          <p:nvSpPr>
            <p:cNvPr id="266" name="Rectangle 36">
              <a:extLst>
                <a:ext uri="{FF2B5EF4-FFF2-40B4-BE49-F238E27FC236}">
                  <a16:creationId xmlns:a16="http://schemas.microsoft.com/office/drawing/2014/main" id="{476B8492-B88F-48EF-A8B9-B4DC1FEF9E64}"/>
                </a:ext>
              </a:extLst>
            </p:cNvPr>
            <p:cNvSpPr>
              <a:spLocks noChangeArrowheads="1"/>
            </p:cNvSpPr>
            <p:nvPr/>
          </p:nvSpPr>
          <p:spPr bwMode="auto">
            <a:xfrm>
              <a:off x="6367300" y="3788160"/>
              <a:ext cx="883968" cy="202076"/>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267" name="Rectangle 37">
              <a:extLst>
                <a:ext uri="{FF2B5EF4-FFF2-40B4-BE49-F238E27FC236}">
                  <a16:creationId xmlns:a16="http://schemas.microsoft.com/office/drawing/2014/main" id="{DF904DB6-9303-470D-B276-5E75328403DC}"/>
                </a:ext>
              </a:extLst>
            </p:cNvPr>
            <p:cNvSpPr>
              <a:spLocks noChangeArrowheads="1"/>
            </p:cNvSpPr>
            <p:nvPr/>
          </p:nvSpPr>
          <p:spPr bwMode="auto">
            <a:xfrm>
              <a:off x="6554974" y="3672900"/>
              <a:ext cx="715317" cy="225391"/>
            </a:xfrm>
            <a:prstGeom prst="rect">
              <a:avLst/>
            </a:prstGeom>
            <a:noFill/>
            <a:ln w="9525">
              <a:noFill/>
              <a:miter lim="800000"/>
              <a:headEnd/>
              <a:tailEnd/>
            </a:ln>
          </p:spPr>
          <p:txBody>
            <a:bodyPr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湯前町</a:t>
              </a:r>
              <a:endParaRPr kumimoji="1" lang="ja-JP" altLang="en-US" sz="12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68" name="Rectangle 38">
              <a:extLst>
                <a:ext uri="{FF2B5EF4-FFF2-40B4-BE49-F238E27FC236}">
                  <a16:creationId xmlns:a16="http://schemas.microsoft.com/office/drawing/2014/main" id="{CFAC89DD-7FC7-4B55-B498-0B3C132AFF12}"/>
                </a:ext>
              </a:extLst>
            </p:cNvPr>
            <p:cNvSpPr>
              <a:spLocks noChangeArrowheads="1"/>
            </p:cNvSpPr>
            <p:nvPr/>
          </p:nvSpPr>
          <p:spPr bwMode="auto">
            <a:xfrm>
              <a:off x="5535671" y="4404104"/>
              <a:ext cx="1252289" cy="202076"/>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269" name="Picture 39">
              <a:extLst>
                <a:ext uri="{FF2B5EF4-FFF2-40B4-BE49-F238E27FC236}">
                  <a16:creationId xmlns:a16="http://schemas.microsoft.com/office/drawing/2014/main" id="{78EB2B68-BA2D-432F-8E39-018E9EFBF27D}"/>
                </a:ext>
              </a:extLst>
            </p:cNvPr>
            <p:cNvPicPr preferRelativeResize="0">
              <a:picLocks noChangeAspect="1" noChangeArrowheads="1"/>
            </p:cNvPicPr>
            <p:nvPr/>
          </p:nvPicPr>
          <p:blipFill>
            <a:blip r:embed="rId3" cstate="print"/>
            <a:srcRect/>
            <a:stretch>
              <a:fillRect/>
            </a:stretch>
          </p:blipFill>
          <p:spPr bwMode="auto">
            <a:xfrm>
              <a:off x="6427395" y="1431255"/>
              <a:ext cx="220992" cy="1943"/>
            </a:xfrm>
            <a:prstGeom prst="rect">
              <a:avLst/>
            </a:prstGeom>
            <a:noFill/>
            <a:ln w="9525">
              <a:noFill/>
              <a:miter lim="800000"/>
              <a:headEnd/>
              <a:tailEnd/>
            </a:ln>
          </p:spPr>
        </p:pic>
        <p:sp>
          <p:nvSpPr>
            <p:cNvPr id="270" name="Rectangle 40">
              <a:extLst>
                <a:ext uri="{FF2B5EF4-FFF2-40B4-BE49-F238E27FC236}">
                  <a16:creationId xmlns:a16="http://schemas.microsoft.com/office/drawing/2014/main" id="{9901CD4F-8FA3-4D0A-BD52-C4DE2AAFE32B}"/>
                </a:ext>
              </a:extLst>
            </p:cNvPr>
            <p:cNvSpPr>
              <a:spLocks noChangeArrowheads="1"/>
            </p:cNvSpPr>
            <p:nvPr/>
          </p:nvSpPr>
          <p:spPr bwMode="auto">
            <a:xfrm>
              <a:off x="5535671" y="4404104"/>
              <a:ext cx="1252289" cy="202076"/>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271" name="Rectangle 41">
              <a:extLst>
                <a:ext uri="{FF2B5EF4-FFF2-40B4-BE49-F238E27FC236}">
                  <a16:creationId xmlns:a16="http://schemas.microsoft.com/office/drawing/2014/main" id="{DC0DE83D-A357-4378-9D85-4B3D10BADA17}"/>
                </a:ext>
              </a:extLst>
            </p:cNvPr>
            <p:cNvSpPr>
              <a:spLocks noChangeArrowheads="1"/>
            </p:cNvSpPr>
            <p:nvPr/>
          </p:nvSpPr>
          <p:spPr bwMode="auto">
            <a:xfrm>
              <a:off x="5636000" y="4536026"/>
              <a:ext cx="743166"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あさぎり町</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72" name="Rectangle 42">
              <a:extLst>
                <a:ext uri="{FF2B5EF4-FFF2-40B4-BE49-F238E27FC236}">
                  <a16:creationId xmlns:a16="http://schemas.microsoft.com/office/drawing/2014/main" id="{63A5739F-17EC-490F-BF65-CE04D2686E70}"/>
                </a:ext>
              </a:extLst>
            </p:cNvPr>
            <p:cNvSpPr>
              <a:spLocks noChangeArrowheads="1"/>
            </p:cNvSpPr>
            <p:nvPr/>
          </p:nvSpPr>
          <p:spPr bwMode="auto">
            <a:xfrm>
              <a:off x="4930851" y="4816027"/>
              <a:ext cx="816120" cy="219563"/>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273" name="Picture 43">
              <a:extLst>
                <a:ext uri="{FF2B5EF4-FFF2-40B4-BE49-F238E27FC236}">
                  <a16:creationId xmlns:a16="http://schemas.microsoft.com/office/drawing/2014/main" id="{C69BA385-498E-4D39-9DBF-D2D8F59E0B04}"/>
                </a:ext>
              </a:extLst>
            </p:cNvPr>
            <p:cNvPicPr preferRelativeResize="0">
              <a:picLocks noChangeAspect="1" noChangeArrowheads="1"/>
            </p:cNvPicPr>
            <p:nvPr/>
          </p:nvPicPr>
          <p:blipFill>
            <a:blip r:embed="rId4" cstate="print"/>
            <a:srcRect/>
            <a:stretch>
              <a:fillRect/>
            </a:stretch>
          </p:blipFill>
          <p:spPr bwMode="auto">
            <a:xfrm>
              <a:off x="6875193" y="1027103"/>
              <a:ext cx="236500" cy="1943"/>
            </a:xfrm>
            <a:prstGeom prst="rect">
              <a:avLst/>
            </a:prstGeom>
            <a:noFill/>
            <a:ln w="9525">
              <a:noFill/>
              <a:miter lim="800000"/>
              <a:headEnd/>
              <a:tailEnd/>
            </a:ln>
          </p:spPr>
        </p:pic>
        <p:sp>
          <p:nvSpPr>
            <p:cNvPr id="274" name="Rectangle 44">
              <a:extLst>
                <a:ext uri="{FF2B5EF4-FFF2-40B4-BE49-F238E27FC236}">
                  <a16:creationId xmlns:a16="http://schemas.microsoft.com/office/drawing/2014/main" id="{9E2D3A58-7323-4744-B88D-24688207B31A}"/>
                </a:ext>
              </a:extLst>
            </p:cNvPr>
            <p:cNvSpPr>
              <a:spLocks noChangeArrowheads="1"/>
            </p:cNvSpPr>
            <p:nvPr/>
          </p:nvSpPr>
          <p:spPr bwMode="auto">
            <a:xfrm>
              <a:off x="4930851" y="4816027"/>
              <a:ext cx="816120" cy="219563"/>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275" name="Rectangle 45">
              <a:extLst>
                <a:ext uri="{FF2B5EF4-FFF2-40B4-BE49-F238E27FC236}">
                  <a16:creationId xmlns:a16="http://schemas.microsoft.com/office/drawing/2014/main" id="{221B8D36-FAE2-43D1-A3F0-E76EB0FB6EA5}"/>
                </a:ext>
              </a:extLst>
            </p:cNvPr>
            <p:cNvSpPr>
              <a:spLocks noChangeArrowheads="1"/>
            </p:cNvSpPr>
            <p:nvPr/>
          </p:nvSpPr>
          <p:spPr bwMode="auto">
            <a:xfrm>
              <a:off x="5164107" y="5055153"/>
              <a:ext cx="297266"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錦町</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76" name="Rectangle 46">
              <a:extLst>
                <a:ext uri="{FF2B5EF4-FFF2-40B4-BE49-F238E27FC236}">
                  <a16:creationId xmlns:a16="http://schemas.microsoft.com/office/drawing/2014/main" id="{031B1EE0-BF88-4463-931A-4C40B12C96C9}"/>
                </a:ext>
              </a:extLst>
            </p:cNvPr>
            <p:cNvSpPr>
              <a:spLocks noChangeArrowheads="1"/>
            </p:cNvSpPr>
            <p:nvPr/>
          </p:nvSpPr>
          <p:spPr bwMode="auto">
            <a:xfrm>
              <a:off x="6849993" y="1965590"/>
              <a:ext cx="120189" cy="145728"/>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en-US" altLang="ja-JP" sz="800" b="0" i="0" u="none" strike="noStrike" kern="1200" cap="none" spc="0" normalizeH="0" baseline="0" noProof="0">
                  <a:ln>
                    <a:noFill/>
                  </a:ln>
                  <a:solidFill>
                    <a:srgbClr val="FF6600"/>
                  </a:solidFill>
                  <a:effectLst/>
                  <a:uLnTx/>
                  <a:uFillTx/>
                  <a:latin typeface="ＭＳ ゴシック" pitchFamily="49" charset="-128"/>
                  <a:ea typeface="ＭＳ ゴシック" pitchFamily="49" charset="-128"/>
                  <a:cs typeface="+mn-cs"/>
                </a:rPr>
                <a:t>▲</a:t>
              </a:r>
              <a:endParaRPr kumimoji="1" lang="en-US" altLang="ja-JP" sz="1400" b="1" i="0" u="none" strike="noStrike" kern="1200" cap="none" spc="0" normalizeH="0" baseline="0" noProof="0">
                <a:ln>
                  <a:noFill/>
                </a:ln>
                <a:solidFill>
                  <a:srgbClr val="FF0000"/>
                </a:solidFill>
                <a:effectLst/>
                <a:uLnTx/>
                <a:uFillTx/>
                <a:latin typeface="Calibri" pitchFamily="34" charset="0"/>
                <a:ea typeface="HG丸ｺﾞｼｯｸM-PRO" pitchFamily="49" charset="-128"/>
                <a:cs typeface="+mn-cs"/>
              </a:endParaRPr>
            </a:p>
          </p:txBody>
        </p:sp>
        <p:sp>
          <p:nvSpPr>
            <p:cNvPr id="277" name="Rectangle 47">
              <a:extLst>
                <a:ext uri="{FF2B5EF4-FFF2-40B4-BE49-F238E27FC236}">
                  <a16:creationId xmlns:a16="http://schemas.microsoft.com/office/drawing/2014/main" id="{46EE36A6-CD25-4161-8034-C02D3BEF587C}"/>
                </a:ext>
              </a:extLst>
            </p:cNvPr>
            <p:cNvSpPr>
              <a:spLocks noChangeArrowheads="1"/>
            </p:cNvSpPr>
            <p:nvPr/>
          </p:nvSpPr>
          <p:spPr bwMode="auto">
            <a:xfrm>
              <a:off x="2149064" y="3100325"/>
              <a:ext cx="849074" cy="200132"/>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278" name="Picture 48">
              <a:extLst>
                <a:ext uri="{FF2B5EF4-FFF2-40B4-BE49-F238E27FC236}">
                  <a16:creationId xmlns:a16="http://schemas.microsoft.com/office/drawing/2014/main" id="{A7CDB733-9DE0-4834-8552-0B87B0AC400D}"/>
                </a:ext>
              </a:extLst>
            </p:cNvPr>
            <p:cNvPicPr preferRelativeResize="0">
              <a:picLocks noChangeAspect="1" noChangeArrowheads="1"/>
            </p:cNvPicPr>
            <p:nvPr/>
          </p:nvPicPr>
          <p:blipFill>
            <a:blip r:embed="rId5" cstate="print"/>
            <a:srcRect/>
            <a:stretch>
              <a:fillRect/>
            </a:stretch>
          </p:blipFill>
          <p:spPr bwMode="auto">
            <a:xfrm>
              <a:off x="5020023" y="1058192"/>
              <a:ext cx="219054" cy="1943"/>
            </a:xfrm>
            <a:prstGeom prst="rect">
              <a:avLst/>
            </a:prstGeom>
            <a:noFill/>
            <a:ln w="9525">
              <a:noFill/>
              <a:miter lim="800000"/>
              <a:headEnd/>
              <a:tailEnd/>
            </a:ln>
          </p:spPr>
        </p:pic>
        <p:sp>
          <p:nvSpPr>
            <p:cNvPr id="279" name="Rectangle 49">
              <a:extLst>
                <a:ext uri="{FF2B5EF4-FFF2-40B4-BE49-F238E27FC236}">
                  <a16:creationId xmlns:a16="http://schemas.microsoft.com/office/drawing/2014/main" id="{30DAB23D-0529-4F9A-B729-BE246056E73D}"/>
                </a:ext>
              </a:extLst>
            </p:cNvPr>
            <p:cNvSpPr>
              <a:spLocks noChangeArrowheads="1"/>
            </p:cNvSpPr>
            <p:nvPr/>
          </p:nvSpPr>
          <p:spPr bwMode="auto">
            <a:xfrm>
              <a:off x="2149064" y="3100325"/>
              <a:ext cx="849074" cy="200132"/>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280" name="Rectangle 50">
              <a:extLst>
                <a:ext uri="{FF2B5EF4-FFF2-40B4-BE49-F238E27FC236}">
                  <a16:creationId xmlns:a16="http://schemas.microsoft.com/office/drawing/2014/main" id="{57E98E5E-5758-4733-85EE-16BF078335E3}"/>
                </a:ext>
              </a:extLst>
            </p:cNvPr>
            <p:cNvSpPr>
              <a:spLocks noChangeArrowheads="1"/>
            </p:cNvSpPr>
            <p:nvPr/>
          </p:nvSpPr>
          <p:spPr bwMode="auto">
            <a:xfrm>
              <a:off x="2212046" y="3129470"/>
              <a:ext cx="445900"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mn-cs"/>
                </a:rPr>
                <a:t>芦北町</a:t>
              </a:r>
              <a:endParaRPr kumimoji="1" lang="ja-JP" altLang="en-US" sz="1000" b="1" i="0" u="none" strike="noStrike" kern="1200" cap="none" spc="0" normalizeH="0" baseline="0" noProof="0">
                <a:ln>
                  <a:noFill/>
                </a:ln>
                <a:solidFill>
                  <a:srgbClr val="FF0000"/>
                </a:solidFill>
                <a:effectLst/>
                <a:uLnTx/>
                <a:uFillTx/>
                <a:latin typeface="Calibri" pitchFamily="34" charset="0"/>
                <a:ea typeface="HG丸ｺﾞｼｯｸM-PRO" pitchFamily="49" charset="-128"/>
                <a:cs typeface="+mn-cs"/>
              </a:endParaRPr>
            </a:p>
          </p:txBody>
        </p:sp>
        <p:sp>
          <p:nvSpPr>
            <p:cNvPr id="281" name="Rectangle 51">
              <a:extLst>
                <a:ext uri="{FF2B5EF4-FFF2-40B4-BE49-F238E27FC236}">
                  <a16:creationId xmlns:a16="http://schemas.microsoft.com/office/drawing/2014/main" id="{84D5C569-BC01-49E8-AAE0-8400719AF9C1}"/>
                </a:ext>
              </a:extLst>
            </p:cNvPr>
            <p:cNvSpPr>
              <a:spLocks noChangeArrowheads="1"/>
            </p:cNvSpPr>
            <p:nvPr/>
          </p:nvSpPr>
          <p:spPr bwMode="auto">
            <a:xfrm>
              <a:off x="1949396" y="1730483"/>
              <a:ext cx="564111" cy="225392"/>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200" b="0" i="0" u="none" strike="noStrike" kern="1200" cap="none" spc="0" normalizeH="0" baseline="0" noProof="0">
                  <a:ln>
                    <a:noFill/>
                  </a:ln>
                  <a:solidFill>
                    <a:srgbClr val="0000FF"/>
                  </a:solidFill>
                  <a:effectLst/>
                  <a:uLnTx/>
                  <a:uFillTx/>
                  <a:latin typeface="ＭＳ ゴシック" pitchFamily="49" charset="-128"/>
                  <a:ea typeface="ＭＳ ゴシック" pitchFamily="49" charset="-128"/>
                  <a:cs typeface="+mn-cs"/>
                </a:rPr>
                <a:t>球磨川</a:t>
              </a:r>
              <a:endParaRPr kumimoji="1" lang="ja-JP" altLang="en-US" sz="1200" b="1" i="0" u="none" strike="noStrike" kern="1200" cap="none" spc="0" normalizeH="0" baseline="0" noProof="0">
                <a:ln>
                  <a:noFill/>
                </a:ln>
                <a:solidFill>
                  <a:srgbClr val="FF0000"/>
                </a:solidFill>
                <a:effectLst/>
                <a:uLnTx/>
                <a:uFillTx/>
                <a:latin typeface="Calibri" pitchFamily="34" charset="0"/>
                <a:ea typeface="HG丸ｺﾞｼｯｸM-PRO" pitchFamily="49" charset="-128"/>
                <a:cs typeface="+mn-cs"/>
              </a:endParaRPr>
            </a:p>
          </p:txBody>
        </p:sp>
        <p:sp>
          <p:nvSpPr>
            <p:cNvPr id="282" name="Freeform 52">
              <a:extLst>
                <a:ext uri="{FF2B5EF4-FFF2-40B4-BE49-F238E27FC236}">
                  <a16:creationId xmlns:a16="http://schemas.microsoft.com/office/drawing/2014/main" id="{A156867A-CE21-4B93-8A6D-CA4ED062A510}"/>
                </a:ext>
              </a:extLst>
            </p:cNvPr>
            <p:cNvSpPr>
              <a:spLocks/>
            </p:cNvSpPr>
            <p:nvPr/>
          </p:nvSpPr>
          <p:spPr bwMode="auto">
            <a:xfrm>
              <a:off x="4661396" y="638495"/>
              <a:ext cx="1880371" cy="4000715"/>
            </a:xfrm>
            <a:custGeom>
              <a:avLst/>
              <a:gdLst>
                <a:gd name="T0" fmla="*/ 7 w 1037"/>
                <a:gd name="T1" fmla="*/ 3 h 2384"/>
                <a:gd name="T2" fmla="*/ 7 w 1037"/>
                <a:gd name="T3" fmla="*/ 3 h 2384"/>
                <a:gd name="T4" fmla="*/ 0 w 1037"/>
                <a:gd name="T5" fmla="*/ 3 h 2384"/>
                <a:gd name="T6" fmla="*/ 7 w 1037"/>
                <a:gd name="T7" fmla="*/ 3 h 2384"/>
                <a:gd name="T8" fmla="*/ 7 w 1037"/>
                <a:gd name="T9" fmla="*/ 3 h 2384"/>
                <a:gd name="T10" fmla="*/ 7 w 1037"/>
                <a:gd name="T11" fmla="*/ 3 h 2384"/>
                <a:gd name="T12" fmla="*/ 7 w 1037"/>
                <a:gd name="T13" fmla="*/ 3 h 2384"/>
                <a:gd name="T14" fmla="*/ 7 w 1037"/>
                <a:gd name="T15" fmla="*/ 3 h 2384"/>
                <a:gd name="T16" fmla="*/ 7 w 1037"/>
                <a:gd name="T17" fmla="*/ 3 h 2384"/>
                <a:gd name="T18" fmla="*/ 7 w 1037"/>
                <a:gd name="T19" fmla="*/ 3 h 2384"/>
                <a:gd name="T20" fmla="*/ 7 w 1037"/>
                <a:gd name="T21" fmla="*/ 3 h 2384"/>
                <a:gd name="T22" fmla="*/ 7 w 1037"/>
                <a:gd name="T23" fmla="*/ 3 h 2384"/>
                <a:gd name="T24" fmla="*/ 7 w 1037"/>
                <a:gd name="T25" fmla="*/ 3 h 2384"/>
                <a:gd name="T26" fmla="*/ 7 w 1037"/>
                <a:gd name="T27" fmla="*/ 3 h 2384"/>
                <a:gd name="T28" fmla="*/ 7 w 1037"/>
                <a:gd name="T29" fmla="*/ 3 h 2384"/>
                <a:gd name="T30" fmla="*/ 7 w 1037"/>
                <a:gd name="T31" fmla="*/ 3 h 2384"/>
                <a:gd name="T32" fmla="*/ 7 w 1037"/>
                <a:gd name="T33" fmla="*/ 3 h 2384"/>
                <a:gd name="T34" fmla="*/ 7 w 1037"/>
                <a:gd name="T35" fmla="*/ 3 h 2384"/>
                <a:gd name="T36" fmla="*/ 7 w 1037"/>
                <a:gd name="T37" fmla="*/ 3 h 2384"/>
                <a:gd name="T38" fmla="*/ 7 w 1037"/>
                <a:gd name="T39" fmla="*/ 3 h 2384"/>
                <a:gd name="T40" fmla="*/ 7 w 1037"/>
                <a:gd name="T41" fmla="*/ 3 h 2384"/>
                <a:gd name="T42" fmla="*/ 7 w 1037"/>
                <a:gd name="T43" fmla="*/ 3 h 2384"/>
                <a:gd name="T44" fmla="*/ 7 w 1037"/>
                <a:gd name="T45" fmla="*/ 3 h 2384"/>
                <a:gd name="T46" fmla="*/ 7 w 1037"/>
                <a:gd name="T47" fmla="*/ 3 h 2384"/>
                <a:gd name="T48" fmla="*/ 7 w 1037"/>
                <a:gd name="T49" fmla="*/ 3 h 2384"/>
                <a:gd name="T50" fmla="*/ 7 w 1037"/>
                <a:gd name="T51" fmla="*/ 3 h 2384"/>
                <a:gd name="T52" fmla="*/ 7 w 1037"/>
                <a:gd name="T53" fmla="*/ 3 h 2384"/>
                <a:gd name="T54" fmla="*/ 7 w 1037"/>
                <a:gd name="T55" fmla="*/ 3 h 2384"/>
                <a:gd name="T56" fmla="*/ 7 w 1037"/>
                <a:gd name="T57" fmla="*/ 3 h 2384"/>
                <a:gd name="T58" fmla="*/ 7 w 1037"/>
                <a:gd name="T59" fmla="*/ 3 h 2384"/>
                <a:gd name="T60" fmla="*/ 7 w 1037"/>
                <a:gd name="T61" fmla="*/ 3 h 2384"/>
                <a:gd name="T62" fmla="*/ 7 w 1037"/>
                <a:gd name="T63" fmla="*/ 3 h 2384"/>
                <a:gd name="T64" fmla="*/ 7 w 1037"/>
                <a:gd name="T65" fmla="*/ 3 h 2384"/>
                <a:gd name="T66" fmla="*/ 7 w 1037"/>
                <a:gd name="T67" fmla="*/ 3 h 2384"/>
                <a:gd name="T68" fmla="*/ 7 w 1037"/>
                <a:gd name="T69" fmla="*/ 3 h 2384"/>
                <a:gd name="T70" fmla="*/ 7 w 1037"/>
                <a:gd name="T71" fmla="*/ 3 h 2384"/>
                <a:gd name="T72" fmla="*/ 7 w 1037"/>
                <a:gd name="T73" fmla="*/ 3 h 2384"/>
                <a:gd name="T74" fmla="*/ 7 w 1037"/>
                <a:gd name="T75" fmla="*/ 3 h 2384"/>
                <a:gd name="T76" fmla="*/ 7 w 1037"/>
                <a:gd name="T77" fmla="*/ 3 h 2384"/>
                <a:gd name="T78" fmla="*/ 7 w 1037"/>
                <a:gd name="T79" fmla="*/ 3 h 2384"/>
                <a:gd name="T80" fmla="*/ 7 w 1037"/>
                <a:gd name="T81" fmla="*/ 3 h 2384"/>
                <a:gd name="T82" fmla="*/ 7 w 1037"/>
                <a:gd name="T83" fmla="*/ 3 h 2384"/>
                <a:gd name="T84" fmla="*/ 7 w 1037"/>
                <a:gd name="T85" fmla="*/ 3 h 2384"/>
                <a:gd name="T86" fmla="*/ 7 w 1037"/>
                <a:gd name="T87" fmla="*/ 3 h 2384"/>
                <a:gd name="T88" fmla="*/ 7 w 1037"/>
                <a:gd name="T89" fmla="*/ 3 h 2384"/>
                <a:gd name="T90" fmla="*/ 7 w 1037"/>
                <a:gd name="T91" fmla="*/ 3 h 2384"/>
                <a:gd name="T92" fmla="*/ 7 w 1037"/>
                <a:gd name="T93" fmla="*/ 3 h 2384"/>
                <a:gd name="T94" fmla="*/ 7 w 1037"/>
                <a:gd name="T95" fmla="*/ 3 h 2384"/>
                <a:gd name="T96" fmla="*/ 7 w 1037"/>
                <a:gd name="T97" fmla="*/ 3 h 2384"/>
                <a:gd name="T98" fmla="*/ 7 w 1037"/>
                <a:gd name="T99" fmla="*/ 3 h 2384"/>
                <a:gd name="T100" fmla="*/ 7 w 1037"/>
                <a:gd name="T101" fmla="*/ 3 h 2384"/>
                <a:gd name="T102" fmla="*/ 7 w 1037"/>
                <a:gd name="T103" fmla="*/ 3 h 2384"/>
                <a:gd name="T104" fmla="*/ 7 w 1037"/>
                <a:gd name="T105" fmla="*/ 3 h 2384"/>
                <a:gd name="T106" fmla="*/ 7 w 1037"/>
                <a:gd name="T107" fmla="*/ 3 h 2384"/>
                <a:gd name="T108" fmla="*/ 7 w 1037"/>
                <a:gd name="T109" fmla="*/ 3 h 2384"/>
                <a:gd name="T110" fmla="*/ 7 w 1037"/>
                <a:gd name="T111" fmla="*/ 3 h 2384"/>
                <a:gd name="T112" fmla="*/ 7 w 1037"/>
                <a:gd name="T113" fmla="*/ 3 h 2384"/>
                <a:gd name="T114" fmla="*/ 7 w 1037"/>
                <a:gd name="T115" fmla="*/ 3 h 2384"/>
                <a:gd name="T116" fmla="*/ 7 w 1037"/>
                <a:gd name="T117" fmla="*/ 3 h 2384"/>
                <a:gd name="T118" fmla="*/ 7 w 1037"/>
                <a:gd name="T119" fmla="*/ 3 h 2384"/>
                <a:gd name="T120" fmla="*/ 7 w 1037"/>
                <a:gd name="T121" fmla="*/ 3 h 2384"/>
                <a:gd name="T122" fmla="*/ 7 w 1037"/>
                <a:gd name="T123" fmla="*/ 3 h 23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37"/>
                <a:gd name="T187" fmla="*/ 0 h 2384"/>
                <a:gd name="T188" fmla="*/ 1037 w 1037"/>
                <a:gd name="T189" fmla="*/ 2384 h 23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37" h="2384">
                  <a:moveTo>
                    <a:pt x="48" y="2384"/>
                  </a:moveTo>
                  <a:lnTo>
                    <a:pt x="48" y="2379"/>
                  </a:lnTo>
                  <a:lnTo>
                    <a:pt x="48" y="2374"/>
                  </a:lnTo>
                  <a:lnTo>
                    <a:pt x="48" y="2369"/>
                  </a:lnTo>
                  <a:lnTo>
                    <a:pt x="48" y="2364"/>
                  </a:lnTo>
                  <a:lnTo>
                    <a:pt x="48" y="2359"/>
                  </a:lnTo>
                  <a:lnTo>
                    <a:pt x="53" y="2355"/>
                  </a:lnTo>
                  <a:lnTo>
                    <a:pt x="53" y="2350"/>
                  </a:lnTo>
                  <a:lnTo>
                    <a:pt x="53" y="2345"/>
                  </a:lnTo>
                  <a:lnTo>
                    <a:pt x="48" y="2335"/>
                  </a:lnTo>
                  <a:lnTo>
                    <a:pt x="43" y="2326"/>
                  </a:lnTo>
                  <a:lnTo>
                    <a:pt x="38" y="2311"/>
                  </a:lnTo>
                  <a:lnTo>
                    <a:pt x="29" y="2297"/>
                  </a:lnTo>
                  <a:lnTo>
                    <a:pt x="19" y="2287"/>
                  </a:lnTo>
                  <a:lnTo>
                    <a:pt x="9" y="2273"/>
                  </a:lnTo>
                  <a:lnTo>
                    <a:pt x="9" y="2268"/>
                  </a:lnTo>
                  <a:lnTo>
                    <a:pt x="9" y="2258"/>
                  </a:lnTo>
                  <a:lnTo>
                    <a:pt x="5" y="2244"/>
                  </a:lnTo>
                  <a:lnTo>
                    <a:pt x="0" y="2234"/>
                  </a:lnTo>
                  <a:lnTo>
                    <a:pt x="0" y="2229"/>
                  </a:lnTo>
                  <a:lnTo>
                    <a:pt x="5" y="2220"/>
                  </a:lnTo>
                  <a:lnTo>
                    <a:pt x="5" y="2215"/>
                  </a:lnTo>
                  <a:lnTo>
                    <a:pt x="9" y="2215"/>
                  </a:lnTo>
                  <a:lnTo>
                    <a:pt x="9" y="2210"/>
                  </a:lnTo>
                  <a:lnTo>
                    <a:pt x="14" y="2210"/>
                  </a:lnTo>
                  <a:lnTo>
                    <a:pt x="19" y="2210"/>
                  </a:lnTo>
                  <a:lnTo>
                    <a:pt x="24" y="2210"/>
                  </a:lnTo>
                  <a:lnTo>
                    <a:pt x="29" y="2210"/>
                  </a:lnTo>
                  <a:lnTo>
                    <a:pt x="29" y="2205"/>
                  </a:lnTo>
                  <a:lnTo>
                    <a:pt x="34" y="2200"/>
                  </a:lnTo>
                  <a:lnTo>
                    <a:pt x="38" y="2200"/>
                  </a:lnTo>
                  <a:lnTo>
                    <a:pt x="43" y="2200"/>
                  </a:lnTo>
                  <a:lnTo>
                    <a:pt x="48" y="2195"/>
                  </a:lnTo>
                  <a:lnTo>
                    <a:pt x="58" y="2195"/>
                  </a:lnTo>
                  <a:lnTo>
                    <a:pt x="77" y="2195"/>
                  </a:lnTo>
                  <a:lnTo>
                    <a:pt x="87" y="2195"/>
                  </a:lnTo>
                  <a:lnTo>
                    <a:pt x="91" y="2195"/>
                  </a:lnTo>
                  <a:lnTo>
                    <a:pt x="101" y="2191"/>
                  </a:lnTo>
                  <a:lnTo>
                    <a:pt x="106" y="2191"/>
                  </a:lnTo>
                  <a:lnTo>
                    <a:pt x="106" y="2186"/>
                  </a:lnTo>
                  <a:lnTo>
                    <a:pt x="111" y="2181"/>
                  </a:lnTo>
                  <a:lnTo>
                    <a:pt x="111" y="2176"/>
                  </a:lnTo>
                  <a:lnTo>
                    <a:pt x="106" y="2171"/>
                  </a:lnTo>
                  <a:lnTo>
                    <a:pt x="106" y="2162"/>
                  </a:lnTo>
                  <a:lnTo>
                    <a:pt x="101" y="2162"/>
                  </a:lnTo>
                  <a:lnTo>
                    <a:pt x="101" y="2157"/>
                  </a:lnTo>
                  <a:lnTo>
                    <a:pt x="101" y="2152"/>
                  </a:lnTo>
                  <a:lnTo>
                    <a:pt x="96" y="2147"/>
                  </a:lnTo>
                  <a:lnTo>
                    <a:pt x="96" y="2137"/>
                  </a:lnTo>
                  <a:lnTo>
                    <a:pt x="96" y="2128"/>
                  </a:lnTo>
                  <a:lnTo>
                    <a:pt x="96" y="2123"/>
                  </a:lnTo>
                  <a:lnTo>
                    <a:pt x="101" y="2118"/>
                  </a:lnTo>
                  <a:lnTo>
                    <a:pt x="101" y="2113"/>
                  </a:lnTo>
                  <a:lnTo>
                    <a:pt x="101" y="2109"/>
                  </a:lnTo>
                  <a:lnTo>
                    <a:pt x="106" y="2104"/>
                  </a:lnTo>
                  <a:lnTo>
                    <a:pt x="111" y="2099"/>
                  </a:lnTo>
                  <a:lnTo>
                    <a:pt x="111" y="2094"/>
                  </a:lnTo>
                  <a:lnTo>
                    <a:pt x="120" y="2089"/>
                  </a:lnTo>
                  <a:lnTo>
                    <a:pt x="120" y="2084"/>
                  </a:lnTo>
                  <a:lnTo>
                    <a:pt x="120" y="2075"/>
                  </a:lnTo>
                  <a:lnTo>
                    <a:pt x="120" y="2065"/>
                  </a:lnTo>
                  <a:lnTo>
                    <a:pt x="120" y="2060"/>
                  </a:lnTo>
                  <a:lnTo>
                    <a:pt x="125" y="2041"/>
                  </a:lnTo>
                  <a:lnTo>
                    <a:pt x="125" y="2036"/>
                  </a:lnTo>
                  <a:lnTo>
                    <a:pt x="130" y="2027"/>
                  </a:lnTo>
                  <a:lnTo>
                    <a:pt x="135" y="2022"/>
                  </a:lnTo>
                  <a:lnTo>
                    <a:pt x="140" y="2022"/>
                  </a:lnTo>
                  <a:lnTo>
                    <a:pt x="145" y="2017"/>
                  </a:lnTo>
                  <a:lnTo>
                    <a:pt x="145" y="2012"/>
                  </a:lnTo>
                  <a:lnTo>
                    <a:pt x="154" y="2002"/>
                  </a:lnTo>
                  <a:lnTo>
                    <a:pt x="159" y="1993"/>
                  </a:lnTo>
                  <a:lnTo>
                    <a:pt x="173" y="1988"/>
                  </a:lnTo>
                  <a:lnTo>
                    <a:pt x="183" y="1978"/>
                  </a:lnTo>
                  <a:lnTo>
                    <a:pt x="188" y="1978"/>
                  </a:lnTo>
                  <a:lnTo>
                    <a:pt x="193" y="1978"/>
                  </a:lnTo>
                  <a:lnTo>
                    <a:pt x="198" y="1973"/>
                  </a:lnTo>
                  <a:lnTo>
                    <a:pt x="202" y="1969"/>
                  </a:lnTo>
                  <a:lnTo>
                    <a:pt x="207" y="1964"/>
                  </a:lnTo>
                  <a:lnTo>
                    <a:pt x="212" y="1964"/>
                  </a:lnTo>
                  <a:lnTo>
                    <a:pt x="217" y="1964"/>
                  </a:lnTo>
                  <a:lnTo>
                    <a:pt x="217" y="1959"/>
                  </a:lnTo>
                  <a:lnTo>
                    <a:pt x="222" y="1959"/>
                  </a:lnTo>
                  <a:lnTo>
                    <a:pt x="222" y="1954"/>
                  </a:lnTo>
                  <a:lnTo>
                    <a:pt x="227" y="1954"/>
                  </a:lnTo>
                  <a:lnTo>
                    <a:pt x="231" y="1949"/>
                  </a:lnTo>
                  <a:lnTo>
                    <a:pt x="236" y="1949"/>
                  </a:lnTo>
                  <a:lnTo>
                    <a:pt x="241" y="1949"/>
                  </a:lnTo>
                  <a:lnTo>
                    <a:pt x="241" y="1944"/>
                  </a:lnTo>
                  <a:lnTo>
                    <a:pt x="241" y="1940"/>
                  </a:lnTo>
                  <a:lnTo>
                    <a:pt x="241" y="1935"/>
                  </a:lnTo>
                  <a:lnTo>
                    <a:pt x="246" y="1935"/>
                  </a:lnTo>
                  <a:lnTo>
                    <a:pt x="251" y="1935"/>
                  </a:lnTo>
                  <a:lnTo>
                    <a:pt x="255" y="1930"/>
                  </a:lnTo>
                  <a:lnTo>
                    <a:pt x="255" y="1925"/>
                  </a:lnTo>
                  <a:lnTo>
                    <a:pt x="260" y="1920"/>
                  </a:lnTo>
                  <a:lnTo>
                    <a:pt x="270" y="1916"/>
                  </a:lnTo>
                  <a:lnTo>
                    <a:pt x="275" y="1911"/>
                  </a:lnTo>
                  <a:lnTo>
                    <a:pt x="275" y="1906"/>
                  </a:lnTo>
                  <a:lnTo>
                    <a:pt x="275" y="1901"/>
                  </a:lnTo>
                  <a:lnTo>
                    <a:pt x="275" y="1896"/>
                  </a:lnTo>
                  <a:lnTo>
                    <a:pt x="270" y="1887"/>
                  </a:lnTo>
                  <a:lnTo>
                    <a:pt x="270" y="1882"/>
                  </a:lnTo>
                  <a:lnTo>
                    <a:pt x="270" y="1877"/>
                  </a:lnTo>
                  <a:lnTo>
                    <a:pt x="270" y="1872"/>
                  </a:lnTo>
                  <a:lnTo>
                    <a:pt x="275" y="1867"/>
                  </a:lnTo>
                  <a:lnTo>
                    <a:pt x="275" y="1858"/>
                  </a:lnTo>
                  <a:lnTo>
                    <a:pt x="280" y="1858"/>
                  </a:lnTo>
                  <a:lnTo>
                    <a:pt x="280" y="1853"/>
                  </a:lnTo>
                  <a:lnTo>
                    <a:pt x="284" y="1853"/>
                  </a:lnTo>
                  <a:lnTo>
                    <a:pt x="289" y="1848"/>
                  </a:lnTo>
                  <a:lnTo>
                    <a:pt x="289" y="1843"/>
                  </a:lnTo>
                  <a:lnTo>
                    <a:pt x="289" y="1838"/>
                  </a:lnTo>
                  <a:lnTo>
                    <a:pt x="289" y="1834"/>
                  </a:lnTo>
                  <a:lnTo>
                    <a:pt x="284" y="1829"/>
                  </a:lnTo>
                  <a:lnTo>
                    <a:pt x="280" y="1829"/>
                  </a:lnTo>
                  <a:lnTo>
                    <a:pt x="275" y="1829"/>
                  </a:lnTo>
                  <a:lnTo>
                    <a:pt x="270" y="1824"/>
                  </a:lnTo>
                  <a:lnTo>
                    <a:pt x="270" y="1819"/>
                  </a:lnTo>
                  <a:lnTo>
                    <a:pt x="270" y="1814"/>
                  </a:lnTo>
                  <a:lnTo>
                    <a:pt x="270" y="1809"/>
                  </a:lnTo>
                  <a:lnTo>
                    <a:pt x="275" y="1805"/>
                  </a:lnTo>
                  <a:lnTo>
                    <a:pt x="280" y="1805"/>
                  </a:lnTo>
                  <a:lnTo>
                    <a:pt x="280" y="1800"/>
                  </a:lnTo>
                  <a:lnTo>
                    <a:pt x="284" y="1795"/>
                  </a:lnTo>
                  <a:lnTo>
                    <a:pt x="284" y="1790"/>
                  </a:lnTo>
                  <a:lnTo>
                    <a:pt x="289" y="1785"/>
                  </a:lnTo>
                  <a:lnTo>
                    <a:pt x="289" y="1780"/>
                  </a:lnTo>
                  <a:lnTo>
                    <a:pt x="284" y="1780"/>
                  </a:lnTo>
                  <a:lnTo>
                    <a:pt x="289" y="1771"/>
                  </a:lnTo>
                  <a:lnTo>
                    <a:pt x="289" y="1766"/>
                  </a:lnTo>
                  <a:lnTo>
                    <a:pt x="289" y="1761"/>
                  </a:lnTo>
                  <a:lnTo>
                    <a:pt x="284" y="1756"/>
                  </a:lnTo>
                  <a:lnTo>
                    <a:pt x="280" y="1751"/>
                  </a:lnTo>
                  <a:lnTo>
                    <a:pt x="275" y="1751"/>
                  </a:lnTo>
                  <a:lnTo>
                    <a:pt x="270" y="1751"/>
                  </a:lnTo>
                  <a:lnTo>
                    <a:pt x="270" y="1747"/>
                  </a:lnTo>
                  <a:lnTo>
                    <a:pt x="270" y="1742"/>
                  </a:lnTo>
                  <a:lnTo>
                    <a:pt x="275" y="1737"/>
                  </a:lnTo>
                  <a:lnTo>
                    <a:pt x="280" y="1737"/>
                  </a:lnTo>
                  <a:lnTo>
                    <a:pt x="284" y="1732"/>
                  </a:lnTo>
                  <a:lnTo>
                    <a:pt x="289" y="1737"/>
                  </a:lnTo>
                  <a:lnTo>
                    <a:pt x="294" y="1737"/>
                  </a:lnTo>
                  <a:lnTo>
                    <a:pt x="294" y="1732"/>
                  </a:lnTo>
                  <a:lnTo>
                    <a:pt x="294" y="1727"/>
                  </a:lnTo>
                  <a:lnTo>
                    <a:pt x="299" y="1718"/>
                  </a:lnTo>
                  <a:lnTo>
                    <a:pt x="299" y="1703"/>
                  </a:lnTo>
                  <a:lnTo>
                    <a:pt x="299" y="1698"/>
                  </a:lnTo>
                  <a:lnTo>
                    <a:pt x="299" y="1694"/>
                  </a:lnTo>
                  <a:lnTo>
                    <a:pt x="294" y="1684"/>
                  </a:lnTo>
                  <a:lnTo>
                    <a:pt x="294" y="1674"/>
                  </a:lnTo>
                  <a:lnTo>
                    <a:pt x="289" y="1665"/>
                  </a:lnTo>
                  <a:lnTo>
                    <a:pt x="284" y="1660"/>
                  </a:lnTo>
                  <a:lnTo>
                    <a:pt x="284" y="1655"/>
                  </a:lnTo>
                  <a:lnTo>
                    <a:pt x="280" y="1650"/>
                  </a:lnTo>
                  <a:lnTo>
                    <a:pt x="275" y="1645"/>
                  </a:lnTo>
                  <a:lnTo>
                    <a:pt x="265" y="1641"/>
                  </a:lnTo>
                  <a:lnTo>
                    <a:pt x="265" y="1636"/>
                  </a:lnTo>
                  <a:lnTo>
                    <a:pt x="255" y="1626"/>
                  </a:lnTo>
                  <a:lnTo>
                    <a:pt x="255" y="1621"/>
                  </a:lnTo>
                  <a:lnTo>
                    <a:pt x="251" y="1616"/>
                  </a:lnTo>
                  <a:lnTo>
                    <a:pt x="255" y="1607"/>
                  </a:lnTo>
                  <a:lnTo>
                    <a:pt x="255" y="1602"/>
                  </a:lnTo>
                  <a:lnTo>
                    <a:pt x="265" y="1592"/>
                  </a:lnTo>
                  <a:lnTo>
                    <a:pt x="265" y="1587"/>
                  </a:lnTo>
                  <a:lnTo>
                    <a:pt x="265" y="1583"/>
                  </a:lnTo>
                  <a:lnTo>
                    <a:pt x="260" y="1578"/>
                  </a:lnTo>
                  <a:lnTo>
                    <a:pt x="260" y="1568"/>
                  </a:lnTo>
                  <a:lnTo>
                    <a:pt x="255" y="1568"/>
                  </a:lnTo>
                  <a:lnTo>
                    <a:pt x="255" y="1563"/>
                  </a:lnTo>
                  <a:lnTo>
                    <a:pt x="255" y="1558"/>
                  </a:lnTo>
                  <a:lnTo>
                    <a:pt x="255" y="1554"/>
                  </a:lnTo>
                  <a:lnTo>
                    <a:pt x="255" y="1549"/>
                  </a:lnTo>
                  <a:lnTo>
                    <a:pt x="260" y="1544"/>
                  </a:lnTo>
                  <a:lnTo>
                    <a:pt x="265" y="1534"/>
                  </a:lnTo>
                  <a:lnTo>
                    <a:pt x="265" y="1530"/>
                  </a:lnTo>
                  <a:lnTo>
                    <a:pt x="265" y="1525"/>
                  </a:lnTo>
                  <a:lnTo>
                    <a:pt x="265" y="1520"/>
                  </a:lnTo>
                  <a:lnTo>
                    <a:pt x="260" y="1515"/>
                  </a:lnTo>
                  <a:lnTo>
                    <a:pt x="260" y="1510"/>
                  </a:lnTo>
                  <a:lnTo>
                    <a:pt x="260" y="1505"/>
                  </a:lnTo>
                  <a:lnTo>
                    <a:pt x="265" y="1501"/>
                  </a:lnTo>
                  <a:lnTo>
                    <a:pt x="270" y="1496"/>
                  </a:lnTo>
                  <a:lnTo>
                    <a:pt x="270" y="1491"/>
                  </a:lnTo>
                  <a:lnTo>
                    <a:pt x="270" y="1481"/>
                  </a:lnTo>
                  <a:lnTo>
                    <a:pt x="275" y="1476"/>
                  </a:lnTo>
                  <a:lnTo>
                    <a:pt x="280" y="1472"/>
                  </a:lnTo>
                  <a:lnTo>
                    <a:pt x="284" y="1472"/>
                  </a:lnTo>
                  <a:lnTo>
                    <a:pt x="289" y="1467"/>
                  </a:lnTo>
                  <a:lnTo>
                    <a:pt x="294" y="1467"/>
                  </a:lnTo>
                  <a:lnTo>
                    <a:pt x="294" y="1462"/>
                  </a:lnTo>
                  <a:lnTo>
                    <a:pt x="294" y="1457"/>
                  </a:lnTo>
                  <a:lnTo>
                    <a:pt x="284" y="1457"/>
                  </a:lnTo>
                  <a:lnTo>
                    <a:pt x="280" y="1452"/>
                  </a:lnTo>
                  <a:lnTo>
                    <a:pt x="280" y="1448"/>
                  </a:lnTo>
                  <a:lnTo>
                    <a:pt x="275" y="1438"/>
                  </a:lnTo>
                  <a:lnTo>
                    <a:pt x="280" y="1433"/>
                  </a:lnTo>
                  <a:lnTo>
                    <a:pt x="280" y="1423"/>
                  </a:lnTo>
                  <a:lnTo>
                    <a:pt x="280" y="1419"/>
                  </a:lnTo>
                  <a:lnTo>
                    <a:pt x="280" y="1414"/>
                  </a:lnTo>
                  <a:lnTo>
                    <a:pt x="275" y="1409"/>
                  </a:lnTo>
                  <a:lnTo>
                    <a:pt x="270" y="1409"/>
                  </a:lnTo>
                  <a:lnTo>
                    <a:pt x="270" y="1404"/>
                  </a:lnTo>
                  <a:lnTo>
                    <a:pt x="270" y="1399"/>
                  </a:lnTo>
                  <a:lnTo>
                    <a:pt x="275" y="1399"/>
                  </a:lnTo>
                  <a:lnTo>
                    <a:pt x="280" y="1390"/>
                  </a:lnTo>
                  <a:lnTo>
                    <a:pt x="284" y="1380"/>
                  </a:lnTo>
                  <a:lnTo>
                    <a:pt x="284" y="1375"/>
                  </a:lnTo>
                  <a:lnTo>
                    <a:pt x="284" y="1370"/>
                  </a:lnTo>
                  <a:lnTo>
                    <a:pt x="280" y="1370"/>
                  </a:lnTo>
                  <a:lnTo>
                    <a:pt x="275" y="1370"/>
                  </a:lnTo>
                  <a:lnTo>
                    <a:pt x="265" y="1365"/>
                  </a:lnTo>
                  <a:lnTo>
                    <a:pt x="255" y="1365"/>
                  </a:lnTo>
                  <a:lnTo>
                    <a:pt x="251" y="1365"/>
                  </a:lnTo>
                  <a:lnTo>
                    <a:pt x="246" y="1365"/>
                  </a:lnTo>
                  <a:lnTo>
                    <a:pt x="241" y="1361"/>
                  </a:lnTo>
                  <a:lnTo>
                    <a:pt x="241" y="1356"/>
                  </a:lnTo>
                  <a:lnTo>
                    <a:pt x="241" y="1351"/>
                  </a:lnTo>
                  <a:lnTo>
                    <a:pt x="236" y="1341"/>
                  </a:lnTo>
                  <a:lnTo>
                    <a:pt x="231" y="1337"/>
                  </a:lnTo>
                  <a:lnTo>
                    <a:pt x="231" y="1332"/>
                  </a:lnTo>
                  <a:lnTo>
                    <a:pt x="227" y="1327"/>
                  </a:lnTo>
                  <a:lnTo>
                    <a:pt x="227" y="1322"/>
                  </a:lnTo>
                  <a:lnTo>
                    <a:pt x="227" y="1317"/>
                  </a:lnTo>
                  <a:lnTo>
                    <a:pt x="227" y="1308"/>
                  </a:lnTo>
                  <a:lnTo>
                    <a:pt x="227" y="1303"/>
                  </a:lnTo>
                  <a:lnTo>
                    <a:pt x="227" y="1298"/>
                  </a:lnTo>
                  <a:lnTo>
                    <a:pt x="227" y="1288"/>
                  </a:lnTo>
                  <a:lnTo>
                    <a:pt x="227" y="1283"/>
                  </a:lnTo>
                  <a:lnTo>
                    <a:pt x="231" y="1283"/>
                  </a:lnTo>
                  <a:lnTo>
                    <a:pt x="236" y="1279"/>
                  </a:lnTo>
                  <a:lnTo>
                    <a:pt x="241" y="1279"/>
                  </a:lnTo>
                  <a:lnTo>
                    <a:pt x="241" y="1274"/>
                  </a:lnTo>
                  <a:lnTo>
                    <a:pt x="241" y="1269"/>
                  </a:lnTo>
                  <a:lnTo>
                    <a:pt x="236" y="1255"/>
                  </a:lnTo>
                  <a:lnTo>
                    <a:pt x="227" y="1250"/>
                  </a:lnTo>
                  <a:lnTo>
                    <a:pt x="222" y="1240"/>
                  </a:lnTo>
                  <a:lnTo>
                    <a:pt x="212" y="1230"/>
                  </a:lnTo>
                  <a:lnTo>
                    <a:pt x="212" y="1226"/>
                  </a:lnTo>
                  <a:lnTo>
                    <a:pt x="207" y="1226"/>
                  </a:lnTo>
                  <a:lnTo>
                    <a:pt x="207" y="1221"/>
                  </a:lnTo>
                  <a:lnTo>
                    <a:pt x="212" y="1221"/>
                  </a:lnTo>
                  <a:lnTo>
                    <a:pt x="217" y="1216"/>
                  </a:lnTo>
                  <a:lnTo>
                    <a:pt x="222" y="1211"/>
                  </a:lnTo>
                  <a:lnTo>
                    <a:pt x="222" y="1206"/>
                  </a:lnTo>
                  <a:lnTo>
                    <a:pt x="217" y="1206"/>
                  </a:lnTo>
                  <a:lnTo>
                    <a:pt x="217" y="1201"/>
                  </a:lnTo>
                  <a:lnTo>
                    <a:pt x="207" y="1197"/>
                  </a:lnTo>
                  <a:lnTo>
                    <a:pt x="198" y="1192"/>
                  </a:lnTo>
                  <a:lnTo>
                    <a:pt x="193" y="1192"/>
                  </a:lnTo>
                  <a:lnTo>
                    <a:pt x="193" y="1187"/>
                  </a:lnTo>
                  <a:lnTo>
                    <a:pt x="188" y="1177"/>
                  </a:lnTo>
                  <a:lnTo>
                    <a:pt x="183" y="1168"/>
                  </a:lnTo>
                  <a:lnTo>
                    <a:pt x="183" y="1158"/>
                  </a:lnTo>
                  <a:lnTo>
                    <a:pt x="178" y="1148"/>
                  </a:lnTo>
                  <a:lnTo>
                    <a:pt x="178" y="1144"/>
                  </a:lnTo>
                  <a:lnTo>
                    <a:pt x="173" y="1144"/>
                  </a:lnTo>
                  <a:lnTo>
                    <a:pt x="169" y="1139"/>
                  </a:lnTo>
                  <a:lnTo>
                    <a:pt x="169" y="1129"/>
                  </a:lnTo>
                  <a:lnTo>
                    <a:pt x="169" y="1119"/>
                  </a:lnTo>
                  <a:lnTo>
                    <a:pt x="169" y="1115"/>
                  </a:lnTo>
                  <a:lnTo>
                    <a:pt x="169" y="1110"/>
                  </a:lnTo>
                  <a:lnTo>
                    <a:pt x="169" y="1100"/>
                  </a:lnTo>
                  <a:lnTo>
                    <a:pt x="169" y="1090"/>
                  </a:lnTo>
                  <a:lnTo>
                    <a:pt x="169" y="1081"/>
                  </a:lnTo>
                  <a:lnTo>
                    <a:pt x="169" y="1071"/>
                  </a:lnTo>
                  <a:lnTo>
                    <a:pt x="173" y="1066"/>
                  </a:lnTo>
                  <a:lnTo>
                    <a:pt x="178" y="1062"/>
                  </a:lnTo>
                  <a:lnTo>
                    <a:pt x="188" y="1052"/>
                  </a:lnTo>
                  <a:lnTo>
                    <a:pt x="193" y="1047"/>
                  </a:lnTo>
                  <a:lnTo>
                    <a:pt x="198" y="1042"/>
                  </a:lnTo>
                  <a:lnTo>
                    <a:pt x="198" y="1037"/>
                  </a:lnTo>
                  <a:lnTo>
                    <a:pt x="207" y="1033"/>
                  </a:lnTo>
                  <a:lnTo>
                    <a:pt x="207" y="1028"/>
                  </a:lnTo>
                  <a:lnTo>
                    <a:pt x="212" y="1028"/>
                  </a:lnTo>
                  <a:lnTo>
                    <a:pt x="217" y="1028"/>
                  </a:lnTo>
                  <a:lnTo>
                    <a:pt x="227" y="1028"/>
                  </a:lnTo>
                  <a:lnTo>
                    <a:pt x="236" y="1028"/>
                  </a:lnTo>
                  <a:lnTo>
                    <a:pt x="251" y="1033"/>
                  </a:lnTo>
                  <a:lnTo>
                    <a:pt x="260" y="1033"/>
                  </a:lnTo>
                  <a:lnTo>
                    <a:pt x="265" y="1028"/>
                  </a:lnTo>
                  <a:lnTo>
                    <a:pt x="270" y="1028"/>
                  </a:lnTo>
                  <a:lnTo>
                    <a:pt x="280" y="1023"/>
                  </a:lnTo>
                  <a:lnTo>
                    <a:pt x="284" y="1018"/>
                  </a:lnTo>
                  <a:lnTo>
                    <a:pt x="289" y="1018"/>
                  </a:lnTo>
                  <a:lnTo>
                    <a:pt x="294" y="1013"/>
                  </a:lnTo>
                  <a:lnTo>
                    <a:pt x="299" y="1008"/>
                  </a:lnTo>
                  <a:lnTo>
                    <a:pt x="299" y="1004"/>
                  </a:lnTo>
                  <a:lnTo>
                    <a:pt x="294" y="999"/>
                  </a:lnTo>
                  <a:lnTo>
                    <a:pt x="294" y="994"/>
                  </a:lnTo>
                  <a:lnTo>
                    <a:pt x="289" y="989"/>
                  </a:lnTo>
                  <a:lnTo>
                    <a:pt x="294" y="984"/>
                  </a:lnTo>
                  <a:lnTo>
                    <a:pt x="299" y="989"/>
                  </a:lnTo>
                  <a:lnTo>
                    <a:pt x="304" y="989"/>
                  </a:lnTo>
                  <a:lnTo>
                    <a:pt x="309" y="989"/>
                  </a:lnTo>
                  <a:lnTo>
                    <a:pt x="313" y="984"/>
                  </a:lnTo>
                  <a:lnTo>
                    <a:pt x="323" y="980"/>
                  </a:lnTo>
                  <a:lnTo>
                    <a:pt x="323" y="975"/>
                  </a:lnTo>
                  <a:lnTo>
                    <a:pt x="333" y="975"/>
                  </a:lnTo>
                  <a:lnTo>
                    <a:pt x="338" y="970"/>
                  </a:lnTo>
                  <a:lnTo>
                    <a:pt x="338" y="965"/>
                  </a:lnTo>
                  <a:lnTo>
                    <a:pt x="338" y="951"/>
                  </a:lnTo>
                  <a:lnTo>
                    <a:pt x="347" y="941"/>
                  </a:lnTo>
                  <a:lnTo>
                    <a:pt x="347" y="926"/>
                  </a:lnTo>
                  <a:lnTo>
                    <a:pt x="357" y="907"/>
                  </a:lnTo>
                  <a:lnTo>
                    <a:pt x="366" y="883"/>
                  </a:lnTo>
                  <a:lnTo>
                    <a:pt x="357" y="869"/>
                  </a:lnTo>
                  <a:lnTo>
                    <a:pt x="347" y="854"/>
                  </a:lnTo>
                  <a:lnTo>
                    <a:pt x="347" y="835"/>
                  </a:lnTo>
                  <a:lnTo>
                    <a:pt x="347" y="815"/>
                  </a:lnTo>
                  <a:lnTo>
                    <a:pt x="342" y="801"/>
                  </a:lnTo>
                  <a:lnTo>
                    <a:pt x="347" y="787"/>
                  </a:lnTo>
                  <a:lnTo>
                    <a:pt x="366" y="777"/>
                  </a:lnTo>
                  <a:lnTo>
                    <a:pt x="357" y="762"/>
                  </a:lnTo>
                  <a:lnTo>
                    <a:pt x="357" y="748"/>
                  </a:lnTo>
                  <a:lnTo>
                    <a:pt x="357" y="738"/>
                  </a:lnTo>
                  <a:lnTo>
                    <a:pt x="371" y="733"/>
                  </a:lnTo>
                  <a:lnTo>
                    <a:pt x="381" y="714"/>
                  </a:lnTo>
                  <a:lnTo>
                    <a:pt x="395" y="709"/>
                  </a:lnTo>
                  <a:lnTo>
                    <a:pt x="405" y="700"/>
                  </a:lnTo>
                  <a:lnTo>
                    <a:pt x="415" y="685"/>
                  </a:lnTo>
                  <a:lnTo>
                    <a:pt x="429" y="680"/>
                  </a:lnTo>
                  <a:lnTo>
                    <a:pt x="444" y="676"/>
                  </a:lnTo>
                  <a:lnTo>
                    <a:pt x="444" y="661"/>
                  </a:lnTo>
                  <a:lnTo>
                    <a:pt x="453" y="647"/>
                  </a:lnTo>
                  <a:lnTo>
                    <a:pt x="458" y="627"/>
                  </a:lnTo>
                  <a:lnTo>
                    <a:pt x="468" y="618"/>
                  </a:lnTo>
                  <a:lnTo>
                    <a:pt x="473" y="603"/>
                  </a:lnTo>
                  <a:lnTo>
                    <a:pt x="477" y="589"/>
                  </a:lnTo>
                  <a:lnTo>
                    <a:pt x="487" y="594"/>
                  </a:lnTo>
                  <a:lnTo>
                    <a:pt x="506" y="598"/>
                  </a:lnTo>
                  <a:lnTo>
                    <a:pt x="511" y="584"/>
                  </a:lnTo>
                  <a:lnTo>
                    <a:pt x="526" y="569"/>
                  </a:lnTo>
                  <a:lnTo>
                    <a:pt x="526" y="555"/>
                  </a:lnTo>
                  <a:lnTo>
                    <a:pt x="540" y="555"/>
                  </a:lnTo>
                  <a:lnTo>
                    <a:pt x="550" y="540"/>
                  </a:lnTo>
                  <a:lnTo>
                    <a:pt x="564" y="536"/>
                  </a:lnTo>
                  <a:lnTo>
                    <a:pt x="574" y="521"/>
                  </a:lnTo>
                  <a:lnTo>
                    <a:pt x="584" y="516"/>
                  </a:lnTo>
                  <a:lnTo>
                    <a:pt x="588" y="502"/>
                  </a:lnTo>
                  <a:lnTo>
                    <a:pt x="603" y="502"/>
                  </a:lnTo>
                  <a:lnTo>
                    <a:pt x="608" y="497"/>
                  </a:lnTo>
                  <a:lnTo>
                    <a:pt x="603" y="483"/>
                  </a:lnTo>
                  <a:lnTo>
                    <a:pt x="613" y="478"/>
                  </a:lnTo>
                  <a:lnTo>
                    <a:pt x="622" y="463"/>
                  </a:lnTo>
                  <a:lnTo>
                    <a:pt x="637" y="454"/>
                  </a:lnTo>
                  <a:lnTo>
                    <a:pt x="651" y="454"/>
                  </a:lnTo>
                  <a:lnTo>
                    <a:pt x="666" y="449"/>
                  </a:lnTo>
                  <a:lnTo>
                    <a:pt x="666" y="439"/>
                  </a:lnTo>
                  <a:lnTo>
                    <a:pt x="666" y="429"/>
                  </a:lnTo>
                  <a:lnTo>
                    <a:pt x="661" y="415"/>
                  </a:lnTo>
                  <a:lnTo>
                    <a:pt x="656" y="405"/>
                  </a:lnTo>
                  <a:lnTo>
                    <a:pt x="666" y="391"/>
                  </a:lnTo>
                  <a:lnTo>
                    <a:pt x="670" y="381"/>
                  </a:lnTo>
                  <a:lnTo>
                    <a:pt x="680" y="381"/>
                  </a:lnTo>
                  <a:lnTo>
                    <a:pt x="699" y="381"/>
                  </a:lnTo>
                  <a:lnTo>
                    <a:pt x="709" y="381"/>
                  </a:lnTo>
                  <a:lnTo>
                    <a:pt x="719" y="367"/>
                  </a:lnTo>
                  <a:lnTo>
                    <a:pt x="733" y="362"/>
                  </a:lnTo>
                  <a:lnTo>
                    <a:pt x="748" y="362"/>
                  </a:lnTo>
                  <a:lnTo>
                    <a:pt x="762" y="357"/>
                  </a:lnTo>
                  <a:lnTo>
                    <a:pt x="777" y="352"/>
                  </a:lnTo>
                  <a:lnTo>
                    <a:pt x="786" y="347"/>
                  </a:lnTo>
                  <a:lnTo>
                    <a:pt x="796" y="338"/>
                  </a:lnTo>
                  <a:lnTo>
                    <a:pt x="805" y="343"/>
                  </a:lnTo>
                  <a:lnTo>
                    <a:pt x="815" y="338"/>
                  </a:lnTo>
                  <a:lnTo>
                    <a:pt x="820" y="328"/>
                  </a:lnTo>
                  <a:lnTo>
                    <a:pt x="830" y="318"/>
                  </a:lnTo>
                  <a:lnTo>
                    <a:pt x="834" y="309"/>
                  </a:lnTo>
                  <a:lnTo>
                    <a:pt x="820" y="294"/>
                  </a:lnTo>
                  <a:lnTo>
                    <a:pt x="815" y="280"/>
                  </a:lnTo>
                  <a:lnTo>
                    <a:pt x="815" y="265"/>
                  </a:lnTo>
                  <a:lnTo>
                    <a:pt x="825" y="256"/>
                  </a:lnTo>
                  <a:lnTo>
                    <a:pt x="830" y="251"/>
                  </a:lnTo>
                  <a:lnTo>
                    <a:pt x="834" y="236"/>
                  </a:lnTo>
                  <a:lnTo>
                    <a:pt x="844" y="227"/>
                  </a:lnTo>
                  <a:lnTo>
                    <a:pt x="844" y="212"/>
                  </a:lnTo>
                  <a:lnTo>
                    <a:pt x="854" y="193"/>
                  </a:lnTo>
                  <a:lnTo>
                    <a:pt x="854" y="179"/>
                  </a:lnTo>
                  <a:lnTo>
                    <a:pt x="854" y="159"/>
                  </a:lnTo>
                  <a:lnTo>
                    <a:pt x="859" y="145"/>
                  </a:lnTo>
                  <a:lnTo>
                    <a:pt x="868" y="130"/>
                  </a:lnTo>
                  <a:lnTo>
                    <a:pt x="873" y="111"/>
                  </a:lnTo>
                  <a:lnTo>
                    <a:pt x="888" y="97"/>
                  </a:lnTo>
                  <a:lnTo>
                    <a:pt x="916" y="92"/>
                  </a:lnTo>
                  <a:lnTo>
                    <a:pt x="941" y="82"/>
                  </a:lnTo>
                  <a:lnTo>
                    <a:pt x="960" y="63"/>
                  </a:lnTo>
                  <a:lnTo>
                    <a:pt x="974" y="63"/>
                  </a:lnTo>
                  <a:lnTo>
                    <a:pt x="994" y="53"/>
                  </a:lnTo>
                  <a:lnTo>
                    <a:pt x="1027" y="34"/>
                  </a:lnTo>
                  <a:lnTo>
                    <a:pt x="1037" y="0"/>
                  </a:lnTo>
                </a:path>
              </a:pathLst>
            </a:custGeom>
            <a:noFill/>
            <a:ln w="38100">
              <a:solidFill>
                <a:srgbClr val="00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83" name="Freeform 53">
              <a:extLst>
                <a:ext uri="{FF2B5EF4-FFF2-40B4-BE49-F238E27FC236}">
                  <a16:creationId xmlns:a16="http://schemas.microsoft.com/office/drawing/2014/main" id="{2649308A-C6E3-40F6-A21F-6756C2797286}"/>
                </a:ext>
              </a:extLst>
            </p:cNvPr>
            <p:cNvSpPr>
              <a:spLocks noEditPoints="1"/>
            </p:cNvSpPr>
            <p:nvPr/>
          </p:nvSpPr>
          <p:spPr bwMode="auto">
            <a:xfrm>
              <a:off x="2176204" y="2573761"/>
              <a:ext cx="1967606" cy="590684"/>
            </a:xfrm>
            <a:custGeom>
              <a:avLst/>
              <a:gdLst>
                <a:gd name="T0" fmla="*/ 7 w 1085"/>
                <a:gd name="T1" fmla="*/ 3 h 352"/>
                <a:gd name="T2" fmla="*/ 7 w 1085"/>
                <a:gd name="T3" fmla="*/ 3 h 352"/>
                <a:gd name="T4" fmla="*/ 7 w 1085"/>
                <a:gd name="T5" fmla="*/ 3 h 352"/>
                <a:gd name="T6" fmla="*/ 7 w 1085"/>
                <a:gd name="T7" fmla="*/ 3 h 352"/>
                <a:gd name="T8" fmla="*/ 7 w 1085"/>
                <a:gd name="T9" fmla="*/ 3 h 352"/>
                <a:gd name="T10" fmla="*/ 7 w 1085"/>
                <a:gd name="T11" fmla="*/ 3 h 352"/>
                <a:gd name="T12" fmla="*/ 7 w 1085"/>
                <a:gd name="T13" fmla="*/ 3 h 352"/>
                <a:gd name="T14" fmla="*/ 7 w 1085"/>
                <a:gd name="T15" fmla="*/ 3 h 352"/>
                <a:gd name="T16" fmla="*/ 7 w 1085"/>
                <a:gd name="T17" fmla="*/ 3 h 352"/>
                <a:gd name="T18" fmla="*/ 7 w 1085"/>
                <a:gd name="T19" fmla="*/ 3 h 352"/>
                <a:gd name="T20" fmla="*/ 7 w 1085"/>
                <a:gd name="T21" fmla="*/ 3 h 352"/>
                <a:gd name="T22" fmla="*/ 7 w 1085"/>
                <a:gd name="T23" fmla="*/ 3 h 352"/>
                <a:gd name="T24" fmla="*/ 7 w 1085"/>
                <a:gd name="T25" fmla="*/ 3 h 352"/>
                <a:gd name="T26" fmla="*/ 7 w 1085"/>
                <a:gd name="T27" fmla="*/ 3 h 352"/>
                <a:gd name="T28" fmla="*/ 7 w 1085"/>
                <a:gd name="T29" fmla="*/ 3 h 352"/>
                <a:gd name="T30" fmla="*/ 7 w 1085"/>
                <a:gd name="T31" fmla="*/ 3 h 352"/>
                <a:gd name="T32" fmla="*/ 7 w 1085"/>
                <a:gd name="T33" fmla="*/ 3 h 352"/>
                <a:gd name="T34" fmla="*/ 7 w 1085"/>
                <a:gd name="T35" fmla="*/ 3 h 352"/>
                <a:gd name="T36" fmla="*/ 7 w 1085"/>
                <a:gd name="T37" fmla="*/ 3 h 352"/>
                <a:gd name="T38" fmla="*/ 7 w 1085"/>
                <a:gd name="T39" fmla="*/ 3 h 352"/>
                <a:gd name="T40" fmla="*/ 7 w 1085"/>
                <a:gd name="T41" fmla="*/ 3 h 352"/>
                <a:gd name="T42" fmla="*/ 7 w 1085"/>
                <a:gd name="T43" fmla="*/ 3 h 352"/>
                <a:gd name="T44" fmla="*/ 7 w 1085"/>
                <a:gd name="T45" fmla="*/ 3 h 352"/>
                <a:gd name="T46" fmla="*/ 7 w 1085"/>
                <a:gd name="T47" fmla="*/ 3 h 352"/>
                <a:gd name="T48" fmla="*/ 7 w 1085"/>
                <a:gd name="T49" fmla="*/ 3 h 352"/>
                <a:gd name="T50" fmla="*/ 7 w 1085"/>
                <a:gd name="T51" fmla="*/ 3 h 352"/>
                <a:gd name="T52" fmla="*/ 7 w 1085"/>
                <a:gd name="T53" fmla="*/ 3 h 352"/>
                <a:gd name="T54" fmla="*/ 7 w 1085"/>
                <a:gd name="T55" fmla="*/ 3 h 352"/>
                <a:gd name="T56" fmla="*/ 7 w 1085"/>
                <a:gd name="T57" fmla="*/ 3 h 352"/>
                <a:gd name="T58" fmla="*/ 7 w 1085"/>
                <a:gd name="T59" fmla="*/ 3 h 352"/>
                <a:gd name="T60" fmla="*/ 7 w 1085"/>
                <a:gd name="T61" fmla="*/ 3 h 352"/>
                <a:gd name="T62" fmla="*/ 7 w 1085"/>
                <a:gd name="T63" fmla="*/ 3 h 352"/>
                <a:gd name="T64" fmla="*/ 7 w 1085"/>
                <a:gd name="T65" fmla="*/ 3 h 352"/>
                <a:gd name="T66" fmla="*/ 7 w 1085"/>
                <a:gd name="T67" fmla="*/ 3 h 352"/>
                <a:gd name="T68" fmla="*/ 7 w 1085"/>
                <a:gd name="T69" fmla="*/ 3 h 352"/>
                <a:gd name="T70" fmla="*/ 7 w 1085"/>
                <a:gd name="T71" fmla="*/ 3 h 352"/>
                <a:gd name="T72" fmla="*/ 7 w 1085"/>
                <a:gd name="T73" fmla="*/ 3 h 352"/>
                <a:gd name="T74" fmla="*/ 7 w 1085"/>
                <a:gd name="T75" fmla="*/ 3 h 352"/>
                <a:gd name="T76" fmla="*/ 7 w 1085"/>
                <a:gd name="T77" fmla="*/ 3 h 352"/>
                <a:gd name="T78" fmla="*/ 7 w 1085"/>
                <a:gd name="T79" fmla="*/ 3 h 352"/>
                <a:gd name="T80" fmla="*/ 7 w 1085"/>
                <a:gd name="T81" fmla="*/ 3 h 352"/>
                <a:gd name="T82" fmla="*/ 7 w 1085"/>
                <a:gd name="T83" fmla="*/ 3 h 352"/>
                <a:gd name="T84" fmla="*/ 7 w 1085"/>
                <a:gd name="T85" fmla="*/ 3 h 352"/>
                <a:gd name="T86" fmla="*/ 7 w 1085"/>
                <a:gd name="T87" fmla="*/ 3 h 352"/>
                <a:gd name="T88" fmla="*/ 7 w 1085"/>
                <a:gd name="T89" fmla="*/ 3 h 352"/>
                <a:gd name="T90" fmla="*/ 7 w 1085"/>
                <a:gd name="T91" fmla="*/ 3 h 352"/>
                <a:gd name="T92" fmla="*/ 7 w 1085"/>
                <a:gd name="T93" fmla="*/ 3 h 352"/>
                <a:gd name="T94" fmla="*/ 7 w 1085"/>
                <a:gd name="T95" fmla="*/ 3 h 352"/>
                <a:gd name="T96" fmla="*/ 7 w 1085"/>
                <a:gd name="T97" fmla="*/ 3 h 352"/>
                <a:gd name="T98" fmla="*/ 7 w 1085"/>
                <a:gd name="T99" fmla="*/ 3 h 352"/>
                <a:gd name="T100" fmla="*/ 7 w 1085"/>
                <a:gd name="T101" fmla="*/ 3 h 352"/>
                <a:gd name="T102" fmla="*/ 7 w 1085"/>
                <a:gd name="T103" fmla="*/ 3 h 352"/>
                <a:gd name="T104" fmla="*/ 7 w 1085"/>
                <a:gd name="T105" fmla="*/ 3 h 352"/>
                <a:gd name="T106" fmla="*/ 7 w 1085"/>
                <a:gd name="T107" fmla="*/ 3 h 352"/>
                <a:gd name="T108" fmla="*/ 7 w 1085"/>
                <a:gd name="T109" fmla="*/ 3 h 352"/>
                <a:gd name="T110" fmla="*/ 7 w 1085"/>
                <a:gd name="T111" fmla="*/ 3 h 352"/>
                <a:gd name="T112" fmla="*/ 7 w 1085"/>
                <a:gd name="T113" fmla="*/ 3 h 352"/>
                <a:gd name="T114" fmla="*/ 7 w 1085"/>
                <a:gd name="T115" fmla="*/ 3 h 352"/>
                <a:gd name="T116" fmla="*/ 7 w 1085"/>
                <a:gd name="T117" fmla="*/ 3 h 352"/>
                <a:gd name="T118" fmla="*/ 7 w 1085"/>
                <a:gd name="T119" fmla="*/ 3 h 352"/>
                <a:gd name="T120" fmla="*/ 7 w 1085"/>
                <a:gd name="T121" fmla="*/ 3 h 352"/>
                <a:gd name="T122" fmla="*/ 7 w 1085"/>
                <a:gd name="T123" fmla="*/ 0 h 3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85"/>
                <a:gd name="T187" fmla="*/ 0 h 352"/>
                <a:gd name="T188" fmla="*/ 1085 w 1085"/>
                <a:gd name="T189" fmla="*/ 352 h 35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85" h="352">
                  <a:moveTo>
                    <a:pt x="0" y="179"/>
                  </a:moveTo>
                  <a:lnTo>
                    <a:pt x="14" y="174"/>
                  </a:lnTo>
                  <a:lnTo>
                    <a:pt x="14" y="169"/>
                  </a:lnTo>
                  <a:lnTo>
                    <a:pt x="14" y="174"/>
                  </a:lnTo>
                  <a:lnTo>
                    <a:pt x="4" y="184"/>
                  </a:lnTo>
                  <a:lnTo>
                    <a:pt x="0" y="184"/>
                  </a:lnTo>
                  <a:lnTo>
                    <a:pt x="0" y="179"/>
                  </a:lnTo>
                  <a:close/>
                  <a:moveTo>
                    <a:pt x="29" y="164"/>
                  </a:moveTo>
                  <a:lnTo>
                    <a:pt x="33" y="164"/>
                  </a:lnTo>
                  <a:lnTo>
                    <a:pt x="33" y="169"/>
                  </a:lnTo>
                  <a:lnTo>
                    <a:pt x="29" y="155"/>
                  </a:lnTo>
                  <a:lnTo>
                    <a:pt x="33" y="155"/>
                  </a:lnTo>
                  <a:lnTo>
                    <a:pt x="38" y="164"/>
                  </a:lnTo>
                  <a:lnTo>
                    <a:pt x="38" y="169"/>
                  </a:lnTo>
                  <a:lnTo>
                    <a:pt x="33" y="169"/>
                  </a:lnTo>
                  <a:lnTo>
                    <a:pt x="29" y="169"/>
                  </a:lnTo>
                  <a:lnTo>
                    <a:pt x="29" y="164"/>
                  </a:lnTo>
                  <a:close/>
                  <a:moveTo>
                    <a:pt x="38" y="140"/>
                  </a:moveTo>
                  <a:lnTo>
                    <a:pt x="43" y="135"/>
                  </a:lnTo>
                  <a:lnTo>
                    <a:pt x="48" y="126"/>
                  </a:lnTo>
                  <a:lnTo>
                    <a:pt x="53" y="126"/>
                  </a:lnTo>
                  <a:lnTo>
                    <a:pt x="53" y="130"/>
                  </a:lnTo>
                  <a:lnTo>
                    <a:pt x="48" y="135"/>
                  </a:lnTo>
                  <a:lnTo>
                    <a:pt x="43" y="140"/>
                  </a:lnTo>
                  <a:lnTo>
                    <a:pt x="38" y="140"/>
                  </a:lnTo>
                  <a:close/>
                  <a:moveTo>
                    <a:pt x="58" y="111"/>
                  </a:moveTo>
                  <a:lnTo>
                    <a:pt x="58" y="102"/>
                  </a:lnTo>
                  <a:lnTo>
                    <a:pt x="58" y="97"/>
                  </a:lnTo>
                  <a:lnTo>
                    <a:pt x="62" y="97"/>
                  </a:lnTo>
                  <a:lnTo>
                    <a:pt x="62" y="102"/>
                  </a:lnTo>
                  <a:lnTo>
                    <a:pt x="62" y="111"/>
                  </a:lnTo>
                  <a:lnTo>
                    <a:pt x="62" y="116"/>
                  </a:lnTo>
                  <a:lnTo>
                    <a:pt x="58" y="116"/>
                  </a:lnTo>
                  <a:lnTo>
                    <a:pt x="58" y="111"/>
                  </a:lnTo>
                  <a:close/>
                  <a:moveTo>
                    <a:pt x="72" y="82"/>
                  </a:moveTo>
                  <a:lnTo>
                    <a:pt x="82" y="77"/>
                  </a:lnTo>
                  <a:lnTo>
                    <a:pt x="86" y="77"/>
                  </a:lnTo>
                  <a:lnTo>
                    <a:pt x="91" y="77"/>
                  </a:lnTo>
                  <a:lnTo>
                    <a:pt x="91" y="82"/>
                  </a:lnTo>
                  <a:lnTo>
                    <a:pt x="86" y="82"/>
                  </a:lnTo>
                  <a:lnTo>
                    <a:pt x="82" y="82"/>
                  </a:lnTo>
                  <a:lnTo>
                    <a:pt x="77" y="87"/>
                  </a:lnTo>
                  <a:lnTo>
                    <a:pt x="72" y="87"/>
                  </a:lnTo>
                  <a:lnTo>
                    <a:pt x="72" y="82"/>
                  </a:lnTo>
                  <a:close/>
                  <a:moveTo>
                    <a:pt x="101" y="68"/>
                  </a:moveTo>
                  <a:lnTo>
                    <a:pt x="106" y="68"/>
                  </a:lnTo>
                  <a:lnTo>
                    <a:pt x="111" y="68"/>
                  </a:lnTo>
                  <a:lnTo>
                    <a:pt x="115" y="73"/>
                  </a:lnTo>
                  <a:lnTo>
                    <a:pt x="115" y="77"/>
                  </a:lnTo>
                  <a:lnTo>
                    <a:pt x="111" y="77"/>
                  </a:lnTo>
                  <a:lnTo>
                    <a:pt x="106" y="73"/>
                  </a:lnTo>
                  <a:lnTo>
                    <a:pt x="111" y="73"/>
                  </a:lnTo>
                  <a:lnTo>
                    <a:pt x="106" y="73"/>
                  </a:lnTo>
                  <a:lnTo>
                    <a:pt x="101" y="73"/>
                  </a:lnTo>
                  <a:lnTo>
                    <a:pt x="101" y="68"/>
                  </a:lnTo>
                  <a:close/>
                  <a:moveTo>
                    <a:pt x="130" y="77"/>
                  </a:moveTo>
                  <a:lnTo>
                    <a:pt x="130" y="73"/>
                  </a:lnTo>
                  <a:lnTo>
                    <a:pt x="135" y="77"/>
                  </a:lnTo>
                  <a:lnTo>
                    <a:pt x="130" y="92"/>
                  </a:lnTo>
                  <a:lnTo>
                    <a:pt x="125" y="92"/>
                  </a:lnTo>
                  <a:lnTo>
                    <a:pt x="125" y="87"/>
                  </a:lnTo>
                  <a:lnTo>
                    <a:pt x="130" y="77"/>
                  </a:lnTo>
                  <a:lnTo>
                    <a:pt x="135" y="77"/>
                  </a:lnTo>
                  <a:lnTo>
                    <a:pt x="130" y="82"/>
                  </a:lnTo>
                  <a:lnTo>
                    <a:pt x="130" y="77"/>
                  </a:lnTo>
                  <a:close/>
                  <a:moveTo>
                    <a:pt x="140" y="102"/>
                  </a:moveTo>
                  <a:lnTo>
                    <a:pt x="144" y="106"/>
                  </a:lnTo>
                  <a:lnTo>
                    <a:pt x="154" y="111"/>
                  </a:lnTo>
                  <a:lnTo>
                    <a:pt x="154" y="116"/>
                  </a:lnTo>
                  <a:lnTo>
                    <a:pt x="149" y="116"/>
                  </a:lnTo>
                  <a:lnTo>
                    <a:pt x="144" y="111"/>
                  </a:lnTo>
                  <a:lnTo>
                    <a:pt x="140" y="106"/>
                  </a:lnTo>
                  <a:lnTo>
                    <a:pt x="135" y="102"/>
                  </a:lnTo>
                  <a:lnTo>
                    <a:pt x="140" y="102"/>
                  </a:lnTo>
                  <a:close/>
                  <a:moveTo>
                    <a:pt x="168" y="116"/>
                  </a:moveTo>
                  <a:lnTo>
                    <a:pt x="173" y="116"/>
                  </a:lnTo>
                  <a:lnTo>
                    <a:pt x="183" y="121"/>
                  </a:lnTo>
                  <a:lnTo>
                    <a:pt x="183" y="126"/>
                  </a:lnTo>
                  <a:lnTo>
                    <a:pt x="178" y="126"/>
                  </a:lnTo>
                  <a:lnTo>
                    <a:pt x="168" y="121"/>
                  </a:lnTo>
                  <a:lnTo>
                    <a:pt x="173" y="121"/>
                  </a:lnTo>
                  <a:lnTo>
                    <a:pt x="168" y="121"/>
                  </a:lnTo>
                  <a:lnTo>
                    <a:pt x="164" y="121"/>
                  </a:lnTo>
                  <a:lnTo>
                    <a:pt x="164" y="116"/>
                  </a:lnTo>
                  <a:lnTo>
                    <a:pt x="168" y="116"/>
                  </a:lnTo>
                  <a:close/>
                  <a:moveTo>
                    <a:pt x="197" y="135"/>
                  </a:moveTo>
                  <a:lnTo>
                    <a:pt x="202" y="135"/>
                  </a:lnTo>
                  <a:lnTo>
                    <a:pt x="197" y="135"/>
                  </a:lnTo>
                  <a:lnTo>
                    <a:pt x="207" y="130"/>
                  </a:lnTo>
                  <a:lnTo>
                    <a:pt x="212" y="130"/>
                  </a:lnTo>
                  <a:lnTo>
                    <a:pt x="212" y="135"/>
                  </a:lnTo>
                  <a:lnTo>
                    <a:pt x="202" y="140"/>
                  </a:lnTo>
                  <a:lnTo>
                    <a:pt x="197" y="140"/>
                  </a:lnTo>
                  <a:lnTo>
                    <a:pt x="197" y="135"/>
                  </a:lnTo>
                  <a:lnTo>
                    <a:pt x="193" y="135"/>
                  </a:lnTo>
                  <a:lnTo>
                    <a:pt x="197" y="130"/>
                  </a:lnTo>
                  <a:lnTo>
                    <a:pt x="197" y="135"/>
                  </a:lnTo>
                  <a:close/>
                  <a:moveTo>
                    <a:pt x="226" y="121"/>
                  </a:moveTo>
                  <a:lnTo>
                    <a:pt x="236" y="121"/>
                  </a:lnTo>
                  <a:lnTo>
                    <a:pt x="241" y="116"/>
                  </a:lnTo>
                  <a:lnTo>
                    <a:pt x="241" y="121"/>
                  </a:lnTo>
                  <a:lnTo>
                    <a:pt x="236" y="121"/>
                  </a:lnTo>
                  <a:lnTo>
                    <a:pt x="226" y="126"/>
                  </a:lnTo>
                  <a:lnTo>
                    <a:pt x="226" y="121"/>
                  </a:lnTo>
                  <a:close/>
                  <a:moveTo>
                    <a:pt x="260" y="111"/>
                  </a:moveTo>
                  <a:lnTo>
                    <a:pt x="275" y="111"/>
                  </a:lnTo>
                  <a:lnTo>
                    <a:pt x="275" y="116"/>
                  </a:lnTo>
                  <a:lnTo>
                    <a:pt x="260" y="116"/>
                  </a:lnTo>
                  <a:lnTo>
                    <a:pt x="255" y="116"/>
                  </a:lnTo>
                  <a:lnTo>
                    <a:pt x="255" y="111"/>
                  </a:lnTo>
                  <a:lnTo>
                    <a:pt x="260" y="111"/>
                  </a:lnTo>
                  <a:close/>
                  <a:moveTo>
                    <a:pt x="294" y="116"/>
                  </a:moveTo>
                  <a:lnTo>
                    <a:pt x="304" y="126"/>
                  </a:lnTo>
                  <a:lnTo>
                    <a:pt x="304" y="130"/>
                  </a:lnTo>
                  <a:lnTo>
                    <a:pt x="299" y="130"/>
                  </a:lnTo>
                  <a:lnTo>
                    <a:pt x="289" y="116"/>
                  </a:lnTo>
                  <a:lnTo>
                    <a:pt x="294" y="111"/>
                  </a:lnTo>
                  <a:lnTo>
                    <a:pt x="294" y="116"/>
                  </a:lnTo>
                  <a:close/>
                  <a:moveTo>
                    <a:pt x="318" y="130"/>
                  </a:moveTo>
                  <a:lnTo>
                    <a:pt x="318" y="130"/>
                  </a:lnTo>
                  <a:lnTo>
                    <a:pt x="328" y="126"/>
                  </a:lnTo>
                  <a:lnTo>
                    <a:pt x="333" y="126"/>
                  </a:lnTo>
                  <a:lnTo>
                    <a:pt x="333" y="130"/>
                  </a:lnTo>
                  <a:lnTo>
                    <a:pt x="318" y="135"/>
                  </a:lnTo>
                  <a:lnTo>
                    <a:pt x="313" y="135"/>
                  </a:lnTo>
                  <a:lnTo>
                    <a:pt x="313" y="130"/>
                  </a:lnTo>
                  <a:lnTo>
                    <a:pt x="318" y="130"/>
                  </a:lnTo>
                  <a:close/>
                  <a:moveTo>
                    <a:pt x="347" y="116"/>
                  </a:moveTo>
                  <a:lnTo>
                    <a:pt x="352" y="111"/>
                  </a:lnTo>
                  <a:lnTo>
                    <a:pt x="361" y="111"/>
                  </a:lnTo>
                  <a:lnTo>
                    <a:pt x="357" y="116"/>
                  </a:lnTo>
                  <a:lnTo>
                    <a:pt x="352" y="116"/>
                  </a:lnTo>
                  <a:lnTo>
                    <a:pt x="357" y="111"/>
                  </a:lnTo>
                  <a:lnTo>
                    <a:pt x="347" y="116"/>
                  </a:lnTo>
                  <a:lnTo>
                    <a:pt x="347" y="121"/>
                  </a:lnTo>
                  <a:lnTo>
                    <a:pt x="342" y="116"/>
                  </a:lnTo>
                  <a:lnTo>
                    <a:pt x="347" y="116"/>
                  </a:lnTo>
                  <a:close/>
                  <a:moveTo>
                    <a:pt x="381" y="111"/>
                  </a:moveTo>
                  <a:lnTo>
                    <a:pt x="381" y="111"/>
                  </a:lnTo>
                  <a:lnTo>
                    <a:pt x="390" y="121"/>
                  </a:lnTo>
                  <a:lnTo>
                    <a:pt x="390" y="126"/>
                  </a:lnTo>
                  <a:lnTo>
                    <a:pt x="386" y="126"/>
                  </a:lnTo>
                  <a:lnTo>
                    <a:pt x="376" y="116"/>
                  </a:lnTo>
                  <a:lnTo>
                    <a:pt x="381" y="116"/>
                  </a:lnTo>
                  <a:lnTo>
                    <a:pt x="376" y="116"/>
                  </a:lnTo>
                  <a:lnTo>
                    <a:pt x="376" y="111"/>
                  </a:lnTo>
                  <a:lnTo>
                    <a:pt x="381" y="111"/>
                  </a:lnTo>
                  <a:close/>
                  <a:moveTo>
                    <a:pt x="410" y="121"/>
                  </a:moveTo>
                  <a:lnTo>
                    <a:pt x="419" y="121"/>
                  </a:lnTo>
                  <a:lnTo>
                    <a:pt x="424" y="121"/>
                  </a:lnTo>
                  <a:lnTo>
                    <a:pt x="424" y="126"/>
                  </a:lnTo>
                  <a:lnTo>
                    <a:pt x="419" y="126"/>
                  </a:lnTo>
                  <a:lnTo>
                    <a:pt x="410" y="126"/>
                  </a:lnTo>
                  <a:lnTo>
                    <a:pt x="405" y="121"/>
                  </a:lnTo>
                  <a:lnTo>
                    <a:pt x="410" y="121"/>
                  </a:lnTo>
                  <a:close/>
                  <a:moveTo>
                    <a:pt x="439" y="130"/>
                  </a:moveTo>
                  <a:lnTo>
                    <a:pt x="443" y="130"/>
                  </a:lnTo>
                  <a:lnTo>
                    <a:pt x="443" y="135"/>
                  </a:lnTo>
                  <a:lnTo>
                    <a:pt x="443" y="145"/>
                  </a:lnTo>
                  <a:lnTo>
                    <a:pt x="439" y="145"/>
                  </a:lnTo>
                  <a:lnTo>
                    <a:pt x="439" y="135"/>
                  </a:lnTo>
                  <a:lnTo>
                    <a:pt x="434" y="130"/>
                  </a:lnTo>
                  <a:lnTo>
                    <a:pt x="434" y="126"/>
                  </a:lnTo>
                  <a:lnTo>
                    <a:pt x="439" y="126"/>
                  </a:lnTo>
                  <a:lnTo>
                    <a:pt x="439" y="130"/>
                  </a:lnTo>
                  <a:close/>
                  <a:moveTo>
                    <a:pt x="453" y="159"/>
                  </a:moveTo>
                  <a:lnTo>
                    <a:pt x="453" y="169"/>
                  </a:lnTo>
                  <a:lnTo>
                    <a:pt x="458" y="174"/>
                  </a:lnTo>
                  <a:lnTo>
                    <a:pt x="458" y="179"/>
                  </a:lnTo>
                  <a:lnTo>
                    <a:pt x="453" y="179"/>
                  </a:lnTo>
                  <a:lnTo>
                    <a:pt x="453" y="174"/>
                  </a:lnTo>
                  <a:lnTo>
                    <a:pt x="448" y="174"/>
                  </a:lnTo>
                  <a:lnTo>
                    <a:pt x="448" y="169"/>
                  </a:lnTo>
                  <a:lnTo>
                    <a:pt x="448" y="159"/>
                  </a:lnTo>
                  <a:lnTo>
                    <a:pt x="453" y="159"/>
                  </a:lnTo>
                  <a:close/>
                  <a:moveTo>
                    <a:pt x="468" y="184"/>
                  </a:moveTo>
                  <a:lnTo>
                    <a:pt x="472" y="184"/>
                  </a:lnTo>
                  <a:lnTo>
                    <a:pt x="482" y="179"/>
                  </a:lnTo>
                  <a:lnTo>
                    <a:pt x="482" y="184"/>
                  </a:lnTo>
                  <a:lnTo>
                    <a:pt x="472" y="188"/>
                  </a:lnTo>
                  <a:lnTo>
                    <a:pt x="468" y="188"/>
                  </a:lnTo>
                  <a:lnTo>
                    <a:pt x="463" y="184"/>
                  </a:lnTo>
                  <a:lnTo>
                    <a:pt x="468" y="184"/>
                  </a:lnTo>
                  <a:close/>
                  <a:moveTo>
                    <a:pt x="492" y="169"/>
                  </a:moveTo>
                  <a:lnTo>
                    <a:pt x="492" y="164"/>
                  </a:lnTo>
                  <a:lnTo>
                    <a:pt x="497" y="164"/>
                  </a:lnTo>
                  <a:lnTo>
                    <a:pt x="506" y="164"/>
                  </a:lnTo>
                  <a:lnTo>
                    <a:pt x="506" y="169"/>
                  </a:lnTo>
                  <a:lnTo>
                    <a:pt x="511" y="169"/>
                  </a:lnTo>
                  <a:lnTo>
                    <a:pt x="511" y="174"/>
                  </a:lnTo>
                  <a:lnTo>
                    <a:pt x="506" y="174"/>
                  </a:lnTo>
                  <a:lnTo>
                    <a:pt x="501" y="169"/>
                  </a:lnTo>
                  <a:lnTo>
                    <a:pt x="506" y="169"/>
                  </a:lnTo>
                  <a:lnTo>
                    <a:pt x="497" y="169"/>
                  </a:lnTo>
                  <a:lnTo>
                    <a:pt x="492" y="169"/>
                  </a:lnTo>
                  <a:close/>
                  <a:moveTo>
                    <a:pt x="525" y="179"/>
                  </a:moveTo>
                  <a:lnTo>
                    <a:pt x="535" y="179"/>
                  </a:lnTo>
                  <a:lnTo>
                    <a:pt x="540" y="179"/>
                  </a:lnTo>
                  <a:lnTo>
                    <a:pt x="540" y="184"/>
                  </a:lnTo>
                  <a:lnTo>
                    <a:pt x="535" y="184"/>
                  </a:lnTo>
                  <a:lnTo>
                    <a:pt x="525" y="184"/>
                  </a:lnTo>
                  <a:lnTo>
                    <a:pt x="521" y="179"/>
                  </a:lnTo>
                  <a:lnTo>
                    <a:pt x="525" y="179"/>
                  </a:lnTo>
                  <a:close/>
                  <a:moveTo>
                    <a:pt x="550" y="179"/>
                  </a:moveTo>
                  <a:lnTo>
                    <a:pt x="554" y="164"/>
                  </a:lnTo>
                  <a:lnTo>
                    <a:pt x="559" y="159"/>
                  </a:lnTo>
                  <a:lnTo>
                    <a:pt x="559" y="164"/>
                  </a:lnTo>
                  <a:lnTo>
                    <a:pt x="559" y="169"/>
                  </a:lnTo>
                  <a:lnTo>
                    <a:pt x="559" y="164"/>
                  </a:lnTo>
                  <a:lnTo>
                    <a:pt x="554" y="179"/>
                  </a:lnTo>
                  <a:lnTo>
                    <a:pt x="550" y="179"/>
                  </a:lnTo>
                  <a:close/>
                  <a:moveTo>
                    <a:pt x="574" y="150"/>
                  </a:moveTo>
                  <a:lnTo>
                    <a:pt x="579" y="145"/>
                  </a:lnTo>
                  <a:lnTo>
                    <a:pt x="583" y="140"/>
                  </a:lnTo>
                  <a:lnTo>
                    <a:pt x="588" y="140"/>
                  </a:lnTo>
                  <a:lnTo>
                    <a:pt x="588" y="145"/>
                  </a:lnTo>
                  <a:lnTo>
                    <a:pt x="583" y="150"/>
                  </a:lnTo>
                  <a:lnTo>
                    <a:pt x="574" y="155"/>
                  </a:lnTo>
                  <a:lnTo>
                    <a:pt x="569" y="150"/>
                  </a:lnTo>
                  <a:lnTo>
                    <a:pt x="574" y="150"/>
                  </a:lnTo>
                  <a:close/>
                  <a:moveTo>
                    <a:pt x="603" y="130"/>
                  </a:moveTo>
                  <a:lnTo>
                    <a:pt x="608" y="126"/>
                  </a:lnTo>
                  <a:lnTo>
                    <a:pt x="612" y="121"/>
                  </a:lnTo>
                  <a:lnTo>
                    <a:pt x="612" y="126"/>
                  </a:lnTo>
                  <a:lnTo>
                    <a:pt x="612" y="130"/>
                  </a:lnTo>
                  <a:lnTo>
                    <a:pt x="603" y="135"/>
                  </a:lnTo>
                  <a:lnTo>
                    <a:pt x="598" y="135"/>
                  </a:lnTo>
                  <a:lnTo>
                    <a:pt x="603" y="130"/>
                  </a:lnTo>
                  <a:close/>
                  <a:moveTo>
                    <a:pt x="612" y="106"/>
                  </a:moveTo>
                  <a:lnTo>
                    <a:pt x="608" y="97"/>
                  </a:lnTo>
                  <a:lnTo>
                    <a:pt x="612" y="97"/>
                  </a:lnTo>
                  <a:lnTo>
                    <a:pt x="617" y="97"/>
                  </a:lnTo>
                  <a:lnTo>
                    <a:pt x="617" y="102"/>
                  </a:lnTo>
                  <a:lnTo>
                    <a:pt x="612" y="102"/>
                  </a:lnTo>
                  <a:lnTo>
                    <a:pt x="608" y="102"/>
                  </a:lnTo>
                  <a:lnTo>
                    <a:pt x="612" y="97"/>
                  </a:lnTo>
                  <a:lnTo>
                    <a:pt x="617" y="106"/>
                  </a:lnTo>
                  <a:lnTo>
                    <a:pt x="612" y="106"/>
                  </a:lnTo>
                  <a:close/>
                  <a:moveTo>
                    <a:pt x="632" y="111"/>
                  </a:moveTo>
                  <a:lnTo>
                    <a:pt x="632" y="111"/>
                  </a:lnTo>
                  <a:lnTo>
                    <a:pt x="636" y="121"/>
                  </a:lnTo>
                  <a:lnTo>
                    <a:pt x="636" y="126"/>
                  </a:lnTo>
                  <a:lnTo>
                    <a:pt x="632" y="126"/>
                  </a:lnTo>
                  <a:lnTo>
                    <a:pt x="627" y="111"/>
                  </a:lnTo>
                  <a:lnTo>
                    <a:pt x="627" y="116"/>
                  </a:lnTo>
                  <a:lnTo>
                    <a:pt x="627" y="111"/>
                  </a:lnTo>
                  <a:lnTo>
                    <a:pt x="632" y="111"/>
                  </a:lnTo>
                  <a:close/>
                  <a:moveTo>
                    <a:pt x="636" y="145"/>
                  </a:moveTo>
                  <a:lnTo>
                    <a:pt x="636" y="150"/>
                  </a:lnTo>
                  <a:lnTo>
                    <a:pt x="636" y="155"/>
                  </a:lnTo>
                  <a:lnTo>
                    <a:pt x="636" y="159"/>
                  </a:lnTo>
                  <a:lnTo>
                    <a:pt x="632" y="159"/>
                  </a:lnTo>
                  <a:lnTo>
                    <a:pt x="632" y="155"/>
                  </a:lnTo>
                  <a:lnTo>
                    <a:pt x="632" y="150"/>
                  </a:lnTo>
                  <a:lnTo>
                    <a:pt x="632" y="140"/>
                  </a:lnTo>
                  <a:lnTo>
                    <a:pt x="636" y="140"/>
                  </a:lnTo>
                  <a:lnTo>
                    <a:pt x="636" y="145"/>
                  </a:lnTo>
                  <a:close/>
                  <a:moveTo>
                    <a:pt x="641" y="174"/>
                  </a:moveTo>
                  <a:lnTo>
                    <a:pt x="641" y="179"/>
                  </a:lnTo>
                  <a:lnTo>
                    <a:pt x="641" y="188"/>
                  </a:lnTo>
                  <a:lnTo>
                    <a:pt x="641" y="193"/>
                  </a:lnTo>
                  <a:lnTo>
                    <a:pt x="636" y="193"/>
                  </a:lnTo>
                  <a:lnTo>
                    <a:pt x="636" y="188"/>
                  </a:lnTo>
                  <a:lnTo>
                    <a:pt x="636" y="179"/>
                  </a:lnTo>
                  <a:lnTo>
                    <a:pt x="636" y="174"/>
                  </a:lnTo>
                  <a:lnTo>
                    <a:pt x="641" y="174"/>
                  </a:lnTo>
                  <a:close/>
                  <a:moveTo>
                    <a:pt x="646" y="208"/>
                  </a:moveTo>
                  <a:lnTo>
                    <a:pt x="646" y="208"/>
                  </a:lnTo>
                  <a:lnTo>
                    <a:pt x="656" y="217"/>
                  </a:lnTo>
                  <a:lnTo>
                    <a:pt x="651" y="222"/>
                  </a:lnTo>
                  <a:lnTo>
                    <a:pt x="651" y="217"/>
                  </a:lnTo>
                  <a:lnTo>
                    <a:pt x="646" y="212"/>
                  </a:lnTo>
                  <a:lnTo>
                    <a:pt x="641" y="208"/>
                  </a:lnTo>
                  <a:lnTo>
                    <a:pt x="641" y="203"/>
                  </a:lnTo>
                  <a:lnTo>
                    <a:pt x="646" y="203"/>
                  </a:lnTo>
                  <a:lnTo>
                    <a:pt x="646" y="208"/>
                  </a:lnTo>
                  <a:close/>
                  <a:moveTo>
                    <a:pt x="665" y="232"/>
                  </a:moveTo>
                  <a:lnTo>
                    <a:pt x="670" y="232"/>
                  </a:lnTo>
                  <a:lnTo>
                    <a:pt x="675" y="241"/>
                  </a:lnTo>
                  <a:lnTo>
                    <a:pt x="675" y="246"/>
                  </a:lnTo>
                  <a:lnTo>
                    <a:pt x="670" y="246"/>
                  </a:lnTo>
                  <a:lnTo>
                    <a:pt x="665" y="237"/>
                  </a:lnTo>
                  <a:lnTo>
                    <a:pt x="665" y="232"/>
                  </a:lnTo>
                  <a:lnTo>
                    <a:pt x="661" y="232"/>
                  </a:lnTo>
                  <a:lnTo>
                    <a:pt x="665" y="232"/>
                  </a:lnTo>
                  <a:close/>
                  <a:moveTo>
                    <a:pt x="685" y="261"/>
                  </a:moveTo>
                  <a:lnTo>
                    <a:pt x="685" y="261"/>
                  </a:lnTo>
                  <a:lnTo>
                    <a:pt x="685" y="275"/>
                  </a:lnTo>
                  <a:lnTo>
                    <a:pt x="680" y="275"/>
                  </a:lnTo>
                  <a:lnTo>
                    <a:pt x="680" y="266"/>
                  </a:lnTo>
                  <a:lnTo>
                    <a:pt x="680" y="261"/>
                  </a:lnTo>
                  <a:lnTo>
                    <a:pt x="680" y="256"/>
                  </a:lnTo>
                  <a:lnTo>
                    <a:pt x="685" y="256"/>
                  </a:lnTo>
                  <a:lnTo>
                    <a:pt x="685" y="261"/>
                  </a:lnTo>
                  <a:close/>
                  <a:moveTo>
                    <a:pt x="694" y="290"/>
                  </a:moveTo>
                  <a:lnTo>
                    <a:pt x="699" y="290"/>
                  </a:lnTo>
                  <a:lnTo>
                    <a:pt x="704" y="299"/>
                  </a:lnTo>
                  <a:lnTo>
                    <a:pt x="704" y="304"/>
                  </a:lnTo>
                  <a:lnTo>
                    <a:pt x="699" y="304"/>
                  </a:lnTo>
                  <a:lnTo>
                    <a:pt x="694" y="295"/>
                  </a:lnTo>
                  <a:lnTo>
                    <a:pt x="690" y="290"/>
                  </a:lnTo>
                  <a:lnTo>
                    <a:pt x="694" y="285"/>
                  </a:lnTo>
                  <a:lnTo>
                    <a:pt x="694" y="290"/>
                  </a:lnTo>
                  <a:close/>
                  <a:moveTo>
                    <a:pt x="704" y="319"/>
                  </a:moveTo>
                  <a:lnTo>
                    <a:pt x="704" y="319"/>
                  </a:lnTo>
                  <a:lnTo>
                    <a:pt x="709" y="333"/>
                  </a:lnTo>
                  <a:lnTo>
                    <a:pt x="704" y="338"/>
                  </a:lnTo>
                  <a:lnTo>
                    <a:pt x="704" y="333"/>
                  </a:lnTo>
                  <a:lnTo>
                    <a:pt x="699" y="323"/>
                  </a:lnTo>
                  <a:lnTo>
                    <a:pt x="699" y="319"/>
                  </a:lnTo>
                  <a:lnTo>
                    <a:pt x="704" y="319"/>
                  </a:lnTo>
                  <a:close/>
                  <a:moveTo>
                    <a:pt x="718" y="338"/>
                  </a:moveTo>
                  <a:lnTo>
                    <a:pt x="723" y="338"/>
                  </a:lnTo>
                  <a:lnTo>
                    <a:pt x="733" y="333"/>
                  </a:lnTo>
                  <a:lnTo>
                    <a:pt x="733" y="338"/>
                  </a:lnTo>
                  <a:lnTo>
                    <a:pt x="728" y="343"/>
                  </a:lnTo>
                  <a:lnTo>
                    <a:pt x="718" y="343"/>
                  </a:lnTo>
                  <a:lnTo>
                    <a:pt x="718" y="338"/>
                  </a:lnTo>
                  <a:close/>
                  <a:moveTo>
                    <a:pt x="747" y="328"/>
                  </a:moveTo>
                  <a:lnTo>
                    <a:pt x="752" y="323"/>
                  </a:lnTo>
                  <a:lnTo>
                    <a:pt x="757" y="323"/>
                  </a:lnTo>
                  <a:lnTo>
                    <a:pt x="762" y="328"/>
                  </a:lnTo>
                  <a:lnTo>
                    <a:pt x="767" y="328"/>
                  </a:lnTo>
                  <a:lnTo>
                    <a:pt x="762" y="333"/>
                  </a:lnTo>
                  <a:lnTo>
                    <a:pt x="752" y="328"/>
                  </a:lnTo>
                  <a:lnTo>
                    <a:pt x="757" y="328"/>
                  </a:lnTo>
                  <a:lnTo>
                    <a:pt x="752" y="333"/>
                  </a:lnTo>
                  <a:lnTo>
                    <a:pt x="747" y="333"/>
                  </a:lnTo>
                  <a:lnTo>
                    <a:pt x="747" y="328"/>
                  </a:lnTo>
                  <a:close/>
                  <a:moveTo>
                    <a:pt x="781" y="343"/>
                  </a:moveTo>
                  <a:lnTo>
                    <a:pt x="786" y="348"/>
                  </a:lnTo>
                  <a:lnTo>
                    <a:pt x="781" y="348"/>
                  </a:lnTo>
                  <a:lnTo>
                    <a:pt x="786" y="348"/>
                  </a:lnTo>
                  <a:lnTo>
                    <a:pt x="791" y="348"/>
                  </a:lnTo>
                  <a:lnTo>
                    <a:pt x="791" y="352"/>
                  </a:lnTo>
                  <a:lnTo>
                    <a:pt x="786" y="352"/>
                  </a:lnTo>
                  <a:lnTo>
                    <a:pt x="781" y="352"/>
                  </a:lnTo>
                  <a:lnTo>
                    <a:pt x="776" y="343"/>
                  </a:lnTo>
                  <a:lnTo>
                    <a:pt x="776" y="338"/>
                  </a:lnTo>
                  <a:lnTo>
                    <a:pt x="781" y="343"/>
                  </a:lnTo>
                  <a:close/>
                  <a:moveTo>
                    <a:pt x="800" y="338"/>
                  </a:moveTo>
                  <a:lnTo>
                    <a:pt x="810" y="333"/>
                  </a:lnTo>
                  <a:lnTo>
                    <a:pt x="815" y="333"/>
                  </a:lnTo>
                  <a:lnTo>
                    <a:pt x="820" y="333"/>
                  </a:lnTo>
                  <a:lnTo>
                    <a:pt x="820" y="338"/>
                  </a:lnTo>
                  <a:lnTo>
                    <a:pt x="810" y="338"/>
                  </a:lnTo>
                  <a:lnTo>
                    <a:pt x="815" y="338"/>
                  </a:lnTo>
                  <a:lnTo>
                    <a:pt x="805" y="343"/>
                  </a:lnTo>
                  <a:lnTo>
                    <a:pt x="800" y="343"/>
                  </a:lnTo>
                  <a:lnTo>
                    <a:pt x="800" y="338"/>
                  </a:lnTo>
                  <a:close/>
                  <a:moveTo>
                    <a:pt x="834" y="328"/>
                  </a:moveTo>
                  <a:lnTo>
                    <a:pt x="839" y="328"/>
                  </a:lnTo>
                  <a:lnTo>
                    <a:pt x="844" y="319"/>
                  </a:lnTo>
                  <a:lnTo>
                    <a:pt x="849" y="319"/>
                  </a:lnTo>
                  <a:lnTo>
                    <a:pt x="849" y="323"/>
                  </a:lnTo>
                  <a:lnTo>
                    <a:pt x="839" y="333"/>
                  </a:lnTo>
                  <a:lnTo>
                    <a:pt x="834" y="333"/>
                  </a:lnTo>
                  <a:lnTo>
                    <a:pt x="834" y="328"/>
                  </a:lnTo>
                  <a:close/>
                  <a:moveTo>
                    <a:pt x="858" y="309"/>
                  </a:moveTo>
                  <a:lnTo>
                    <a:pt x="858" y="304"/>
                  </a:lnTo>
                  <a:lnTo>
                    <a:pt x="863" y="304"/>
                  </a:lnTo>
                  <a:lnTo>
                    <a:pt x="873" y="299"/>
                  </a:lnTo>
                  <a:lnTo>
                    <a:pt x="878" y="299"/>
                  </a:lnTo>
                  <a:lnTo>
                    <a:pt x="878" y="304"/>
                  </a:lnTo>
                  <a:lnTo>
                    <a:pt x="873" y="304"/>
                  </a:lnTo>
                  <a:lnTo>
                    <a:pt x="863" y="309"/>
                  </a:lnTo>
                  <a:lnTo>
                    <a:pt x="858" y="309"/>
                  </a:lnTo>
                  <a:close/>
                  <a:moveTo>
                    <a:pt x="868" y="285"/>
                  </a:moveTo>
                  <a:lnTo>
                    <a:pt x="868" y="280"/>
                  </a:lnTo>
                  <a:lnTo>
                    <a:pt x="873" y="285"/>
                  </a:lnTo>
                  <a:lnTo>
                    <a:pt x="863" y="280"/>
                  </a:lnTo>
                  <a:lnTo>
                    <a:pt x="863" y="275"/>
                  </a:lnTo>
                  <a:lnTo>
                    <a:pt x="868" y="275"/>
                  </a:lnTo>
                  <a:lnTo>
                    <a:pt x="873" y="280"/>
                  </a:lnTo>
                  <a:lnTo>
                    <a:pt x="873" y="290"/>
                  </a:lnTo>
                  <a:lnTo>
                    <a:pt x="868" y="290"/>
                  </a:lnTo>
                  <a:lnTo>
                    <a:pt x="868" y="285"/>
                  </a:lnTo>
                  <a:close/>
                  <a:moveTo>
                    <a:pt x="854" y="261"/>
                  </a:moveTo>
                  <a:lnTo>
                    <a:pt x="854" y="256"/>
                  </a:lnTo>
                  <a:lnTo>
                    <a:pt x="854" y="251"/>
                  </a:lnTo>
                  <a:lnTo>
                    <a:pt x="863" y="246"/>
                  </a:lnTo>
                  <a:lnTo>
                    <a:pt x="863" y="251"/>
                  </a:lnTo>
                  <a:lnTo>
                    <a:pt x="858" y="256"/>
                  </a:lnTo>
                  <a:lnTo>
                    <a:pt x="858" y="251"/>
                  </a:lnTo>
                  <a:lnTo>
                    <a:pt x="858" y="261"/>
                  </a:lnTo>
                  <a:lnTo>
                    <a:pt x="854" y="261"/>
                  </a:lnTo>
                  <a:close/>
                  <a:moveTo>
                    <a:pt x="878" y="237"/>
                  </a:moveTo>
                  <a:lnTo>
                    <a:pt x="883" y="232"/>
                  </a:lnTo>
                  <a:lnTo>
                    <a:pt x="883" y="227"/>
                  </a:lnTo>
                  <a:lnTo>
                    <a:pt x="887" y="227"/>
                  </a:lnTo>
                  <a:lnTo>
                    <a:pt x="887" y="232"/>
                  </a:lnTo>
                  <a:lnTo>
                    <a:pt x="878" y="241"/>
                  </a:lnTo>
                  <a:lnTo>
                    <a:pt x="878" y="237"/>
                  </a:lnTo>
                  <a:close/>
                  <a:moveTo>
                    <a:pt x="883" y="208"/>
                  </a:moveTo>
                  <a:lnTo>
                    <a:pt x="878" y="193"/>
                  </a:lnTo>
                  <a:lnTo>
                    <a:pt x="883" y="193"/>
                  </a:lnTo>
                  <a:lnTo>
                    <a:pt x="883" y="198"/>
                  </a:lnTo>
                  <a:lnTo>
                    <a:pt x="883" y="193"/>
                  </a:lnTo>
                  <a:lnTo>
                    <a:pt x="887" y="208"/>
                  </a:lnTo>
                  <a:lnTo>
                    <a:pt x="887" y="212"/>
                  </a:lnTo>
                  <a:lnTo>
                    <a:pt x="883" y="208"/>
                  </a:lnTo>
                  <a:close/>
                  <a:moveTo>
                    <a:pt x="897" y="179"/>
                  </a:moveTo>
                  <a:lnTo>
                    <a:pt x="902" y="174"/>
                  </a:lnTo>
                  <a:lnTo>
                    <a:pt x="907" y="174"/>
                  </a:lnTo>
                  <a:lnTo>
                    <a:pt x="911" y="174"/>
                  </a:lnTo>
                  <a:lnTo>
                    <a:pt x="911" y="179"/>
                  </a:lnTo>
                  <a:lnTo>
                    <a:pt x="902" y="179"/>
                  </a:lnTo>
                  <a:lnTo>
                    <a:pt x="897" y="184"/>
                  </a:lnTo>
                  <a:lnTo>
                    <a:pt x="892" y="184"/>
                  </a:lnTo>
                  <a:lnTo>
                    <a:pt x="892" y="179"/>
                  </a:lnTo>
                  <a:lnTo>
                    <a:pt x="897" y="179"/>
                  </a:lnTo>
                  <a:close/>
                  <a:moveTo>
                    <a:pt x="921" y="164"/>
                  </a:moveTo>
                  <a:lnTo>
                    <a:pt x="926" y="150"/>
                  </a:lnTo>
                  <a:lnTo>
                    <a:pt x="926" y="145"/>
                  </a:lnTo>
                  <a:lnTo>
                    <a:pt x="931" y="145"/>
                  </a:lnTo>
                  <a:lnTo>
                    <a:pt x="931" y="150"/>
                  </a:lnTo>
                  <a:lnTo>
                    <a:pt x="931" y="155"/>
                  </a:lnTo>
                  <a:lnTo>
                    <a:pt x="926" y="164"/>
                  </a:lnTo>
                  <a:lnTo>
                    <a:pt x="921" y="164"/>
                  </a:lnTo>
                  <a:close/>
                  <a:moveTo>
                    <a:pt x="936" y="130"/>
                  </a:moveTo>
                  <a:lnTo>
                    <a:pt x="940" y="126"/>
                  </a:lnTo>
                  <a:lnTo>
                    <a:pt x="945" y="121"/>
                  </a:lnTo>
                  <a:lnTo>
                    <a:pt x="945" y="116"/>
                  </a:lnTo>
                  <a:lnTo>
                    <a:pt x="945" y="121"/>
                  </a:lnTo>
                  <a:lnTo>
                    <a:pt x="950" y="121"/>
                  </a:lnTo>
                  <a:lnTo>
                    <a:pt x="945" y="121"/>
                  </a:lnTo>
                  <a:lnTo>
                    <a:pt x="945" y="126"/>
                  </a:lnTo>
                  <a:lnTo>
                    <a:pt x="940" y="135"/>
                  </a:lnTo>
                  <a:lnTo>
                    <a:pt x="936" y="135"/>
                  </a:lnTo>
                  <a:lnTo>
                    <a:pt x="936" y="130"/>
                  </a:lnTo>
                  <a:close/>
                  <a:moveTo>
                    <a:pt x="955" y="102"/>
                  </a:moveTo>
                  <a:lnTo>
                    <a:pt x="955" y="102"/>
                  </a:lnTo>
                  <a:lnTo>
                    <a:pt x="965" y="92"/>
                  </a:lnTo>
                  <a:lnTo>
                    <a:pt x="969" y="92"/>
                  </a:lnTo>
                  <a:lnTo>
                    <a:pt x="965" y="97"/>
                  </a:lnTo>
                  <a:lnTo>
                    <a:pt x="960" y="102"/>
                  </a:lnTo>
                  <a:lnTo>
                    <a:pt x="960" y="106"/>
                  </a:lnTo>
                  <a:lnTo>
                    <a:pt x="955" y="106"/>
                  </a:lnTo>
                  <a:lnTo>
                    <a:pt x="955" y="102"/>
                  </a:lnTo>
                  <a:close/>
                  <a:moveTo>
                    <a:pt x="969" y="73"/>
                  </a:moveTo>
                  <a:lnTo>
                    <a:pt x="974" y="68"/>
                  </a:lnTo>
                  <a:lnTo>
                    <a:pt x="979" y="63"/>
                  </a:lnTo>
                  <a:lnTo>
                    <a:pt x="984" y="63"/>
                  </a:lnTo>
                  <a:lnTo>
                    <a:pt x="979" y="68"/>
                  </a:lnTo>
                  <a:lnTo>
                    <a:pt x="974" y="77"/>
                  </a:lnTo>
                  <a:lnTo>
                    <a:pt x="969" y="77"/>
                  </a:lnTo>
                  <a:lnTo>
                    <a:pt x="969" y="73"/>
                  </a:lnTo>
                  <a:close/>
                  <a:moveTo>
                    <a:pt x="984" y="44"/>
                  </a:moveTo>
                  <a:lnTo>
                    <a:pt x="993" y="34"/>
                  </a:lnTo>
                  <a:lnTo>
                    <a:pt x="998" y="34"/>
                  </a:lnTo>
                  <a:lnTo>
                    <a:pt x="998" y="39"/>
                  </a:lnTo>
                  <a:lnTo>
                    <a:pt x="989" y="48"/>
                  </a:lnTo>
                  <a:lnTo>
                    <a:pt x="984" y="48"/>
                  </a:lnTo>
                  <a:lnTo>
                    <a:pt x="984" y="44"/>
                  </a:lnTo>
                  <a:close/>
                  <a:moveTo>
                    <a:pt x="1013" y="24"/>
                  </a:moveTo>
                  <a:lnTo>
                    <a:pt x="1018" y="24"/>
                  </a:lnTo>
                  <a:lnTo>
                    <a:pt x="1022" y="19"/>
                  </a:lnTo>
                  <a:lnTo>
                    <a:pt x="1027" y="19"/>
                  </a:lnTo>
                  <a:lnTo>
                    <a:pt x="1018" y="29"/>
                  </a:lnTo>
                  <a:lnTo>
                    <a:pt x="1013" y="29"/>
                  </a:lnTo>
                  <a:lnTo>
                    <a:pt x="1008" y="29"/>
                  </a:lnTo>
                  <a:lnTo>
                    <a:pt x="1008" y="24"/>
                  </a:lnTo>
                  <a:lnTo>
                    <a:pt x="1013" y="24"/>
                  </a:lnTo>
                  <a:close/>
                  <a:moveTo>
                    <a:pt x="1037" y="5"/>
                  </a:moveTo>
                  <a:lnTo>
                    <a:pt x="1047" y="5"/>
                  </a:lnTo>
                  <a:lnTo>
                    <a:pt x="1051" y="0"/>
                  </a:lnTo>
                  <a:lnTo>
                    <a:pt x="1056" y="5"/>
                  </a:lnTo>
                  <a:lnTo>
                    <a:pt x="1051" y="5"/>
                  </a:lnTo>
                  <a:lnTo>
                    <a:pt x="1042" y="10"/>
                  </a:lnTo>
                  <a:lnTo>
                    <a:pt x="1037" y="10"/>
                  </a:lnTo>
                  <a:lnTo>
                    <a:pt x="1037" y="5"/>
                  </a:lnTo>
                  <a:close/>
                  <a:moveTo>
                    <a:pt x="1071" y="0"/>
                  </a:moveTo>
                  <a:lnTo>
                    <a:pt x="1080" y="0"/>
                  </a:lnTo>
                  <a:lnTo>
                    <a:pt x="1085" y="0"/>
                  </a:lnTo>
                  <a:lnTo>
                    <a:pt x="1085" y="5"/>
                  </a:lnTo>
                  <a:lnTo>
                    <a:pt x="1071" y="5"/>
                  </a:lnTo>
                  <a:lnTo>
                    <a:pt x="1071" y="0"/>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84" name="Freeform 54">
              <a:extLst>
                <a:ext uri="{FF2B5EF4-FFF2-40B4-BE49-F238E27FC236}">
                  <a16:creationId xmlns:a16="http://schemas.microsoft.com/office/drawing/2014/main" id="{ED94234E-8177-45F6-9B7E-7BB7171A56D5}"/>
                </a:ext>
              </a:extLst>
            </p:cNvPr>
            <p:cNvSpPr>
              <a:spLocks noEditPoints="1"/>
            </p:cNvSpPr>
            <p:nvPr/>
          </p:nvSpPr>
          <p:spPr bwMode="auto">
            <a:xfrm>
              <a:off x="3961587" y="1390451"/>
              <a:ext cx="2370819" cy="1740962"/>
            </a:xfrm>
            <a:custGeom>
              <a:avLst/>
              <a:gdLst>
                <a:gd name="T0" fmla="*/ 7 w 1307"/>
                <a:gd name="T1" fmla="*/ 3 h 1037"/>
                <a:gd name="T2" fmla="*/ 7 w 1307"/>
                <a:gd name="T3" fmla="*/ 3 h 1037"/>
                <a:gd name="T4" fmla="*/ 7 w 1307"/>
                <a:gd name="T5" fmla="*/ 3 h 1037"/>
                <a:gd name="T6" fmla="*/ 7 w 1307"/>
                <a:gd name="T7" fmla="*/ 3 h 1037"/>
                <a:gd name="T8" fmla="*/ 7 w 1307"/>
                <a:gd name="T9" fmla="*/ 3 h 1037"/>
                <a:gd name="T10" fmla="*/ 7 w 1307"/>
                <a:gd name="T11" fmla="*/ 3 h 1037"/>
                <a:gd name="T12" fmla="*/ 7 w 1307"/>
                <a:gd name="T13" fmla="*/ 3 h 1037"/>
                <a:gd name="T14" fmla="*/ 7 w 1307"/>
                <a:gd name="T15" fmla="*/ 3 h 1037"/>
                <a:gd name="T16" fmla="*/ 7 w 1307"/>
                <a:gd name="T17" fmla="*/ 3 h 1037"/>
                <a:gd name="T18" fmla="*/ 7 w 1307"/>
                <a:gd name="T19" fmla="*/ 3 h 1037"/>
                <a:gd name="T20" fmla="*/ 7 w 1307"/>
                <a:gd name="T21" fmla="*/ 3 h 1037"/>
                <a:gd name="T22" fmla="*/ 7 w 1307"/>
                <a:gd name="T23" fmla="*/ 3 h 1037"/>
                <a:gd name="T24" fmla="*/ 7 w 1307"/>
                <a:gd name="T25" fmla="*/ 3 h 1037"/>
                <a:gd name="T26" fmla="*/ 7 w 1307"/>
                <a:gd name="T27" fmla="*/ 3 h 1037"/>
                <a:gd name="T28" fmla="*/ 7 w 1307"/>
                <a:gd name="T29" fmla="*/ 3 h 1037"/>
                <a:gd name="T30" fmla="*/ 7 w 1307"/>
                <a:gd name="T31" fmla="*/ 3 h 1037"/>
                <a:gd name="T32" fmla="*/ 7 w 1307"/>
                <a:gd name="T33" fmla="*/ 3 h 1037"/>
                <a:gd name="T34" fmla="*/ 7 w 1307"/>
                <a:gd name="T35" fmla="*/ 3 h 1037"/>
                <a:gd name="T36" fmla="*/ 7 w 1307"/>
                <a:gd name="T37" fmla="*/ 3 h 1037"/>
                <a:gd name="T38" fmla="*/ 7 w 1307"/>
                <a:gd name="T39" fmla="*/ 3 h 1037"/>
                <a:gd name="T40" fmla="*/ 7 w 1307"/>
                <a:gd name="T41" fmla="*/ 3 h 1037"/>
                <a:gd name="T42" fmla="*/ 7 w 1307"/>
                <a:gd name="T43" fmla="*/ 3 h 1037"/>
                <a:gd name="T44" fmla="*/ 7 w 1307"/>
                <a:gd name="T45" fmla="*/ 3 h 1037"/>
                <a:gd name="T46" fmla="*/ 7 w 1307"/>
                <a:gd name="T47" fmla="*/ 3 h 1037"/>
                <a:gd name="T48" fmla="*/ 7 w 1307"/>
                <a:gd name="T49" fmla="*/ 3 h 1037"/>
                <a:gd name="T50" fmla="*/ 7 w 1307"/>
                <a:gd name="T51" fmla="*/ 3 h 1037"/>
                <a:gd name="T52" fmla="*/ 7 w 1307"/>
                <a:gd name="T53" fmla="*/ 3 h 1037"/>
                <a:gd name="T54" fmla="*/ 7 w 1307"/>
                <a:gd name="T55" fmla="*/ 3 h 1037"/>
                <a:gd name="T56" fmla="*/ 7 w 1307"/>
                <a:gd name="T57" fmla="*/ 3 h 1037"/>
                <a:gd name="T58" fmla="*/ 7 w 1307"/>
                <a:gd name="T59" fmla="*/ 3 h 1037"/>
                <a:gd name="T60" fmla="*/ 7 w 1307"/>
                <a:gd name="T61" fmla="*/ 3 h 1037"/>
                <a:gd name="T62" fmla="*/ 7 w 1307"/>
                <a:gd name="T63" fmla="*/ 3 h 1037"/>
                <a:gd name="T64" fmla="*/ 7 w 1307"/>
                <a:gd name="T65" fmla="*/ 3 h 1037"/>
                <a:gd name="T66" fmla="*/ 7 w 1307"/>
                <a:gd name="T67" fmla="*/ 3 h 1037"/>
                <a:gd name="T68" fmla="*/ 7 w 1307"/>
                <a:gd name="T69" fmla="*/ 3 h 1037"/>
                <a:gd name="T70" fmla="*/ 7 w 1307"/>
                <a:gd name="T71" fmla="*/ 3 h 1037"/>
                <a:gd name="T72" fmla="*/ 7 w 1307"/>
                <a:gd name="T73" fmla="*/ 3 h 1037"/>
                <a:gd name="T74" fmla="*/ 7 w 1307"/>
                <a:gd name="T75" fmla="*/ 3 h 1037"/>
                <a:gd name="T76" fmla="*/ 7 w 1307"/>
                <a:gd name="T77" fmla="*/ 3 h 1037"/>
                <a:gd name="T78" fmla="*/ 7 w 1307"/>
                <a:gd name="T79" fmla="*/ 3 h 1037"/>
                <a:gd name="T80" fmla="*/ 7 w 1307"/>
                <a:gd name="T81" fmla="*/ 3 h 1037"/>
                <a:gd name="T82" fmla="*/ 7 w 1307"/>
                <a:gd name="T83" fmla="*/ 3 h 1037"/>
                <a:gd name="T84" fmla="*/ 7 w 1307"/>
                <a:gd name="T85" fmla="*/ 3 h 1037"/>
                <a:gd name="T86" fmla="*/ 7 w 1307"/>
                <a:gd name="T87" fmla="*/ 3 h 1037"/>
                <a:gd name="T88" fmla="*/ 7 w 1307"/>
                <a:gd name="T89" fmla="*/ 3 h 1037"/>
                <a:gd name="T90" fmla="*/ 7 w 1307"/>
                <a:gd name="T91" fmla="*/ 3 h 1037"/>
                <a:gd name="T92" fmla="*/ 7 w 1307"/>
                <a:gd name="T93" fmla="*/ 3 h 1037"/>
                <a:gd name="T94" fmla="*/ 7 w 1307"/>
                <a:gd name="T95" fmla="*/ 3 h 1037"/>
                <a:gd name="T96" fmla="*/ 7 w 1307"/>
                <a:gd name="T97" fmla="*/ 3 h 1037"/>
                <a:gd name="T98" fmla="*/ 7 w 1307"/>
                <a:gd name="T99" fmla="*/ 3 h 1037"/>
                <a:gd name="T100" fmla="*/ 7 w 1307"/>
                <a:gd name="T101" fmla="*/ 3 h 1037"/>
                <a:gd name="T102" fmla="*/ 7 w 1307"/>
                <a:gd name="T103" fmla="*/ 3 h 1037"/>
                <a:gd name="T104" fmla="*/ 7 w 1307"/>
                <a:gd name="T105" fmla="*/ 3 h 1037"/>
                <a:gd name="T106" fmla="*/ 7 w 1307"/>
                <a:gd name="T107" fmla="*/ 0 h 1037"/>
                <a:gd name="T108" fmla="*/ 7 w 1307"/>
                <a:gd name="T109" fmla="*/ 3 h 1037"/>
                <a:gd name="T110" fmla="*/ 7 w 1307"/>
                <a:gd name="T111" fmla="*/ 3 h 1037"/>
                <a:gd name="T112" fmla="*/ 7 w 1307"/>
                <a:gd name="T113" fmla="*/ 3 h 1037"/>
                <a:gd name="T114" fmla="*/ 7 w 1307"/>
                <a:gd name="T115" fmla="*/ 3 h 1037"/>
                <a:gd name="T116" fmla="*/ 7 w 1307"/>
                <a:gd name="T117" fmla="*/ 3 h 1037"/>
                <a:gd name="T118" fmla="*/ 7 w 1307"/>
                <a:gd name="T119" fmla="*/ 3 h 1037"/>
                <a:gd name="T120" fmla="*/ 7 w 1307"/>
                <a:gd name="T121" fmla="*/ 3 h 1037"/>
                <a:gd name="T122" fmla="*/ 7 w 1307"/>
                <a:gd name="T123" fmla="*/ 3 h 1037"/>
                <a:gd name="T124" fmla="*/ 7 w 1307"/>
                <a:gd name="T125" fmla="*/ 3 h 10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07"/>
                <a:gd name="T190" fmla="*/ 0 h 1037"/>
                <a:gd name="T191" fmla="*/ 1307 w 1307"/>
                <a:gd name="T192" fmla="*/ 1037 h 10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07" h="1037">
                  <a:moveTo>
                    <a:pt x="91" y="188"/>
                  </a:moveTo>
                  <a:lnTo>
                    <a:pt x="96" y="202"/>
                  </a:lnTo>
                  <a:lnTo>
                    <a:pt x="91" y="202"/>
                  </a:lnTo>
                  <a:lnTo>
                    <a:pt x="87" y="188"/>
                  </a:lnTo>
                  <a:lnTo>
                    <a:pt x="91" y="188"/>
                  </a:lnTo>
                  <a:close/>
                  <a:moveTo>
                    <a:pt x="101" y="222"/>
                  </a:moveTo>
                  <a:lnTo>
                    <a:pt x="101" y="222"/>
                  </a:lnTo>
                  <a:lnTo>
                    <a:pt x="101" y="227"/>
                  </a:lnTo>
                  <a:lnTo>
                    <a:pt x="96" y="236"/>
                  </a:lnTo>
                  <a:lnTo>
                    <a:pt x="91" y="236"/>
                  </a:lnTo>
                  <a:lnTo>
                    <a:pt x="91" y="231"/>
                  </a:lnTo>
                  <a:lnTo>
                    <a:pt x="96" y="222"/>
                  </a:lnTo>
                  <a:lnTo>
                    <a:pt x="96" y="217"/>
                  </a:lnTo>
                  <a:lnTo>
                    <a:pt x="101" y="222"/>
                  </a:lnTo>
                  <a:close/>
                  <a:moveTo>
                    <a:pt x="96" y="255"/>
                  </a:moveTo>
                  <a:lnTo>
                    <a:pt x="96" y="260"/>
                  </a:lnTo>
                  <a:lnTo>
                    <a:pt x="96" y="255"/>
                  </a:lnTo>
                  <a:lnTo>
                    <a:pt x="101" y="265"/>
                  </a:lnTo>
                  <a:lnTo>
                    <a:pt x="101" y="270"/>
                  </a:lnTo>
                  <a:lnTo>
                    <a:pt x="96" y="270"/>
                  </a:lnTo>
                  <a:lnTo>
                    <a:pt x="91" y="260"/>
                  </a:lnTo>
                  <a:lnTo>
                    <a:pt x="91" y="255"/>
                  </a:lnTo>
                  <a:lnTo>
                    <a:pt x="91" y="251"/>
                  </a:lnTo>
                  <a:lnTo>
                    <a:pt x="96" y="251"/>
                  </a:lnTo>
                  <a:lnTo>
                    <a:pt x="96" y="255"/>
                  </a:lnTo>
                  <a:close/>
                  <a:moveTo>
                    <a:pt x="116" y="280"/>
                  </a:moveTo>
                  <a:lnTo>
                    <a:pt x="116" y="280"/>
                  </a:lnTo>
                  <a:lnTo>
                    <a:pt x="116" y="284"/>
                  </a:lnTo>
                  <a:lnTo>
                    <a:pt x="116" y="294"/>
                  </a:lnTo>
                  <a:lnTo>
                    <a:pt x="111" y="294"/>
                  </a:lnTo>
                  <a:lnTo>
                    <a:pt x="111" y="284"/>
                  </a:lnTo>
                  <a:lnTo>
                    <a:pt x="111" y="280"/>
                  </a:lnTo>
                  <a:lnTo>
                    <a:pt x="111" y="275"/>
                  </a:lnTo>
                  <a:lnTo>
                    <a:pt x="116" y="280"/>
                  </a:lnTo>
                  <a:close/>
                  <a:moveTo>
                    <a:pt x="101" y="309"/>
                  </a:moveTo>
                  <a:lnTo>
                    <a:pt x="101" y="309"/>
                  </a:lnTo>
                  <a:lnTo>
                    <a:pt x="91" y="313"/>
                  </a:lnTo>
                  <a:lnTo>
                    <a:pt x="87" y="313"/>
                  </a:lnTo>
                  <a:lnTo>
                    <a:pt x="87" y="309"/>
                  </a:lnTo>
                  <a:lnTo>
                    <a:pt x="91" y="309"/>
                  </a:lnTo>
                  <a:lnTo>
                    <a:pt x="87" y="309"/>
                  </a:lnTo>
                  <a:lnTo>
                    <a:pt x="101" y="304"/>
                  </a:lnTo>
                  <a:lnTo>
                    <a:pt x="106" y="304"/>
                  </a:lnTo>
                  <a:lnTo>
                    <a:pt x="106" y="309"/>
                  </a:lnTo>
                  <a:lnTo>
                    <a:pt x="101" y="309"/>
                  </a:lnTo>
                  <a:close/>
                  <a:moveTo>
                    <a:pt x="72" y="309"/>
                  </a:moveTo>
                  <a:lnTo>
                    <a:pt x="67" y="309"/>
                  </a:lnTo>
                  <a:lnTo>
                    <a:pt x="53" y="309"/>
                  </a:lnTo>
                  <a:lnTo>
                    <a:pt x="53" y="304"/>
                  </a:lnTo>
                  <a:lnTo>
                    <a:pt x="58" y="304"/>
                  </a:lnTo>
                  <a:lnTo>
                    <a:pt x="67" y="304"/>
                  </a:lnTo>
                  <a:lnTo>
                    <a:pt x="72" y="304"/>
                  </a:lnTo>
                  <a:lnTo>
                    <a:pt x="72" y="309"/>
                  </a:lnTo>
                  <a:close/>
                  <a:moveTo>
                    <a:pt x="38" y="313"/>
                  </a:moveTo>
                  <a:lnTo>
                    <a:pt x="38" y="313"/>
                  </a:lnTo>
                  <a:lnTo>
                    <a:pt x="34" y="313"/>
                  </a:lnTo>
                  <a:lnTo>
                    <a:pt x="24" y="313"/>
                  </a:lnTo>
                  <a:lnTo>
                    <a:pt x="24" y="309"/>
                  </a:lnTo>
                  <a:lnTo>
                    <a:pt x="24" y="313"/>
                  </a:lnTo>
                  <a:lnTo>
                    <a:pt x="19" y="313"/>
                  </a:lnTo>
                  <a:lnTo>
                    <a:pt x="24" y="309"/>
                  </a:lnTo>
                  <a:lnTo>
                    <a:pt x="38" y="309"/>
                  </a:lnTo>
                  <a:lnTo>
                    <a:pt x="34" y="309"/>
                  </a:lnTo>
                  <a:lnTo>
                    <a:pt x="38" y="309"/>
                  </a:lnTo>
                  <a:lnTo>
                    <a:pt x="38" y="313"/>
                  </a:lnTo>
                  <a:close/>
                  <a:moveTo>
                    <a:pt x="14" y="323"/>
                  </a:moveTo>
                  <a:lnTo>
                    <a:pt x="14" y="338"/>
                  </a:lnTo>
                  <a:lnTo>
                    <a:pt x="14" y="342"/>
                  </a:lnTo>
                  <a:lnTo>
                    <a:pt x="9" y="338"/>
                  </a:lnTo>
                  <a:lnTo>
                    <a:pt x="9" y="323"/>
                  </a:lnTo>
                  <a:lnTo>
                    <a:pt x="14" y="323"/>
                  </a:lnTo>
                  <a:close/>
                  <a:moveTo>
                    <a:pt x="19" y="357"/>
                  </a:moveTo>
                  <a:lnTo>
                    <a:pt x="19" y="366"/>
                  </a:lnTo>
                  <a:lnTo>
                    <a:pt x="19" y="371"/>
                  </a:lnTo>
                  <a:lnTo>
                    <a:pt x="14" y="371"/>
                  </a:lnTo>
                  <a:lnTo>
                    <a:pt x="14" y="366"/>
                  </a:lnTo>
                  <a:lnTo>
                    <a:pt x="14" y="357"/>
                  </a:lnTo>
                  <a:lnTo>
                    <a:pt x="19" y="357"/>
                  </a:lnTo>
                  <a:close/>
                  <a:moveTo>
                    <a:pt x="29" y="386"/>
                  </a:moveTo>
                  <a:lnTo>
                    <a:pt x="29" y="395"/>
                  </a:lnTo>
                  <a:lnTo>
                    <a:pt x="29" y="400"/>
                  </a:lnTo>
                  <a:lnTo>
                    <a:pt x="29" y="405"/>
                  </a:lnTo>
                  <a:lnTo>
                    <a:pt x="29" y="400"/>
                  </a:lnTo>
                  <a:lnTo>
                    <a:pt x="24" y="395"/>
                  </a:lnTo>
                  <a:lnTo>
                    <a:pt x="24" y="391"/>
                  </a:lnTo>
                  <a:lnTo>
                    <a:pt x="24" y="386"/>
                  </a:lnTo>
                  <a:lnTo>
                    <a:pt x="29" y="386"/>
                  </a:lnTo>
                  <a:close/>
                  <a:moveTo>
                    <a:pt x="38" y="420"/>
                  </a:moveTo>
                  <a:lnTo>
                    <a:pt x="43" y="434"/>
                  </a:lnTo>
                  <a:lnTo>
                    <a:pt x="38" y="434"/>
                  </a:lnTo>
                  <a:lnTo>
                    <a:pt x="34" y="420"/>
                  </a:lnTo>
                  <a:lnTo>
                    <a:pt x="38" y="415"/>
                  </a:lnTo>
                  <a:lnTo>
                    <a:pt x="38" y="420"/>
                  </a:lnTo>
                  <a:close/>
                  <a:moveTo>
                    <a:pt x="38" y="448"/>
                  </a:moveTo>
                  <a:lnTo>
                    <a:pt x="43" y="453"/>
                  </a:lnTo>
                  <a:lnTo>
                    <a:pt x="48" y="463"/>
                  </a:lnTo>
                  <a:lnTo>
                    <a:pt x="43" y="463"/>
                  </a:lnTo>
                  <a:lnTo>
                    <a:pt x="38" y="458"/>
                  </a:lnTo>
                  <a:lnTo>
                    <a:pt x="34" y="453"/>
                  </a:lnTo>
                  <a:lnTo>
                    <a:pt x="34" y="448"/>
                  </a:lnTo>
                  <a:lnTo>
                    <a:pt x="38" y="448"/>
                  </a:lnTo>
                  <a:close/>
                  <a:moveTo>
                    <a:pt x="43" y="482"/>
                  </a:moveTo>
                  <a:lnTo>
                    <a:pt x="43" y="482"/>
                  </a:lnTo>
                  <a:lnTo>
                    <a:pt x="38" y="492"/>
                  </a:lnTo>
                  <a:lnTo>
                    <a:pt x="34" y="492"/>
                  </a:lnTo>
                  <a:lnTo>
                    <a:pt x="29" y="492"/>
                  </a:lnTo>
                  <a:lnTo>
                    <a:pt x="34" y="487"/>
                  </a:lnTo>
                  <a:lnTo>
                    <a:pt x="38" y="477"/>
                  </a:lnTo>
                  <a:lnTo>
                    <a:pt x="43" y="477"/>
                  </a:lnTo>
                  <a:lnTo>
                    <a:pt x="43" y="482"/>
                  </a:lnTo>
                  <a:close/>
                  <a:moveTo>
                    <a:pt x="24" y="506"/>
                  </a:moveTo>
                  <a:lnTo>
                    <a:pt x="19" y="516"/>
                  </a:lnTo>
                  <a:lnTo>
                    <a:pt x="14" y="516"/>
                  </a:lnTo>
                  <a:lnTo>
                    <a:pt x="9" y="516"/>
                  </a:lnTo>
                  <a:lnTo>
                    <a:pt x="14" y="511"/>
                  </a:lnTo>
                  <a:lnTo>
                    <a:pt x="14" y="516"/>
                  </a:lnTo>
                  <a:lnTo>
                    <a:pt x="19" y="506"/>
                  </a:lnTo>
                  <a:lnTo>
                    <a:pt x="24" y="502"/>
                  </a:lnTo>
                  <a:lnTo>
                    <a:pt x="24" y="506"/>
                  </a:lnTo>
                  <a:close/>
                  <a:moveTo>
                    <a:pt x="5" y="526"/>
                  </a:moveTo>
                  <a:lnTo>
                    <a:pt x="5" y="531"/>
                  </a:lnTo>
                  <a:lnTo>
                    <a:pt x="5" y="526"/>
                  </a:lnTo>
                  <a:lnTo>
                    <a:pt x="9" y="535"/>
                  </a:lnTo>
                  <a:lnTo>
                    <a:pt x="9" y="540"/>
                  </a:lnTo>
                  <a:lnTo>
                    <a:pt x="14" y="540"/>
                  </a:lnTo>
                  <a:lnTo>
                    <a:pt x="9" y="540"/>
                  </a:lnTo>
                  <a:lnTo>
                    <a:pt x="9" y="545"/>
                  </a:lnTo>
                  <a:lnTo>
                    <a:pt x="9" y="540"/>
                  </a:lnTo>
                  <a:lnTo>
                    <a:pt x="5" y="540"/>
                  </a:lnTo>
                  <a:lnTo>
                    <a:pt x="0" y="531"/>
                  </a:lnTo>
                  <a:lnTo>
                    <a:pt x="0" y="526"/>
                  </a:lnTo>
                  <a:lnTo>
                    <a:pt x="5" y="526"/>
                  </a:lnTo>
                  <a:close/>
                  <a:moveTo>
                    <a:pt x="19" y="555"/>
                  </a:moveTo>
                  <a:lnTo>
                    <a:pt x="24" y="559"/>
                  </a:lnTo>
                  <a:lnTo>
                    <a:pt x="24" y="564"/>
                  </a:lnTo>
                  <a:lnTo>
                    <a:pt x="19" y="569"/>
                  </a:lnTo>
                  <a:lnTo>
                    <a:pt x="14" y="574"/>
                  </a:lnTo>
                  <a:lnTo>
                    <a:pt x="14" y="569"/>
                  </a:lnTo>
                  <a:lnTo>
                    <a:pt x="19" y="559"/>
                  </a:lnTo>
                  <a:lnTo>
                    <a:pt x="19" y="564"/>
                  </a:lnTo>
                  <a:lnTo>
                    <a:pt x="14" y="559"/>
                  </a:lnTo>
                  <a:lnTo>
                    <a:pt x="14" y="555"/>
                  </a:lnTo>
                  <a:lnTo>
                    <a:pt x="19" y="555"/>
                  </a:lnTo>
                  <a:close/>
                  <a:moveTo>
                    <a:pt x="14" y="588"/>
                  </a:moveTo>
                  <a:lnTo>
                    <a:pt x="19" y="593"/>
                  </a:lnTo>
                  <a:lnTo>
                    <a:pt x="24" y="598"/>
                  </a:lnTo>
                  <a:lnTo>
                    <a:pt x="24" y="603"/>
                  </a:lnTo>
                  <a:lnTo>
                    <a:pt x="19" y="603"/>
                  </a:lnTo>
                  <a:lnTo>
                    <a:pt x="19" y="598"/>
                  </a:lnTo>
                  <a:lnTo>
                    <a:pt x="14" y="588"/>
                  </a:lnTo>
                  <a:lnTo>
                    <a:pt x="9" y="588"/>
                  </a:lnTo>
                  <a:lnTo>
                    <a:pt x="14" y="584"/>
                  </a:lnTo>
                  <a:lnTo>
                    <a:pt x="14" y="588"/>
                  </a:lnTo>
                  <a:close/>
                  <a:moveTo>
                    <a:pt x="29" y="613"/>
                  </a:moveTo>
                  <a:lnTo>
                    <a:pt x="34" y="617"/>
                  </a:lnTo>
                  <a:lnTo>
                    <a:pt x="29" y="617"/>
                  </a:lnTo>
                  <a:lnTo>
                    <a:pt x="43" y="617"/>
                  </a:lnTo>
                  <a:lnTo>
                    <a:pt x="43" y="622"/>
                  </a:lnTo>
                  <a:lnTo>
                    <a:pt x="29" y="622"/>
                  </a:lnTo>
                  <a:lnTo>
                    <a:pt x="29" y="617"/>
                  </a:lnTo>
                  <a:lnTo>
                    <a:pt x="29" y="613"/>
                  </a:lnTo>
                  <a:close/>
                  <a:moveTo>
                    <a:pt x="63" y="617"/>
                  </a:moveTo>
                  <a:lnTo>
                    <a:pt x="67" y="617"/>
                  </a:lnTo>
                  <a:lnTo>
                    <a:pt x="77" y="617"/>
                  </a:lnTo>
                  <a:lnTo>
                    <a:pt x="77" y="622"/>
                  </a:lnTo>
                  <a:lnTo>
                    <a:pt x="63" y="622"/>
                  </a:lnTo>
                  <a:lnTo>
                    <a:pt x="58" y="622"/>
                  </a:lnTo>
                  <a:lnTo>
                    <a:pt x="63" y="622"/>
                  </a:lnTo>
                  <a:lnTo>
                    <a:pt x="63" y="617"/>
                  </a:lnTo>
                  <a:close/>
                  <a:moveTo>
                    <a:pt x="91" y="627"/>
                  </a:moveTo>
                  <a:lnTo>
                    <a:pt x="106" y="632"/>
                  </a:lnTo>
                  <a:lnTo>
                    <a:pt x="106" y="637"/>
                  </a:lnTo>
                  <a:lnTo>
                    <a:pt x="91" y="632"/>
                  </a:lnTo>
                  <a:lnTo>
                    <a:pt x="91" y="627"/>
                  </a:lnTo>
                  <a:close/>
                  <a:moveTo>
                    <a:pt x="120" y="646"/>
                  </a:moveTo>
                  <a:lnTo>
                    <a:pt x="125" y="656"/>
                  </a:lnTo>
                  <a:lnTo>
                    <a:pt x="125" y="661"/>
                  </a:lnTo>
                  <a:lnTo>
                    <a:pt x="120" y="661"/>
                  </a:lnTo>
                  <a:lnTo>
                    <a:pt x="116" y="661"/>
                  </a:lnTo>
                  <a:lnTo>
                    <a:pt x="116" y="656"/>
                  </a:lnTo>
                  <a:lnTo>
                    <a:pt x="120" y="656"/>
                  </a:lnTo>
                  <a:lnTo>
                    <a:pt x="116" y="646"/>
                  </a:lnTo>
                  <a:lnTo>
                    <a:pt x="120" y="646"/>
                  </a:lnTo>
                  <a:close/>
                  <a:moveTo>
                    <a:pt x="106" y="666"/>
                  </a:moveTo>
                  <a:lnTo>
                    <a:pt x="106" y="675"/>
                  </a:lnTo>
                  <a:lnTo>
                    <a:pt x="106" y="680"/>
                  </a:lnTo>
                  <a:lnTo>
                    <a:pt x="101" y="680"/>
                  </a:lnTo>
                  <a:lnTo>
                    <a:pt x="101" y="675"/>
                  </a:lnTo>
                  <a:lnTo>
                    <a:pt x="101" y="666"/>
                  </a:lnTo>
                  <a:lnTo>
                    <a:pt x="106" y="666"/>
                  </a:lnTo>
                  <a:close/>
                  <a:moveTo>
                    <a:pt x="106" y="699"/>
                  </a:moveTo>
                  <a:lnTo>
                    <a:pt x="106" y="704"/>
                  </a:lnTo>
                  <a:lnTo>
                    <a:pt x="106" y="714"/>
                  </a:lnTo>
                  <a:lnTo>
                    <a:pt x="101" y="714"/>
                  </a:lnTo>
                  <a:lnTo>
                    <a:pt x="101" y="704"/>
                  </a:lnTo>
                  <a:lnTo>
                    <a:pt x="101" y="699"/>
                  </a:lnTo>
                  <a:lnTo>
                    <a:pt x="101" y="695"/>
                  </a:lnTo>
                  <a:lnTo>
                    <a:pt x="106" y="699"/>
                  </a:lnTo>
                  <a:close/>
                  <a:moveTo>
                    <a:pt x="111" y="733"/>
                  </a:moveTo>
                  <a:lnTo>
                    <a:pt x="116" y="738"/>
                  </a:lnTo>
                  <a:lnTo>
                    <a:pt x="116" y="743"/>
                  </a:lnTo>
                  <a:lnTo>
                    <a:pt x="116" y="748"/>
                  </a:lnTo>
                  <a:lnTo>
                    <a:pt x="111" y="748"/>
                  </a:lnTo>
                  <a:lnTo>
                    <a:pt x="111" y="738"/>
                  </a:lnTo>
                  <a:lnTo>
                    <a:pt x="106" y="733"/>
                  </a:lnTo>
                  <a:lnTo>
                    <a:pt x="106" y="728"/>
                  </a:lnTo>
                  <a:lnTo>
                    <a:pt x="111" y="728"/>
                  </a:lnTo>
                  <a:lnTo>
                    <a:pt x="111" y="733"/>
                  </a:lnTo>
                  <a:close/>
                  <a:moveTo>
                    <a:pt x="130" y="743"/>
                  </a:moveTo>
                  <a:lnTo>
                    <a:pt x="130" y="743"/>
                  </a:lnTo>
                  <a:lnTo>
                    <a:pt x="135" y="743"/>
                  </a:lnTo>
                  <a:lnTo>
                    <a:pt x="145" y="748"/>
                  </a:lnTo>
                  <a:lnTo>
                    <a:pt x="145" y="752"/>
                  </a:lnTo>
                  <a:lnTo>
                    <a:pt x="130" y="748"/>
                  </a:lnTo>
                  <a:lnTo>
                    <a:pt x="135" y="748"/>
                  </a:lnTo>
                  <a:lnTo>
                    <a:pt x="130" y="748"/>
                  </a:lnTo>
                  <a:lnTo>
                    <a:pt x="125" y="748"/>
                  </a:lnTo>
                  <a:lnTo>
                    <a:pt x="130" y="748"/>
                  </a:lnTo>
                  <a:lnTo>
                    <a:pt x="130" y="743"/>
                  </a:lnTo>
                  <a:close/>
                  <a:moveTo>
                    <a:pt x="164" y="748"/>
                  </a:moveTo>
                  <a:lnTo>
                    <a:pt x="169" y="743"/>
                  </a:lnTo>
                  <a:lnTo>
                    <a:pt x="178" y="743"/>
                  </a:lnTo>
                  <a:lnTo>
                    <a:pt x="178" y="748"/>
                  </a:lnTo>
                  <a:lnTo>
                    <a:pt x="169" y="748"/>
                  </a:lnTo>
                  <a:lnTo>
                    <a:pt x="164" y="752"/>
                  </a:lnTo>
                  <a:lnTo>
                    <a:pt x="159" y="748"/>
                  </a:lnTo>
                  <a:lnTo>
                    <a:pt x="164" y="748"/>
                  </a:lnTo>
                  <a:close/>
                  <a:moveTo>
                    <a:pt x="198" y="743"/>
                  </a:moveTo>
                  <a:lnTo>
                    <a:pt x="207" y="743"/>
                  </a:lnTo>
                  <a:lnTo>
                    <a:pt x="212" y="743"/>
                  </a:lnTo>
                  <a:lnTo>
                    <a:pt x="212" y="748"/>
                  </a:lnTo>
                  <a:lnTo>
                    <a:pt x="207" y="748"/>
                  </a:lnTo>
                  <a:lnTo>
                    <a:pt x="198" y="748"/>
                  </a:lnTo>
                  <a:lnTo>
                    <a:pt x="193" y="743"/>
                  </a:lnTo>
                  <a:lnTo>
                    <a:pt x="198" y="743"/>
                  </a:lnTo>
                  <a:close/>
                  <a:moveTo>
                    <a:pt x="227" y="748"/>
                  </a:moveTo>
                  <a:lnTo>
                    <a:pt x="241" y="743"/>
                  </a:lnTo>
                  <a:lnTo>
                    <a:pt x="246" y="743"/>
                  </a:lnTo>
                  <a:lnTo>
                    <a:pt x="241" y="748"/>
                  </a:lnTo>
                  <a:lnTo>
                    <a:pt x="227" y="752"/>
                  </a:lnTo>
                  <a:lnTo>
                    <a:pt x="227" y="748"/>
                  </a:lnTo>
                  <a:close/>
                  <a:moveTo>
                    <a:pt x="260" y="748"/>
                  </a:moveTo>
                  <a:lnTo>
                    <a:pt x="270" y="752"/>
                  </a:lnTo>
                  <a:lnTo>
                    <a:pt x="275" y="752"/>
                  </a:lnTo>
                  <a:lnTo>
                    <a:pt x="275" y="757"/>
                  </a:lnTo>
                  <a:lnTo>
                    <a:pt x="270" y="757"/>
                  </a:lnTo>
                  <a:lnTo>
                    <a:pt x="260" y="748"/>
                  </a:lnTo>
                  <a:lnTo>
                    <a:pt x="256" y="748"/>
                  </a:lnTo>
                  <a:lnTo>
                    <a:pt x="260" y="748"/>
                  </a:lnTo>
                  <a:close/>
                  <a:moveTo>
                    <a:pt x="289" y="762"/>
                  </a:moveTo>
                  <a:lnTo>
                    <a:pt x="299" y="762"/>
                  </a:lnTo>
                  <a:lnTo>
                    <a:pt x="304" y="762"/>
                  </a:lnTo>
                  <a:lnTo>
                    <a:pt x="304" y="767"/>
                  </a:lnTo>
                  <a:lnTo>
                    <a:pt x="299" y="767"/>
                  </a:lnTo>
                  <a:lnTo>
                    <a:pt x="289" y="767"/>
                  </a:lnTo>
                  <a:lnTo>
                    <a:pt x="289" y="762"/>
                  </a:lnTo>
                  <a:lnTo>
                    <a:pt x="284" y="762"/>
                  </a:lnTo>
                  <a:lnTo>
                    <a:pt x="289" y="762"/>
                  </a:lnTo>
                  <a:close/>
                  <a:moveTo>
                    <a:pt x="313" y="781"/>
                  </a:moveTo>
                  <a:lnTo>
                    <a:pt x="313" y="791"/>
                  </a:lnTo>
                  <a:lnTo>
                    <a:pt x="313" y="796"/>
                  </a:lnTo>
                  <a:lnTo>
                    <a:pt x="309" y="791"/>
                  </a:lnTo>
                  <a:lnTo>
                    <a:pt x="309" y="781"/>
                  </a:lnTo>
                  <a:lnTo>
                    <a:pt x="313" y="781"/>
                  </a:lnTo>
                  <a:close/>
                  <a:moveTo>
                    <a:pt x="318" y="815"/>
                  </a:moveTo>
                  <a:lnTo>
                    <a:pt x="323" y="820"/>
                  </a:lnTo>
                  <a:lnTo>
                    <a:pt x="328" y="825"/>
                  </a:lnTo>
                  <a:lnTo>
                    <a:pt x="323" y="825"/>
                  </a:lnTo>
                  <a:lnTo>
                    <a:pt x="318" y="825"/>
                  </a:lnTo>
                  <a:lnTo>
                    <a:pt x="313" y="815"/>
                  </a:lnTo>
                  <a:lnTo>
                    <a:pt x="313" y="810"/>
                  </a:lnTo>
                  <a:lnTo>
                    <a:pt x="318" y="810"/>
                  </a:lnTo>
                  <a:lnTo>
                    <a:pt x="318" y="815"/>
                  </a:lnTo>
                  <a:close/>
                  <a:moveTo>
                    <a:pt x="342" y="825"/>
                  </a:moveTo>
                  <a:lnTo>
                    <a:pt x="352" y="825"/>
                  </a:lnTo>
                  <a:lnTo>
                    <a:pt x="357" y="825"/>
                  </a:lnTo>
                  <a:lnTo>
                    <a:pt x="362" y="825"/>
                  </a:lnTo>
                  <a:lnTo>
                    <a:pt x="362" y="830"/>
                  </a:lnTo>
                  <a:lnTo>
                    <a:pt x="357" y="830"/>
                  </a:lnTo>
                  <a:lnTo>
                    <a:pt x="352" y="830"/>
                  </a:lnTo>
                  <a:lnTo>
                    <a:pt x="342" y="830"/>
                  </a:lnTo>
                  <a:lnTo>
                    <a:pt x="342" y="825"/>
                  </a:lnTo>
                  <a:close/>
                  <a:moveTo>
                    <a:pt x="376" y="834"/>
                  </a:moveTo>
                  <a:lnTo>
                    <a:pt x="381" y="834"/>
                  </a:lnTo>
                  <a:lnTo>
                    <a:pt x="391" y="839"/>
                  </a:lnTo>
                  <a:lnTo>
                    <a:pt x="391" y="844"/>
                  </a:lnTo>
                  <a:lnTo>
                    <a:pt x="386" y="844"/>
                  </a:lnTo>
                  <a:lnTo>
                    <a:pt x="376" y="839"/>
                  </a:lnTo>
                  <a:lnTo>
                    <a:pt x="371" y="834"/>
                  </a:lnTo>
                  <a:lnTo>
                    <a:pt x="376" y="834"/>
                  </a:lnTo>
                  <a:close/>
                  <a:moveTo>
                    <a:pt x="405" y="834"/>
                  </a:moveTo>
                  <a:lnTo>
                    <a:pt x="410" y="825"/>
                  </a:lnTo>
                  <a:lnTo>
                    <a:pt x="415" y="825"/>
                  </a:lnTo>
                  <a:lnTo>
                    <a:pt x="415" y="830"/>
                  </a:lnTo>
                  <a:lnTo>
                    <a:pt x="405" y="839"/>
                  </a:lnTo>
                  <a:lnTo>
                    <a:pt x="400" y="834"/>
                  </a:lnTo>
                  <a:lnTo>
                    <a:pt x="405" y="834"/>
                  </a:lnTo>
                  <a:close/>
                  <a:moveTo>
                    <a:pt x="424" y="806"/>
                  </a:moveTo>
                  <a:lnTo>
                    <a:pt x="434" y="801"/>
                  </a:lnTo>
                  <a:lnTo>
                    <a:pt x="439" y="801"/>
                  </a:lnTo>
                  <a:lnTo>
                    <a:pt x="439" y="806"/>
                  </a:lnTo>
                  <a:lnTo>
                    <a:pt x="424" y="810"/>
                  </a:lnTo>
                  <a:lnTo>
                    <a:pt x="424" y="806"/>
                  </a:lnTo>
                  <a:close/>
                  <a:moveTo>
                    <a:pt x="453" y="791"/>
                  </a:moveTo>
                  <a:lnTo>
                    <a:pt x="453" y="786"/>
                  </a:lnTo>
                  <a:lnTo>
                    <a:pt x="458" y="786"/>
                  </a:lnTo>
                  <a:lnTo>
                    <a:pt x="463" y="801"/>
                  </a:lnTo>
                  <a:lnTo>
                    <a:pt x="458" y="801"/>
                  </a:lnTo>
                  <a:lnTo>
                    <a:pt x="453" y="791"/>
                  </a:lnTo>
                  <a:lnTo>
                    <a:pt x="458" y="791"/>
                  </a:lnTo>
                  <a:lnTo>
                    <a:pt x="453" y="791"/>
                  </a:lnTo>
                  <a:close/>
                  <a:moveTo>
                    <a:pt x="468" y="815"/>
                  </a:moveTo>
                  <a:lnTo>
                    <a:pt x="473" y="820"/>
                  </a:lnTo>
                  <a:lnTo>
                    <a:pt x="477" y="830"/>
                  </a:lnTo>
                  <a:lnTo>
                    <a:pt x="477" y="834"/>
                  </a:lnTo>
                  <a:lnTo>
                    <a:pt x="473" y="834"/>
                  </a:lnTo>
                  <a:lnTo>
                    <a:pt x="473" y="830"/>
                  </a:lnTo>
                  <a:lnTo>
                    <a:pt x="468" y="825"/>
                  </a:lnTo>
                  <a:lnTo>
                    <a:pt x="468" y="820"/>
                  </a:lnTo>
                  <a:lnTo>
                    <a:pt x="468" y="815"/>
                  </a:lnTo>
                  <a:close/>
                  <a:moveTo>
                    <a:pt x="487" y="844"/>
                  </a:moveTo>
                  <a:lnTo>
                    <a:pt x="487" y="849"/>
                  </a:lnTo>
                  <a:lnTo>
                    <a:pt x="497" y="859"/>
                  </a:lnTo>
                  <a:lnTo>
                    <a:pt x="492" y="859"/>
                  </a:lnTo>
                  <a:lnTo>
                    <a:pt x="482" y="849"/>
                  </a:lnTo>
                  <a:lnTo>
                    <a:pt x="482" y="844"/>
                  </a:lnTo>
                  <a:lnTo>
                    <a:pt x="487" y="844"/>
                  </a:lnTo>
                  <a:close/>
                  <a:moveTo>
                    <a:pt x="506" y="873"/>
                  </a:moveTo>
                  <a:lnTo>
                    <a:pt x="521" y="873"/>
                  </a:lnTo>
                  <a:lnTo>
                    <a:pt x="521" y="878"/>
                  </a:lnTo>
                  <a:lnTo>
                    <a:pt x="506" y="873"/>
                  </a:lnTo>
                  <a:lnTo>
                    <a:pt x="502" y="873"/>
                  </a:lnTo>
                  <a:lnTo>
                    <a:pt x="506" y="873"/>
                  </a:lnTo>
                  <a:close/>
                  <a:moveTo>
                    <a:pt x="540" y="878"/>
                  </a:moveTo>
                  <a:lnTo>
                    <a:pt x="555" y="883"/>
                  </a:lnTo>
                  <a:lnTo>
                    <a:pt x="555" y="888"/>
                  </a:lnTo>
                  <a:lnTo>
                    <a:pt x="550" y="888"/>
                  </a:lnTo>
                  <a:lnTo>
                    <a:pt x="535" y="883"/>
                  </a:lnTo>
                  <a:lnTo>
                    <a:pt x="535" y="878"/>
                  </a:lnTo>
                  <a:lnTo>
                    <a:pt x="540" y="878"/>
                  </a:lnTo>
                  <a:close/>
                  <a:moveTo>
                    <a:pt x="569" y="892"/>
                  </a:moveTo>
                  <a:lnTo>
                    <a:pt x="574" y="897"/>
                  </a:lnTo>
                  <a:lnTo>
                    <a:pt x="569" y="897"/>
                  </a:lnTo>
                  <a:lnTo>
                    <a:pt x="579" y="902"/>
                  </a:lnTo>
                  <a:lnTo>
                    <a:pt x="579" y="907"/>
                  </a:lnTo>
                  <a:lnTo>
                    <a:pt x="574" y="907"/>
                  </a:lnTo>
                  <a:lnTo>
                    <a:pt x="569" y="902"/>
                  </a:lnTo>
                  <a:lnTo>
                    <a:pt x="564" y="897"/>
                  </a:lnTo>
                  <a:lnTo>
                    <a:pt x="564" y="892"/>
                  </a:lnTo>
                  <a:lnTo>
                    <a:pt x="569" y="892"/>
                  </a:lnTo>
                  <a:close/>
                  <a:moveTo>
                    <a:pt x="593" y="916"/>
                  </a:moveTo>
                  <a:lnTo>
                    <a:pt x="603" y="921"/>
                  </a:lnTo>
                  <a:lnTo>
                    <a:pt x="603" y="926"/>
                  </a:lnTo>
                  <a:lnTo>
                    <a:pt x="603" y="931"/>
                  </a:lnTo>
                  <a:lnTo>
                    <a:pt x="598" y="931"/>
                  </a:lnTo>
                  <a:lnTo>
                    <a:pt x="598" y="926"/>
                  </a:lnTo>
                  <a:lnTo>
                    <a:pt x="588" y="916"/>
                  </a:lnTo>
                  <a:lnTo>
                    <a:pt x="593" y="916"/>
                  </a:lnTo>
                  <a:close/>
                  <a:moveTo>
                    <a:pt x="617" y="936"/>
                  </a:moveTo>
                  <a:lnTo>
                    <a:pt x="627" y="941"/>
                  </a:lnTo>
                  <a:lnTo>
                    <a:pt x="632" y="945"/>
                  </a:lnTo>
                  <a:lnTo>
                    <a:pt x="632" y="950"/>
                  </a:lnTo>
                  <a:lnTo>
                    <a:pt x="627" y="950"/>
                  </a:lnTo>
                  <a:lnTo>
                    <a:pt x="622" y="945"/>
                  </a:lnTo>
                  <a:lnTo>
                    <a:pt x="617" y="941"/>
                  </a:lnTo>
                  <a:lnTo>
                    <a:pt x="613" y="941"/>
                  </a:lnTo>
                  <a:lnTo>
                    <a:pt x="617" y="936"/>
                  </a:lnTo>
                  <a:close/>
                  <a:moveTo>
                    <a:pt x="637" y="965"/>
                  </a:moveTo>
                  <a:lnTo>
                    <a:pt x="641" y="974"/>
                  </a:lnTo>
                  <a:lnTo>
                    <a:pt x="641" y="979"/>
                  </a:lnTo>
                  <a:lnTo>
                    <a:pt x="637" y="979"/>
                  </a:lnTo>
                  <a:lnTo>
                    <a:pt x="632" y="965"/>
                  </a:lnTo>
                  <a:lnTo>
                    <a:pt x="637" y="965"/>
                  </a:lnTo>
                  <a:close/>
                  <a:moveTo>
                    <a:pt x="646" y="999"/>
                  </a:moveTo>
                  <a:lnTo>
                    <a:pt x="651" y="1008"/>
                  </a:lnTo>
                  <a:lnTo>
                    <a:pt x="651" y="1013"/>
                  </a:lnTo>
                  <a:lnTo>
                    <a:pt x="646" y="1013"/>
                  </a:lnTo>
                  <a:lnTo>
                    <a:pt x="646" y="1008"/>
                  </a:lnTo>
                  <a:lnTo>
                    <a:pt x="641" y="999"/>
                  </a:lnTo>
                  <a:lnTo>
                    <a:pt x="641" y="994"/>
                  </a:lnTo>
                  <a:lnTo>
                    <a:pt x="646" y="994"/>
                  </a:lnTo>
                  <a:lnTo>
                    <a:pt x="646" y="999"/>
                  </a:lnTo>
                  <a:close/>
                  <a:moveTo>
                    <a:pt x="656" y="1027"/>
                  </a:moveTo>
                  <a:lnTo>
                    <a:pt x="661" y="1032"/>
                  </a:lnTo>
                  <a:lnTo>
                    <a:pt x="656" y="1032"/>
                  </a:lnTo>
                  <a:lnTo>
                    <a:pt x="661" y="1027"/>
                  </a:lnTo>
                  <a:lnTo>
                    <a:pt x="666" y="1027"/>
                  </a:lnTo>
                  <a:lnTo>
                    <a:pt x="666" y="1032"/>
                  </a:lnTo>
                  <a:lnTo>
                    <a:pt x="656" y="1037"/>
                  </a:lnTo>
                  <a:lnTo>
                    <a:pt x="651" y="1027"/>
                  </a:lnTo>
                  <a:lnTo>
                    <a:pt x="656" y="1027"/>
                  </a:lnTo>
                  <a:close/>
                  <a:moveTo>
                    <a:pt x="680" y="1018"/>
                  </a:moveTo>
                  <a:lnTo>
                    <a:pt x="680" y="1018"/>
                  </a:lnTo>
                  <a:lnTo>
                    <a:pt x="695" y="1023"/>
                  </a:lnTo>
                  <a:lnTo>
                    <a:pt x="695" y="1027"/>
                  </a:lnTo>
                  <a:lnTo>
                    <a:pt x="680" y="1023"/>
                  </a:lnTo>
                  <a:lnTo>
                    <a:pt x="680" y="1018"/>
                  </a:lnTo>
                  <a:close/>
                  <a:moveTo>
                    <a:pt x="714" y="1023"/>
                  </a:moveTo>
                  <a:lnTo>
                    <a:pt x="719" y="1018"/>
                  </a:lnTo>
                  <a:lnTo>
                    <a:pt x="724" y="1013"/>
                  </a:lnTo>
                  <a:lnTo>
                    <a:pt x="728" y="1018"/>
                  </a:lnTo>
                  <a:lnTo>
                    <a:pt x="724" y="1023"/>
                  </a:lnTo>
                  <a:lnTo>
                    <a:pt x="714" y="1027"/>
                  </a:lnTo>
                  <a:lnTo>
                    <a:pt x="709" y="1027"/>
                  </a:lnTo>
                  <a:lnTo>
                    <a:pt x="709" y="1023"/>
                  </a:lnTo>
                  <a:lnTo>
                    <a:pt x="714" y="1023"/>
                  </a:lnTo>
                  <a:close/>
                  <a:moveTo>
                    <a:pt x="733" y="999"/>
                  </a:moveTo>
                  <a:lnTo>
                    <a:pt x="743" y="989"/>
                  </a:lnTo>
                  <a:lnTo>
                    <a:pt x="743" y="984"/>
                  </a:lnTo>
                  <a:lnTo>
                    <a:pt x="748" y="989"/>
                  </a:lnTo>
                  <a:lnTo>
                    <a:pt x="743" y="989"/>
                  </a:lnTo>
                  <a:lnTo>
                    <a:pt x="738" y="1003"/>
                  </a:lnTo>
                  <a:lnTo>
                    <a:pt x="733" y="1003"/>
                  </a:lnTo>
                  <a:lnTo>
                    <a:pt x="733" y="999"/>
                  </a:lnTo>
                  <a:close/>
                  <a:moveTo>
                    <a:pt x="757" y="974"/>
                  </a:moveTo>
                  <a:lnTo>
                    <a:pt x="757" y="974"/>
                  </a:lnTo>
                  <a:lnTo>
                    <a:pt x="762" y="970"/>
                  </a:lnTo>
                  <a:lnTo>
                    <a:pt x="762" y="965"/>
                  </a:lnTo>
                  <a:lnTo>
                    <a:pt x="767" y="965"/>
                  </a:lnTo>
                  <a:lnTo>
                    <a:pt x="772" y="965"/>
                  </a:lnTo>
                  <a:lnTo>
                    <a:pt x="772" y="970"/>
                  </a:lnTo>
                  <a:lnTo>
                    <a:pt x="767" y="970"/>
                  </a:lnTo>
                  <a:lnTo>
                    <a:pt x="762" y="970"/>
                  </a:lnTo>
                  <a:lnTo>
                    <a:pt x="767" y="970"/>
                  </a:lnTo>
                  <a:lnTo>
                    <a:pt x="762" y="979"/>
                  </a:lnTo>
                  <a:lnTo>
                    <a:pt x="757" y="979"/>
                  </a:lnTo>
                  <a:lnTo>
                    <a:pt x="757" y="974"/>
                  </a:lnTo>
                  <a:close/>
                  <a:moveTo>
                    <a:pt x="786" y="960"/>
                  </a:moveTo>
                  <a:lnTo>
                    <a:pt x="796" y="955"/>
                  </a:lnTo>
                  <a:lnTo>
                    <a:pt x="801" y="955"/>
                  </a:lnTo>
                  <a:lnTo>
                    <a:pt x="801" y="960"/>
                  </a:lnTo>
                  <a:lnTo>
                    <a:pt x="786" y="965"/>
                  </a:lnTo>
                  <a:lnTo>
                    <a:pt x="781" y="965"/>
                  </a:lnTo>
                  <a:lnTo>
                    <a:pt x="781" y="960"/>
                  </a:lnTo>
                  <a:lnTo>
                    <a:pt x="786" y="960"/>
                  </a:lnTo>
                  <a:close/>
                  <a:moveTo>
                    <a:pt x="815" y="960"/>
                  </a:moveTo>
                  <a:lnTo>
                    <a:pt x="830" y="960"/>
                  </a:lnTo>
                  <a:lnTo>
                    <a:pt x="834" y="960"/>
                  </a:lnTo>
                  <a:lnTo>
                    <a:pt x="834" y="965"/>
                  </a:lnTo>
                  <a:lnTo>
                    <a:pt x="830" y="965"/>
                  </a:lnTo>
                  <a:lnTo>
                    <a:pt x="815" y="965"/>
                  </a:lnTo>
                  <a:lnTo>
                    <a:pt x="815" y="960"/>
                  </a:lnTo>
                  <a:close/>
                  <a:moveTo>
                    <a:pt x="849" y="965"/>
                  </a:moveTo>
                  <a:lnTo>
                    <a:pt x="859" y="970"/>
                  </a:lnTo>
                  <a:lnTo>
                    <a:pt x="863" y="970"/>
                  </a:lnTo>
                  <a:lnTo>
                    <a:pt x="863" y="974"/>
                  </a:lnTo>
                  <a:lnTo>
                    <a:pt x="859" y="974"/>
                  </a:lnTo>
                  <a:lnTo>
                    <a:pt x="849" y="970"/>
                  </a:lnTo>
                  <a:lnTo>
                    <a:pt x="844" y="965"/>
                  </a:lnTo>
                  <a:lnTo>
                    <a:pt x="849" y="965"/>
                  </a:lnTo>
                  <a:close/>
                  <a:moveTo>
                    <a:pt x="878" y="979"/>
                  </a:moveTo>
                  <a:lnTo>
                    <a:pt x="888" y="979"/>
                  </a:lnTo>
                  <a:lnTo>
                    <a:pt x="892" y="979"/>
                  </a:lnTo>
                  <a:lnTo>
                    <a:pt x="892" y="984"/>
                  </a:lnTo>
                  <a:lnTo>
                    <a:pt x="888" y="984"/>
                  </a:lnTo>
                  <a:lnTo>
                    <a:pt x="878" y="984"/>
                  </a:lnTo>
                  <a:lnTo>
                    <a:pt x="873" y="984"/>
                  </a:lnTo>
                  <a:lnTo>
                    <a:pt x="878" y="979"/>
                  </a:lnTo>
                  <a:close/>
                  <a:moveTo>
                    <a:pt x="902" y="965"/>
                  </a:moveTo>
                  <a:lnTo>
                    <a:pt x="902" y="965"/>
                  </a:lnTo>
                  <a:lnTo>
                    <a:pt x="907" y="965"/>
                  </a:lnTo>
                  <a:lnTo>
                    <a:pt x="921" y="970"/>
                  </a:lnTo>
                  <a:lnTo>
                    <a:pt x="921" y="974"/>
                  </a:lnTo>
                  <a:lnTo>
                    <a:pt x="916" y="974"/>
                  </a:lnTo>
                  <a:lnTo>
                    <a:pt x="907" y="970"/>
                  </a:lnTo>
                  <a:lnTo>
                    <a:pt x="902" y="970"/>
                  </a:lnTo>
                  <a:lnTo>
                    <a:pt x="902" y="965"/>
                  </a:lnTo>
                  <a:close/>
                  <a:moveTo>
                    <a:pt x="936" y="974"/>
                  </a:moveTo>
                  <a:lnTo>
                    <a:pt x="950" y="974"/>
                  </a:lnTo>
                  <a:lnTo>
                    <a:pt x="950" y="979"/>
                  </a:lnTo>
                  <a:lnTo>
                    <a:pt x="936" y="979"/>
                  </a:lnTo>
                  <a:lnTo>
                    <a:pt x="931" y="979"/>
                  </a:lnTo>
                  <a:lnTo>
                    <a:pt x="936" y="974"/>
                  </a:lnTo>
                  <a:close/>
                  <a:moveTo>
                    <a:pt x="970" y="974"/>
                  </a:moveTo>
                  <a:lnTo>
                    <a:pt x="974" y="979"/>
                  </a:lnTo>
                  <a:lnTo>
                    <a:pt x="970" y="979"/>
                  </a:lnTo>
                  <a:lnTo>
                    <a:pt x="979" y="974"/>
                  </a:lnTo>
                  <a:lnTo>
                    <a:pt x="984" y="974"/>
                  </a:lnTo>
                  <a:lnTo>
                    <a:pt x="979" y="979"/>
                  </a:lnTo>
                  <a:lnTo>
                    <a:pt x="974" y="979"/>
                  </a:lnTo>
                  <a:lnTo>
                    <a:pt x="970" y="984"/>
                  </a:lnTo>
                  <a:lnTo>
                    <a:pt x="965" y="979"/>
                  </a:lnTo>
                  <a:lnTo>
                    <a:pt x="965" y="974"/>
                  </a:lnTo>
                  <a:lnTo>
                    <a:pt x="970" y="974"/>
                  </a:lnTo>
                  <a:close/>
                  <a:moveTo>
                    <a:pt x="989" y="960"/>
                  </a:moveTo>
                  <a:lnTo>
                    <a:pt x="989" y="960"/>
                  </a:lnTo>
                  <a:lnTo>
                    <a:pt x="989" y="950"/>
                  </a:lnTo>
                  <a:lnTo>
                    <a:pt x="994" y="950"/>
                  </a:lnTo>
                  <a:lnTo>
                    <a:pt x="999" y="945"/>
                  </a:lnTo>
                  <a:lnTo>
                    <a:pt x="999" y="950"/>
                  </a:lnTo>
                  <a:lnTo>
                    <a:pt x="994" y="955"/>
                  </a:lnTo>
                  <a:lnTo>
                    <a:pt x="994" y="950"/>
                  </a:lnTo>
                  <a:lnTo>
                    <a:pt x="994" y="960"/>
                  </a:lnTo>
                  <a:lnTo>
                    <a:pt x="989" y="960"/>
                  </a:lnTo>
                  <a:close/>
                  <a:moveTo>
                    <a:pt x="1018" y="945"/>
                  </a:moveTo>
                  <a:lnTo>
                    <a:pt x="1027" y="945"/>
                  </a:lnTo>
                  <a:lnTo>
                    <a:pt x="1032" y="945"/>
                  </a:lnTo>
                  <a:lnTo>
                    <a:pt x="1032" y="950"/>
                  </a:lnTo>
                  <a:lnTo>
                    <a:pt x="1027" y="950"/>
                  </a:lnTo>
                  <a:lnTo>
                    <a:pt x="1018" y="950"/>
                  </a:lnTo>
                  <a:lnTo>
                    <a:pt x="1013" y="950"/>
                  </a:lnTo>
                  <a:lnTo>
                    <a:pt x="1018" y="945"/>
                  </a:lnTo>
                  <a:close/>
                  <a:moveTo>
                    <a:pt x="1052" y="950"/>
                  </a:moveTo>
                  <a:lnTo>
                    <a:pt x="1052" y="950"/>
                  </a:lnTo>
                  <a:lnTo>
                    <a:pt x="1066" y="950"/>
                  </a:lnTo>
                  <a:lnTo>
                    <a:pt x="1066" y="955"/>
                  </a:lnTo>
                  <a:lnTo>
                    <a:pt x="1052" y="955"/>
                  </a:lnTo>
                  <a:lnTo>
                    <a:pt x="1052" y="950"/>
                  </a:lnTo>
                  <a:lnTo>
                    <a:pt x="1047" y="950"/>
                  </a:lnTo>
                  <a:lnTo>
                    <a:pt x="1052" y="950"/>
                  </a:lnTo>
                  <a:close/>
                  <a:moveTo>
                    <a:pt x="1076" y="941"/>
                  </a:moveTo>
                  <a:lnTo>
                    <a:pt x="1081" y="936"/>
                  </a:lnTo>
                  <a:lnTo>
                    <a:pt x="1090" y="936"/>
                  </a:lnTo>
                  <a:lnTo>
                    <a:pt x="1095" y="936"/>
                  </a:lnTo>
                  <a:lnTo>
                    <a:pt x="1090" y="936"/>
                  </a:lnTo>
                  <a:lnTo>
                    <a:pt x="1090" y="941"/>
                  </a:lnTo>
                  <a:lnTo>
                    <a:pt x="1081" y="941"/>
                  </a:lnTo>
                  <a:lnTo>
                    <a:pt x="1085" y="936"/>
                  </a:lnTo>
                  <a:lnTo>
                    <a:pt x="1081" y="945"/>
                  </a:lnTo>
                  <a:lnTo>
                    <a:pt x="1076" y="945"/>
                  </a:lnTo>
                  <a:lnTo>
                    <a:pt x="1076" y="941"/>
                  </a:lnTo>
                  <a:close/>
                  <a:moveTo>
                    <a:pt x="1105" y="921"/>
                  </a:moveTo>
                  <a:lnTo>
                    <a:pt x="1114" y="921"/>
                  </a:lnTo>
                  <a:lnTo>
                    <a:pt x="1119" y="921"/>
                  </a:lnTo>
                  <a:lnTo>
                    <a:pt x="1119" y="926"/>
                  </a:lnTo>
                  <a:lnTo>
                    <a:pt x="1114" y="926"/>
                  </a:lnTo>
                  <a:lnTo>
                    <a:pt x="1105" y="926"/>
                  </a:lnTo>
                  <a:lnTo>
                    <a:pt x="1105" y="921"/>
                  </a:lnTo>
                  <a:close/>
                  <a:moveTo>
                    <a:pt x="1138" y="921"/>
                  </a:moveTo>
                  <a:lnTo>
                    <a:pt x="1143" y="921"/>
                  </a:lnTo>
                  <a:lnTo>
                    <a:pt x="1148" y="921"/>
                  </a:lnTo>
                  <a:lnTo>
                    <a:pt x="1153" y="926"/>
                  </a:lnTo>
                  <a:lnTo>
                    <a:pt x="1153" y="931"/>
                  </a:lnTo>
                  <a:lnTo>
                    <a:pt x="1148" y="926"/>
                  </a:lnTo>
                  <a:lnTo>
                    <a:pt x="1143" y="926"/>
                  </a:lnTo>
                  <a:lnTo>
                    <a:pt x="1148" y="926"/>
                  </a:lnTo>
                  <a:lnTo>
                    <a:pt x="1138" y="926"/>
                  </a:lnTo>
                  <a:lnTo>
                    <a:pt x="1134" y="926"/>
                  </a:lnTo>
                  <a:lnTo>
                    <a:pt x="1134" y="921"/>
                  </a:lnTo>
                  <a:lnTo>
                    <a:pt x="1138" y="921"/>
                  </a:lnTo>
                  <a:close/>
                  <a:moveTo>
                    <a:pt x="1167" y="941"/>
                  </a:moveTo>
                  <a:lnTo>
                    <a:pt x="1167" y="945"/>
                  </a:lnTo>
                  <a:lnTo>
                    <a:pt x="1172" y="945"/>
                  </a:lnTo>
                  <a:lnTo>
                    <a:pt x="1177" y="945"/>
                  </a:lnTo>
                  <a:lnTo>
                    <a:pt x="1177" y="950"/>
                  </a:lnTo>
                  <a:lnTo>
                    <a:pt x="1172" y="950"/>
                  </a:lnTo>
                  <a:lnTo>
                    <a:pt x="1167" y="950"/>
                  </a:lnTo>
                  <a:lnTo>
                    <a:pt x="1163" y="945"/>
                  </a:lnTo>
                  <a:lnTo>
                    <a:pt x="1163" y="941"/>
                  </a:lnTo>
                  <a:lnTo>
                    <a:pt x="1163" y="936"/>
                  </a:lnTo>
                  <a:lnTo>
                    <a:pt x="1167" y="941"/>
                  </a:lnTo>
                  <a:close/>
                  <a:moveTo>
                    <a:pt x="1191" y="950"/>
                  </a:moveTo>
                  <a:lnTo>
                    <a:pt x="1201" y="941"/>
                  </a:lnTo>
                  <a:lnTo>
                    <a:pt x="1206" y="941"/>
                  </a:lnTo>
                  <a:lnTo>
                    <a:pt x="1206" y="945"/>
                  </a:lnTo>
                  <a:lnTo>
                    <a:pt x="1191" y="955"/>
                  </a:lnTo>
                  <a:lnTo>
                    <a:pt x="1187" y="955"/>
                  </a:lnTo>
                  <a:lnTo>
                    <a:pt x="1187" y="950"/>
                  </a:lnTo>
                  <a:lnTo>
                    <a:pt x="1191" y="950"/>
                  </a:lnTo>
                  <a:close/>
                  <a:moveTo>
                    <a:pt x="1211" y="926"/>
                  </a:moveTo>
                  <a:lnTo>
                    <a:pt x="1211" y="926"/>
                  </a:lnTo>
                  <a:lnTo>
                    <a:pt x="1211" y="931"/>
                  </a:lnTo>
                  <a:lnTo>
                    <a:pt x="1206" y="916"/>
                  </a:lnTo>
                  <a:lnTo>
                    <a:pt x="1211" y="912"/>
                  </a:lnTo>
                  <a:lnTo>
                    <a:pt x="1211" y="916"/>
                  </a:lnTo>
                  <a:lnTo>
                    <a:pt x="1216" y="926"/>
                  </a:lnTo>
                  <a:lnTo>
                    <a:pt x="1216" y="931"/>
                  </a:lnTo>
                  <a:lnTo>
                    <a:pt x="1211" y="931"/>
                  </a:lnTo>
                  <a:lnTo>
                    <a:pt x="1211" y="926"/>
                  </a:lnTo>
                  <a:close/>
                  <a:moveTo>
                    <a:pt x="1211" y="897"/>
                  </a:moveTo>
                  <a:lnTo>
                    <a:pt x="1206" y="883"/>
                  </a:lnTo>
                  <a:lnTo>
                    <a:pt x="1211" y="878"/>
                  </a:lnTo>
                  <a:lnTo>
                    <a:pt x="1211" y="883"/>
                  </a:lnTo>
                  <a:lnTo>
                    <a:pt x="1216" y="897"/>
                  </a:lnTo>
                  <a:lnTo>
                    <a:pt x="1211" y="897"/>
                  </a:lnTo>
                  <a:close/>
                  <a:moveTo>
                    <a:pt x="1211" y="863"/>
                  </a:moveTo>
                  <a:lnTo>
                    <a:pt x="1211" y="854"/>
                  </a:lnTo>
                  <a:lnTo>
                    <a:pt x="1211" y="849"/>
                  </a:lnTo>
                  <a:lnTo>
                    <a:pt x="1216" y="849"/>
                  </a:lnTo>
                  <a:lnTo>
                    <a:pt x="1216" y="854"/>
                  </a:lnTo>
                  <a:lnTo>
                    <a:pt x="1216" y="863"/>
                  </a:lnTo>
                  <a:lnTo>
                    <a:pt x="1211" y="868"/>
                  </a:lnTo>
                  <a:lnTo>
                    <a:pt x="1211" y="863"/>
                  </a:lnTo>
                  <a:close/>
                  <a:moveTo>
                    <a:pt x="1220" y="834"/>
                  </a:moveTo>
                  <a:lnTo>
                    <a:pt x="1225" y="820"/>
                  </a:lnTo>
                  <a:lnTo>
                    <a:pt x="1230" y="820"/>
                  </a:lnTo>
                  <a:lnTo>
                    <a:pt x="1230" y="825"/>
                  </a:lnTo>
                  <a:lnTo>
                    <a:pt x="1225" y="825"/>
                  </a:lnTo>
                  <a:lnTo>
                    <a:pt x="1230" y="820"/>
                  </a:lnTo>
                  <a:lnTo>
                    <a:pt x="1225" y="834"/>
                  </a:lnTo>
                  <a:lnTo>
                    <a:pt x="1225" y="839"/>
                  </a:lnTo>
                  <a:lnTo>
                    <a:pt x="1225" y="834"/>
                  </a:lnTo>
                  <a:lnTo>
                    <a:pt x="1220" y="834"/>
                  </a:lnTo>
                  <a:close/>
                  <a:moveTo>
                    <a:pt x="1235" y="810"/>
                  </a:moveTo>
                  <a:lnTo>
                    <a:pt x="1235" y="796"/>
                  </a:lnTo>
                  <a:lnTo>
                    <a:pt x="1235" y="791"/>
                  </a:lnTo>
                  <a:lnTo>
                    <a:pt x="1240" y="796"/>
                  </a:lnTo>
                  <a:lnTo>
                    <a:pt x="1240" y="810"/>
                  </a:lnTo>
                  <a:lnTo>
                    <a:pt x="1235" y="810"/>
                  </a:lnTo>
                  <a:close/>
                  <a:moveTo>
                    <a:pt x="1240" y="777"/>
                  </a:moveTo>
                  <a:lnTo>
                    <a:pt x="1240" y="772"/>
                  </a:lnTo>
                  <a:lnTo>
                    <a:pt x="1245" y="762"/>
                  </a:lnTo>
                  <a:lnTo>
                    <a:pt x="1249" y="762"/>
                  </a:lnTo>
                  <a:lnTo>
                    <a:pt x="1249" y="767"/>
                  </a:lnTo>
                  <a:lnTo>
                    <a:pt x="1245" y="772"/>
                  </a:lnTo>
                  <a:lnTo>
                    <a:pt x="1245" y="777"/>
                  </a:lnTo>
                  <a:lnTo>
                    <a:pt x="1240" y="781"/>
                  </a:lnTo>
                  <a:lnTo>
                    <a:pt x="1240" y="777"/>
                  </a:lnTo>
                  <a:close/>
                  <a:moveTo>
                    <a:pt x="1264" y="752"/>
                  </a:moveTo>
                  <a:lnTo>
                    <a:pt x="1278" y="752"/>
                  </a:lnTo>
                  <a:lnTo>
                    <a:pt x="1283" y="752"/>
                  </a:lnTo>
                  <a:lnTo>
                    <a:pt x="1283" y="757"/>
                  </a:lnTo>
                  <a:lnTo>
                    <a:pt x="1278" y="757"/>
                  </a:lnTo>
                  <a:lnTo>
                    <a:pt x="1264" y="757"/>
                  </a:lnTo>
                  <a:lnTo>
                    <a:pt x="1264" y="752"/>
                  </a:lnTo>
                  <a:close/>
                  <a:moveTo>
                    <a:pt x="1288" y="738"/>
                  </a:moveTo>
                  <a:lnTo>
                    <a:pt x="1288" y="728"/>
                  </a:lnTo>
                  <a:lnTo>
                    <a:pt x="1288" y="723"/>
                  </a:lnTo>
                  <a:lnTo>
                    <a:pt x="1293" y="723"/>
                  </a:lnTo>
                  <a:lnTo>
                    <a:pt x="1293" y="728"/>
                  </a:lnTo>
                  <a:lnTo>
                    <a:pt x="1293" y="733"/>
                  </a:lnTo>
                  <a:lnTo>
                    <a:pt x="1293" y="728"/>
                  </a:lnTo>
                  <a:lnTo>
                    <a:pt x="1293" y="738"/>
                  </a:lnTo>
                  <a:lnTo>
                    <a:pt x="1293" y="743"/>
                  </a:lnTo>
                  <a:lnTo>
                    <a:pt x="1288" y="743"/>
                  </a:lnTo>
                  <a:lnTo>
                    <a:pt x="1288" y="738"/>
                  </a:lnTo>
                  <a:close/>
                  <a:moveTo>
                    <a:pt x="1302" y="709"/>
                  </a:moveTo>
                  <a:lnTo>
                    <a:pt x="1302" y="704"/>
                  </a:lnTo>
                  <a:lnTo>
                    <a:pt x="1302" y="709"/>
                  </a:lnTo>
                  <a:lnTo>
                    <a:pt x="1302" y="699"/>
                  </a:lnTo>
                  <a:lnTo>
                    <a:pt x="1302" y="695"/>
                  </a:lnTo>
                  <a:lnTo>
                    <a:pt x="1307" y="695"/>
                  </a:lnTo>
                  <a:lnTo>
                    <a:pt x="1307" y="709"/>
                  </a:lnTo>
                  <a:lnTo>
                    <a:pt x="1302" y="714"/>
                  </a:lnTo>
                  <a:lnTo>
                    <a:pt x="1298" y="709"/>
                  </a:lnTo>
                  <a:lnTo>
                    <a:pt x="1302" y="709"/>
                  </a:lnTo>
                  <a:close/>
                  <a:moveTo>
                    <a:pt x="1298" y="680"/>
                  </a:moveTo>
                  <a:lnTo>
                    <a:pt x="1298" y="670"/>
                  </a:lnTo>
                  <a:lnTo>
                    <a:pt x="1298" y="666"/>
                  </a:lnTo>
                  <a:lnTo>
                    <a:pt x="1298" y="661"/>
                  </a:lnTo>
                  <a:lnTo>
                    <a:pt x="1302" y="661"/>
                  </a:lnTo>
                  <a:lnTo>
                    <a:pt x="1302" y="666"/>
                  </a:lnTo>
                  <a:lnTo>
                    <a:pt x="1302" y="670"/>
                  </a:lnTo>
                  <a:lnTo>
                    <a:pt x="1302" y="675"/>
                  </a:lnTo>
                  <a:lnTo>
                    <a:pt x="1302" y="680"/>
                  </a:lnTo>
                  <a:lnTo>
                    <a:pt x="1298" y="680"/>
                  </a:lnTo>
                  <a:close/>
                  <a:moveTo>
                    <a:pt x="1298" y="646"/>
                  </a:moveTo>
                  <a:lnTo>
                    <a:pt x="1298" y="637"/>
                  </a:lnTo>
                  <a:lnTo>
                    <a:pt x="1293" y="632"/>
                  </a:lnTo>
                  <a:lnTo>
                    <a:pt x="1293" y="627"/>
                  </a:lnTo>
                  <a:lnTo>
                    <a:pt x="1298" y="627"/>
                  </a:lnTo>
                  <a:lnTo>
                    <a:pt x="1298" y="632"/>
                  </a:lnTo>
                  <a:lnTo>
                    <a:pt x="1302" y="637"/>
                  </a:lnTo>
                  <a:lnTo>
                    <a:pt x="1302" y="646"/>
                  </a:lnTo>
                  <a:lnTo>
                    <a:pt x="1298" y="646"/>
                  </a:lnTo>
                  <a:close/>
                  <a:moveTo>
                    <a:pt x="1288" y="613"/>
                  </a:moveTo>
                  <a:lnTo>
                    <a:pt x="1288" y="613"/>
                  </a:lnTo>
                  <a:lnTo>
                    <a:pt x="1293" y="613"/>
                  </a:lnTo>
                  <a:lnTo>
                    <a:pt x="1278" y="608"/>
                  </a:lnTo>
                  <a:lnTo>
                    <a:pt x="1278" y="603"/>
                  </a:lnTo>
                  <a:lnTo>
                    <a:pt x="1283" y="603"/>
                  </a:lnTo>
                  <a:lnTo>
                    <a:pt x="1293" y="608"/>
                  </a:lnTo>
                  <a:lnTo>
                    <a:pt x="1293" y="613"/>
                  </a:lnTo>
                  <a:lnTo>
                    <a:pt x="1288" y="613"/>
                  </a:lnTo>
                  <a:close/>
                  <a:moveTo>
                    <a:pt x="1259" y="598"/>
                  </a:moveTo>
                  <a:lnTo>
                    <a:pt x="1249" y="593"/>
                  </a:lnTo>
                  <a:lnTo>
                    <a:pt x="1249" y="588"/>
                  </a:lnTo>
                  <a:lnTo>
                    <a:pt x="1264" y="593"/>
                  </a:lnTo>
                  <a:lnTo>
                    <a:pt x="1264" y="598"/>
                  </a:lnTo>
                  <a:lnTo>
                    <a:pt x="1259" y="598"/>
                  </a:lnTo>
                  <a:close/>
                  <a:moveTo>
                    <a:pt x="1230" y="579"/>
                  </a:moveTo>
                  <a:lnTo>
                    <a:pt x="1230" y="569"/>
                  </a:lnTo>
                  <a:lnTo>
                    <a:pt x="1235" y="564"/>
                  </a:lnTo>
                  <a:lnTo>
                    <a:pt x="1240" y="564"/>
                  </a:lnTo>
                  <a:lnTo>
                    <a:pt x="1235" y="569"/>
                  </a:lnTo>
                  <a:lnTo>
                    <a:pt x="1235" y="579"/>
                  </a:lnTo>
                  <a:lnTo>
                    <a:pt x="1235" y="584"/>
                  </a:lnTo>
                  <a:lnTo>
                    <a:pt x="1235" y="579"/>
                  </a:lnTo>
                  <a:lnTo>
                    <a:pt x="1230" y="579"/>
                  </a:lnTo>
                  <a:close/>
                  <a:moveTo>
                    <a:pt x="1230" y="550"/>
                  </a:moveTo>
                  <a:lnTo>
                    <a:pt x="1225" y="550"/>
                  </a:lnTo>
                  <a:lnTo>
                    <a:pt x="1225" y="545"/>
                  </a:lnTo>
                  <a:lnTo>
                    <a:pt x="1220" y="540"/>
                  </a:lnTo>
                  <a:lnTo>
                    <a:pt x="1225" y="540"/>
                  </a:lnTo>
                  <a:lnTo>
                    <a:pt x="1230" y="545"/>
                  </a:lnTo>
                  <a:lnTo>
                    <a:pt x="1225" y="545"/>
                  </a:lnTo>
                  <a:lnTo>
                    <a:pt x="1235" y="550"/>
                  </a:lnTo>
                  <a:lnTo>
                    <a:pt x="1230" y="550"/>
                  </a:lnTo>
                  <a:close/>
                  <a:moveTo>
                    <a:pt x="1216" y="521"/>
                  </a:moveTo>
                  <a:lnTo>
                    <a:pt x="1216" y="516"/>
                  </a:lnTo>
                  <a:lnTo>
                    <a:pt x="1216" y="521"/>
                  </a:lnTo>
                  <a:lnTo>
                    <a:pt x="1211" y="511"/>
                  </a:lnTo>
                  <a:lnTo>
                    <a:pt x="1211" y="506"/>
                  </a:lnTo>
                  <a:lnTo>
                    <a:pt x="1216" y="506"/>
                  </a:lnTo>
                  <a:lnTo>
                    <a:pt x="1220" y="516"/>
                  </a:lnTo>
                  <a:lnTo>
                    <a:pt x="1220" y="521"/>
                  </a:lnTo>
                  <a:lnTo>
                    <a:pt x="1220" y="526"/>
                  </a:lnTo>
                  <a:lnTo>
                    <a:pt x="1216" y="526"/>
                  </a:lnTo>
                  <a:lnTo>
                    <a:pt x="1216" y="521"/>
                  </a:lnTo>
                  <a:close/>
                  <a:moveTo>
                    <a:pt x="1196" y="502"/>
                  </a:moveTo>
                  <a:lnTo>
                    <a:pt x="1187" y="497"/>
                  </a:lnTo>
                  <a:lnTo>
                    <a:pt x="1187" y="492"/>
                  </a:lnTo>
                  <a:lnTo>
                    <a:pt x="1187" y="487"/>
                  </a:lnTo>
                  <a:lnTo>
                    <a:pt x="1191" y="492"/>
                  </a:lnTo>
                  <a:lnTo>
                    <a:pt x="1201" y="497"/>
                  </a:lnTo>
                  <a:lnTo>
                    <a:pt x="1201" y="502"/>
                  </a:lnTo>
                  <a:lnTo>
                    <a:pt x="1196" y="502"/>
                  </a:lnTo>
                  <a:close/>
                  <a:moveTo>
                    <a:pt x="1182" y="473"/>
                  </a:moveTo>
                  <a:lnTo>
                    <a:pt x="1187" y="468"/>
                  </a:lnTo>
                  <a:lnTo>
                    <a:pt x="1187" y="458"/>
                  </a:lnTo>
                  <a:lnTo>
                    <a:pt x="1191" y="458"/>
                  </a:lnTo>
                  <a:lnTo>
                    <a:pt x="1191" y="468"/>
                  </a:lnTo>
                  <a:lnTo>
                    <a:pt x="1187" y="473"/>
                  </a:lnTo>
                  <a:lnTo>
                    <a:pt x="1187" y="477"/>
                  </a:lnTo>
                  <a:lnTo>
                    <a:pt x="1182" y="473"/>
                  </a:lnTo>
                  <a:close/>
                  <a:moveTo>
                    <a:pt x="1187" y="439"/>
                  </a:moveTo>
                  <a:lnTo>
                    <a:pt x="1187" y="439"/>
                  </a:lnTo>
                  <a:lnTo>
                    <a:pt x="1191" y="424"/>
                  </a:lnTo>
                  <a:lnTo>
                    <a:pt x="1196" y="424"/>
                  </a:lnTo>
                  <a:lnTo>
                    <a:pt x="1191" y="439"/>
                  </a:lnTo>
                  <a:lnTo>
                    <a:pt x="1191" y="444"/>
                  </a:lnTo>
                  <a:lnTo>
                    <a:pt x="1187" y="439"/>
                  </a:lnTo>
                  <a:close/>
                  <a:moveTo>
                    <a:pt x="1191" y="405"/>
                  </a:moveTo>
                  <a:lnTo>
                    <a:pt x="1196" y="391"/>
                  </a:lnTo>
                  <a:lnTo>
                    <a:pt x="1201" y="391"/>
                  </a:lnTo>
                  <a:lnTo>
                    <a:pt x="1196" y="405"/>
                  </a:lnTo>
                  <a:lnTo>
                    <a:pt x="1196" y="410"/>
                  </a:lnTo>
                  <a:lnTo>
                    <a:pt x="1191" y="410"/>
                  </a:lnTo>
                  <a:lnTo>
                    <a:pt x="1191" y="405"/>
                  </a:lnTo>
                  <a:close/>
                  <a:moveTo>
                    <a:pt x="1182" y="395"/>
                  </a:moveTo>
                  <a:lnTo>
                    <a:pt x="1182" y="395"/>
                  </a:lnTo>
                  <a:lnTo>
                    <a:pt x="1167" y="395"/>
                  </a:lnTo>
                  <a:lnTo>
                    <a:pt x="1167" y="391"/>
                  </a:lnTo>
                  <a:lnTo>
                    <a:pt x="1182" y="391"/>
                  </a:lnTo>
                  <a:lnTo>
                    <a:pt x="1187" y="391"/>
                  </a:lnTo>
                  <a:lnTo>
                    <a:pt x="1187" y="395"/>
                  </a:lnTo>
                  <a:lnTo>
                    <a:pt x="1182" y="395"/>
                  </a:lnTo>
                  <a:close/>
                  <a:moveTo>
                    <a:pt x="1148" y="395"/>
                  </a:moveTo>
                  <a:lnTo>
                    <a:pt x="1143" y="391"/>
                  </a:lnTo>
                  <a:lnTo>
                    <a:pt x="1134" y="386"/>
                  </a:lnTo>
                  <a:lnTo>
                    <a:pt x="1138" y="381"/>
                  </a:lnTo>
                  <a:lnTo>
                    <a:pt x="1148" y="386"/>
                  </a:lnTo>
                  <a:lnTo>
                    <a:pt x="1153" y="391"/>
                  </a:lnTo>
                  <a:lnTo>
                    <a:pt x="1148" y="395"/>
                  </a:lnTo>
                  <a:close/>
                  <a:moveTo>
                    <a:pt x="1124" y="381"/>
                  </a:moveTo>
                  <a:lnTo>
                    <a:pt x="1114" y="381"/>
                  </a:lnTo>
                  <a:lnTo>
                    <a:pt x="1109" y="381"/>
                  </a:lnTo>
                  <a:lnTo>
                    <a:pt x="1105" y="381"/>
                  </a:lnTo>
                  <a:lnTo>
                    <a:pt x="1105" y="376"/>
                  </a:lnTo>
                  <a:lnTo>
                    <a:pt x="1109" y="376"/>
                  </a:lnTo>
                  <a:lnTo>
                    <a:pt x="1124" y="376"/>
                  </a:lnTo>
                  <a:lnTo>
                    <a:pt x="1124" y="381"/>
                  </a:lnTo>
                  <a:close/>
                  <a:moveTo>
                    <a:pt x="1090" y="381"/>
                  </a:moveTo>
                  <a:lnTo>
                    <a:pt x="1081" y="386"/>
                  </a:lnTo>
                  <a:lnTo>
                    <a:pt x="1076" y="386"/>
                  </a:lnTo>
                  <a:lnTo>
                    <a:pt x="1071" y="386"/>
                  </a:lnTo>
                  <a:lnTo>
                    <a:pt x="1076" y="381"/>
                  </a:lnTo>
                  <a:lnTo>
                    <a:pt x="1081" y="381"/>
                  </a:lnTo>
                  <a:lnTo>
                    <a:pt x="1090" y="376"/>
                  </a:lnTo>
                  <a:lnTo>
                    <a:pt x="1090" y="381"/>
                  </a:lnTo>
                  <a:close/>
                  <a:moveTo>
                    <a:pt x="1056" y="381"/>
                  </a:moveTo>
                  <a:lnTo>
                    <a:pt x="1056" y="381"/>
                  </a:lnTo>
                  <a:lnTo>
                    <a:pt x="1047" y="386"/>
                  </a:lnTo>
                  <a:lnTo>
                    <a:pt x="1042" y="386"/>
                  </a:lnTo>
                  <a:lnTo>
                    <a:pt x="1042" y="381"/>
                  </a:lnTo>
                  <a:lnTo>
                    <a:pt x="1056" y="376"/>
                  </a:lnTo>
                  <a:lnTo>
                    <a:pt x="1061" y="381"/>
                  </a:lnTo>
                  <a:lnTo>
                    <a:pt x="1056" y="381"/>
                  </a:lnTo>
                  <a:close/>
                  <a:moveTo>
                    <a:pt x="1023" y="386"/>
                  </a:moveTo>
                  <a:lnTo>
                    <a:pt x="1013" y="381"/>
                  </a:lnTo>
                  <a:lnTo>
                    <a:pt x="1008" y="381"/>
                  </a:lnTo>
                  <a:lnTo>
                    <a:pt x="1008" y="376"/>
                  </a:lnTo>
                  <a:lnTo>
                    <a:pt x="1013" y="376"/>
                  </a:lnTo>
                  <a:lnTo>
                    <a:pt x="1027" y="386"/>
                  </a:lnTo>
                  <a:lnTo>
                    <a:pt x="1023" y="386"/>
                  </a:lnTo>
                  <a:close/>
                  <a:moveTo>
                    <a:pt x="994" y="376"/>
                  </a:moveTo>
                  <a:lnTo>
                    <a:pt x="989" y="376"/>
                  </a:lnTo>
                  <a:lnTo>
                    <a:pt x="984" y="362"/>
                  </a:lnTo>
                  <a:lnTo>
                    <a:pt x="989" y="362"/>
                  </a:lnTo>
                  <a:lnTo>
                    <a:pt x="994" y="371"/>
                  </a:lnTo>
                  <a:lnTo>
                    <a:pt x="994" y="376"/>
                  </a:lnTo>
                  <a:close/>
                  <a:moveTo>
                    <a:pt x="974" y="347"/>
                  </a:moveTo>
                  <a:lnTo>
                    <a:pt x="974" y="347"/>
                  </a:lnTo>
                  <a:lnTo>
                    <a:pt x="970" y="333"/>
                  </a:lnTo>
                  <a:lnTo>
                    <a:pt x="970" y="328"/>
                  </a:lnTo>
                  <a:lnTo>
                    <a:pt x="974" y="328"/>
                  </a:lnTo>
                  <a:lnTo>
                    <a:pt x="974" y="333"/>
                  </a:lnTo>
                  <a:lnTo>
                    <a:pt x="979" y="342"/>
                  </a:lnTo>
                  <a:lnTo>
                    <a:pt x="979" y="347"/>
                  </a:lnTo>
                  <a:lnTo>
                    <a:pt x="974" y="347"/>
                  </a:lnTo>
                  <a:close/>
                  <a:moveTo>
                    <a:pt x="960" y="318"/>
                  </a:moveTo>
                  <a:lnTo>
                    <a:pt x="960" y="313"/>
                  </a:lnTo>
                  <a:lnTo>
                    <a:pt x="960" y="304"/>
                  </a:lnTo>
                  <a:lnTo>
                    <a:pt x="965" y="299"/>
                  </a:lnTo>
                  <a:lnTo>
                    <a:pt x="965" y="304"/>
                  </a:lnTo>
                  <a:lnTo>
                    <a:pt x="965" y="313"/>
                  </a:lnTo>
                  <a:lnTo>
                    <a:pt x="965" y="318"/>
                  </a:lnTo>
                  <a:lnTo>
                    <a:pt x="960" y="318"/>
                  </a:lnTo>
                  <a:close/>
                  <a:moveTo>
                    <a:pt x="965" y="284"/>
                  </a:moveTo>
                  <a:lnTo>
                    <a:pt x="965" y="275"/>
                  </a:lnTo>
                  <a:lnTo>
                    <a:pt x="965" y="270"/>
                  </a:lnTo>
                  <a:lnTo>
                    <a:pt x="965" y="265"/>
                  </a:lnTo>
                  <a:lnTo>
                    <a:pt x="970" y="265"/>
                  </a:lnTo>
                  <a:lnTo>
                    <a:pt x="970" y="270"/>
                  </a:lnTo>
                  <a:lnTo>
                    <a:pt x="970" y="275"/>
                  </a:lnTo>
                  <a:lnTo>
                    <a:pt x="970" y="284"/>
                  </a:lnTo>
                  <a:lnTo>
                    <a:pt x="965" y="284"/>
                  </a:lnTo>
                  <a:close/>
                  <a:moveTo>
                    <a:pt x="965" y="251"/>
                  </a:moveTo>
                  <a:lnTo>
                    <a:pt x="970" y="241"/>
                  </a:lnTo>
                  <a:lnTo>
                    <a:pt x="970" y="236"/>
                  </a:lnTo>
                  <a:lnTo>
                    <a:pt x="974" y="236"/>
                  </a:lnTo>
                  <a:lnTo>
                    <a:pt x="974" y="241"/>
                  </a:lnTo>
                  <a:lnTo>
                    <a:pt x="970" y="251"/>
                  </a:lnTo>
                  <a:lnTo>
                    <a:pt x="965" y="251"/>
                  </a:lnTo>
                  <a:close/>
                  <a:moveTo>
                    <a:pt x="970" y="217"/>
                  </a:moveTo>
                  <a:lnTo>
                    <a:pt x="974" y="202"/>
                  </a:lnTo>
                  <a:lnTo>
                    <a:pt x="974" y="207"/>
                  </a:lnTo>
                  <a:lnTo>
                    <a:pt x="970" y="207"/>
                  </a:lnTo>
                  <a:lnTo>
                    <a:pt x="970" y="202"/>
                  </a:lnTo>
                  <a:lnTo>
                    <a:pt x="974" y="202"/>
                  </a:lnTo>
                  <a:lnTo>
                    <a:pt x="979" y="207"/>
                  </a:lnTo>
                  <a:lnTo>
                    <a:pt x="974" y="217"/>
                  </a:lnTo>
                  <a:lnTo>
                    <a:pt x="970" y="222"/>
                  </a:lnTo>
                  <a:lnTo>
                    <a:pt x="970" y="217"/>
                  </a:lnTo>
                  <a:close/>
                  <a:moveTo>
                    <a:pt x="960" y="188"/>
                  </a:moveTo>
                  <a:lnTo>
                    <a:pt x="950" y="178"/>
                  </a:lnTo>
                  <a:lnTo>
                    <a:pt x="950" y="173"/>
                  </a:lnTo>
                  <a:lnTo>
                    <a:pt x="955" y="173"/>
                  </a:lnTo>
                  <a:lnTo>
                    <a:pt x="965" y="188"/>
                  </a:lnTo>
                  <a:lnTo>
                    <a:pt x="960" y="188"/>
                  </a:lnTo>
                  <a:close/>
                  <a:moveTo>
                    <a:pt x="936" y="164"/>
                  </a:moveTo>
                  <a:lnTo>
                    <a:pt x="931" y="154"/>
                  </a:lnTo>
                  <a:lnTo>
                    <a:pt x="926" y="154"/>
                  </a:lnTo>
                  <a:lnTo>
                    <a:pt x="926" y="149"/>
                  </a:lnTo>
                  <a:lnTo>
                    <a:pt x="931" y="149"/>
                  </a:lnTo>
                  <a:lnTo>
                    <a:pt x="936" y="154"/>
                  </a:lnTo>
                  <a:lnTo>
                    <a:pt x="941" y="164"/>
                  </a:lnTo>
                  <a:lnTo>
                    <a:pt x="936" y="164"/>
                  </a:lnTo>
                  <a:close/>
                  <a:moveTo>
                    <a:pt x="916" y="149"/>
                  </a:moveTo>
                  <a:lnTo>
                    <a:pt x="912" y="149"/>
                  </a:lnTo>
                  <a:lnTo>
                    <a:pt x="907" y="149"/>
                  </a:lnTo>
                  <a:lnTo>
                    <a:pt x="902" y="149"/>
                  </a:lnTo>
                  <a:lnTo>
                    <a:pt x="897" y="145"/>
                  </a:lnTo>
                  <a:lnTo>
                    <a:pt x="902" y="145"/>
                  </a:lnTo>
                  <a:lnTo>
                    <a:pt x="907" y="145"/>
                  </a:lnTo>
                  <a:lnTo>
                    <a:pt x="912" y="145"/>
                  </a:lnTo>
                  <a:lnTo>
                    <a:pt x="916" y="145"/>
                  </a:lnTo>
                  <a:lnTo>
                    <a:pt x="916" y="149"/>
                  </a:lnTo>
                  <a:close/>
                  <a:moveTo>
                    <a:pt x="883" y="145"/>
                  </a:moveTo>
                  <a:lnTo>
                    <a:pt x="878" y="145"/>
                  </a:lnTo>
                  <a:lnTo>
                    <a:pt x="868" y="145"/>
                  </a:lnTo>
                  <a:lnTo>
                    <a:pt x="863" y="140"/>
                  </a:lnTo>
                  <a:lnTo>
                    <a:pt x="868" y="140"/>
                  </a:lnTo>
                  <a:lnTo>
                    <a:pt x="878" y="140"/>
                  </a:lnTo>
                  <a:lnTo>
                    <a:pt x="883" y="140"/>
                  </a:lnTo>
                  <a:lnTo>
                    <a:pt x="883" y="145"/>
                  </a:lnTo>
                  <a:close/>
                  <a:moveTo>
                    <a:pt x="849" y="140"/>
                  </a:moveTo>
                  <a:lnTo>
                    <a:pt x="844" y="130"/>
                  </a:lnTo>
                  <a:lnTo>
                    <a:pt x="844" y="125"/>
                  </a:lnTo>
                  <a:lnTo>
                    <a:pt x="849" y="125"/>
                  </a:lnTo>
                  <a:lnTo>
                    <a:pt x="854" y="140"/>
                  </a:lnTo>
                  <a:lnTo>
                    <a:pt x="854" y="145"/>
                  </a:lnTo>
                  <a:lnTo>
                    <a:pt x="849" y="140"/>
                  </a:lnTo>
                  <a:close/>
                  <a:moveTo>
                    <a:pt x="844" y="111"/>
                  </a:moveTo>
                  <a:lnTo>
                    <a:pt x="844" y="106"/>
                  </a:lnTo>
                  <a:lnTo>
                    <a:pt x="839" y="96"/>
                  </a:lnTo>
                  <a:lnTo>
                    <a:pt x="844" y="91"/>
                  </a:lnTo>
                  <a:lnTo>
                    <a:pt x="844" y="96"/>
                  </a:lnTo>
                  <a:lnTo>
                    <a:pt x="849" y="106"/>
                  </a:lnTo>
                  <a:lnTo>
                    <a:pt x="849" y="111"/>
                  </a:lnTo>
                  <a:lnTo>
                    <a:pt x="844" y="111"/>
                  </a:lnTo>
                  <a:close/>
                  <a:moveTo>
                    <a:pt x="825" y="87"/>
                  </a:moveTo>
                  <a:lnTo>
                    <a:pt x="815" y="77"/>
                  </a:lnTo>
                  <a:lnTo>
                    <a:pt x="820" y="72"/>
                  </a:lnTo>
                  <a:lnTo>
                    <a:pt x="830" y="87"/>
                  </a:lnTo>
                  <a:lnTo>
                    <a:pt x="825" y="87"/>
                  </a:lnTo>
                  <a:close/>
                  <a:moveTo>
                    <a:pt x="801" y="67"/>
                  </a:moveTo>
                  <a:lnTo>
                    <a:pt x="791" y="58"/>
                  </a:lnTo>
                  <a:lnTo>
                    <a:pt x="791" y="53"/>
                  </a:lnTo>
                  <a:lnTo>
                    <a:pt x="806" y="62"/>
                  </a:lnTo>
                  <a:lnTo>
                    <a:pt x="806" y="67"/>
                  </a:lnTo>
                  <a:lnTo>
                    <a:pt x="801" y="67"/>
                  </a:lnTo>
                  <a:close/>
                  <a:moveTo>
                    <a:pt x="777" y="43"/>
                  </a:moveTo>
                  <a:lnTo>
                    <a:pt x="777" y="43"/>
                  </a:lnTo>
                  <a:lnTo>
                    <a:pt x="767" y="38"/>
                  </a:lnTo>
                  <a:lnTo>
                    <a:pt x="762" y="34"/>
                  </a:lnTo>
                  <a:lnTo>
                    <a:pt x="767" y="34"/>
                  </a:lnTo>
                  <a:lnTo>
                    <a:pt x="781" y="38"/>
                  </a:lnTo>
                  <a:lnTo>
                    <a:pt x="781" y="43"/>
                  </a:lnTo>
                  <a:lnTo>
                    <a:pt x="777" y="43"/>
                  </a:lnTo>
                  <a:close/>
                  <a:moveTo>
                    <a:pt x="748" y="38"/>
                  </a:moveTo>
                  <a:lnTo>
                    <a:pt x="743" y="43"/>
                  </a:lnTo>
                  <a:lnTo>
                    <a:pt x="738" y="48"/>
                  </a:lnTo>
                  <a:lnTo>
                    <a:pt x="733" y="48"/>
                  </a:lnTo>
                  <a:lnTo>
                    <a:pt x="733" y="43"/>
                  </a:lnTo>
                  <a:lnTo>
                    <a:pt x="743" y="38"/>
                  </a:lnTo>
                  <a:lnTo>
                    <a:pt x="748" y="34"/>
                  </a:lnTo>
                  <a:lnTo>
                    <a:pt x="748" y="38"/>
                  </a:lnTo>
                  <a:close/>
                  <a:moveTo>
                    <a:pt x="728" y="62"/>
                  </a:moveTo>
                  <a:lnTo>
                    <a:pt x="724" y="67"/>
                  </a:lnTo>
                  <a:lnTo>
                    <a:pt x="714" y="72"/>
                  </a:lnTo>
                  <a:lnTo>
                    <a:pt x="714" y="67"/>
                  </a:lnTo>
                  <a:lnTo>
                    <a:pt x="719" y="62"/>
                  </a:lnTo>
                  <a:lnTo>
                    <a:pt x="724" y="58"/>
                  </a:lnTo>
                  <a:lnTo>
                    <a:pt x="728" y="58"/>
                  </a:lnTo>
                  <a:lnTo>
                    <a:pt x="728" y="62"/>
                  </a:lnTo>
                  <a:close/>
                  <a:moveTo>
                    <a:pt x="699" y="58"/>
                  </a:moveTo>
                  <a:lnTo>
                    <a:pt x="695" y="53"/>
                  </a:lnTo>
                  <a:lnTo>
                    <a:pt x="690" y="48"/>
                  </a:lnTo>
                  <a:lnTo>
                    <a:pt x="690" y="43"/>
                  </a:lnTo>
                  <a:lnTo>
                    <a:pt x="695" y="43"/>
                  </a:lnTo>
                  <a:lnTo>
                    <a:pt x="695" y="48"/>
                  </a:lnTo>
                  <a:lnTo>
                    <a:pt x="704" y="58"/>
                  </a:lnTo>
                  <a:lnTo>
                    <a:pt x="704" y="62"/>
                  </a:lnTo>
                  <a:lnTo>
                    <a:pt x="699" y="62"/>
                  </a:lnTo>
                  <a:lnTo>
                    <a:pt x="699" y="58"/>
                  </a:lnTo>
                  <a:close/>
                  <a:moveTo>
                    <a:pt x="675" y="43"/>
                  </a:moveTo>
                  <a:lnTo>
                    <a:pt x="666" y="43"/>
                  </a:lnTo>
                  <a:lnTo>
                    <a:pt x="661" y="38"/>
                  </a:lnTo>
                  <a:lnTo>
                    <a:pt x="661" y="34"/>
                  </a:lnTo>
                  <a:lnTo>
                    <a:pt x="666" y="34"/>
                  </a:lnTo>
                  <a:lnTo>
                    <a:pt x="670" y="43"/>
                  </a:lnTo>
                  <a:lnTo>
                    <a:pt x="666" y="38"/>
                  </a:lnTo>
                  <a:lnTo>
                    <a:pt x="675" y="38"/>
                  </a:lnTo>
                  <a:lnTo>
                    <a:pt x="680" y="43"/>
                  </a:lnTo>
                  <a:lnTo>
                    <a:pt x="675" y="43"/>
                  </a:lnTo>
                  <a:close/>
                  <a:moveTo>
                    <a:pt x="656" y="19"/>
                  </a:moveTo>
                  <a:lnTo>
                    <a:pt x="651" y="19"/>
                  </a:lnTo>
                  <a:lnTo>
                    <a:pt x="646" y="9"/>
                  </a:lnTo>
                  <a:lnTo>
                    <a:pt x="646" y="5"/>
                  </a:lnTo>
                  <a:lnTo>
                    <a:pt x="651" y="5"/>
                  </a:lnTo>
                  <a:lnTo>
                    <a:pt x="656" y="19"/>
                  </a:lnTo>
                  <a:lnTo>
                    <a:pt x="656" y="24"/>
                  </a:lnTo>
                  <a:lnTo>
                    <a:pt x="656" y="19"/>
                  </a:lnTo>
                  <a:close/>
                  <a:moveTo>
                    <a:pt x="637" y="5"/>
                  </a:moveTo>
                  <a:lnTo>
                    <a:pt x="627" y="9"/>
                  </a:lnTo>
                  <a:lnTo>
                    <a:pt x="627" y="14"/>
                  </a:lnTo>
                  <a:lnTo>
                    <a:pt x="622" y="14"/>
                  </a:lnTo>
                  <a:lnTo>
                    <a:pt x="622" y="9"/>
                  </a:lnTo>
                  <a:lnTo>
                    <a:pt x="627" y="9"/>
                  </a:lnTo>
                  <a:lnTo>
                    <a:pt x="622" y="9"/>
                  </a:lnTo>
                  <a:lnTo>
                    <a:pt x="637" y="0"/>
                  </a:lnTo>
                  <a:lnTo>
                    <a:pt x="637" y="5"/>
                  </a:lnTo>
                  <a:close/>
                  <a:moveTo>
                    <a:pt x="608" y="19"/>
                  </a:moveTo>
                  <a:lnTo>
                    <a:pt x="593" y="24"/>
                  </a:lnTo>
                  <a:lnTo>
                    <a:pt x="588" y="24"/>
                  </a:lnTo>
                  <a:lnTo>
                    <a:pt x="588" y="19"/>
                  </a:lnTo>
                  <a:lnTo>
                    <a:pt x="593" y="19"/>
                  </a:lnTo>
                  <a:lnTo>
                    <a:pt x="608" y="14"/>
                  </a:lnTo>
                  <a:lnTo>
                    <a:pt x="608" y="19"/>
                  </a:lnTo>
                  <a:close/>
                  <a:moveTo>
                    <a:pt x="579" y="34"/>
                  </a:moveTo>
                  <a:lnTo>
                    <a:pt x="569" y="38"/>
                  </a:lnTo>
                  <a:lnTo>
                    <a:pt x="564" y="38"/>
                  </a:lnTo>
                  <a:lnTo>
                    <a:pt x="559" y="38"/>
                  </a:lnTo>
                  <a:lnTo>
                    <a:pt x="559" y="34"/>
                  </a:lnTo>
                  <a:lnTo>
                    <a:pt x="564" y="34"/>
                  </a:lnTo>
                  <a:lnTo>
                    <a:pt x="569" y="34"/>
                  </a:lnTo>
                  <a:lnTo>
                    <a:pt x="574" y="29"/>
                  </a:lnTo>
                  <a:lnTo>
                    <a:pt x="579" y="29"/>
                  </a:lnTo>
                  <a:lnTo>
                    <a:pt x="579" y="34"/>
                  </a:lnTo>
                  <a:close/>
                  <a:moveTo>
                    <a:pt x="545" y="43"/>
                  </a:moveTo>
                  <a:lnTo>
                    <a:pt x="540" y="48"/>
                  </a:lnTo>
                  <a:lnTo>
                    <a:pt x="531" y="48"/>
                  </a:lnTo>
                  <a:lnTo>
                    <a:pt x="531" y="43"/>
                  </a:lnTo>
                  <a:lnTo>
                    <a:pt x="535" y="43"/>
                  </a:lnTo>
                  <a:lnTo>
                    <a:pt x="545" y="38"/>
                  </a:lnTo>
                  <a:lnTo>
                    <a:pt x="545" y="43"/>
                  </a:lnTo>
                  <a:close/>
                  <a:moveTo>
                    <a:pt x="511" y="53"/>
                  </a:moveTo>
                  <a:lnTo>
                    <a:pt x="502" y="48"/>
                  </a:lnTo>
                  <a:lnTo>
                    <a:pt x="497" y="48"/>
                  </a:lnTo>
                  <a:lnTo>
                    <a:pt x="497" y="43"/>
                  </a:lnTo>
                  <a:lnTo>
                    <a:pt x="502" y="43"/>
                  </a:lnTo>
                  <a:lnTo>
                    <a:pt x="506" y="43"/>
                  </a:lnTo>
                  <a:lnTo>
                    <a:pt x="516" y="48"/>
                  </a:lnTo>
                  <a:lnTo>
                    <a:pt x="516" y="53"/>
                  </a:lnTo>
                  <a:lnTo>
                    <a:pt x="511" y="53"/>
                  </a:lnTo>
                  <a:close/>
                  <a:moveTo>
                    <a:pt x="482" y="38"/>
                  </a:moveTo>
                  <a:lnTo>
                    <a:pt x="468" y="38"/>
                  </a:lnTo>
                  <a:lnTo>
                    <a:pt x="468" y="34"/>
                  </a:lnTo>
                  <a:lnTo>
                    <a:pt x="482" y="34"/>
                  </a:lnTo>
                  <a:lnTo>
                    <a:pt x="482" y="38"/>
                  </a:lnTo>
                  <a:close/>
                  <a:moveTo>
                    <a:pt x="449" y="38"/>
                  </a:moveTo>
                  <a:lnTo>
                    <a:pt x="444" y="38"/>
                  </a:lnTo>
                  <a:lnTo>
                    <a:pt x="434" y="38"/>
                  </a:lnTo>
                  <a:lnTo>
                    <a:pt x="434" y="34"/>
                  </a:lnTo>
                  <a:lnTo>
                    <a:pt x="444" y="34"/>
                  </a:lnTo>
                  <a:lnTo>
                    <a:pt x="449" y="34"/>
                  </a:lnTo>
                  <a:lnTo>
                    <a:pt x="453" y="34"/>
                  </a:lnTo>
                  <a:lnTo>
                    <a:pt x="453" y="38"/>
                  </a:lnTo>
                  <a:lnTo>
                    <a:pt x="449" y="38"/>
                  </a:lnTo>
                  <a:close/>
                  <a:moveTo>
                    <a:pt x="415" y="34"/>
                  </a:moveTo>
                  <a:lnTo>
                    <a:pt x="410" y="29"/>
                  </a:lnTo>
                  <a:lnTo>
                    <a:pt x="405" y="34"/>
                  </a:lnTo>
                  <a:lnTo>
                    <a:pt x="400" y="34"/>
                  </a:lnTo>
                  <a:lnTo>
                    <a:pt x="400" y="29"/>
                  </a:lnTo>
                  <a:lnTo>
                    <a:pt x="405" y="29"/>
                  </a:lnTo>
                  <a:lnTo>
                    <a:pt x="410" y="24"/>
                  </a:lnTo>
                  <a:lnTo>
                    <a:pt x="415" y="24"/>
                  </a:lnTo>
                  <a:lnTo>
                    <a:pt x="420" y="29"/>
                  </a:lnTo>
                  <a:lnTo>
                    <a:pt x="420" y="34"/>
                  </a:lnTo>
                  <a:lnTo>
                    <a:pt x="415" y="34"/>
                  </a:lnTo>
                  <a:close/>
                  <a:moveTo>
                    <a:pt x="391" y="43"/>
                  </a:moveTo>
                  <a:lnTo>
                    <a:pt x="391" y="43"/>
                  </a:lnTo>
                  <a:lnTo>
                    <a:pt x="381" y="58"/>
                  </a:lnTo>
                  <a:lnTo>
                    <a:pt x="376" y="53"/>
                  </a:lnTo>
                  <a:lnTo>
                    <a:pt x="381" y="53"/>
                  </a:lnTo>
                  <a:lnTo>
                    <a:pt x="386" y="43"/>
                  </a:lnTo>
                  <a:lnTo>
                    <a:pt x="386" y="38"/>
                  </a:lnTo>
                  <a:lnTo>
                    <a:pt x="391" y="38"/>
                  </a:lnTo>
                  <a:lnTo>
                    <a:pt x="391" y="43"/>
                  </a:lnTo>
                  <a:close/>
                  <a:moveTo>
                    <a:pt x="366" y="67"/>
                  </a:moveTo>
                  <a:lnTo>
                    <a:pt x="362" y="82"/>
                  </a:lnTo>
                  <a:lnTo>
                    <a:pt x="357" y="82"/>
                  </a:lnTo>
                  <a:lnTo>
                    <a:pt x="357" y="77"/>
                  </a:lnTo>
                  <a:lnTo>
                    <a:pt x="366" y="67"/>
                  </a:lnTo>
                  <a:lnTo>
                    <a:pt x="366" y="62"/>
                  </a:lnTo>
                  <a:lnTo>
                    <a:pt x="371" y="67"/>
                  </a:lnTo>
                  <a:lnTo>
                    <a:pt x="366" y="67"/>
                  </a:lnTo>
                  <a:close/>
                  <a:moveTo>
                    <a:pt x="352" y="96"/>
                  </a:moveTo>
                  <a:lnTo>
                    <a:pt x="352" y="96"/>
                  </a:lnTo>
                  <a:lnTo>
                    <a:pt x="352" y="101"/>
                  </a:lnTo>
                  <a:lnTo>
                    <a:pt x="338" y="106"/>
                  </a:lnTo>
                  <a:lnTo>
                    <a:pt x="333" y="101"/>
                  </a:lnTo>
                  <a:lnTo>
                    <a:pt x="338" y="101"/>
                  </a:lnTo>
                  <a:lnTo>
                    <a:pt x="347" y="96"/>
                  </a:lnTo>
                  <a:lnTo>
                    <a:pt x="352" y="96"/>
                  </a:lnTo>
                  <a:close/>
                  <a:moveTo>
                    <a:pt x="318" y="111"/>
                  </a:moveTo>
                  <a:lnTo>
                    <a:pt x="304" y="116"/>
                  </a:lnTo>
                  <a:lnTo>
                    <a:pt x="304" y="111"/>
                  </a:lnTo>
                  <a:lnTo>
                    <a:pt x="318" y="106"/>
                  </a:lnTo>
                  <a:lnTo>
                    <a:pt x="323" y="106"/>
                  </a:lnTo>
                  <a:lnTo>
                    <a:pt x="323" y="111"/>
                  </a:lnTo>
                  <a:lnTo>
                    <a:pt x="318" y="111"/>
                  </a:lnTo>
                  <a:close/>
                  <a:moveTo>
                    <a:pt x="284" y="116"/>
                  </a:moveTo>
                  <a:lnTo>
                    <a:pt x="275" y="120"/>
                  </a:lnTo>
                  <a:lnTo>
                    <a:pt x="270" y="120"/>
                  </a:lnTo>
                  <a:lnTo>
                    <a:pt x="270" y="116"/>
                  </a:lnTo>
                  <a:lnTo>
                    <a:pt x="275" y="116"/>
                  </a:lnTo>
                  <a:lnTo>
                    <a:pt x="284" y="111"/>
                  </a:lnTo>
                  <a:lnTo>
                    <a:pt x="289" y="111"/>
                  </a:lnTo>
                  <a:lnTo>
                    <a:pt x="289" y="116"/>
                  </a:lnTo>
                  <a:lnTo>
                    <a:pt x="284" y="116"/>
                  </a:lnTo>
                  <a:close/>
                  <a:moveTo>
                    <a:pt x="260" y="125"/>
                  </a:moveTo>
                  <a:lnTo>
                    <a:pt x="256" y="130"/>
                  </a:lnTo>
                  <a:lnTo>
                    <a:pt x="246" y="125"/>
                  </a:lnTo>
                  <a:lnTo>
                    <a:pt x="241" y="125"/>
                  </a:lnTo>
                  <a:lnTo>
                    <a:pt x="246" y="120"/>
                  </a:lnTo>
                  <a:lnTo>
                    <a:pt x="256" y="125"/>
                  </a:lnTo>
                  <a:lnTo>
                    <a:pt x="251" y="125"/>
                  </a:lnTo>
                  <a:lnTo>
                    <a:pt x="256" y="120"/>
                  </a:lnTo>
                  <a:lnTo>
                    <a:pt x="260" y="120"/>
                  </a:lnTo>
                  <a:lnTo>
                    <a:pt x="260" y="125"/>
                  </a:lnTo>
                  <a:close/>
                  <a:moveTo>
                    <a:pt x="231" y="135"/>
                  </a:moveTo>
                  <a:lnTo>
                    <a:pt x="231" y="135"/>
                  </a:lnTo>
                  <a:lnTo>
                    <a:pt x="227" y="135"/>
                  </a:lnTo>
                  <a:lnTo>
                    <a:pt x="217" y="135"/>
                  </a:lnTo>
                  <a:lnTo>
                    <a:pt x="212" y="135"/>
                  </a:lnTo>
                  <a:lnTo>
                    <a:pt x="212" y="130"/>
                  </a:lnTo>
                  <a:lnTo>
                    <a:pt x="217" y="130"/>
                  </a:lnTo>
                  <a:lnTo>
                    <a:pt x="227" y="130"/>
                  </a:lnTo>
                  <a:lnTo>
                    <a:pt x="231" y="130"/>
                  </a:lnTo>
                  <a:lnTo>
                    <a:pt x="231" y="135"/>
                  </a:lnTo>
                  <a:close/>
                  <a:moveTo>
                    <a:pt x="207" y="145"/>
                  </a:moveTo>
                  <a:lnTo>
                    <a:pt x="202" y="149"/>
                  </a:lnTo>
                  <a:lnTo>
                    <a:pt x="193" y="154"/>
                  </a:lnTo>
                  <a:lnTo>
                    <a:pt x="188" y="154"/>
                  </a:lnTo>
                  <a:lnTo>
                    <a:pt x="188" y="149"/>
                  </a:lnTo>
                  <a:lnTo>
                    <a:pt x="193" y="149"/>
                  </a:lnTo>
                  <a:lnTo>
                    <a:pt x="202" y="145"/>
                  </a:lnTo>
                  <a:lnTo>
                    <a:pt x="198" y="145"/>
                  </a:lnTo>
                  <a:lnTo>
                    <a:pt x="202" y="145"/>
                  </a:lnTo>
                  <a:lnTo>
                    <a:pt x="202" y="140"/>
                  </a:lnTo>
                  <a:lnTo>
                    <a:pt x="207" y="145"/>
                  </a:lnTo>
                  <a:close/>
                  <a:moveTo>
                    <a:pt x="174" y="159"/>
                  </a:moveTo>
                  <a:lnTo>
                    <a:pt x="164" y="164"/>
                  </a:lnTo>
                  <a:lnTo>
                    <a:pt x="169" y="164"/>
                  </a:lnTo>
                  <a:lnTo>
                    <a:pt x="169" y="169"/>
                  </a:lnTo>
                  <a:lnTo>
                    <a:pt x="164" y="169"/>
                  </a:lnTo>
                  <a:lnTo>
                    <a:pt x="164" y="164"/>
                  </a:lnTo>
                  <a:lnTo>
                    <a:pt x="164" y="159"/>
                  </a:lnTo>
                  <a:lnTo>
                    <a:pt x="174" y="159"/>
                  </a:lnTo>
                  <a:lnTo>
                    <a:pt x="178" y="159"/>
                  </a:lnTo>
                  <a:lnTo>
                    <a:pt x="174" y="159"/>
                  </a:lnTo>
                  <a:close/>
                  <a:moveTo>
                    <a:pt x="169" y="188"/>
                  </a:moveTo>
                  <a:lnTo>
                    <a:pt x="174" y="198"/>
                  </a:lnTo>
                  <a:lnTo>
                    <a:pt x="169" y="198"/>
                  </a:lnTo>
                  <a:lnTo>
                    <a:pt x="164" y="198"/>
                  </a:lnTo>
                  <a:lnTo>
                    <a:pt x="164" y="193"/>
                  </a:lnTo>
                  <a:lnTo>
                    <a:pt x="169" y="193"/>
                  </a:lnTo>
                  <a:lnTo>
                    <a:pt x="169" y="198"/>
                  </a:lnTo>
                  <a:lnTo>
                    <a:pt x="164" y="188"/>
                  </a:lnTo>
                  <a:lnTo>
                    <a:pt x="169" y="183"/>
                  </a:lnTo>
                  <a:lnTo>
                    <a:pt x="169" y="188"/>
                  </a:lnTo>
                  <a:close/>
                  <a:moveTo>
                    <a:pt x="149" y="202"/>
                  </a:moveTo>
                  <a:lnTo>
                    <a:pt x="140" y="202"/>
                  </a:lnTo>
                  <a:lnTo>
                    <a:pt x="130" y="198"/>
                  </a:lnTo>
                  <a:lnTo>
                    <a:pt x="130" y="193"/>
                  </a:lnTo>
                  <a:lnTo>
                    <a:pt x="135" y="193"/>
                  </a:lnTo>
                  <a:lnTo>
                    <a:pt x="145" y="198"/>
                  </a:lnTo>
                  <a:lnTo>
                    <a:pt x="140" y="198"/>
                  </a:lnTo>
                  <a:lnTo>
                    <a:pt x="149" y="198"/>
                  </a:lnTo>
                  <a:lnTo>
                    <a:pt x="149" y="202"/>
                  </a:lnTo>
                  <a:close/>
                  <a:moveTo>
                    <a:pt x="116" y="193"/>
                  </a:moveTo>
                  <a:lnTo>
                    <a:pt x="106" y="178"/>
                  </a:lnTo>
                  <a:lnTo>
                    <a:pt x="106" y="173"/>
                  </a:lnTo>
                  <a:lnTo>
                    <a:pt x="111" y="178"/>
                  </a:lnTo>
                  <a:lnTo>
                    <a:pt x="116" y="188"/>
                  </a:lnTo>
                  <a:lnTo>
                    <a:pt x="116" y="193"/>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85" name="Freeform 55">
              <a:extLst>
                <a:ext uri="{FF2B5EF4-FFF2-40B4-BE49-F238E27FC236}">
                  <a16:creationId xmlns:a16="http://schemas.microsoft.com/office/drawing/2014/main" id="{27B90F63-447D-4D6E-8FF5-34A957B44D64}"/>
                </a:ext>
              </a:extLst>
            </p:cNvPr>
            <p:cNvSpPr>
              <a:spLocks noEditPoints="1"/>
            </p:cNvSpPr>
            <p:nvPr/>
          </p:nvSpPr>
          <p:spPr bwMode="auto">
            <a:xfrm>
              <a:off x="3688255" y="2791382"/>
              <a:ext cx="1199948" cy="1587462"/>
            </a:xfrm>
            <a:custGeom>
              <a:avLst/>
              <a:gdLst>
                <a:gd name="T0" fmla="*/ 7 w 661"/>
                <a:gd name="T1" fmla="*/ 3 h 946"/>
                <a:gd name="T2" fmla="*/ 7 w 661"/>
                <a:gd name="T3" fmla="*/ 3 h 946"/>
                <a:gd name="T4" fmla="*/ 7 w 661"/>
                <a:gd name="T5" fmla="*/ 3 h 946"/>
                <a:gd name="T6" fmla="*/ 7 w 661"/>
                <a:gd name="T7" fmla="*/ 3 h 946"/>
                <a:gd name="T8" fmla="*/ 7 w 661"/>
                <a:gd name="T9" fmla="*/ 3 h 946"/>
                <a:gd name="T10" fmla="*/ 7 w 661"/>
                <a:gd name="T11" fmla="*/ 3 h 946"/>
                <a:gd name="T12" fmla="*/ 7 w 661"/>
                <a:gd name="T13" fmla="*/ 3 h 946"/>
                <a:gd name="T14" fmla="*/ 7 w 661"/>
                <a:gd name="T15" fmla="*/ 3 h 946"/>
                <a:gd name="T16" fmla="*/ 7 w 661"/>
                <a:gd name="T17" fmla="*/ 3 h 946"/>
                <a:gd name="T18" fmla="*/ 7 w 661"/>
                <a:gd name="T19" fmla="*/ 3 h 946"/>
                <a:gd name="T20" fmla="*/ 7 w 661"/>
                <a:gd name="T21" fmla="*/ 3 h 946"/>
                <a:gd name="T22" fmla="*/ 7 w 661"/>
                <a:gd name="T23" fmla="*/ 3 h 946"/>
                <a:gd name="T24" fmla="*/ 7 w 661"/>
                <a:gd name="T25" fmla="*/ 3 h 946"/>
                <a:gd name="T26" fmla="*/ 7 w 661"/>
                <a:gd name="T27" fmla="*/ 3 h 946"/>
                <a:gd name="T28" fmla="*/ 7 w 661"/>
                <a:gd name="T29" fmla="*/ 3 h 946"/>
                <a:gd name="T30" fmla="*/ 7 w 661"/>
                <a:gd name="T31" fmla="*/ 3 h 946"/>
                <a:gd name="T32" fmla="*/ 7 w 661"/>
                <a:gd name="T33" fmla="*/ 3 h 946"/>
                <a:gd name="T34" fmla="*/ 7 w 661"/>
                <a:gd name="T35" fmla="*/ 3 h 946"/>
                <a:gd name="T36" fmla="*/ 7 w 661"/>
                <a:gd name="T37" fmla="*/ 3 h 946"/>
                <a:gd name="T38" fmla="*/ 7 w 661"/>
                <a:gd name="T39" fmla="*/ 3 h 946"/>
                <a:gd name="T40" fmla="*/ 7 w 661"/>
                <a:gd name="T41" fmla="*/ 3 h 946"/>
                <a:gd name="T42" fmla="*/ 7 w 661"/>
                <a:gd name="T43" fmla="*/ 3 h 946"/>
                <a:gd name="T44" fmla="*/ 7 w 661"/>
                <a:gd name="T45" fmla="*/ 3 h 946"/>
                <a:gd name="T46" fmla="*/ 7 w 661"/>
                <a:gd name="T47" fmla="*/ 3 h 946"/>
                <a:gd name="T48" fmla="*/ 7 w 661"/>
                <a:gd name="T49" fmla="*/ 3 h 946"/>
                <a:gd name="T50" fmla="*/ 7 w 661"/>
                <a:gd name="T51" fmla="*/ 3 h 946"/>
                <a:gd name="T52" fmla="*/ 7 w 661"/>
                <a:gd name="T53" fmla="*/ 3 h 946"/>
                <a:gd name="T54" fmla="*/ 7 w 661"/>
                <a:gd name="T55" fmla="*/ 3 h 946"/>
                <a:gd name="T56" fmla="*/ 7 w 661"/>
                <a:gd name="T57" fmla="*/ 3 h 946"/>
                <a:gd name="T58" fmla="*/ 7 w 661"/>
                <a:gd name="T59" fmla="*/ 3 h 946"/>
                <a:gd name="T60" fmla="*/ 7 w 661"/>
                <a:gd name="T61" fmla="*/ 3 h 946"/>
                <a:gd name="T62" fmla="*/ 7 w 661"/>
                <a:gd name="T63" fmla="*/ 3 h 946"/>
                <a:gd name="T64" fmla="*/ 7 w 661"/>
                <a:gd name="T65" fmla="*/ 3 h 946"/>
                <a:gd name="T66" fmla="*/ 7 w 661"/>
                <a:gd name="T67" fmla="*/ 3 h 946"/>
                <a:gd name="T68" fmla="*/ 7 w 661"/>
                <a:gd name="T69" fmla="*/ 3 h 946"/>
                <a:gd name="T70" fmla="*/ 7 w 661"/>
                <a:gd name="T71" fmla="*/ 3 h 946"/>
                <a:gd name="T72" fmla="*/ 7 w 661"/>
                <a:gd name="T73" fmla="*/ 3 h 946"/>
                <a:gd name="T74" fmla="*/ 7 w 661"/>
                <a:gd name="T75" fmla="*/ 3 h 946"/>
                <a:gd name="T76" fmla="*/ 7 w 661"/>
                <a:gd name="T77" fmla="*/ 3 h 946"/>
                <a:gd name="T78" fmla="*/ 7 w 661"/>
                <a:gd name="T79" fmla="*/ 3 h 946"/>
                <a:gd name="T80" fmla="*/ 7 w 661"/>
                <a:gd name="T81" fmla="*/ 3 h 946"/>
                <a:gd name="T82" fmla="*/ 7 w 661"/>
                <a:gd name="T83" fmla="*/ 3 h 946"/>
                <a:gd name="T84" fmla="*/ 7 w 661"/>
                <a:gd name="T85" fmla="*/ 3 h 946"/>
                <a:gd name="T86" fmla="*/ 7 w 661"/>
                <a:gd name="T87" fmla="*/ 3 h 946"/>
                <a:gd name="T88" fmla="*/ 7 w 661"/>
                <a:gd name="T89" fmla="*/ 3 h 946"/>
                <a:gd name="T90" fmla="*/ 7 w 661"/>
                <a:gd name="T91" fmla="*/ 3 h 946"/>
                <a:gd name="T92" fmla="*/ 7 w 661"/>
                <a:gd name="T93" fmla="*/ 3 h 946"/>
                <a:gd name="T94" fmla="*/ 7 w 661"/>
                <a:gd name="T95" fmla="*/ 3 h 946"/>
                <a:gd name="T96" fmla="*/ 7 w 661"/>
                <a:gd name="T97" fmla="*/ 3 h 946"/>
                <a:gd name="T98" fmla="*/ 7 w 661"/>
                <a:gd name="T99" fmla="*/ 3 h 946"/>
                <a:gd name="T100" fmla="*/ 7 w 661"/>
                <a:gd name="T101" fmla="*/ 3 h 946"/>
                <a:gd name="T102" fmla="*/ 7 w 661"/>
                <a:gd name="T103" fmla="*/ 3 h 946"/>
                <a:gd name="T104" fmla="*/ 7 w 661"/>
                <a:gd name="T105" fmla="*/ 3 h 946"/>
                <a:gd name="T106" fmla="*/ 7 w 661"/>
                <a:gd name="T107" fmla="*/ 3 h 946"/>
                <a:gd name="T108" fmla="*/ 7 w 661"/>
                <a:gd name="T109" fmla="*/ 3 h 946"/>
                <a:gd name="T110" fmla="*/ 7 w 661"/>
                <a:gd name="T111" fmla="*/ 3 h 946"/>
                <a:gd name="T112" fmla="*/ 7 w 661"/>
                <a:gd name="T113" fmla="*/ 3 h 946"/>
                <a:gd name="T114" fmla="*/ 7 w 661"/>
                <a:gd name="T115" fmla="*/ 3 h 946"/>
                <a:gd name="T116" fmla="*/ 7 w 661"/>
                <a:gd name="T117" fmla="*/ 3 h 946"/>
                <a:gd name="T118" fmla="*/ 7 w 661"/>
                <a:gd name="T119" fmla="*/ 3 h 946"/>
                <a:gd name="T120" fmla="*/ 7 w 661"/>
                <a:gd name="T121" fmla="*/ 3 h 946"/>
                <a:gd name="T122" fmla="*/ 7 w 661"/>
                <a:gd name="T123" fmla="*/ 0 h 9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1"/>
                <a:gd name="T187" fmla="*/ 0 h 946"/>
                <a:gd name="T188" fmla="*/ 661 w 661"/>
                <a:gd name="T189" fmla="*/ 946 h 9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1" h="946">
                  <a:moveTo>
                    <a:pt x="5" y="198"/>
                  </a:moveTo>
                  <a:lnTo>
                    <a:pt x="10" y="213"/>
                  </a:lnTo>
                  <a:lnTo>
                    <a:pt x="5" y="213"/>
                  </a:lnTo>
                  <a:lnTo>
                    <a:pt x="0" y="198"/>
                  </a:lnTo>
                  <a:lnTo>
                    <a:pt x="5" y="198"/>
                  </a:lnTo>
                  <a:close/>
                  <a:moveTo>
                    <a:pt x="5" y="222"/>
                  </a:moveTo>
                  <a:lnTo>
                    <a:pt x="10" y="232"/>
                  </a:lnTo>
                  <a:lnTo>
                    <a:pt x="15" y="232"/>
                  </a:lnTo>
                  <a:lnTo>
                    <a:pt x="15" y="237"/>
                  </a:lnTo>
                  <a:lnTo>
                    <a:pt x="10" y="237"/>
                  </a:lnTo>
                  <a:lnTo>
                    <a:pt x="5" y="232"/>
                  </a:lnTo>
                  <a:lnTo>
                    <a:pt x="0" y="227"/>
                  </a:lnTo>
                  <a:lnTo>
                    <a:pt x="0" y="222"/>
                  </a:lnTo>
                  <a:lnTo>
                    <a:pt x="5" y="222"/>
                  </a:lnTo>
                  <a:close/>
                  <a:moveTo>
                    <a:pt x="29" y="247"/>
                  </a:moveTo>
                  <a:lnTo>
                    <a:pt x="29" y="251"/>
                  </a:lnTo>
                  <a:lnTo>
                    <a:pt x="34" y="261"/>
                  </a:lnTo>
                  <a:lnTo>
                    <a:pt x="34" y="266"/>
                  </a:lnTo>
                  <a:lnTo>
                    <a:pt x="29" y="261"/>
                  </a:lnTo>
                  <a:lnTo>
                    <a:pt x="24" y="251"/>
                  </a:lnTo>
                  <a:lnTo>
                    <a:pt x="24" y="247"/>
                  </a:lnTo>
                  <a:lnTo>
                    <a:pt x="29" y="247"/>
                  </a:lnTo>
                  <a:close/>
                  <a:moveTo>
                    <a:pt x="44" y="275"/>
                  </a:moveTo>
                  <a:lnTo>
                    <a:pt x="49" y="290"/>
                  </a:lnTo>
                  <a:lnTo>
                    <a:pt x="49" y="295"/>
                  </a:lnTo>
                  <a:lnTo>
                    <a:pt x="49" y="290"/>
                  </a:lnTo>
                  <a:lnTo>
                    <a:pt x="44" y="290"/>
                  </a:lnTo>
                  <a:lnTo>
                    <a:pt x="39" y="280"/>
                  </a:lnTo>
                  <a:lnTo>
                    <a:pt x="39" y="275"/>
                  </a:lnTo>
                  <a:lnTo>
                    <a:pt x="44" y="275"/>
                  </a:lnTo>
                  <a:close/>
                  <a:moveTo>
                    <a:pt x="58" y="304"/>
                  </a:moveTo>
                  <a:lnTo>
                    <a:pt x="63" y="309"/>
                  </a:lnTo>
                  <a:lnTo>
                    <a:pt x="68" y="314"/>
                  </a:lnTo>
                  <a:lnTo>
                    <a:pt x="63" y="314"/>
                  </a:lnTo>
                  <a:lnTo>
                    <a:pt x="68" y="314"/>
                  </a:lnTo>
                  <a:lnTo>
                    <a:pt x="68" y="319"/>
                  </a:lnTo>
                  <a:lnTo>
                    <a:pt x="63" y="319"/>
                  </a:lnTo>
                  <a:lnTo>
                    <a:pt x="58" y="309"/>
                  </a:lnTo>
                  <a:lnTo>
                    <a:pt x="58" y="304"/>
                  </a:lnTo>
                  <a:close/>
                  <a:moveTo>
                    <a:pt x="82" y="324"/>
                  </a:moveTo>
                  <a:lnTo>
                    <a:pt x="82" y="324"/>
                  </a:lnTo>
                  <a:lnTo>
                    <a:pt x="82" y="329"/>
                  </a:lnTo>
                  <a:lnTo>
                    <a:pt x="87" y="338"/>
                  </a:lnTo>
                  <a:lnTo>
                    <a:pt x="87" y="343"/>
                  </a:lnTo>
                  <a:lnTo>
                    <a:pt x="82" y="343"/>
                  </a:lnTo>
                  <a:lnTo>
                    <a:pt x="82" y="338"/>
                  </a:lnTo>
                  <a:lnTo>
                    <a:pt x="82" y="329"/>
                  </a:lnTo>
                  <a:lnTo>
                    <a:pt x="77" y="324"/>
                  </a:lnTo>
                  <a:lnTo>
                    <a:pt x="82" y="324"/>
                  </a:lnTo>
                  <a:close/>
                  <a:moveTo>
                    <a:pt x="102" y="353"/>
                  </a:moveTo>
                  <a:lnTo>
                    <a:pt x="102" y="358"/>
                  </a:lnTo>
                  <a:lnTo>
                    <a:pt x="106" y="362"/>
                  </a:lnTo>
                  <a:lnTo>
                    <a:pt x="111" y="362"/>
                  </a:lnTo>
                  <a:lnTo>
                    <a:pt x="111" y="367"/>
                  </a:lnTo>
                  <a:lnTo>
                    <a:pt x="106" y="367"/>
                  </a:lnTo>
                  <a:lnTo>
                    <a:pt x="106" y="362"/>
                  </a:lnTo>
                  <a:lnTo>
                    <a:pt x="106" y="367"/>
                  </a:lnTo>
                  <a:lnTo>
                    <a:pt x="97" y="358"/>
                  </a:lnTo>
                  <a:lnTo>
                    <a:pt x="97" y="353"/>
                  </a:lnTo>
                  <a:lnTo>
                    <a:pt x="102" y="353"/>
                  </a:lnTo>
                  <a:close/>
                  <a:moveTo>
                    <a:pt x="116" y="382"/>
                  </a:moveTo>
                  <a:lnTo>
                    <a:pt x="116" y="382"/>
                  </a:lnTo>
                  <a:lnTo>
                    <a:pt x="116" y="391"/>
                  </a:lnTo>
                  <a:lnTo>
                    <a:pt x="116" y="396"/>
                  </a:lnTo>
                  <a:lnTo>
                    <a:pt x="111" y="396"/>
                  </a:lnTo>
                  <a:lnTo>
                    <a:pt x="111" y="391"/>
                  </a:lnTo>
                  <a:lnTo>
                    <a:pt x="111" y="382"/>
                  </a:lnTo>
                  <a:lnTo>
                    <a:pt x="116" y="382"/>
                  </a:lnTo>
                  <a:close/>
                  <a:moveTo>
                    <a:pt x="111" y="415"/>
                  </a:moveTo>
                  <a:lnTo>
                    <a:pt x="106" y="420"/>
                  </a:lnTo>
                  <a:lnTo>
                    <a:pt x="106" y="430"/>
                  </a:lnTo>
                  <a:lnTo>
                    <a:pt x="102" y="430"/>
                  </a:lnTo>
                  <a:lnTo>
                    <a:pt x="102" y="420"/>
                  </a:lnTo>
                  <a:lnTo>
                    <a:pt x="106" y="415"/>
                  </a:lnTo>
                  <a:lnTo>
                    <a:pt x="106" y="411"/>
                  </a:lnTo>
                  <a:lnTo>
                    <a:pt x="111" y="411"/>
                  </a:lnTo>
                  <a:lnTo>
                    <a:pt x="111" y="415"/>
                  </a:lnTo>
                  <a:close/>
                  <a:moveTo>
                    <a:pt x="111" y="444"/>
                  </a:moveTo>
                  <a:lnTo>
                    <a:pt x="111" y="449"/>
                  </a:lnTo>
                  <a:lnTo>
                    <a:pt x="111" y="444"/>
                  </a:lnTo>
                  <a:lnTo>
                    <a:pt x="116" y="449"/>
                  </a:lnTo>
                  <a:lnTo>
                    <a:pt x="116" y="454"/>
                  </a:lnTo>
                  <a:lnTo>
                    <a:pt x="121" y="454"/>
                  </a:lnTo>
                  <a:lnTo>
                    <a:pt x="121" y="459"/>
                  </a:lnTo>
                  <a:lnTo>
                    <a:pt x="116" y="459"/>
                  </a:lnTo>
                  <a:lnTo>
                    <a:pt x="111" y="454"/>
                  </a:lnTo>
                  <a:lnTo>
                    <a:pt x="116" y="454"/>
                  </a:lnTo>
                  <a:lnTo>
                    <a:pt x="106" y="449"/>
                  </a:lnTo>
                  <a:lnTo>
                    <a:pt x="106" y="444"/>
                  </a:lnTo>
                  <a:lnTo>
                    <a:pt x="111" y="444"/>
                  </a:lnTo>
                  <a:close/>
                  <a:moveTo>
                    <a:pt x="126" y="473"/>
                  </a:moveTo>
                  <a:lnTo>
                    <a:pt x="126" y="478"/>
                  </a:lnTo>
                  <a:lnTo>
                    <a:pt x="126" y="488"/>
                  </a:lnTo>
                  <a:lnTo>
                    <a:pt x="126" y="493"/>
                  </a:lnTo>
                  <a:lnTo>
                    <a:pt x="121" y="488"/>
                  </a:lnTo>
                  <a:lnTo>
                    <a:pt x="121" y="478"/>
                  </a:lnTo>
                  <a:lnTo>
                    <a:pt x="121" y="473"/>
                  </a:lnTo>
                  <a:lnTo>
                    <a:pt x="126" y="473"/>
                  </a:lnTo>
                  <a:close/>
                  <a:moveTo>
                    <a:pt x="135" y="502"/>
                  </a:moveTo>
                  <a:lnTo>
                    <a:pt x="140" y="507"/>
                  </a:lnTo>
                  <a:lnTo>
                    <a:pt x="145" y="512"/>
                  </a:lnTo>
                  <a:lnTo>
                    <a:pt x="145" y="517"/>
                  </a:lnTo>
                  <a:lnTo>
                    <a:pt x="135" y="512"/>
                  </a:lnTo>
                  <a:lnTo>
                    <a:pt x="131" y="507"/>
                  </a:lnTo>
                  <a:lnTo>
                    <a:pt x="131" y="502"/>
                  </a:lnTo>
                  <a:lnTo>
                    <a:pt x="135" y="502"/>
                  </a:lnTo>
                  <a:close/>
                  <a:moveTo>
                    <a:pt x="164" y="517"/>
                  </a:moveTo>
                  <a:lnTo>
                    <a:pt x="164" y="517"/>
                  </a:lnTo>
                  <a:lnTo>
                    <a:pt x="174" y="522"/>
                  </a:lnTo>
                  <a:lnTo>
                    <a:pt x="179" y="526"/>
                  </a:lnTo>
                  <a:lnTo>
                    <a:pt x="174" y="526"/>
                  </a:lnTo>
                  <a:lnTo>
                    <a:pt x="164" y="522"/>
                  </a:lnTo>
                  <a:lnTo>
                    <a:pt x="159" y="522"/>
                  </a:lnTo>
                  <a:lnTo>
                    <a:pt x="159" y="517"/>
                  </a:lnTo>
                  <a:lnTo>
                    <a:pt x="164" y="517"/>
                  </a:lnTo>
                  <a:close/>
                  <a:moveTo>
                    <a:pt x="193" y="531"/>
                  </a:moveTo>
                  <a:lnTo>
                    <a:pt x="203" y="536"/>
                  </a:lnTo>
                  <a:lnTo>
                    <a:pt x="208" y="536"/>
                  </a:lnTo>
                  <a:lnTo>
                    <a:pt x="208" y="541"/>
                  </a:lnTo>
                  <a:lnTo>
                    <a:pt x="203" y="541"/>
                  </a:lnTo>
                  <a:lnTo>
                    <a:pt x="203" y="536"/>
                  </a:lnTo>
                  <a:lnTo>
                    <a:pt x="203" y="541"/>
                  </a:lnTo>
                  <a:lnTo>
                    <a:pt x="193" y="536"/>
                  </a:lnTo>
                  <a:lnTo>
                    <a:pt x="188" y="536"/>
                  </a:lnTo>
                  <a:lnTo>
                    <a:pt x="188" y="531"/>
                  </a:lnTo>
                  <a:lnTo>
                    <a:pt x="193" y="531"/>
                  </a:lnTo>
                  <a:close/>
                  <a:moveTo>
                    <a:pt x="208" y="560"/>
                  </a:moveTo>
                  <a:lnTo>
                    <a:pt x="208" y="570"/>
                  </a:lnTo>
                  <a:lnTo>
                    <a:pt x="208" y="575"/>
                  </a:lnTo>
                  <a:lnTo>
                    <a:pt x="203" y="575"/>
                  </a:lnTo>
                  <a:lnTo>
                    <a:pt x="203" y="570"/>
                  </a:lnTo>
                  <a:lnTo>
                    <a:pt x="203" y="560"/>
                  </a:lnTo>
                  <a:lnTo>
                    <a:pt x="208" y="555"/>
                  </a:lnTo>
                  <a:lnTo>
                    <a:pt x="208" y="560"/>
                  </a:lnTo>
                  <a:close/>
                  <a:moveTo>
                    <a:pt x="208" y="594"/>
                  </a:moveTo>
                  <a:lnTo>
                    <a:pt x="208" y="599"/>
                  </a:lnTo>
                  <a:lnTo>
                    <a:pt x="213" y="604"/>
                  </a:lnTo>
                  <a:lnTo>
                    <a:pt x="213" y="608"/>
                  </a:lnTo>
                  <a:lnTo>
                    <a:pt x="208" y="608"/>
                  </a:lnTo>
                  <a:lnTo>
                    <a:pt x="203" y="599"/>
                  </a:lnTo>
                  <a:lnTo>
                    <a:pt x="203" y="594"/>
                  </a:lnTo>
                  <a:lnTo>
                    <a:pt x="203" y="589"/>
                  </a:lnTo>
                  <a:lnTo>
                    <a:pt x="208" y="589"/>
                  </a:lnTo>
                  <a:lnTo>
                    <a:pt x="208" y="594"/>
                  </a:lnTo>
                  <a:close/>
                  <a:moveTo>
                    <a:pt x="227" y="613"/>
                  </a:moveTo>
                  <a:lnTo>
                    <a:pt x="241" y="618"/>
                  </a:lnTo>
                  <a:lnTo>
                    <a:pt x="241" y="623"/>
                  </a:lnTo>
                  <a:lnTo>
                    <a:pt x="227" y="618"/>
                  </a:lnTo>
                  <a:lnTo>
                    <a:pt x="222" y="618"/>
                  </a:lnTo>
                  <a:lnTo>
                    <a:pt x="227" y="613"/>
                  </a:lnTo>
                  <a:close/>
                  <a:moveTo>
                    <a:pt x="251" y="637"/>
                  </a:moveTo>
                  <a:lnTo>
                    <a:pt x="251" y="642"/>
                  </a:lnTo>
                  <a:lnTo>
                    <a:pt x="251" y="652"/>
                  </a:lnTo>
                  <a:lnTo>
                    <a:pt x="246" y="652"/>
                  </a:lnTo>
                  <a:lnTo>
                    <a:pt x="246" y="642"/>
                  </a:lnTo>
                  <a:lnTo>
                    <a:pt x="246" y="637"/>
                  </a:lnTo>
                  <a:lnTo>
                    <a:pt x="246" y="633"/>
                  </a:lnTo>
                  <a:lnTo>
                    <a:pt x="251" y="633"/>
                  </a:lnTo>
                  <a:lnTo>
                    <a:pt x="251" y="637"/>
                  </a:lnTo>
                  <a:close/>
                  <a:moveTo>
                    <a:pt x="256" y="666"/>
                  </a:moveTo>
                  <a:lnTo>
                    <a:pt x="256" y="671"/>
                  </a:lnTo>
                  <a:lnTo>
                    <a:pt x="256" y="681"/>
                  </a:lnTo>
                  <a:lnTo>
                    <a:pt x="256" y="686"/>
                  </a:lnTo>
                  <a:lnTo>
                    <a:pt x="251" y="681"/>
                  </a:lnTo>
                  <a:lnTo>
                    <a:pt x="251" y="671"/>
                  </a:lnTo>
                  <a:lnTo>
                    <a:pt x="256" y="671"/>
                  </a:lnTo>
                  <a:lnTo>
                    <a:pt x="251" y="671"/>
                  </a:lnTo>
                  <a:lnTo>
                    <a:pt x="251" y="666"/>
                  </a:lnTo>
                  <a:lnTo>
                    <a:pt x="256" y="666"/>
                  </a:lnTo>
                  <a:close/>
                  <a:moveTo>
                    <a:pt x="256" y="700"/>
                  </a:moveTo>
                  <a:lnTo>
                    <a:pt x="256" y="705"/>
                  </a:lnTo>
                  <a:lnTo>
                    <a:pt x="256" y="700"/>
                  </a:lnTo>
                  <a:lnTo>
                    <a:pt x="256" y="715"/>
                  </a:lnTo>
                  <a:lnTo>
                    <a:pt x="251" y="705"/>
                  </a:lnTo>
                  <a:lnTo>
                    <a:pt x="251" y="700"/>
                  </a:lnTo>
                  <a:lnTo>
                    <a:pt x="256" y="700"/>
                  </a:lnTo>
                  <a:close/>
                  <a:moveTo>
                    <a:pt x="270" y="724"/>
                  </a:moveTo>
                  <a:lnTo>
                    <a:pt x="270" y="724"/>
                  </a:lnTo>
                  <a:lnTo>
                    <a:pt x="270" y="729"/>
                  </a:lnTo>
                  <a:lnTo>
                    <a:pt x="270" y="739"/>
                  </a:lnTo>
                  <a:lnTo>
                    <a:pt x="270" y="744"/>
                  </a:lnTo>
                  <a:lnTo>
                    <a:pt x="266" y="744"/>
                  </a:lnTo>
                  <a:lnTo>
                    <a:pt x="266" y="739"/>
                  </a:lnTo>
                  <a:lnTo>
                    <a:pt x="266" y="724"/>
                  </a:lnTo>
                  <a:lnTo>
                    <a:pt x="270" y="729"/>
                  </a:lnTo>
                  <a:lnTo>
                    <a:pt x="266" y="729"/>
                  </a:lnTo>
                  <a:lnTo>
                    <a:pt x="266" y="724"/>
                  </a:lnTo>
                  <a:lnTo>
                    <a:pt x="270" y="724"/>
                  </a:lnTo>
                  <a:close/>
                  <a:moveTo>
                    <a:pt x="266" y="758"/>
                  </a:moveTo>
                  <a:lnTo>
                    <a:pt x="261" y="763"/>
                  </a:lnTo>
                  <a:lnTo>
                    <a:pt x="266" y="768"/>
                  </a:lnTo>
                  <a:lnTo>
                    <a:pt x="266" y="772"/>
                  </a:lnTo>
                  <a:lnTo>
                    <a:pt x="261" y="772"/>
                  </a:lnTo>
                  <a:lnTo>
                    <a:pt x="256" y="763"/>
                  </a:lnTo>
                  <a:lnTo>
                    <a:pt x="261" y="758"/>
                  </a:lnTo>
                  <a:lnTo>
                    <a:pt x="266" y="758"/>
                  </a:lnTo>
                  <a:close/>
                  <a:moveTo>
                    <a:pt x="266" y="792"/>
                  </a:moveTo>
                  <a:lnTo>
                    <a:pt x="261" y="801"/>
                  </a:lnTo>
                  <a:lnTo>
                    <a:pt x="261" y="806"/>
                  </a:lnTo>
                  <a:lnTo>
                    <a:pt x="256" y="806"/>
                  </a:lnTo>
                  <a:lnTo>
                    <a:pt x="256" y="801"/>
                  </a:lnTo>
                  <a:lnTo>
                    <a:pt x="261" y="787"/>
                  </a:lnTo>
                  <a:lnTo>
                    <a:pt x="266" y="787"/>
                  </a:lnTo>
                  <a:lnTo>
                    <a:pt x="266" y="792"/>
                  </a:lnTo>
                  <a:close/>
                  <a:moveTo>
                    <a:pt x="266" y="816"/>
                  </a:moveTo>
                  <a:lnTo>
                    <a:pt x="270" y="811"/>
                  </a:lnTo>
                  <a:lnTo>
                    <a:pt x="275" y="811"/>
                  </a:lnTo>
                  <a:lnTo>
                    <a:pt x="280" y="811"/>
                  </a:lnTo>
                  <a:lnTo>
                    <a:pt x="280" y="816"/>
                  </a:lnTo>
                  <a:lnTo>
                    <a:pt x="270" y="816"/>
                  </a:lnTo>
                  <a:lnTo>
                    <a:pt x="266" y="821"/>
                  </a:lnTo>
                  <a:lnTo>
                    <a:pt x="261" y="821"/>
                  </a:lnTo>
                  <a:lnTo>
                    <a:pt x="261" y="816"/>
                  </a:lnTo>
                  <a:lnTo>
                    <a:pt x="266" y="816"/>
                  </a:lnTo>
                  <a:close/>
                  <a:moveTo>
                    <a:pt x="295" y="816"/>
                  </a:moveTo>
                  <a:lnTo>
                    <a:pt x="299" y="821"/>
                  </a:lnTo>
                  <a:lnTo>
                    <a:pt x="295" y="816"/>
                  </a:lnTo>
                  <a:lnTo>
                    <a:pt x="304" y="816"/>
                  </a:lnTo>
                  <a:lnTo>
                    <a:pt x="309" y="816"/>
                  </a:lnTo>
                  <a:lnTo>
                    <a:pt x="309" y="821"/>
                  </a:lnTo>
                  <a:lnTo>
                    <a:pt x="304" y="821"/>
                  </a:lnTo>
                  <a:lnTo>
                    <a:pt x="295" y="821"/>
                  </a:lnTo>
                  <a:lnTo>
                    <a:pt x="290" y="816"/>
                  </a:lnTo>
                  <a:lnTo>
                    <a:pt x="295" y="816"/>
                  </a:lnTo>
                  <a:close/>
                  <a:moveTo>
                    <a:pt x="319" y="826"/>
                  </a:moveTo>
                  <a:lnTo>
                    <a:pt x="324" y="835"/>
                  </a:lnTo>
                  <a:lnTo>
                    <a:pt x="324" y="840"/>
                  </a:lnTo>
                  <a:lnTo>
                    <a:pt x="319" y="845"/>
                  </a:lnTo>
                  <a:lnTo>
                    <a:pt x="319" y="840"/>
                  </a:lnTo>
                  <a:lnTo>
                    <a:pt x="319" y="835"/>
                  </a:lnTo>
                  <a:lnTo>
                    <a:pt x="314" y="826"/>
                  </a:lnTo>
                  <a:lnTo>
                    <a:pt x="319" y="826"/>
                  </a:lnTo>
                  <a:close/>
                  <a:moveTo>
                    <a:pt x="328" y="859"/>
                  </a:moveTo>
                  <a:lnTo>
                    <a:pt x="333" y="859"/>
                  </a:lnTo>
                  <a:lnTo>
                    <a:pt x="333" y="864"/>
                  </a:lnTo>
                  <a:lnTo>
                    <a:pt x="333" y="869"/>
                  </a:lnTo>
                  <a:lnTo>
                    <a:pt x="333" y="874"/>
                  </a:lnTo>
                  <a:lnTo>
                    <a:pt x="328" y="874"/>
                  </a:lnTo>
                  <a:lnTo>
                    <a:pt x="328" y="864"/>
                  </a:lnTo>
                  <a:lnTo>
                    <a:pt x="324" y="859"/>
                  </a:lnTo>
                  <a:lnTo>
                    <a:pt x="328" y="854"/>
                  </a:lnTo>
                  <a:lnTo>
                    <a:pt x="328" y="859"/>
                  </a:lnTo>
                  <a:close/>
                  <a:moveTo>
                    <a:pt x="333" y="888"/>
                  </a:moveTo>
                  <a:lnTo>
                    <a:pt x="333" y="898"/>
                  </a:lnTo>
                  <a:lnTo>
                    <a:pt x="338" y="903"/>
                  </a:lnTo>
                  <a:lnTo>
                    <a:pt x="333" y="903"/>
                  </a:lnTo>
                  <a:lnTo>
                    <a:pt x="328" y="903"/>
                  </a:lnTo>
                  <a:lnTo>
                    <a:pt x="328" y="898"/>
                  </a:lnTo>
                  <a:lnTo>
                    <a:pt x="328" y="888"/>
                  </a:lnTo>
                  <a:lnTo>
                    <a:pt x="333" y="888"/>
                  </a:lnTo>
                  <a:close/>
                  <a:moveTo>
                    <a:pt x="348" y="912"/>
                  </a:moveTo>
                  <a:lnTo>
                    <a:pt x="352" y="917"/>
                  </a:lnTo>
                  <a:lnTo>
                    <a:pt x="348" y="912"/>
                  </a:lnTo>
                  <a:lnTo>
                    <a:pt x="362" y="912"/>
                  </a:lnTo>
                  <a:lnTo>
                    <a:pt x="362" y="917"/>
                  </a:lnTo>
                  <a:lnTo>
                    <a:pt x="352" y="917"/>
                  </a:lnTo>
                  <a:lnTo>
                    <a:pt x="348" y="917"/>
                  </a:lnTo>
                  <a:lnTo>
                    <a:pt x="348" y="912"/>
                  </a:lnTo>
                  <a:close/>
                  <a:moveTo>
                    <a:pt x="367" y="932"/>
                  </a:moveTo>
                  <a:lnTo>
                    <a:pt x="367" y="937"/>
                  </a:lnTo>
                  <a:lnTo>
                    <a:pt x="367" y="932"/>
                  </a:lnTo>
                  <a:lnTo>
                    <a:pt x="377" y="937"/>
                  </a:lnTo>
                  <a:lnTo>
                    <a:pt x="381" y="937"/>
                  </a:lnTo>
                  <a:lnTo>
                    <a:pt x="381" y="941"/>
                  </a:lnTo>
                  <a:lnTo>
                    <a:pt x="377" y="941"/>
                  </a:lnTo>
                  <a:lnTo>
                    <a:pt x="367" y="937"/>
                  </a:lnTo>
                  <a:lnTo>
                    <a:pt x="362" y="937"/>
                  </a:lnTo>
                  <a:lnTo>
                    <a:pt x="362" y="932"/>
                  </a:lnTo>
                  <a:lnTo>
                    <a:pt x="367" y="932"/>
                  </a:lnTo>
                  <a:close/>
                  <a:moveTo>
                    <a:pt x="396" y="937"/>
                  </a:moveTo>
                  <a:lnTo>
                    <a:pt x="406" y="937"/>
                  </a:lnTo>
                  <a:lnTo>
                    <a:pt x="410" y="937"/>
                  </a:lnTo>
                  <a:lnTo>
                    <a:pt x="406" y="941"/>
                  </a:lnTo>
                  <a:lnTo>
                    <a:pt x="396" y="941"/>
                  </a:lnTo>
                  <a:lnTo>
                    <a:pt x="396" y="937"/>
                  </a:lnTo>
                  <a:close/>
                  <a:moveTo>
                    <a:pt x="425" y="922"/>
                  </a:moveTo>
                  <a:lnTo>
                    <a:pt x="425" y="922"/>
                  </a:lnTo>
                  <a:lnTo>
                    <a:pt x="430" y="922"/>
                  </a:lnTo>
                  <a:lnTo>
                    <a:pt x="439" y="917"/>
                  </a:lnTo>
                  <a:lnTo>
                    <a:pt x="439" y="922"/>
                  </a:lnTo>
                  <a:lnTo>
                    <a:pt x="430" y="927"/>
                  </a:lnTo>
                  <a:lnTo>
                    <a:pt x="425" y="927"/>
                  </a:lnTo>
                  <a:lnTo>
                    <a:pt x="425" y="922"/>
                  </a:lnTo>
                  <a:close/>
                  <a:moveTo>
                    <a:pt x="454" y="908"/>
                  </a:moveTo>
                  <a:lnTo>
                    <a:pt x="463" y="903"/>
                  </a:lnTo>
                  <a:lnTo>
                    <a:pt x="463" y="898"/>
                  </a:lnTo>
                  <a:lnTo>
                    <a:pt x="468" y="898"/>
                  </a:lnTo>
                  <a:lnTo>
                    <a:pt x="468" y="903"/>
                  </a:lnTo>
                  <a:lnTo>
                    <a:pt x="459" y="912"/>
                  </a:lnTo>
                  <a:lnTo>
                    <a:pt x="454" y="912"/>
                  </a:lnTo>
                  <a:lnTo>
                    <a:pt x="454" y="908"/>
                  </a:lnTo>
                  <a:close/>
                  <a:moveTo>
                    <a:pt x="473" y="883"/>
                  </a:moveTo>
                  <a:lnTo>
                    <a:pt x="478" y="879"/>
                  </a:lnTo>
                  <a:lnTo>
                    <a:pt x="483" y="879"/>
                  </a:lnTo>
                  <a:lnTo>
                    <a:pt x="488" y="883"/>
                  </a:lnTo>
                  <a:lnTo>
                    <a:pt x="488" y="888"/>
                  </a:lnTo>
                  <a:lnTo>
                    <a:pt x="478" y="883"/>
                  </a:lnTo>
                  <a:lnTo>
                    <a:pt x="483" y="883"/>
                  </a:lnTo>
                  <a:lnTo>
                    <a:pt x="478" y="888"/>
                  </a:lnTo>
                  <a:lnTo>
                    <a:pt x="473" y="888"/>
                  </a:lnTo>
                  <a:lnTo>
                    <a:pt x="473" y="883"/>
                  </a:lnTo>
                  <a:close/>
                  <a:moveTo>
                    <a:pt x="502" y="903"/>
                  </a:moveTo>
                  <a:lnTo>
                    <a:pt x="502" y="912"/>
                  </a:lnTo>
                  <a:lnTo>
                    <a:pt x="502" y="917"/>
                  </a:lnTo>
                  <a:lnTo>
                    <a:pt x="497" y="917"/>
                  </a:lnTo>
                  <a:lnTo>
                    <a:pt x="497" y="912"/>
                  </a:lnTo>
                  <a:lnTo>
                    <a:pt x="497" y="903"/>
                  </a:lnTo>
                  <a:lnTo>
                    <a:pt x="497" y="898"/>
                  </a:lnTo>
                  <a:lnTo>
                    <a:pt x="502" y="898"/>
                  </a:lnTo>
                  <a:lnTo>
                    <a:pt x="502" y="903"/>
                  </a:lnTo>
                  <a:close/>
                  <a:moveTo>
                    <a:pt x="512" y="932"/>
                  </a:moveTo>
                  <a:lnTo>
                    <a:pt x="516" y="941"/>
                  </a:lnTo>
                  <a:lnTo>
                    <a:pt x="521" y="941"/>
                  </a:lnTo>
                  <a:lnTo>
                    <a:pt x="516" y="946"/>
                  </a:lnTo>
                  <a:lnTo>
                    <a:pt x="512" y="946"/>
                  </a:lnTo>
                  <a:lnTo>
                    <a:pt x="507" y="932"/>
                  </a:lnTo>
                  <a:lnTo>
                    <a:pt x="512" y="927"/>
                  </a:lnTo>
                  <a:lnTo>
                    <a:pt x="512" y="932"/>
                  </a:lnTo>
                  <a:close/>
                  <a:moveTo>
                    <a:pt x="526" y="927"/>
                  </a:moveTo>
                  <a:lnTo>
                    <a:pt x="526" y="917"/>
                  </a:lnTo>
                  <a:lnTo>
                    <a:pt x="526" y="912"/>
                  </a:lnTo>
                  <a:lnTo>
                    <a:pt x="531" y="912"/>
                  </a:lnTo>
                  <a:lnTo>
                    <a:pt x="531" y="917"/>
                  </a:lnTo>
                  <a:lnTo>
                    <a:pt x="531" y="922"/>
                  </a:lnTo>
                  <a:lnTo>
                    <a:pt x="531" y="927"/>
                  </a:lnTo>
                  <a:lnTo>
                    <a:pt x="526" y="932"/>
                  </a:lnTo>
                  <a:lnTo>
                    <a:pt x="526" y="927"/>
                  </a:lnTo>
                  <a:close/>
                  <a:moveTo>
                    <a:pt x="531" y="893"/>
                  </a:moveTo>
                  <a:lnTo>
                    <a:pt x="536" y="888"/>
                  </a:lnTo>
                  <a:lnTo>
                    <a:pt x="541" y="883"/>
                  </a:lnTo>
                  <a:lnTo>
                    <a:pt x="545" y="883"/>
                  </a:lnTo>
                  <a:lnTo>
                    <a:pt x="541" y="888"/>
                  </a:lnTo>
                  <a:lnTo>
                    <a:pt x="536" y="898"/>
                  </a:lnTo>
                  <a:lnTo>
                    <a:pt x="531" y="898"/>
                  </a:lnTo>
                  <a:lnTo>
                    <a:pt x="531" y="893"/>
                  </a:lnTo>
                  <a:close/>
                  <a:moveTo>
                    <a:pt x="545" y="869"/>
                  </a:moveTo>
                  <a:lnTo>
                    <a:pt x="545" y="869"/>
                  </a:lnTo>
                  <a:lnTo>
                    <a:pt x="545" y="854"/>
                  </a:lnTo>
                  <a:lnTo>
                    <a:pt x="550" y="850"/>
                  </a:lnTo>
                  <a:lnTo>
                    <a:pt x="550" y="854"/>
                  </a:lnTo>
                  <a:lnTo>
                    <a:pt x="550" y="869"/>
                  </a:lnTo>
                  <a:lnTo>
                    <a:pt x="545" y="869"/>
                  </a:lnTo>
                  <a:close/>
                  <a:moveTo>
                    <a:pt x="550" y="835"/>
                  </a:moveTo>
                  <a:lnTo>
                    <a:pt x="550" y="830"/>
                  </a:lnTo>
                  <a:lnTo>
                    <a:pt x="555" y="821"/>
                  </a:lnTo>
                  <a:lnTo>
                    <a:pt x="560" y="821"/>
                  </a:lnTo>
                  <a:lnTo>
                    <a:pt x="560" y="826"/>
                  </a:lnTo>
                  <a:lnTo>
                    <a:pt x="555" y="830"/>
                  </a:lnTo>
                  <a:lnTo>
                    <a:pt x="555" y="835"/>
                  </a:lnTo>
                  <a:lnTo>
                    <a:pt x="555" y="840"/>
                  </a:lnTo>
                  <a:lnTo>
                    <a:pt x="550" y="840"/>
                  </a:lnTo>
                  <a:lnTo>
                    <a:pt x="550" y="835"/>
                  </a:lnTo>
                  <a:close/>
                  <a:moveTo>
                    <a:pt x="565" y="811"/>
                  </a:moveTo>
                  <a:lnTo>
                    <a:pt x="555" y="797"/>
                  </a:lnTo>
                  <a:lnTo>
                    <a:pt x="555" y="792"/>
                  </a:lnTo>
                  <a:lnTo>
                    <a:pt x="555" y="797"/>
                  </a:lnTo>
                  <a:lnTo>
                    <a:pt x="565" y="806"/>
                  </a:lnTo>
                  <a:lnTo>
                    <a:pt x="565" y="811"/>
                  </a:lnTo>
                  <a:close/>
                  <a:moveTo>
                    <a:pt x="560" y="777"/>
                  </a:moveTo>
                  <a:lnTo>
                    <a:pt x="560" y="768"/>
                  </a:lnTo>
                  <a:lnTo>
                    <a:pt x="565" y="768"/>
                  </a:lnTo>
                  <a:lnTo>
                    <a:pt x="570" y="763"/>
                  </a:lnTo>
                  <a:lnTo>
                    <a:pt x="570" y="768"/>
                  </a:lnTo>
                  <a:lnTo>
                    <a:pt x="565" y="772"/>
                  </a:lnTo>
                  <a:lnTo>
                    <a:pt x="565" y="768"/>
                  </a:lnTo>
                  <a:lnTo>
                    <a:pt x="565" y="777"/>
                  </a:lnTo>
                  <a:lnTo>
                    <a:pt x="565" y="782"/>
                  </a:lnTo>
                  <a:lnTo>
                    <a:pt x="560" y="782"/>
                  </a:lnTo>
                  <a:lnTo>
                    <a:pt x="560" y="777"/>
                  </a:lnTo>
                  <a:close/>
                  <a:moveTo>
                    <a:pt x="584" y="753"/>
                  </a:moveTo>
                  <a:lnTo>
                    <a:pt x="594" y="748"/>
                  </a:lnTo>
                  <a:lnTo>
                    <a:pt x="594" y="753"/>
                  </a:lnTo>
                  <a:lnTo>
                    <a:pt x="594" y="748"/>
                  </a:lnTo>
                  <a:lnTo>
                    <a:pt x="594" y="744"/>
                  </a:lnTo>
                  <a:lnTo>
                    <a:pt x="599" y="748"/>
                  </a:lnTo>
                  <a:lnTo>
                    <a:pt x="599" y="753"/>
                  </a:lnTo>
                  <a:lnTo>
                    <a:pt x="594" y="753"/>
                  </a:lnTo>
                  <a:lnTo>
                    <a:pt x="584" y="758"/>
                  </a:lnTo>
                  <a:lnTo>
                    <a:pt x="584" y="753"/>
                  </a:lnTo>
                  <a:close/>
                  <a:moveTo>
                    <a:pt x="584" y="734"/>
                  </a:moveTo>
                  <a:lnTo>
                    <a:pt x="579" y="724"/>
                  </a:lnTo>
                  <a:lnTo>
                    <a:pt x="584" y="715"/>
                  </a:lnTo>
                  <a:lnTo>
                    <a:pt x="589" y="719"/>
                  </a:lnTo>
                  <a:lnTo>
                    <a:pt x="584" y="724"/>
                  </a:lnTo>
                  <a:lnTo>
                    <a:pt x="589" y="729"/>
                  </a:lnTo>
                  <a:lnTo>
                    <a:pt x="589" y="734"/>
                  </a:lnTo>
                  <a:lnTo>
                    <a:pt x="584" y="734"/>
                  </a:lnTo>
                  <a:close/>
                  <a:moveTo>
                    <a:pt x="589" y="700"/>
                  </a:moveTo>
                  <a:lnTo>
                    <a:pt x="594" y="690"/>
                  </a:lnTo>
                  <a:lnTo>
                    <a:pt x="594" y="686"/>
                  </a:lnTo>
                  <a:lnTo>
                    <a:pt x="599" y="686"/>
                  </a:lnTo>
                  <a:lnTo>
                    <a:pt x="599" y="690"/>
                  </a:lnTo>
                  <a:lnTo>
                    <a:pt x="594" y="700"/>
                  </a:lnTo>
                  <a:lnTo>
                    <a:pt x="589" y="700"/>
                  </a:lnTo>
                  <a:close/>
                  <a:moveTo>
                    <a:pt x="594" y="666"/>
                  </a:moveTo>
                  <a:lnTo>
                    <a:pt x="599" y="661"/>
                  </a:lnTo>
                  <a:lnTo>
                    <a:pt x="603" y="657"/>
                  </a:lnTo>
                  <a:lnTo>
                    <a:pt x="608" y="657"/>
                  </a:lnTo>
                  <a:lnTo>
                    <a:pt x="608" y="661"/>
                  </a:lnTo>
                  <a:lnTo>
                    <a:pt x="603" y="666"/>
                  </a:lnTo>
                  <a:lnTo>
                    <a:pt x="594" y="671"/>
                  </a:lnTo>
                  <a:lnTo>
                    <a:pt x="594" y="666"/>
                  </a:lnTo>
                  <a:close/>
                  <a:moveTo>
                    <a:pt x="603" y="642"/>
                  </a:moveTo>
                  <a:lnTo>
                    <a:pt x="603" y="642"/>
                  </a:lnTo>
                  <a:lnTo>
                    <a:pt x="599" y="633"/>
                  </a:lnTo>
                  <a:lnTo>
                    <a:pt x="599" y="628"/>
                  </a:lnTo>
                  <a:lnTo>
                    <a:pt x="603" y="628"/>
                  </a:lnTo>
                  <a:lnTo>
                    <a:pt x="603" y="633"/>
                  </a:lnTo>
                  <a:lnTo>
                    <a:pt x="603" y="628"/>
                  </a:lnTo>
                  <a:lnTo>
                    <a:pt x="608" y="642"/>
                  </a:lnTo>
                  <a:lnTo>
                    <a:pt x="608" y="647"/>
                  </a:lnTo>
                  <a:lnTo>
                    <a:pt x="603" y="647"/>
                  </a:lnTo>
                  <a:lnTo>
                    <a:pt x="603" y="642"/>
                  </a:lnTo>
                  <a:close/>
                  <a:moveTo>
                    <a:pt x="608" y="608"/>
                  </a:moveTo>
                  <a:lnTo>
                    <a:pt x="608" y="608"/>
                  </a:lnTo>
                  <a:lnTo>
                    <a:pt x="608" y="599"/>
                  </a:lnTo>
                  <a:lnTo>
                    <a:pt x="608" y="594"/>
                  </a:lnTo>
                  <a:lnTo>
                    <a:pt x="613" y="594"/>
                  </a:lnTo>
                  <a:lnTo>
                    <a:pt x="613" y="599"/>
                  </a:lnTo>
                  <a:lnTo>
                    <a:pt x="613" y="608"/>
                  </a:lnTo>
                  <a:lnTo>
                    <a:pt x="613" y="613"/>
                  </a:lnTo>
                  <a:lnTo>
                    <a:pt x="608" y="613"/>
                  </a:lnTo>
                  <a:lnTo>
                    <a:pt x="608" y="608"/>
                  </a:lnTo>
                  <a:close/>
                  <a:moveTo>
                    <a:pt x="608" y="579"/>
                  </a:moveTo>
                  <a:lnTo>
                    <a:pt x="608" y="565"/>
                  </a:lnTo>
                  <a:lnTo>
                    <a:pt x="603" y="565"/>
                  </a:lnTo>
                  <a:lnTo>
                    <a:pt x="608" y="560"/>
                  </a:lnTo>
                  <a:lnTo>
                    <a:pt x="608" y="565"/>
                  </a:lnTo>
                  <a:lnTo>
                    <a:pt x="613" y="565"/>
                  </a:lnTo>
                  <a:lnTo>
                    <a:pt x="613" y="579"/>
                  </a:lnTo>
                  <a:lnTo>
                    <a:pt x="608" y="579"/>
                  </a:lnTo>
                  <a:close/>
                  <a:moveTo>
                    <a:pt x="603" y="546"/>
                  </a:moveTo>
                  <a:lnTo>
                    <a:pt x="599" y="541"/>
                  </a:lnTo>
                  <a:lnTo>
                    <a:pt x="608" y="531"/>
                  </a:lnTo>
                  <a:lnTo>
                    <a:pt x="613" y="531"/>
                  </a:lnTo>
                  <a:lnTo>
                    <a:pt x="608" y="536"/>
                  </a:lnTo>
                  <a:lnTo>
                    <a:pt x="603" y="546"/>
                  </a:lnTo>
                  <a:lnTo>
                    <a:pt x="603" y="541"/>
                  </a:lnTo>
                  <a:lnTo>
                    <a:pt x="608" y="546"/>
                  </a:lnTo>
                  <a:lnTo>
                    <a:pt x="603" y="546"/>
                  </a:lnTo>
                  <a:close/>
                  <a:moveTo>
                    <a:pt x="623" y="522"/>
                  </a:moveTo>
                  <a:lnTo>
                    <a:pt x="627" y="517"/>
                  </a:lnTo>
                  <a:lnTo>
                    <a:pt x="632" y="512"/>
                  </a:lnTo>
                  <a:lnTo>
                    <a:pt x="637" y="512"/>
                  </a:lnTo>
                  <a:lnTo>
                    <a:pt x="632" y="522"/>
                  </a:lnTo>
                  <a:lnTo>
                    <a:pt x="623" y="526"/>
                  </a:lnTo>
                  <a:lnTo>
                    <a:pt x="623" y="522"/>
                  </a:lnTo>
                  <a:close/>
                  <a:moveTo>
                    <a:pt x="647" y="502"/>
                  </a:moveTo>
                  <a:lnTo>
                    <a:pt x="642" y="488"/>
                  </a:lnTo>
                  <a:lnTo>
                    <a:pt x="642" y="483"/>
                  </a:lnTo>
                  <a:lnTo>
                    <a:pt x="647" y="483"/>
                  </a:lnTo>
                  <a:lnTo>
                    <a:pt x="647" y="488"/>
                  </a:lnTo>
                  <a:lnTo>
                    <a:pt x="652" y="502"/>
                  </a:lnTo>
                  <a:lnTo>
                    <a:pt x="647" y="502"/>
                  </a:lnTo>
                  <a:close/>
                  <a:moveTo>
                    <a:pt x="642" y="468"/>
                  </a:moveTo>
                  <a:lnTo>
                    <a:pt x="642" y="464"/>
                  </a:lnTo>
                  <a:lnTo>
                    <a:pt x="652" y="454"/>
                  </a:lnTo>
                  <a:lnTo>
                    <a:pt x="656" y="454"/>
                  </a:lnTo>
                  <a:lnTo>
                    <a:pt x="656" y="459"/>
                  </a:lnTo>
                  <a:lnTo>
                    <a:pt x="647" y="468"/>
                  </a:lnTo>
                  <a:lnTo>
                    <a:pt x="642" y="468"/>
                  </a:lnTo>
                  <a:close/>
                  <a:moveTo>
                    <a:pt x="656" y="440"/>
                  </a:moveTo>
                  <a:lnTo>
                    <a:pt x="656" y="435"/>
                  </a:lnTo>
                  <a:lnTo>
                    <a:pt x="652" y="425"/>
                  </a:lnTo>
                  <a:lnTo>
                    <a:pt x="656" y="425"/>
                  </a:lnTo>
                  <a:lnTo>
                    <a:pt x="661" y="430"/>
                  </a:lnTo>
                  <a:lnTo>
                    <a:pt x="661" y="435"/>
                  </a:lnTo>
                  <a:lnTo>
                    <a:pt x="661" y="440"/>
                  </a:lnTo>
                  <a:lnTo>
                    <a:pt x="661" y="444"/>
                  </a:lnTo>
                  <a:lnTo>
                    <a:pt x="656" y="440"/>
                  </a:lnTo>
                  <a:close/>
                  <a:moveTo>
                    <a:pt x="652" y="406"/>
                  </a:moveTo>
                  <a:lnTo>
                    <a:pt x="652" y="406"/>
                  </a:lnTo>
                  <a:lnTo>
                    <a:pt x="647" y="396"/>
                  </a:lnTo>
                  <a:lnTo>
                    <a:pt x="642" y="396"/>
                  </a:lnTo>
                  <a:lnTo>
                    <a:pt x="647" y="391"/>
                  </a:lnTo>
                  <a:lnTo>
                    <a:pt x="652" y="396"/>
                  </a:lnTo>
                  <a:lnTo>
                    <a:pt x="656" y="406"/>
                  </a:lnTo>
                  <a:lnTo>
                    <a:pt x="656" y="411"/>
                  </a:lnTo>
                  <a:lnTo>
                    <a:pt x="652" y="411"/>
                  </a:lnTo>
                  <a:lnTo>
                    <a:pt x="652" y="406"/>
                  </a:lnTo>
                  <a:close/>
                  <a:moveTo>
                    <a:pt x="627" y="391"/>
                  </a:moveTo>
                  <a:lnTo>
                    <a:pt x="618" y="382"/>
                  </a:lnTo>
                  <a:lnTo>
                    <a:pt x="613" y="382"/>
                  </a:lnTo>
                  <a:lnTo>
                    <a:pt x="618" y="377"/>
                  </a:lnTo>
                  <a:lnTo>
                    <a:pt x="623" y="377"/>
                  </a:lnTo>
                  <a:lnTo>
                    <a:pt x="623" y="382"/>
                  </a:lnTo>
                  <a:lnTo>
                    <a:pt x="627" y="386"/>
                  </a:lnTo>
                  <a:lnTo>
                    <a:pt x="632" y="391"/>
                  </a:lnTo>
                  <a:lnTo>
                    <a:pt x="627" y="391"/>
                  </a:lnTo>
                  <a:close/>
                  <a:moveTo>
                    <a:pt x="599" y="377"/>
                  </a:moveTo>
                  <a:lnTo>
                    <a:pt x="594" y="377"/>
                  </a:lnTo>
                  <a:lnTo>
                    <a:pt x="589" y="382"/>
                  </a:lnTo>
                  <a:lnTo>
                    <a:pt x="584" y="382"/>
                  </a:lnTo>
                  <a:lnTo>
                    <a:pt x="584" y="377"/>
                  </a:lnTo>
                  <a:lnTo>
                    <a:pt x="594" y="372"/>
                  </a:lnTo>
                  <a:lnTo>
                    <a:pt x="599" y="372"/>
                  </a:lnTo>
                  <a:lnTo>
                    <a:pt x="603" y="372"/>
                  </a:lnTo>
                  <a:lnTo>
                    <a:pt x="599" y="377"/>
                  </a:lnTo>
                  <a:close/>
                  <a:moveTo>
                    <a:pt x="570" y="391"/>
                  </a:moveTo>
                  <a:lnTo>
                    <a:pt x="565" y="386"/>
                  </a:lnTo>
                  <a:lnTo>
                    <a:pt x="560" y="391"/>
                  </a:lnTo>
                  <a:lnTo>
                    <a:pt x="555" y="391"/>
                  </a:lnTo>
                  <a:lnTo>
                    <a:pt x="555" y="386"/>
                  </a:lnTo>
                  <a:lnTo>
                    <a:pt x="560" y="386"/>
                  </a:lnTo>
                  <a:lnTo>
                    <a:pt x="565" y="382"/>
                  </a:lnTo>
                  <a:lnTo>
                    <a:pt x="570" y="386"/>
                  </a:lnTo>
                  <a:lnTo>
                    <a:pt x="574" y="386"/>
                  </a:lnTo>
                  <a:lnTo>
                    <a:pt x="574" y="391"/>
                  </a:lnTo>
                  <a:lnTo>
                    <a:pt x="570" y="391"/>
                  </a:lnTo>
                  <a:close/>
                  <a:moveTo>
                    <a:pt x="541" y="406"/>
                  </a:moveTo>
                  <a:lnTo>
                    <a:pt x="536" y="401"/>
                  </a:lnTo>
                  <a:lnTo>
                    <a:pt x="531" y="401"/>
                  </a:lnTo>
                  <a:lnTo>
                    <a:pt x="531" y="396"/>
                  </a:lnTo>
                  <a:lnTo>
                    <a:pt x="531" y="391"/>
                  </a:lnTo>
                  <a:lnTo>
                    <a:pt x="536" y="391"/>
                  </a:lnTo>
                  <a:lnTo>
                    <a:pt x="536" y="396"/>
                  </a:lnTo>
                  <a:lnTo>
                    <a:pt x="536" y="401"/>
                  </a:lnTo>
                  <a:lnTo>
                    <a:pt x="536" y="396"/>
                  </a:lnTo>
                  <a:lnTo>
                    <a:pt x="545" y="401"/>
                  </a:lnTo>
                  <a:lnTo>
                    <a:pt x="541" y="406"/>
                  </a:lnTo>
                  <a:close/>
                  <a:moveTo>
                    <a:pt x="536" y="382"/>
                  </a:moveTo>
                  <a:lnTo>
                    <a:pt x="536" y="377"/>
                  </a:lnTo>
                  <a:lnTo>
                    <a:pt x="536" y="367"/>
                  </a:lnTo>
                  <a:lnTo>
                    <a:pt x="536" y="362"/>
                  </a:lnTo>
                  <a:lnTo>
                    <a:pt x="541" y="362"/>
                  </a:lnTo>
                  <a:lnTo>
                    <a:pt x="541" y="367"/>
                  </a:lnTo>
                  <a:lnTo>
                    <a:pt x="541" y="377"/>
                  </a:lnTo>
                  <a:lnTo>
                    <a:pt x="541" y="382"/>
                  </a:lnTo>
                  <a:lnTo>
                    <a:pt x="536" y="382"/>
                  </a:lnTo>
                  <a:close/>
                  <a:moveTo>
                    <a:pt x="541" y="348"/>
                  </a:moveTo>
                  <a:lnTo>
                    <a:pt x="545" y="338"/>
                  </a:lnTo>
                  <a:lnTo>
                    <a:pt x="545" y="333"/>
                  </a:lnTo>
                  <a:lnTo>
                    <a:pt x="545" y="329"/>
                  </a:lnTo>
                  <a:lnTo>
                    <a:pt x="550" y="333"/>
                  </a:lnTo>
                  <a:lnTo>
                    <a:pt x="550" y="338"/>
                  </a:lnTo>
                  <a:lnTo>
                    <a:pt x="545" y="348"/>
                  </a:lnTo>
                  <a:lnTo>
                    <a:pt x="541" y="348"/>
                  </a:lnTo>
                  <a:close/>
                  <a:moveTo>
                    <a:pt x="541" y="314"/>
                  </a:moveTo>
                  <a:lnTo>
                    <a:pt x="541" y="300"/>
                  </a:lnTo>
                  <a:lnTo>
                    <a:pt x="541" y="295"/>
                  </a:lnTo>
                  <a:lnTo>
                    <a:pt x="545" y="300"/>
                  </a:lnTo>
                  <a:lnTo>
                    <a:pt x="545" y="314"/>
                  </a:lnTo>
                  <a:lnTo>
                    <a:pt x="541" y="314"/>
                  </a:lnTo>
                  <a:close/>
                  <a:moveTo>
                    <a:pt x="541" y="280"/>
                  </a:moveTo>
                  <a:lnTo>
                    <a:pt x="536" y="271"/>
                  </a:lnTo>
                  <a:lnTo>
                    <a:pt x="536" y="266"/>
                  </a:lnTo>
                  <a:lnTo>
                    <a:pt x="541" y="266"/>
                  </a:lnTo>
                  <a:lnTo>
                    <a:pt x="541" y="271"/>
                  </a:lnTo>
                  <a:lnTo>
                    <a:pt x="545" y="280"/>
                  </a:lnTo>
                  <a:lnTo>
                    <a:pt x="541" y="280"/>
                  </a:lnTo>
                  <a:close/>
                  <a:moveTo>
                    <a:pt x="536" y="247"/>
                  </a:moveTo>
                  <a:lnTo>
                    <a:pt x="536" y="242"/>
                  </a:lnTo>
                  <a:lnTo>
                    <a:pt x="531" y="232"/>
                  </a:lnTo>
                  <a:lnTo>
                    <a:pt x="536" y="232"/>
                  </a:lnTo>
                  <a:lnTo>
                    <a:pt x="541" y="242"/>
                  </a:lnTo>
                  <a:lnTo>
                    <a:pt x="541" y="247"/>
                  </a:lnTo>
                  <a:lnTo>
                    <a:pt x="536" y="251"/>
                  </a:lnTo>
                  <a:lnTo>
                    <a:pt x="536" y="247"/>
                  </a:lnTo>
                  <a:close/>
                  <a:moveTo>
                    <a:pt x="521" y="218"/>
                  </a:moveTo>
                  <a:lnTo>
                    <a:pt x="521" y="213"/>
                  </a:lnTo>
                  <a:lnTo>
                    <a:pt x="521" y="203"/>
                  </a:lnTo>
                  <a:lnTo>
                    <a:pt x="526" y="198"/>
                  </a:lnTo>
                  <a:lnTo>
                    <a:pt x="526" y="203"/>
                  </a:lnTo>
                  <a:lnTo>
                    <a:pt x="526" y="213"/>
                  </a:lnTo>
                  <a:lnTo>
                    <a:pt x="521" y="213"/>
                  </a:lnTo>
                  <a:lnTo>
                    <a:pt x="526" y="218"/>
                  </a:lnTo>
                  <a:lnTo>
                    <a:pt x="521" y="218"/>
                  </a:lnTo>
                  <a:close/>
                  <a:moveTo>
                    <a:pt x="526" y="184"/>
                  </a:moveTo>
                  <a:lnTo>
                    <a:pt x="526" y="174"/>
                  </a:lnTo>
                  <a:lnTo>
                    <a:pt x="526" y="169"/>
                  </a:lnTo>
                  <a:lnTo>
                    <a:pt x="531" y="169"/>
                  </a:lnTo>
                  <a:lnTo>
                    <a:pt x="531" y="179"/>
                  </a:lnTo>
                  <a:lnTo>
                    <a:pt x="531" y="184"/>
                  </a:lnTo>
                  <a:lnTo>
                    <a:pt x="526" y="184"/>
                  </a:lnTo>
                  <a:close/>
                  <a:moveTo>
                    <a:pt x="536" y="150"/>
                  </a:moveTo>
                  <a:lnTo>
                    <a:pt x="536" y="150"/>
                  </a:lnTo>
                  <a:lnTo>
                    <a:pt x="526" y="140"/>
                  </a:lnTo>
                  <a:lnTo>
                    <a:pt x="526" y="136"/>
                  </a:lnTo>
                  <a:lnTo>
                    <a:pt x="531" y="140"/>
                  </a:lnTo>
                  <a:lnTo>
                    <a:pt x="541" y="145"/>
                  </a:lnTo>
                  <a:lnTo>
                    <a:pt x="541" y="150"/>
                  </a:lnTo>
                  <a:lnTo>
                    <a:pt x="536" y="155"/>
                  </a:lnTo>
                  <a:lnTo>
                    <a:pt x="536" y="150"/>
                  </a:lnTo>
                  <a:close/>
                  <a:moveTo>
                    <a:pt x="516" y="126"/>
                  </a:moveTo>
                  <a:lnTo>
                    <a:pt x="507" y="121"/>
                  </a:lnTo>
                  <a:lnTo>
                    <a:pt x="507" y="116"/>
                  </a:lnTo>
                  <a:lnTo>
                    <a:pt x="502" y="116"/>
                  </a:lnTo>
                  <a:lnTo>
                    <a:pt x="507" y="116"/>
                  </a:lnTo>
                  <a:lnTo>
                    <a:pt x="507" y="111"/>
                  </a:lnTo>
                  <a:lnTo>
                    <a:pt x="512" y="116"/>
                  </a:lnTo>
                  <a:lnTo>
                    <a:pt x="516" y="126"/>
                  </a:lnTo>
                  <a:close/>
                  <a:moveTo>
                    <a:pt x="492" y="102"/>
                  </a:moveTo>
                  <a:lnTo>
                    <a:pt x="488" y="87"/>
                  </a:lnTo>
                  <a:lnTo>
                    <a:pt x="492" y="87"/>
                  </a:lnTo>
                  <a:lnTo>
                    <a:pt x="497" y="102"/>
                  </a:lnTo>
                  <a:lnTo>
                    <a:pt x="492" y="107"/>
                  </a:lnTo>
                  <a:lnTo>
                    <a:pt x="492" y="102"/>
                  </a:lnTo>
                  <a:close/>
                  <a:moveTo>
                    <a:pt x="478" y="78"/>
                  </a:moveTo>
                  <a:lnTo>
                    <a:pt x="468" y="63"/>
                  </a:lnTo>
                  <a:lnTo>
                    <a:pt x="473" y="63"/>
                  </a:lnTo>
                  <a:lnTo>
                    <a:pt x="478" y="78"/>
                  </a:lnTo>
                  <a:close/>
                  <a:moveTo>
                    <a:pt x="468" y="44"/>
                  </a:moveTo>
                  <a:lnTo>
                    <a:pt x="468" y="29"/>
                  </a:lnTo>
                  <a:lnTo>
                    <a:pt x="468" y="34"/>
                  </a:lnTo>
                  <a:lnTo>
                    <a:pt x="468" y="29"/>
                  </a:lnTo>
                  <a:lnTo>
                    <a:pt x="473" y="29"/>
                  </a:lnTo>
                  <a:lnTo>
                    <a:pt x="473" y="44"/>
                  </a:lnTo>
                  <a:lnTo>
                    <a:pt x="468" y="44"/>
                  </a:lnTo>
                  <a:lnTo>
                    <a:pt x="468" y="49"/>
                  </a:lnTo>
                  <a:lnTo>
                    <a:pt x="468" y="44"/>
                  </a:lnTo>
                  <a:close/>
                  <a:moveTo>
                    <a:pt x="459" y="15"/>
                  </a:moveTo>
                  <a:lnTo>
                    <a:pt x="454" y="5"/>
                  </a:lnTo>
                  <a:lnTo>
                    <a:pt x="459" y="0"/>
                  </a:lnTo>
                  <a:lnTo>
                    <a:pt x="463" y="0"/>
                  </a:lnTo>
                  <a:lnTo>
                    <a:pt x="459" y="0"/>
                  </a:lnTo>
                  <a:lnTo>
                    <a:pt x="459" y="5"/>
                  </a:lnTo>
                  <a:lnTo>
                    <a:pt x="463" y="10"/>
                  </a:lnTo>
                  <a:lnTo>
                    <a:pt x="463" y="15"/>
                  </a:lnTo>
                  <a:lnTo>
                    <a:pt x="459" y="15"/>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86" name="Freeform 56">
              <a:extLst>
                <a:ext uri="{FF2B5EF4-FFF2-40B4-BE49-F238E27FC236}">
                  <a16:creationId xmlns:a16="http://schemas.microsoft.com/office/drawing/2014/main" id="{C83A21CF-D9BB-4ED6-890F-B86D8606125D}"/>
                </a:ext>
              </a:extLst>
            </p:cNvPr>
            <p:cNvSpPr>
              <a:spLocks noEditPoints="1"/>
            </p:cNvSpPr>
            <p:nvPr/>
          </p:nvSpPr>
          <p:spPr bwMode="auto">
            <a:xfrm>
              <a:off x="3279226" y="3632717"/>
              <a:ext cx="2240937" cy="2211177"/>
            </a:xfrm>
            <a:custGeom>
              <a:avLst/>
              <a:gdLst>
                <a:gd name="T0" fmla="*/ 7 w 1235"/>
                <a:gd name="T1" fmla="*/ 3 h 1317"/>
                <a:gd name="T2" fmla="*/ 7 w 1235"/>
                <a:gd name="T3" fmla="*/ 3 h 1317"/>
                <a:gd name="T4" fmla="*/ 7 w 1235"/>
                <a:gd name="T5" fmla="*/ 3 h 1317"/>
                <a:gd name="T6" fmla="*/ 7 w 1235"/>
                <a:gd name="T7" fmla="*/ 3 h 1317"/>
                <a:gd name="T8" fmla="*/ 7 w 1235"/>
                <a:gd name="T9" fmla="*/ 3 h 1317"/>
                <a:gd name="T10" fmla="*/ 7 w 1235"/>
                <a:gd name="T11" fmla="*/ 3 h 1317"/>
                <a:gd name="T12" fmla="*/ 7 w 1235"/>
                <a:gd name="T13" fmla="*/ 3 h 1317"/>
                <a:gd name="T14" fmla="*/ 7 w 1235"/>
                <a:gd name="T15" fmla="*/ 3 h 1317"/>
                <a:gd name="T16" fmla="*/ 7 w 1235"/>
                <a:gd name="T17" fmla="*/ 3 h 1317"/>
                <a:gd name="T18" fmla="*/ 7 w 1235"/>
                <a:gd name="T19" fmla="*/ 3 h 1317"/>
                <a:gd name="T20" fmla="*/ 7 w 1235"/>
                <a:gd name="T21" fmla="*/ 3 h 1317"/>
                <a:gd name="T22" fmla="*/ 7 w 1235"/>
                <a:gd name="T23" fmla="*/ 3 h 1317"/>
                <a:gd name="T24" fmla="*/ 7 w 1235"/>
                <a:gd name="T25" fmla="*/ 3 h 1317"/>
                <a:gd name="T26" fmla="*/ 7 w 1235"/>
                <a:gd name="T27" fmla="*/ 3 h 1317"/>
                <a:gd name="T28" fmla="*/ 7 w 1235"/>
                <a:gd name="T29" fmla="*/ 3 h 1317"/>
                <a:gd name="T30" fmla="*/ 7 w 1235"/>
                <a:gd name="T31" fmla="*/ 3 h 1317"/>
                <a:gd name="T32" fmla="*/ 7 w 1235"/>
                <a:gd name="T33" fmla="*/ 3 h 1317"/>
                <a:gd name="T34" fmla="*/ 7 w 1235"/>
                <a:gd name="T35" fmla="*/ 3 h 1317"/>
                <a:gd name="T36" fmla="*/ 7 w 1235"/>
                <a:gd name="T37" fmla="*/ 3 h 1317"/>
                <a:gd name="T38" fmla="*/ 7 w 1235"/>
                <a:gd name="T39" fmla="*/ 3 h 1317"/>
                <a:gd name="T40" fmla="*/ 7 w 1235"/>
                <a:gd name="T41" fmla="*/ 3 h 1317"/>
                <a:gd name="T42" fmla="*/ 7 w 1235"/>
                <a:gd name="T43" fmla="*/ 3 h 1317"/>
                <a:gd name="T44" fmla="*/ 7 w 1235"/>
                <a:gd name="T45" fmla="*/ 3 h 1317"/>
                <a:gd name="T46" fmla="*/ 7 w 1235"/>
                <a:gd name="T47" fmla="*/ 3 h 1317"/>
                <a:gd name="T48" fmla="*/ 7 w 1235"/>
                <a:gd name="T49" fmla="*/ 3 h 1317"/>
                <a:gd name="T50" fmla="*/ 7 w 1235"/>
                <a:gd name="T51" fmla="*/ 3 h 1317"/>
                <a:gd name="T52" fmla="*/ 7 w 1235"/>
                <a:gd name="T53" fmla="*/ 3 h 1317"/>
                <a:gd name="T54" fmla="*/ 7 w 1235"/>
                <a:gd name="T55" fmla="*/ 3 h 1317"/>
                <a:gd name="T56" fmla="*/ 7 w 1235"/>
                <a:gd name="T57" fmla="*/ 3 h 1317"/>
                <a:gd name="T58" fmla="*/ 7 w 1235"/>
                <a:gd name="T59" fmla="*/ 3 h 1317"/>
                <a:gd name="T60" fmla="*/ 7 w 1235"/>
                <a:gd name="T61" fmla="*/ 3 h 1317"/>
                <a:gd name="T62" fmla="*/ 7 w 1235"/>
                <a:gd name="T63" fmla="*/ 3 h 1317"/>
                <a:gd name="T64" fmla="*/ 7 w 1235"/>
                <a:gd name="T65" fmla="*/ 3 h 1317"/>
                <a:gd name="T66" fmla="*/ 7 w 1235"/>
                <a:gd name="T67" fmla="*/ 3 h 1317"/>
                <a:gd name="T68" fmla="*/ 7 w 1235"/>
                <a:gd name="T69" fmla="*/ 3 h 1317"/>
                <a:gd name="T70" fmla="*/ 7 w 1235"/>
                <a:gd name="T71" fmla="*/ 3 h 1317"/>
                <a:gd name="T72" fmla="*/ 7 w 1235"/>
                <a:gd name="T73" fmla="*/ 3 h 1317"/>
                <a:gd name="T74" fmla="*/ 7 w 1235"/>
                <a:gd name="T75" fmla="*/ 3 h 1317"/>
                <a:gd name="T76" fmla="*/ 7 w 1235"/>
                <a:gd name="T77" fmla="*/ 3 h 1317"/>
                <a:gd name="T78" fmla="*/ 7 w 1235"/>
                <a:gd name="T79" fmla="*/ 3 h 1317"/>
                <a:gd name="T80" fmla="*/ 7 w 1235"/>
                <a:gd name="T81" fmla="*/ 3 h 1317"/>
                <a:gd name="T82" fmla="*/ 7 w 1235"/>
                <a:gd name="T83" fmla="*/ 3 h 1317"/>
                <a:gd name="T84" fmla="*/ 7 w 1235"/>
                <a:gd name="T85" fmla="*/ 3 h 1317"/>
                <a:gd name="T86" fmla="*/ 7 w 1235"/>
                <a:gd name="T87" fmla="*/ 3 h 1317"/>
                <a:gd name="T88" fmla="*/ 7 w 1235"/>
                <a:gd name="T89" fmla="*/ 3 h 1317"/>
                <a:gd name="T90" fmla="*/ 7 w 1235"/>
                <a:gd name="T91" fmla="*/ 3 h 1317"/>
                <a:gd name="T92" fmla="*/ 7 w 1235"/>
                <a:gd name="T93" fmla="*/ 3 h 1317"/>
                <a:gd name="T94" fmla="*/ 7 w 1235"/>
                <a:gd name="T95" fmla="*/ 3 h 1317"/>
                <a:gd name="T96" fmla="*/ 7 w 1235"/>
                <a:gd name="T97" fmla="*/ 3 h 1317"/>
                <a:gd name="T98" fmla="*/ 7 w 1235"/>
                <a:gd name="T99" fmla="*/ 3 h 1317"/>
                <a:gd name="T100" fmla="*/ 7 w 1235"/>
                <a:gd name="T101" fmla="*/ 3 h 1317"/>
                <a:gd name="T102" fmla="*/ 7 w 1235"/>
                <a:gd name="T103" fmla="*/ 3 h 1317"/>
                <a:gd name="T104" fmla="*/ 7 w 1235"/>
                <a:gd name="T105" fmla="*/ 3 h 1317"/>
                <a:gd name="T106" fmla="*/ 7 w 1235"/>
                <a:gd name="T107" fmla="*/ 3 h 1317"/>
                <a:gd name="T108" fmla="*/ 7 w 1235"/>
                <a:gd name="T109" fmla="*/ 3 h 1317"/>
                <a:gd name="T110" fmla="*/ 7 w 1235"/>
                <a:gd name="T111" fmla="*/ 3 h 1317"/>
                <a:gd name="T112" fmla="*/ 7 w 1235"/>
                <a:gd name="T113" fmla="*/ 3 h 1317"/>
                <a:gd name="T114" fmla="*/ 7 w 1235"/>
                <a:gd name="T115" fmla="*/ 3 h 1317"/>
                <a:gd name="T116" fmla="*/ 7 w 1235"/>
                <a:gd name="T117" fmla="*/ 3 h 1317"/>
                <a:gd name="T118" fmla="*/ 7 w 1235"/>
                <a:gd name="T119" fmla="*/ 3 h 1317"/>
                <a:gd name="T120" fmla="*/ 7 w 1235"/>
                <a:gd name="T121" fmla="*/ 3 h 1317"/>
                <a:gd name="T122" fmla="*/ 7 w 1235"/>
                <a:gd name="T123" fmla="*/ 0 h 13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35"/>
                <a:gd name="T187" fmla="*/ 0 h 1317"/>
                <a:gd name="T188" fmla="*/ 1235 w 1235"/>
                <a:gd name="T189" fmla="*/ 1317 h 13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35" h="1317">
                  <a:moveTo>
                    <a:pt x="709" y="599"/>
                  </a:moveTo>
                  <a:lnTo>
                    <a:pt x="709" y="613"/>
                  </a:lnTo>
                  <a:lnTo>
                    <a:pt x="704" y="618"/>
                  </a:lnTo>
                  <a:lnTo>
                    <a:pt x="704" y="613"/>
                  </a:lnTo>
                  <a:lnTo>
                    <a:pt x="704" y="599"/>
                  </a:lnTo>
                  <a:lnTo>
                    <a:pt x="709" y="599"/>
                  </a:lnTo>
                  <a:close/>
                  <a:moveTo>
                    <a:pt x="714" y="632"/>
                  </a:moveTo>
                  <a:lnTo>
                    <a:pt x="714" y="647"/>
                  </a:lnTo>
                  <a:lnTo>
                    <a:pt x="709" y="647"/>
                  </a:lnTo>
                  <a:lnTo>
                    <a:pt x="709" y="632"/>
                  </a:lnTo>
                  <a:lnTo>
                    <a:pt x="714" y="627"/>
                  </a:lnTo>
                  <a:lnTo>
                    <a:pt x="714" y="632"/>
                  </a:lnTo>
                  <a:close/>
                  <a:moveTo>
                    <a:pt x="718" y="661"/>
                  </a:moveTo>
                  <a:lnTo>
                    <a:pt x="733" y="666"/>
                  </a:lnTo>
                  <a:lnTo>
                    <a:pt x="733" y="671"/>
                  </a:lnTo>
                  <a:lnTo>
                    <a:pt x="718" y="666"/>
                  </a:lnTo>
                  <a:lnTo>
                    <a:pt x="718" y="661"/>
                  </a:lnTo>
                  <a:close/>
                  <a:moveTo>
                    <a:pt x="752" y="666"/>
                  </a:moveTo>
                  <a:lnTo>
                    <a:pt x="762" y="671"/>
                  </a:lnTo>
                  <a:lnTo>
                    <a:pt x="767" y="671"/>
                  </a:lnTo>
                  <a:lnTo>
                    <a:pt x="767" y="676"/>
                  </a:lnTo>
                  <a:lnTo>
                    <a:pt x="762" y="676"/>
                  </a:lnTo>
                  <a:lnTo>
                    <a:pt x="747" y="671"/>
                  </a:lnTo>
                  <a:lnTo>
                    <a:pt x="747" y="666"/>
                  </a:lnTo>
                  <a:lnTo>
                    <a:pt x="752" y="666"/>
                  </a:lnTo>
                  <a:close/>
                  <a:moveTo>
                    <a:pt x="781" y="685"/>
                  </a:moveTo>
                  <a:lnTo>
                    <a:pt x="781" y="685"/>
                  </a:lnTo>
                  <a:lnTo>
                    <a:pt x="791" y="690"/>
                  </a:lnTo>
                  <a:lnTo>
                    <a:pt x="791" y="695"/>
                  </a:lnTo>
                  <a:lnTo>
                    <a:pt x="791" y="700"/>
                  </a:lnTo>
                  <a:lnTo>
                    <a:pt x="786" y="695"/>
                  </a:lnTo>
                  <a:lnTo>
                    <a:pt x="776" y="690"/>
                  </a:lnTo>
                  <a:lnTo>
                    <a:pt x="776" y="685"/>
                  </a:lnTo>
                  <a:lnTo>
                    <a:pt x="781" y="685"/>
                  </a:lnTo>
                  <a:close/>
                  <a:moveTo>
                    <a:pt x="800" y="710"/>
                  </a:moveTo>
                  <a:lnTo>
                    <a:pt x="805" y="714"/>
                  </a:lnTo>
                  <a:lnTo>
                    <a:pt x="815" y="714"/>
                  </a:lnTo>
                  <a:lnTo>
                    <a:pt x="815" y="719"/>
                  </a:lnTo>
                  <a:lnTo>
                    <a:pt x="810" y="719"/>
                  </a:lnTo>
                  <a:lnTo>
                    <a:pt x="800" y="719"/>
                  </a:lnTo>
                  <a:lnTo>
                    <a:pt x="800" y="714"/>
                  </a:lnTo>
                  <a:lnTo>
                    <a:pt x="800" y="710"/>
                  </a:lnTo>
                  <a:close/>
                  <a:moveTo>
                    <a:pt x="829" y="729"/>
                  </a:moveTo>
                  <a:lnTo>
                    <a:pt x="834" y="743"/>
                  </a:lnTo>
                  <a:lnTo>
                    <a:pt x="834" y="748"/>
                  </a:lnTo>
                  <a:lnTo>
                    <a:pt x="829" y="748"/>
                  </a:lnTo>
                  <a:lnTo>
                    <a:pt x="825" y="734"/>
                  </a:lnTo>
                  <a:lnTo>
                    <a:pt x="825" y="729"/>
                  </a:lnTo>
                  <a:lnTo>
                    <a:pt x="829" y="729"/>
                  </a:lnTo>
                  <a:close/>
                  <a:moveTo>
                    <a:pt x="849" y="743"/>
                  </a:moveTo>
                  <a:lnTo>
                    <a:pt x="853" y="743"/>
                  </a:lnTo>
                  <a:lnTo>
                    <a:pt x="863" y="743"/>
                  </a:lnTo>
                  <a:lnTo>
                    <a:pt x="868" y="743"/>
                  </a:lnTo>
                  <a:lnTo>
                    <a:pt x="863" y="748"/>
                  </a:lnTo>
                  <a:lnTo>
                    <a:pt x="853" y="748"/>
                  </a:lnTo>
                  <a:lnTo>
                    <a:pt x="849" y="748"/>
                  </a:lnTo>
                  <a:lnTo>
                    <a:pt x="849" y="743"/>
                  </a:lnTo>
                  <a:close/>
                  <a:moveTo>
                    <a:pt x="882" y="748"/>
                  </a:moveTo>
                  <a:lnTo>
                    <a:pt x="882" y="748"/>
                  </a:lnTo>
                  <a:lnTo>
                    <a:pt x="892" y="753"/>
                  </a:lnTo>
                  <a:lnTo>
                    <a:pt x="892" y="758"/>
                  </a:lnTo>
                  <a:lnTo>
                    <a:pt x="887" y="763"/>
                  </a:lnTo>
                  <a:lnTo>
                    <a:pt x="887" y="758"/>
                  </a:lnTo>
                  <a:lnTo>
                    <a:pt x="878" y="753"/>
                  </a:lnTo>
                  <a:lnTo>
                    <a:pt x="878" y="748"/>
                  </a:lnTo>
                  <a:lnTo>
                    <a:pt x="882" y="748"/>
                  </a:lnTo>
                  <a:close/>
                  <a:moveTo>
                    <a:pt x="887" y="777"/>
                  </a:moveTo>
                  <a:lnTo>
                    <a:pt x="887" y="782"/>
                  </a:lnTo>
                  <a:lnTo>
                    <a:pt x="882" y="792"/>
                  </a:lnTo>
                  <a:lnTo>
                    <a:pt x="878" y="792"/>
                  </a:lnTo>
                  <a:lnTo>
                    <a:pt x="882" y="782"/>
                  </a:lnTo>
                  <a:lnTo>
                    <a:pt x="882" y="777"/>
                  </a:lnTo>
                  <a:lnTo>
                    <a:pt x="882" y="772"/>
                  </a:lnTo>
                  <a:lnTo>
                    <a:pt x="887" y="777"/>
                  </a:lnTo>
                  <a:close/>
                  <a:moveTo>
                    <a:pt x="882" y="811"/>
                  </a:moveTo>
                  <a:lnTo>
                    <a:pt x="887" y="816"/>
                  </a:lnTo>
                  <a:lnTo>
                    <a:pt x="882" y="825"/>
                  </a:lnTo>
                  <a:lnTo>
                    <a:pt x="878" y="825"/>
                  </a:lnTo>
                  <a:lnTo>
                    <a:pt x="882" y="816"/>
                  </a:lnTo>
                  <a:lnTo>
                    <a:pt x="878" y="811"/>
                  </a:lnTo>
                  <a:lnTo>
                    <a:pt x="878" y="806"/>
                  </a:lnTo>
                  <a:lnTo>
                    <a:pt x="882" y="806"/>
                  </a:lnTo>
                  <a:lnTo>
                    <a:pt x="882" y="811"/>
                  </a:lnTo>
                  <a:close/>
                  <a:moveTo>
                    <a:pt x="897" y="830"/>
                  </a:moveTo>
                  <a:lnTo>
                    <a:pt x="902" y="835"/>
                  </a:lnTo>
                  <a:lnTo>
                    <a:pt x="907" y="840"/>
                  </a:lnTo>
                  <a:lnTo>
                    <a:pt x="907" y="845"/>
                  </a:lnTo>
                  <a:lnTo>
                    <a:pt x="902" y="845"/>
                  </a:lnTo>
                  <a:lnTo>
                    <a:pt x="897" y="835"/>
                  </a:lnTo>
                  <a:lnTo>
                    <a:pt x="897" y="830"/>
                  </a:lnTo>
                  <a:close/>
                  <a:moveTo>
                    <a:pt x="907" y="864"/>
                  </a:moveTo>
                  <a:lnTo>
                    <a:pt x="907" y="864"/>
                  </a:lnTo>
                  <a:lnTo>
                    <a:pt x="907" y="874"/>
                  </a:lnTo>
                  <a:lnTo>
                    <a:pt x="902" y="874"/>
                  </a:lnTo>
                  <a:lnTo>
                    <a:pt x="897" y="878"/>
                  </a:lnTo>
                  <a:lnTo>
                    <a:pt x="897" y="874"/>
                  </a:lnTo>
                  <a:lnTo>
                    <a:pt x="902" y="869"/>
                  </a:lnTo>
                  <a:lnTo>
                    <a:pt x="902" y="874"/>
                  </a:lnTo>
                  <a:lnTo>
                    <a:pt x="902" y="864"/>
                  </a:lnTo>
                  <a:lnTo>
                    <a:pt x="907" y="859"/>
                  </a:lnTo>
                  <a:lnTo>
                    <a:pt x="907" y="864"/>
                  </a:lnTo>
                  <a:close/>
                  <a:moveTo>
                    <a:pt x="887" y="888"/>
                  </a:moveTo>
                  <a:lnTo>
                    <a:pt x="887" y="888"/>
                  </a:lnTo>
                  <a:lnTo>
                    <a:pt x="897" y="888"/>
                  </a:lnTo>
                  <a:lnTo>
                    <a:pt x="897" y="893"/>
                  </a:lnTo>
                  <a:lnTo>
                    <a:pt x="897" y="898"/>
                  </a:lnTo>
                  <a:lnTo>
                    <a:pt x="897" y="893"/>
                  </a:lnTo>
                  <a:lnTo>
                    <a:pt x="892" y="893"/>
                  </a:lnTo>
                  <a:lnTo>
                    <a:pt x="897" y="893"/>
                  </a:lnTo>
                  <a:lnTo>
                    <a:pt x="887" y="893"/>
                  </a:lnTo>
                  <a:lnTo>
                    <a:pt x="882" y="893"/>
                  </a:lnTo>
                  <a:lnTo>
                    <a:pt x="882" y="888"/>
                  </a:lnTo>
                  <a:lnTo>
                    <a:pt x="887" y="883"/>
                  </a:lnTo>
                  <a:lnTo>
                    <a:pt x="887" y="888"/>
                  </a:lnTo>
                  <a:close/>
                  <a:moveTo>
                    <a:pt x="902" y="912"/>
                  </a:moveTo>
                  <a:lnTo>
                    <a:pt x="902" y="912"/>
                  </a:lnTo>
                  <a:lnTo>
                    <a:pt x="902" y="917"/>
                  </a:lnTo>
                  <a:lnTo>
                    <a:pt x="907" y="922"/>
                  </a:lnTo>
                  <a:lnTo>
                    <a:pt x="902" y="922"/>
                  </a:lnTo>
                  <a:lnTo>
                    <a:pt x="897" y="912"/>
                  </a:lnTo>
                  <a:lnTo>
                    <a:pt x="897" y="907"/>
                  </a:lnTo>
                  <a:lnTo>
                    <a:pt x="902" y="907"/>
                  </a:lnTo>
                  <a:lnTo>
                    <a:pt x="902" y="912"/>
                  </a:lnTo>
                  <a:close/>
                  <a:moveTo>
                    <a:pt x="921" y="931"/>
                  </a:moveTo>
                  <a:lnTo>
                    <a:pt x="926" y="936"/>
                  </a:lnTo>
                  <a:lnTo>
                    <a:pt x="926" y="946"/>
                  </a:lnTo>
                  <a:lnTo>
                    <a:pt x="921" y="946"/>
                  </a:lnTo>
                  <a:lnTo>
                    <a:pt x="921" y="936"/>
                  </a:lnTo>
                  <a:lnTo>
                    <a:pt x="921" y="941"/>
                  </a:lnTo>
                  <a:lnTo>
                    <a:pt x="916" y="936"/>
                  </a:lnTo>
                  <a:lnTo>
                    <a:pt x="916" y="931"/>
                  </a:lnTo>
                  <a:lnTo>
                    <a:pt x="921" y="931"/>
                  </a:lnTo>
                  <a:close/>
                  <a:moveTo>
                    <a:pt x="916" y="956"/>
                  </a:moveTo>
                  <a:lnTo>
                    <a:pt x="916" y="956"/>
                  </a:lnTo>
                  <a:lnTo>
                    <a:pt x="916" y="970"/>
                  </a:lnTo>
                  <a:lnTo>
                    <a:pt x="916" y="965"/>
                  </a:lnTo>
                  <a:lnTo>
                    <a:pt x="916" y="970"/>
                  </a:lnTo>
                  <a:lnTo>
                    <a:pt x="911" y="970"/>
                  </a:lnTo>
                  <a:lnTo>
                    <a:pt x="911" y="956"/>
                  </a:lnTo>
                  <a:lnTo>
                    <a:pt x="911" y="951"/>
                  </a:lnTo>
                  <a:lnTo>
                    <a:pt x="916" y="956"/>
                  </a:lnTo>
                  <a:close/>
                  <a:moveTo>
                    <a:pt x="931" y="980"/>
                  </a:moveTo>
                  <a:lnTo>
                    <a:pt x="931" y="985"/>
                  </a:lnTo>
                  <a:lnTo>
                    <a:pt x="931" y="989"/>
                  </a:lnTo>
                  <a:lnTo>
                    <a:pt x="935" y="989"/>
                  </a:lnTo>
                  <a:lnTo>
                    <a:pt x="935" y="994"/>
                  </a:lnTo>
                  <a:lnTo>
                    <a:pt x="931" y="994"/>
                  </a:lnTo>
                  <a:lnTo>
                    <a:pt x="926" y="994"/>
                  </a:lnTo>
                  <a:lnTo>
                    <a:pt x="926" y="985"/>
                  </a:lnTo>
                  <a:lnTo>
                    <a:pt x="926" y="980"/>
                  </a:lnTo>
                  <a:lnTo>
                    <a:pt x="931" y="980"/>
                  </a:lnTo>
                  <a:close/>
                  <a:moveTo>
                    <a:pt x="945" y="1004"/>
                  </a:moveTo>
                  <a:lnTo>
                    <a:pt x="945" y="1009"/>
                  </a:lnTo>
                  <a:lnTo>
                    <a:pt x="945" y="1018"/>
                  </a:lnTo>
                  <a:lnTo>
                    <a:pt x="945" y="1023"/>
                  </a:lnTo>
                  <a:lnTo>
                    <a:pt x="940" y="1018"/>
                  </a:lnTo>
                  <a:lnTo>
                    <a:pt x="940" y="1013"/>
                  </a:lnTo>
                  <a:lnTo>
                    <a:pt x="940" y="1004"/>
                  </a:lnTo>
                  <a:lnTo>
                    <a:pt x="945" y="1004"/>
                  </a:lnTo>
                  <a:close/>
                  <a:moveTo>
                    <a:pt x="950" y="1038"/>
                  </a:moveTo>
                  <a:lnTo>
                    <a:pt x="950" y="1042"/>
                  </a:lnTo>
                  <a:lnTo>
                    <a:pt x="950" y="1038"/>
                  </a:lnTo>
                  <a:lnTo>
                    <a:pt x="960" y="1047"/>
                  </a:lnTo>
                  <a:lnTo>
                    <a:pt x="955" y="1052"/>
                  </a:lnTo>
                  <a:lnTo>
                    <a:pt x="945" y="1042"/>
                  </a:lnTo>
                  <a:lnTo>
                    <a:pt x="945" y="1038"/>
                  </a:lnTo>
                  <a:lnTo>
                    <a:pt x="950" y="1033"/>
                  </a:lnTo>
                  <a:lnTo>
                    <a:pt x="950" y="1038"/>
                  </a:lnTo>
                  <a:close/>
                  <a:moveTo>
                    <a:pt x="969" y="1033"/>
                  </a:moveTo>
                  <a:lnTo>
                    <a:pt x="974" y="1028"/>
                  </a:lnTo>
                  <a:lnTo>
                    <a:pt x="974" y="1023"/>
                  </a:lnTo>
                  <a:lnTo>
                    <a:pt x="979" y="1023"/>
                  </a:lnTo>
                  <a:lnTo>
                    <a:pt x="979" y="1028"/>
                  </a:lnTo>
                  <a:lnTo>
                    <a:pt x="979" y="1033"/>
                  </a:lnTo>
                  <a:lnTo>
                    <a:pt x="969" y="1038"/>
                  </a:lnTo>
                  <a:lnTo>
                    <a:pt x="964" y="1038"/>
                  </a:lnTo>
                  <a:lnTo>
                    <a:pt x="969" y="1033"/>
                  </a:lnTo>
                  <a:close/>
                  <a:moveTo>
                    <a:pt x="989" y="1009"/>
                  </a:moveTo>
                  <a:lnTo>
                    <a:pt x="993" y="1009"/>
                  </a:lnTo>
                  <a:lnTo>
                    <a:pt x="1003" y="1004"/>
                  </a:lnTo>
                  <a:lnTo>
                    <a:pt x="1008" y="1004"/>
                  </a:lnTo>
                  <a:lnTo>
                    <a:pt x="1003" y="1009"/>
                  </a:lnTo>
                  <a:lnTo>
                    <a:pt x="993" y="1013"/>
                  </a:lnTo>
                  <a:lnTo>
                    <a:pt x="989" y="1013"/>
                  </a:lnTo>
                  <a:lnTo>
                    <a:pt x="989" y="1009"/>
                  </a:lnTo>
                  <a:close/>
                  <a:moveTo>
                    <a:pt x="1022" y="999"/>
                  </a:moveTo>
                  <a:lnTo>
                    <a:pt x="1037" y="999"/>
                  </a:lnTo>
                  <a:lnTo>
                    <a:pt x="1037" y="1004"/>
                  </a:lnTo>
                  <a:lnTo>
                    <a:pt x="1032" y="1004"/>
                  </a:lnTo>
                  <a:lnTo>
                    <a:pt x="1037" y="1004"/>
                  </a:lnTo>
                  <a:lnTo>
                    <a:pt x="1022" y="1004"/>
                  </a:lnTo>
                  <a:lnTo>
                    <a:pt x="1022" y="999"/>
                  </a:lnTo>
                  <a:close/>
                  <a:moveTo>
                    <a:pt x="1046" y="1018"/>
                  </a:moveTo>
                  <a:lnTo>
                    <a:pt x="1046" y="1028"/>
                  </a:lnTo>
                  <a:lnTo>
                    <a:pt x="1051" y="1033"/>
                  </a:lnTo>
                  <a:lnTo>
                    <a:pt x="1046" y="1038"/>
                  </a:lnTo>
                  <a:lnTo>
                    <a:pt x="1046" y="1033"/>
                  </a:lnTo>
                  <a:lnTo>
                    <a:pt x="1042" y="1028"/>
                  </a:lnTo>
                  <a:lnTo>
                    <a:pt x="1042" y="1023"/>
                  </a:lnTo>
                  <a:lnTo>
                    <a:pt x="1042" y="1018"/>
                  </a:lnTo>
                  <a:lnTo>
                    <a:pt x="1046" y="1018"/>
                  </a:lnTo>
                  <a:close/>
                  <a:moveTo>
                    <a:pt x="1061" y="1047"/>
                  </a:moveTo>
                  <a:lnTo>
                    <a:pt x="1066" y="1057"/>
                  </a:lnTo>
                  <a:lnTo>
                    <a:pt x="1061" y="1057"/>
                  </a:lnTo>
                  <a:lnTo>
                    <a:pt x="1066" y="1062"/>
                  </a:lnTo>
                  <a:lnTo>
                    <a:pt x="1066" y="1067"/>
                  </a:lnTo>
                  <a:lnTo>
                    <a:pt x="1061" y="1067"/>
                  </a:lnTo>
                  <a:lnTo>
                    <a:pt x="1061" y="1062"/>
                  </a:lnTo>
                  <a:lnTo>
                    <a:pt x="1056" y="1052"/>
                  </a:lnTo>
                  <a:lnTo>
                    <a:pt x="1056" y="1047"/>
                  </a:lnTo>
                  <a:lnTo>
                    <a:pt x="1061" y="1047"/>
                  </a:lnTo>
                  <a:close/>
                  <a:moveTo>
                    <a:pt x="1075" y="1076"/>
                  </a:moveTo>
                  <a:lnTo>
                    <a:pt x="1080" y="1081"/>
                  </a:lnTo>
                  <a:lnTo>
                    <a:pt x="1085" y="1091"/>
                  </a:lnTo>
                  <a:lnTo>
                    <a:pt x="1080" y="1096"/>
                  </a:lnTo>
                  <a:lnTo>
                    <a:pt x="1080" y="1091"/>
                  </a:lnTo>
                  <a:lnTo>
                    <a:pt x="1075" y="1081"/>
                  </a:lnTo>
                  <a:lnTo>
                    <a:pt x="1071" y="1081"/>
                  </a:lnTo>
                  <a:lnTo>
                    <a:pt x="1071" y="1076"/>
                  </a:lnTo>
                  <a:lnTo>
                    <a:pt x="1075" y="1076"/>
                  </a:lnTo>
                  <a:close/>
                  <a:moveTo>
                    <a:pt x="1100" y="1086"/>
                  </a:moveTo>
                  <a:lnTo>
                    <a:pt x="1104" y="1086"/>
                  </a:lnTo>
                  <a:lnTo>
                    <a:pt x="1114" y="1086"/>
                  </a:lnTo>
                  <a:lnTo>
                    <a:pt x="1119" y="1086"/>
                  </a:lnTo>
                  <a:lnTo>
                    <a:pt x="1119" y="1091"/>
                  </a:lnTo>
                  <a:lnTo>
                    <a:pt x="1114" y="1091"/>
                  </a:lnTo>
                  <a:lnTo>
                    <a:pt x="1104" y="1091"/>
                  </a:lnTo>
                  <a:lnTo>
                    <a:pt x="1100" y="1091"/>
                  </a:lnTo>
                  <a:lnTo>
                    <a:pt x="1100" y="1086"/>
                  </a:lnTo>
                  <a:close/>
                  <a:moveTo>
                    <a:pt x="1124" y="1071"/>
                  </a:moveTo>
                  <a:lnTo>
                    <a:pt x="1128" y="1062"/>
                  </a:lnTo>
                  <a:lnTo>
                    <a:pt x="1133" y="1057"/>
                  </a:lnTo>
                  <a:lnTo>
                    <a:pt x="1133" y="1062"/>
                  </a:lnTo>
                  <a:lnTo>
                    <a:pt x="1138" y="1062"/>
                  </a:lnTo>
                  <a:lnTo>
                    <a:pt x="1133" y="1062"/>
                  </a:lnTo>
                  <a:lnTo>
                    <a:pt x="1133" y="1067"/>
                  </a:lnTo>
                  <a:lnTo>
                    <a:pt x="1124" y="1071"/>
                  </a:lnTo>
                  <a:lnTo>
                    <a:pt x="1124" y="1076"/>
                  </a:lnTo>
                  <a:lnTo>
                    <a:pt x="1124" y="1071"/>
                  </a:lnTo>
                  <a:close/>
                  <a:moveTo>
                    <a:pt x="1148" y="1052"/>
                  </a:moveTo>
                  <a:lnTo>
                    <a:pt x="1148" y="1052"/>
                  </a:lnTo>
                  <a:lnTo>
                    <a:pt x="1157" y="1047"/>
                  </a:lnTo>
                  <a:lnTo>
                    <a:pt x="1157" y="1042"/>
                  </a:lnTo>
                  <a:lnTo>
                    <a:pt x="1162" y="1042"/>
                  </a:lnTo>
                  <a:lnTo>
                    <a:pt x="1162" y="1047"/>
                  </a:lnTo>
                  <a:lnTo>
                    <a:pt x="1157" y="1052"/>
                  </a:lnTo>
                  <a:lnTo>
                    <a:pt x="1153" y="1057"/>
                  </a:lnTo>
                  <a:lnTo>
                    <a:pt x="1148" y="1052"/>
                  </a:lnTo>
                  <a:close/>
                  <a:moveTo>
                    <a:pt x="1177" y="1033"/>
                  </a:moveTo>
                  <a:lnTo>
                    <a:pt x="1182" y="1042"/>
                  </a:lnTo>
                  <a:lnTo>
                    <a:pt x="1186" y="1042"/>
                  </a:lnTo>
                  <a:lnTo>
                    <a:pt x="1186" y="1047"/>
                  </a:lnTo>
                  <a:lnTo>
                    <a:pt x="1182" y="1047"/>
                  </a:lnTo>
                  <a:lnTo>
                    <a:pt x="1172" y="1038"/>
                  </a:lnTo>
                  <a:lnTo>
                    <a:pt x="1172" y="1033"/>
                  </a:lnTo>
                  <a:lnTo>
                    <a:pt x="1177" y="1033"/>
                  </a:lnTo>
                  <a:close/>
                  <a:moveTo>
                    <a:pt x="1191" y="1067"/>
                  </a:moveTo>
                  <a:lnTo>
                    <a:pt x="1191" y="1081"/>
                  </a:lnTo>
                  <a:lnTo>
                    <a:pt x="1186" y="1081"/>
                  </a:lnTo>
                  <a:lnTo>
                    <a:pt x="1186" y="1067"/>
                  </a:lnTo>
                  <a:lnTo>
                    <a:pt x="1186" y="1062"/>
                  </a:lnTo>
                  <a:lnTo>
                    <a:pt x="1191" y="1067"/>
                  </a:lnTo>
                  <a:close/>
                  <a:moveTo>
                    <a:pt x="1196" y="1096"/>
                  </a:moveTo>
                  <a:lnTo>
                    <a:pt x="1201" y="1110"/>
                  </a:lnTo>
                  <a:lnTo>
                    <a:pt x="1196" y="1105"/>
                  </a:lnTo>
                  <a:lnTo>
                    <a:pt x="1201" y="1105"/>
                  </a:lnTo>
                  <a:lnTo>
                    <a:pt x="1201" y="1110"/>
                  </a:lnTo>
                  <a:lnTo>
                    <a:pt x="1196" y="1110"/>
                  </a:lnTo>
                  <a:lnTo>
                    <a:pt x="1191" y="1100"/>
                  </a:lnTo>
                  <a:lnTo>
                    <a:pt x="1191" y="1096"/>
                  </a:lnTo>
                  <a:lnTo>
                    <a:pt x="1196" y="1096"/>
                  </a:lnTo>
                  <a:close/>
                  <a:moveTo>
                    <a:pt x="1215" y="1120"/>
                  </a:moveTo>
                  <a:lnTo>
                    <a:pt x="1220" y="1124"/>
                  </a:lnTo>
                  <a:lnTo>
                    <a:pt x="1215" y="1124"/>
                  </a:lnTo>
                  <a:lnTo>
                    <a:pt x="1225" y="1129"/>
                  </a:lnTo>
                  <a:lnTo>
                    <a:pt x="1225" y="1134"/>
                  </a:lnTo>
                  <a:lnTo>
                    <a:pt x="1220" y="1134"/>
                  </a:lnTo>
                  <a:lnTo>
                    <a:pt x="1215" y="1124"/>
                  </a:lnTo>
                  <a:lnTo>
                    <a:pt x="1210" y="1120"/>
                  </a:lnTo>
                  <a:lnTo>
                    <a:pt x="1215" y="1115"/>
                  </a:lnTo>
                  <a:lnTo>
                    <a:pt x="1215" y="1120"/>
                  </a:lnTo>
                  <a:close/>
                  <a:moveTo>
                    <a:pt x="1235" y="1144"/>
                  </a:moveTo>
                  <a:lnTo>
                    <a:pt x="1225" y="1158"/>
                  </a:lnTo>
                  <a:lnTo>
                    <a:pt x="1230" y="1144"/>
                  </a:lnTo>
                  <a:lnTo>
                    <a:pt x="1235" y="1144"/>
                  </a:lnTo>
                  <a:close/>
                  <a:moveTo>
                    <a:pt x="1220" y="1178"/>
                  </a:moveTo>
                  <a:lnTo>
                    <a:pt x="1210" y="1178"/>
                  </a:lnTo>
                  <a:lnTo>
                    <a:pt x="1206" y="1182"/>
                  </a:lnTo>
                  <a:lnTo>
                    <a:pt x="1201" y="1178"/>
                  </a:lnTo>
                  <a:lnTo>
                    <a:pt x="1206" y="1178"/>
                  </a:lnTo>
                  <a:lnTo>
                    <a:pt x="1210" y="1173"/>
                  </a:lnTo>
                  <a:lnTo>
                    <a:pt x="1215" y="1173"/>
                  </a:lnTo>
                  <a:lnTo>
                    <a:pt x="1220" y="1173"/>
                  </a:lnTo>
                  <a:lnTo>
                    <a:pt x="1220" y="1178"/>
                  </a:lnTo>
                  <a:close/>
                  <a:moveTo>
                    <a:pt x="1186" y="1182"/>
                  </a:moveTo>
                  <a:lnTo>
                    <a:pt x="1182" y="1182"/>
                  </a:lnTo>
                  <a:lnTo>
                    <a:pt x="1186" y="1182"/>
                  </a:lnTo>
                  <a:lnTo>
                    <a:pt x="1182" y="1192"/>
                  </a:lnTo>
                  <a:lnTo>
                    <a:pt x="1177" y="1192"/>
                  </a:lnTo>
                  <a:lnTo>
                    <a:pt x="1182" y="1182"/>
                  </a:lnTo>
                  <a:lnTo>
                    <a:pt x="1182" y="1178"/>
                  </a:lnTo>
                  <a:lnTo>
                    <a:pt x="1186" y="1178"/>
                  </a:lnTo>
                  <a:lnTo>
                    <a:pt x="1186" y="1182"/>
                  </a:lnTo>
                  <a:close/>
                  <a:moveTo>
                    <a:pt x="1172" y="1206"/>
                  </a:moveTo>
                  <a:lnTo>
                    <a:pt x="1167" y="1216"/>
                  </a:lnTo>
                  <a:lnTo>
                    <a:pt x="1167" y="1221"/>
                  </a:lnTo>
                  <a:lnTo>
                    <a:pt x="1167" y="1226"/>
                  </a:lnTo>
                  <a:lnTo>
                    <a:pt x="1162" y="1226"/>
                  </a:lnTo>
                  <a:lnTo>
                    <a:pt x="1162" y="1221"/>
                  </a:lnTo>
                  <a:lnTo>
                    <a:pt x="1162" y="1216"/>
                  </a:lnTo>
                  <a:lnTo>
                    <a:pt x="1167" y="1206"/>
                  </a:lnTo>
                  <a:lnTo>
                    <a:pt x="1172" y="1206"/>
                  </a:lnTo>
                  <a:close/>
                  <a:moveTo>
                    <a:pt x="1162" y="1240"/>
                  </a:moveTo>
                  <a:lnTo>
                    <a:pt x="1157" y="1250"/>
                  </a:lnTo>
                  <a:lnTo>
                    <a:pt x="1157" y="1255"/>
                  </a:lnTo>
                  <a:lnTo>
                    <a:pt x="1153" y="1255"/>
                  </a:lnTo>
                  <a:lnTo>
                    <a:pt x="1157" y="1250"/>
                  </a:lnTo>
                  <a:lnTo>
                    <a:pt x="1157" y="1240"/>
                  </a:lnTo>
                  <a:lnTo>
                    <a:pt x="1162" y="1240"/>
                  </a:lnTo>
                  <a:close/>
                  <a:moveTo>
                    <a:pt x="1143" y="1269"/>
                  </a:moveTo>
                  <a:lnTo>
                    <a:pt x="1133" y="1279"/>
                  </a:lnTo>
                  <a:lnTo>
                    <a:pt x="1128" y="1279"/>
                  </a:lnTo>
                  <a:lnTo>
                    <a:pt x="1128" y="1274"/>
                  </a:lnTo>
                  <a:lnTo>
                    <a:pt x="1143" y="1264"/>
                  </a:lnTo>
                  <a:lnTo>
                    <a:pt x="1143" y="1269"/>
                  </a:lnTo>
                  <a:close/>
                  <a:moveTo>
                    <a:pt x="1114" y="1284"/>
                  </a:moveTo>
                  <a:lnTo>
                    <a:pt x="1109" y="1284"/>
                  </a:lnTo>
                  <a:lnTo>
                    <a:pt x="1100" y="1279"/>
                  </a:lnTo>
                  <a:lnTo>
                    <a:pt x="1100" y="1274"/>
                  </a:lnTo>
                  <a:lnTo>
                    <a:pt x="1104" y="1274"/>
                  </a:lnTo>
                  <a:lnTo>
                    <a:pt x="1109" y="1279"/>
                  </a:lnTo>
                  <a:lnTo>
                    <a:pt x="1114" y="1279"/>
                  </a:lnTo>
                  <a:lnTo>
                    <a:pt x="1114" y="1284"/>
                  </a:lnTo>
                  <a:lnTo>
                    <a:pt x="1119" y="1284"/>
                  </a:lnTo>
                  <a:lnTo>
                    <a:pt x="1114" y="1284"/>
                  </a:lnTo>
                  <a:close/>
                  <a:moveTo>
                    <a:pt x="1085" y="1264"/>
                  </a:moveTo>
                  <a:lnTo>
                    <a:pt x="1085" y="1264"/>
                  </a:lnTo>
                  <a:lnTo>
                    <a:pt x="1075" y="1260"/>
                  </a:lnTo>
                  <a:lnTo>
                    <a:pt x="1071" y="1260"/>
                  </a:lnTo>
                  <a:lnTo>
                    <a:pt x="1071" y="1255"/>
                  </a:lnTo>
                  <a:lnTo>
                    <a:pt x="1075" y="1255"/>
                  </a:lnTo>
                  <a:lnTo>
                    <a:pt x="1085" y="1260"/>
                  </a:lnTo>
                  <a:lnTo>
                    <a:pt x="1090" y="1264"/>
                  </a:lnTo>
                  <a:lnTo>
                    <a:pt x="1085" y="1264"/>
                  </a:lnTo>
                  <a:close/>
                  <a:moveTo>
                    <a:pt x="1056" y="1255"/>
                  </a:moveTo>
                  <a:lnTo>
                    <a:pt x="1042" y="1255"/>
                  </a:lnTo>
                  <a:lnTo>
                    <a:pt x="1042" y="1250"/>
                  </a:lnTo>
                  <a:lnTo>
                    <a:pt x="1046" y="1250"/>
                  </a:lnTo>
                  <a:lnTo>
                    <a:pt x="1042" y="1250"/>
                  </a:lnTo>
                  <a:lnTo>
                    <a:pt x="1056" y="1250"/>
                  </a:lnTo>
                  <a:lnTo>
                    <a:pt x="1061" y="1250"/>
                  </a:lnTo>
                  <a:lnTo>
                    <a:pt x="1056" y="1255"/>
                  </a:lnTo>
                  <a:close/>
                  <a:moveTo>
                    <a:pt x="1027" y="1245"/>
                  </a:moveTo>
                  <a:lnTo>
                    <a:pt x="1017" y="1240"/>
                  </a:lnTo>
                  <a:lnTo>
                    <a:pt x="1022" y="1240"/>
                  </a:lnTo>
                  <a:lnTo>
                    <a:pt x="1013" y="1240"/>
                  </a:lnTo>
                  <a:lnTo>
                    <a:pt x="1013" y="1235"/>
                  </a:lnTo>
                  <a:lnTo>
                    <a:pt x="1022" y="1235"/>
                  </a:lnTo>
                  <a:lnTo>
                    <a:pt x="1027" y="1240"/>
                  </a:lnTo>
                  <a:lnTo>
                    <a:pt x="1027" y="1245"/>
                  </a:lnTo>
                  <a:close/>
                  <a:moveTo>
                    <a:pt x="998" y="1245"/>
                  </a:moveTo>
                  <a:lnTo>
                    <a:pt x="989" y="1250"/>
                  </a:lnTo>
                  <a:lnTo>
                    <a:pt x="984" y="1255"/>
                  </a:lnTo>
                  <a:lnTo>
                    <a:pt x="984" y="1250"/>
                  </a:lnTo>
                  <a:lnTo>
                    <a:pt x="989" y="1245"/>
                  </a:lnTo>
                  <a:lnTo>
                    <a:pt x="989" y="1250"/>
                  </a:lnTo>
                  <a:lnTo>
                    <a:pt x="993" y="1240"/>
                  </a:lnTo>
                  <a:lnTo>
                    <a:pt x="998" y="1240"/>
                  </a:lnTo>
                  <a:lnTo>
                    <a:pt x="998" y="1245"/>
                  </a:lnTo>
                  <a:close/>
                  <a:moveTo>
                    <a:pt x="969" y="1260"/>
                  </a:moveTo>
                  <a:lnTo>
                    <a:pt x="955" y="1264"/>
                  </a:lnTo>
                  <a:lnTo>
                    <a:pt x="950" y="1264"/>
                  </a:lnTo>
                  <a:lnTo>
                    <a:pt x="955" y="1264"/>
                  </a:lnTo>
                  <a:lnTo>
                    <a:pt x="955" y="1260"/>
                  </a:lnTo>
                  <a:lnTo>
                    <a:pt x="964" y="1255"/>
                  </a:lnTo>
                  <a:lnTo>
                    <a:pt x="969" y="1255"/>
                  </a:lnTo>
                  <a:lnTo>
                    <a:pt x="969" y="1260"/>
                  </a:lnTo>
                  <a:close/>
                  <a:moveTo>
                    <a:pt x="940" y="1279"/>
                  </a:moveTo>
                  <a:lnTo>
                    <a:pt x="931" y="1289"/>
                  </a:lnTo>
                  <a:lnTo>
                    <a:pt x="926" y="1289"/>
                  </a:lnTo>
                  <a:lnTo>
                    <a:pt x="926" y="1284"/>
                  </a:lnTo>
                  <a:lnTo>
                    <a:pt x="940" y="1274"/>
                  </a:lnTo>
                  <a:lnTo>
                    <a:pt x="940" y="1279"/>
                  </a:lnTo>
                  <a:close/>
                  <a:moveTo>
                    <a:pt x="926" y="1308"/>
                  </a:moveTo>
                  <a:lnTo>
                    <a:pt x="926" y="1313"/>
                  </a:lnTo>
                  <a:lnTo>
                    <a:pt x="916" y="1317"/>
                  </a:lnTo>
                  <a:lnTo>
                    <a:pt x="911" y="1313"/>
                  </a:lnTo>
                  <a:lnTo>
                    <a:pt x="916" y="1313"/>
                  </a:lnTo>
                  <a:lnTo>
                    <a:pt x="921" y="1308"/>
                  </a:lnTo>
                  <a:lnTo>
                    <a:pt x="921" y="1313"/>
                  </a:lnTo>
                  <a:lnTo>
                    <a:pt x="921" y="1303"/>
                  </a:lnTo>
                  <a:lnTo>
                    <a:pt x="926" y="1303"/>
                  </a:lnTo>
                  <a:lnTo>
                    <a:pt x="926" y="1308"/>
                  </a:lnTo>
                  <a:close/>
                  <a:moveTo>
                    <a:pt x="897" y="1308"/>
                  </a:moveTo>
                  <a:lnTo>
                    <a:pt x="887" y="1303"/>
                  </a:lnTo>
                  <a:lnTo>
                    <a:pt x="882" y="1298"/>
                  </a:lnTo>
                  <a:lnTo>
                    <a:pt x="887" y="1298"/>
                  </a:lnTo>
                  <a:lnTo>
                    <a:pt x="902" y="1308"/>
                  </a:lnTo>
                  <a:lnTo>
                    <a:pt x="902" y="1313"/>
                  </a:lnTo>
                  <a:lnTo>
                    <a:pt x="897" y="1308"/>
                  </a:lnTo>
                  <a:close/>
                  <a:moveTo>
                    <a:pt x="868" y="1293"/>
                  </a:moveTo>
                  <a:lnTo>
                    <a:pt x="868" y="1293"/>
                  </a:lnTo>
                  <a:lnTo>
                    <a:pt x="853" y="1289"/>
                  </a:lnTo>
                  <a:lnTo>
                    <a:pt x="853" y="1284"/>
                  </a:lnTo>
                  <a:lnTo>
                    <a:pt x="858" y="1284"/>
                  </a:lnTo>
                  <a:lnTo>
                    <a:pt x="868" y="1289"/>
                  </a:lnTo>
                  <a:lnTo>
                    <a:pt x="873" y="1293"/>
                  </a:lnTo>
                  <a:lnTo>
                    <a:pt x="868" y="1293"/>
                  </a:lnTo>
                  <a:close/>
                  <a:moveTo>
                    <a:pt x="839" y="1289"/>
                  </a:moveTo>
                  <a:lnTo>
                    <a:pt x="834" y="1289"/>
                  </a:lnTo>
                  <a:lnTo>
                    <a:pt x="825" y="1289"/>
                  </a:lnTo>
                  <a:lnTo>
                    <a:pt x="820" y="1289"/>
                  </a:lnTo>
                  <a:lnTo>
                    <a:pt x="825" y="1284"/>
                  </a:lnTo>
                  <a:lnTo>
                    <a:pt x="834" y="1284"/>
                  </a:lnTo>
                  <a:lnTo>
                    <a:pt x="839" y="1284"/>
                  </a:lnTo>
                  <a:lnTo>
                    <a:pt x="839" y="1289"/>
                  </a:lnTo>
                  <a:close/>
                  <a:moveTo>
                    <a:pt x="805" y="1289"/>
                  </a:moveTo>
                  <a:lnTo>
                    <a:pt x="796" y="1289"/>
                  </a:lnTo>
                  <a:lnTo>
                    <a:pt x="791" y="1289"/>
                  </a:lnTo>
                  <a:lnTo>
                    <a:pt x="786" y="1289"/>
                  </a:lnTo>
                  <a:lnTo>
                    <a:pt x="791" y="1284"/>
                  </a:lnTo>
                  <a:lnTo>
                    <a:pt x="796" y="1284"/>
                  </a:lnTo>
                  <a:lnTo>
                    <a:pt x="805" y="1284"/>
                  </a:lnTo>
                  <a:lnTo>
                    <a:pt x="805" y="1289"/>
                  </a:lnTo>
                  <a:close/>
                  <a:moveTo>
                    <a:pt x="771" y="1289"/>
                  </a:moveTo>
                  <a:lnTo>
                    <a:pt x="757" y="1284"/>
                  </a:lnTo>
                  <a:lnTo>
                    <a:pt x="762" y="1284"/>
                  </a:lnTo>
                  <a:lnTo>
                    <a:pt x="757" y="1284"/>
                  </a:lnTo>
                  <a:lnTo>
                    <a:pt x="757" y="1279"/>
                  </a:lnTo>
                  <a:lnTo>
                    <a:pt x="762" y="1279"/>
                  </a:lnTo>
                  <a:lnTo>
                    <a:pt x="771" y="1284"/>
                  </a:lnTo>
                  <a:lnTo>
                    <a:pt x="771" y="1289"/>
                  </a:lnTo>
                  <a:close/>
                  <a:moveTo>
                    <a:pt x="738" y="1289"/>
                  </a:moveTo>
                  <a:lnTo>
                    <a:pt x="728" y="1289"/>
                  </a:lnTo>
                  <a:lnTo>
                    <a:pt x="723" y="1289"/>
                  </a:lnTo>
                  <a:lnTo>
                    <a:pt x="723" y="1284"/>
                  </a:lnTo>
                  <a:lnTo>
                    <a:pt x="728" y="1284"/>
                  </a:lnTo>
                  <a:lnTo>
                    <a:pt x="738" y="1284"/>
                  </a:lnTo>
                  <a:lnTo>
                    <a:pt x="742" y="1284"/>
                  </a:lnTo>
                  <a:lnTo>
                    <a:pt x="742" y="1289"/>
                  </a:lnTo>
                  <a:lnTo>
                    <a:pt x="738" y="1289"/>
                  </a:lnTo>
                  <a:close/>
                  <a:moveTo>
                    <a:pt x="704" y="1284"/>
                  </a:moveTo>
                  <a:lnTo>
                    <a:pt x="694" y="1289"/>
                  </a:lnTo>
                  <a:lnTo>
                    <a:pt x="689" y="1284"/>
                  </a:lnTo>
                  <a:lnTo>
                    <a:pt x="689" y="1279"/>
                  </a:lnTo>
                  <a:lnTo>
                    <a:pt x="694" y="1284"/>
                  </a:lnTo>
                  <a:lnTo>
                    <a:pt x="704" y="1279"/>
                  </a:lnTo>
                  <a:lnTo>
                    <a:pt x="709" y="1284"/>
                  </a:lnTo>
                  <a:lnTo>
                    <a:pt x="704" y="1284"/>
                  </a:lnTo>
                  <a:close/>
                  <a:moveTo>
                    <a:pt x="675" y="1274"/>
                  </a:moveTo>
                  <a:lnTo>
                    <a:pt x="665" y="1269"/>
                  </a:lnTo>
                  <a:lnTo>
                    <a:pt x="670" y="1269"/>
                  </a:lnTo>
                  <a:lnTo>
                    <a:pt x="665" y="1274"/>
                  </a:lnTo>
                  <a:lnTo>
                    <a:pt x="660" y="1274"/>
                  </a:lnTo>
                  <a:lnTo>
                    <a:pt x="665" y="1269"/>
                  </a:lnTo>
                  <a:lnTo>
                    <a:pt x="670" y="1269"/>
                  </a:lnTo>
                  <a:lnTo>
                    <a:pt x="675" y="1269"/>
                  </a:lnTo>
                  <a:lnTo>
                    <a:pt x="675" y="1274"/>
                  </a:lnTo>
                  <a:close/>
                  <a:moveTo>
                    <a:pt x="646" y="1279"/>
                  </a:moveTo>
                  <a:lnTo>
                    <a:pt x="632" y="1274"/>
                  </a:lnTo>
                  <a:lnTo>
                    <a:pt x="632" y="1269"/>
                  </a:lnTo>
                  <a:lnTo>
                    <a:pt x="646" y="1274"/>
                  </a:lnTo>
                  <a:lnTo>
                    <a:pt x="646" y="1279"/>
                  </a:lnTo>
                  <a:close/>
                  <a:moveTo>
                    <a:pt x="617" y="1279"/>
                  </a:moveTo>
                  <a:lnTo>
                    <a:pt x="612" y="1279"/>
                  </a:lnTo>
                  <a:lnTo>
                    <a:pt x="603" y="1289"/>
                  </a:lnTo>
                  <a:lnTo>
                    <a:pt x="598" y="1284"/>
                  </a:lnTo>
                  <a:lnTo>
                    <a:pt x="603" y="1284"/>
                  </a:lnTo>
                  <a:lnTo>
                    <a:pt x="612" y="1274"/>
                  </a:lnTo>
                  <a:lnTo>
                    <a:pt x="617" y="1274"/>
                  </a:lnTo>
                  <a:lnTo>
                    <a:pt x="617" y="1279"/>
                  </a:lnTo>
                  <a:close/>
                  <a:moveTo>
                    <a:pt x="588" y="1298"/>
                  </a:moveTo>
                  <a:lnTo>
                    <a:pt x="578" y="1303"/>
                  </a:lnTo>
                  <a:lnTo>
                    <a:pt x="574" y="1298"/>
                  </a:lnTo>
                  <a:lnTo>
                    <a:pt x="574" y="1293"/>
                  </a:lnTo>
                  <a:lnTo>
                    <a:pt x="578" y="1293"/>
                  </a:lnTo>
                  <a:lnTo>
                    <a:pt x="583" y="1298"/>
                  </a:lnTo>
                  <a:lnTo>
                    <a:pt x="578" y="1298"/>
                  </a:lnTo>
                  <a:lnTo>
                    <a:pt x="583" y="1293"/>
                  </a:lnTo>
                  <a:lnTo>
                    <a:pt x="588" y="1293"/>
                  </a:lnTo>
                  <a:lnTo>
                    <a:pt x="588" y="1298"/>
                  </a:lnTo>
                  <a:close/>
                  <a:moveTo>
                    <a:pt x="559" y="1284"/>
                  </a:moveTo>
                  <a:lnTo>
                    <a:pt x="559" y="1279"/>
                  </a:lnTo>
                  <a:lnTo>
                    <a:pt x="554" y="1269"/>
                  </a:lnTo>
                  <a:lnTo>
                    <a:pt x="559" y="1269"/>
                  </a:lnTo>
                  <a:lnTo>
                    <a:pt x="564" y="1274"/>
                  </a:lnTo>
                  <a:lnTo>
                    <a:pt x="564" y="1279"/>
                  </a:lnTo>
                  <a:lnTo>
                    <a:pt x="564" y="1284"/>
                  </a:lnTo>
                  <a:lnTo>
                    <a:pt x="559" y="1284"/>
                  </a:lnTo>
                  <a:close/>
                  <a:moveTo>
                    <a:pt x="545" y="1255"/>
                  </a:moveTo>
                  <a:lnTo>
                    <a:pt x="545" y="1255"/>
                  </a:lnTo>
                  <a:lnTo>
                    <a:pt x="545" y="1260"/>
                  </a:lnTo>
                  <a:lnTo>
                    <a:pt x="530" y="1260"/>
                  </a:lnTo>
                  <a:lnTo>
                    <a:pt x="535" y="1260"/>
                  </a:lnTo>
                  <a:lnTo>
                    <a:pt x="530" y="1260"/>
                  </a:lnTo>
                  <a:lnTo>
                    <a:pt x="530" y="1255"/>
                  </a:lnTo>
                  <a:lnTo>
                    <a:pt x="545" y="1255"/>
                  </a:lnTo>
                  <a:lnTo>
                    <a:pt x="545" y="1260"/>
                  </a:lnTo>
                  <a:lnTo>
                    <a:pt x="545" y="1255"/>
                  </a:lnTo>
                  <a:close/>
                  <a:moveTo>
                    <a:pt x="516" y="1269"/>
                  </a:moveTo>
                  <a:lnTo>
                    <a:pt x="511" y="1279"/>
                  </a:lnTo>
                  <a:lnTo>
                    <a:pt x="511" y="1274"/>
                  </a:lnTo>
                  <a:lnTo>
                    <a:pt x="511" y="1279"/>
                  </a:lnTo>
                  <a:lnTo>
                    <a:pt x="506" y="1279"/>
                  </a:lnTo>
                  <a:lnTo>
                    <a:pt x="506" y="1274"/>
                  </a:lnTo>
                  <a:lnTo>
                    <a:pt x="511" y="1264"/>
                  </a:lnTo>
                  <a:lnTo>
                    <a:pt x="516" y="1264"/>
                  </a:lnTo>
                  <a:lnTo>
                    <a:pt x="516" y="1269"/>
                  </a:lnTo>
                  <a:close/>
                  <a:moveTo>
                    <a:pt x="496" y="1293"/>
                  </a:moveTo>
                  <a:lnTo>
                    <a:pt x="492" y="1293"/>
                  </a:lnTo>
                  <a:lnTo>
                    <a:pt x="487" y="1289"/>
                  </a:lnTo>
                  <a:lnTo>
                    <a:pt x="487" y="1284"/>
                  </a:lnTo>
                  <a:lnTo>
                    <a:pt x="492" y="1284"/>
                  </a:lnTo>
                  <a:lnTo>
                    <a:pt x="492" y="1289"/>
                  </a:lnTo>
                  <a:lnTo>
                    <a:pt x="496" y="1289"/>
                  </a:lnTo>
                  <a:lnTo>
                    <a:pt x="501" y="1289"/>
                  </a:lnTo>
                  <a:lnTo>
                    <a:pt x="501" y="1293"/>
                  </a:lnTo>
                  <a:lnTo>
                    <a:pt x="496" y="1293"/>
                  </a:lnTo>
                  <a:close/>
                  <a:moveTo>
                    <a:pt x="472" y="1274"/>
                  </a:moveTo>
                  <a:lnTo>
                    <a:pt x="472" y="1274"/>
                  </a:lnTo>
                  <a:lnTo>
                    <a:pt x="472" y="1269"/>
                  </a:lnTo>
                  <a:lnTo>
                    <a:pt x="477" y="1255"/>
                  </a:lnTo>
                  <a:lnTo>
                    <a:pt x="482" y="1255"/>
                  </a:lnTo>
                  <a:lnTo>
                    <a:pt x="482" y="1260"/>
                  </a:lnTo>
                  <a:lnTo>
                    <a:pt x="477" y="1269"/>
                  </a:lnTo>
                  <a:lnTo>
                    <a:pt x="477" y="1274"/>
                  </a:lnTo>
                  <a:lnTo>
                    <a:pt x="472" y="1274"/>
                  </a:lnTo>
                  <a:close/>
                  <a:moveTo>
                    <a:pt x="467" y="1240"/>
                  </a:moveTo>
                  <a:lnTo>
                    <a:pt x="463" y="1235"/>
                  </a:lnTo>
                  <a:lnTo>
                    <a:pt x="458" y="1231"/>
                  </a:lnTo>
                  <a:lnTo>
                    <a:pt x="463" y="1226"/>
                  </a:lnTo>
                  <a:lnTo>
                    <a:pt x="463" y="1231"/>
                  </a:lnTo>
                  <a:lnTo>
                    <a:pt x="467" y="1231"/>
                  </a:lnTo>
                  <a:lnTo>
                    <a:pt x="472" y="1240"/>
                  </a:lnTo>
                  <a:lnTo>
                    <a:pt x="472" y="1245"/>
                  </a:lnTo>
                  <a:lnTo>
                    <a:pt x="467" y="1240"/>
                  </a:lnTo>
                  <a:close/>
                  <a:moveTo>
                    <a:pt x="448" y="1231"/>
                  </a:moveTo>
                  <a:lnTo>
                    <a:pt x="439" y="1240"/>
                  </a:lnTo>
                  <a:lnTo>
                    <a:pt x="434" y="1245"/>
                  </a:lnTo>
                  <a:lnTo>
                    <a:pt x="434" y="1240"/>
                  </a:lnTo>
                  <a:lnTo>
                    <a:pt x="434" y="1235"/>
                  </a:lnTo>
                  <a:lnTo>
                    <a:pt x="443" y="1226"/>
                  </a:lnTo>
                  <a:lnTo>
                    <a:pt x="448" y="1231"/>
                  </a:lnTo>
                  <a:close/>
                  <a:moveTo>
                    <a:pt x="429" y="1260"/>
                  </a:moveTo>
                  <a:lnTo>
                    <a:pt x="424" y="1264"/>
                  </a:lnTo>
                  <a:lnTo>
                    <a:pt x="424" y="1260"/>
                  </a:lnTo>
                  <a:lnTo>
                    <a:pt x="419" y="1269"/>
                  </a:lnTo>
                  <a:lnTo>
                    <a:pt x="414" y="1269"/>
                  </a:lnTo>
                  <a:lnTo>
                    <a:pt x="414" y="1264"/>
                  </a:lnTo>
                  <a:lnTo>
                    <a:pt x="419" y="1260"/>
                  </a:lnTo>
                  <a:lnTo>
                    <a:pt x="424" y="1255"/>
                  </a:lnTo>
                  <a:lnTo>
                    <a:pt x="429" y="1255"/>
                  </a:lnTo>
                  <a:lnTo>
                    <a:pt x="429" y="1260"/>
                  </a:lnTo>
                  <a:close/>
                  <a:moveTo>
                    <a:pt x="400" y="1274"/>
                  </a:moveTo>
                  <a:lnTo>
                    <a:pt x="400" y="1274"/>
                  </a:lnTo>
                  <a:lnTo>
                    <a:pt x="385" y="1279"/>
                  </a:lnTo>
                  <a:lnTo>
                    <a:pt x="381" y="1279"/>
                  </a:lnTo>
                  <a:lnTo>
                    <a:pt x="381" y="1274"/>
                  </a:lnTo>
                  <a:lnTo>
                    <a:pt x="385" y="1274"/>
                  </a:lnTo>
                  <a:lnTo>
                    <a:pt x="395" y="1269"/>
                  </a:lnTo>
                  <a:lnTo>
                    <a:pt x="400" y="1269"/>
                  </a:lnTo>
                  <a:lnTo>
                    <a:pt x="400" y="1274"/>
                  </a:lnTo>
                  <a:close/>
                  <a:moveTo>
                    <a:pt x="366" y="1274"/>
                  </a:moveTo>
                  <a:lnTo>
                    <a:pt x="357" y="1269"/>
                  </a:lnTo>
                  <a:lnTo>
                    <a:pt x="352" y="1264"/>
                  </a:lnTo>
                  <a:lnTo>
                    <a:pt x="357" y="1264"/>
                  </a:lnTo>
                  <a:lnTo>
                    <a:pt x="366" y="1269"/>
                  </a:lnTo>
                  <a:lnTo>
                    <a:pt x="371" y="1269"/>
                  </a:lnTo>
                  <a:lnTo>
                    <a:pt x="371" y="1274"/>
                  </a:lnTo>
                  <a:lnTo>
                    <a:pt x="366" y="1274"/>
                  </a:lnTo>
                  <a:close/>
                  <a:moveTo>
                    <a:pt x="337" y="1260"/>
                  </a:moveTo>
                  <a:lnTo>
                    <a:pt x="332" y="1260"/>
                  </a:lnTo>
                  <a:lnTo>
                    <a:pt x="337" y="1260"/>
                  </a:lnTo>
                  <a:lnTo>
                    <a:pt x="323" y="1255"/>
                  </a:lnTo>
                  <a:lnTo>
                    <a:pt x="328" y="1250"/>
                  </a:lnTo>
                  <a:lnTo>
                    <a:pt x="337" y="1255"/>
                  </a:lnTo>
                  <a:lnTo>
                    <a:pt x="342" y="1255"/>
                  </a:lnTo>
                  <a:lnTo>
                    <a:pt x="342" y="1260"/>
                  </a:lnTo>
                  <a:lnTo>
                    <a:pt x="337" y="1260"/>
                  </a:lnTo>
                  <a:close/>
                  <a:moveTo>
                    <a:pt x="308" y="1250"/>
                  </a:moveTo>
                  <a:lnTo>
                    <a:pt x="303" y="1245"/>
                  </a:lnTo>
                  <a:lnTo>
                    <a:pt x="294" y="1245"/>
                  </a:lnTo>
                  <a:lnTo>
                    <a:pt x="294" y="1240"/>
                  </a:lnTo>
                  <a:lnTo>
                    <a:pt x="303" y="1240"/>
                  </a:lnTo>
                  <a:lnTo>
                    <a:pt x="308" y="1245"/>
                  </a:lnTo>
                  <a:lnTo>
                    <a:pt x="308" y="1250"/>
                  </a:lnTo>
                  <a:close/>
                  <a:moveTo>
                    <a:pt x="275" y="1245"/>
                  </a:moveTo>
                  <a:lnTo>
                    <a:pt x="275" y="1245"/>
                  </a:lnTo>
                  <a:lnTo>
                    <a:pt x="260" y="1235"/>
                  </a:lnTo>
                  <a:lnTo>
                    <a:pt x="260" y="1231"/>
                  </a:lnTo>
                  <a:lnTo>
                    <a:pt x="265" y="1231"/>
                  </a:lnTo>
                  <a:lnTo>
                    <a:pt x="275" y="1240"/>
                  </a:lnTo>
                  <a:lnTo>
                    <a:pt x="279" y="1240"/>
                  </a:lnTo>
                  <a:lnTo>
                    <a:pt x="275" y="1245"/>
                  </a:lnTo>
                  <a:close/>
                  <a:moveTo>
                    <a:pt x="246" y="1226"/>
                  </a:moveTo>
                  <a:lnTo>
                    <a:pt x="241" y="1221"/>
                  </a:lnTo>
                  <a:lnTo>
                    <a:pt x="236" y="1216"/>
                  </a:lnTo>
                  <a:lnTo>
                    <a:pt x="236" y="1211"/>
                  </a:lnTo>
                  <a:lnTo>
                    <a:pt x="241" y="1211"/>
                  </a:lnTo>
                  <a:lnTo>
                    <a:pt x="246" y="1216"/>
                  </a:lnTo>
                  <a:lnTo>
                    <a:pt x="250" y="1221"/>
                  </a:lnTo>
                  <a:lnTo>
                    <a:pt x="250" y="1226"/>
                  </a:lnTo>
                  <a:lnTo>
                    <a:pt x="246" y="1226"/>
                  </a:lnTo>
                  <a:close/>
                  <a:moveTo>
                    <a:pt x="221" y="1202"/>
                  </a:moveTo>
                  <a:lnTo>
                    <a:pt x="212" y="1192"/>
                  </a:lnTo>
                  <a:lnTo>
                    <a:pt x="212" y="1187"/>
                  </a:lnTo>
                  <a:lnTo>
                    <a:pt x="217" y="1187"/>
                  </a:lnTo>
                  <a:lnTo>
                    <a:pt x="217" y="1192"/>
                  </a:lnTo>
                  <a:lnTo>
                    <a:pt x="226" y="1197"/>
                  </a:lnTo>
                  <a:lnTo>
                    <a:pt x="226" y="1202"/>
                  </a:lnTo>
                  <a:lnTo>
                    <a:pt x="221" y="1202"/>
                  </a:lnTo>
                  <a:close/>
                  <a:moveTo>
                    <a:pt x="197" y="1178"/>
                  </a:moveTo>
                  <a:lnTo>
                    <a:pt x="192" y="1178"/>
                  </a:lnTo>
                  <a:lnTo>
                    <a:pt x="188" y="1173"/>
                  </a:lnTo>
                  <a:lnTo>
                    <a:pt x="188" y="1168"/>
                  </a:lnTo>
                  <a:lnTo>
                    <a:pt x="192" y="1173"/>
                  </a:lnTo>
                  <a:lnTo>
                    <a:pt x="202" y="1173"/>
                  </a:lnTo>
                  <a:lnTo>
                    <a:pt x="202" y="1178"/>
                  </a:lnTo>
                  <a:lnTo>
                    <a:pt x="197" y="1178"/>
                  </a:lnTo>
                  <a:close/>
                  <a:moveTo>
                    <a:pt x="173" y="1158"/>
                  </a:moveTo>
                  <a:lnTo>
                    <a:pt x="168" y="1158"/>
                  </a:lnTo>
                  <a:lnTo>
                    <a:pt x="164" y="1149"/>
                  </a:lnTo>
                  <a:lnTo>
                    <a:pt x="159" y="1144"/>
                  </a:lnTo>
                  <a:lnTo>
                    <a:pt x="164" y="1144"/>
                  </a:lnTo>
                  <a:lnTo>
                    <a:pt x="173" y="1153"/>
                  </a:lnTo>
                  <a:lnTo>
                    <a:pt x="173" y="1158"/>
                  </a:lnTo>
                  <a:close/>
                  <a:moveTo>
                    <a:pt x="149" y="1134"/>
                  </a:moveTo>
                  <a:lnTo>
                    <a:pt x="135" y="1129"/>
                  </a:lnTo>
                  <a:lnTo>
                    <a:pt x="135" y="1124"/>
                  </a:lnTo>
                  <a:lnTo>
                    <a:pt x="139" y="1124"/>
                  </a:lnTo>
                  <a:lnTo>
                    <a:pt x="149" y="1129"/>
                  </a:lnTo>
                  <a:lnTo>
                    <a:pt x="154" y="1134"/>
                  </a:lnTo>
                  <a:lnTo>
                    <a:pt x="149" y="1134"/>
                  </a:lnTo>
                  <a:close/>
                  <a:moveTo>
                    <a:pt x="120" y="1120"/>
                  </a:moveTo>
                  <a:lnTo>
                    <a:pt x="115" y="1120"/>
                  </a:lnTo>
                  <a:lnTo>
                    <a:pt x="110" y="1105"/>
                  </a:lnTo>
                  <a:lnTo>
                    <a:pt x="115" y="1105"/>
                  </a:lnTo>
                  <a:lnTo>
                    <a:pt x="120" y="1120"/>
                  </a:lnTo>
                  <a:lnTo>
                    <a:pt x="120" y="1115"/>
                  </a:lnTo>
                  <a:lnTo>
                    <a:pt x="120" y="1120"/>
                  </a:lnTo>
                  <a:close/>
                  <a:moveTo>
                    <a:pt x="96" y="1096"/>
                  </a:moveTo>
                  <a:lnTo>
                    <a:pt x="96" y="1096"/>
                  </a:lnTo>
                  <a:lnTo>
                    <a:pt x="101" y="1096"/>
                  </a:lnTo>
                  <a:lnTo>
                    <a:pt x="86" y="1096"/>
                  </a:lnTo>
                  <a:lnTo>
                    <a:pt x="82" y="1096"/>
                  </a:lnTo>
                  <a:lnTo>
                    <a:pt x="82" y="1091"/>
                  </a:lnTo>
                  <a:lnTo>
                    <a:pt x="86" y="1091"/>
                  </a:lnTo>
                  <a:lnTo>
                    <a:pt x="101" y="1091"/>
                  </a:lnTo>
                  <a:lnTo>
                    <a:pt x="101" y="1096"/>
                  </a:lnTo>
                  <a:lnTo>
                    <a:pt x="96" y="1096"/>
                  </a:lnTo>
                  <a:close/>
                  <a:moveTo>
                    <a:pt x="72" y="1081"/>
                  </a:moveTo>
                  <a:lnTo>
                    <a:pt x="67" y="1081"/>
                  </a:lnTo>
                  <a:lnTo>
                    <a:pt x="62" y="1067"/>
                  </a:lnTo>
                  <a:lnTo>
                    <a:pt x="67" y="1067"/>
                  </a:lnTo>
                  <a:lnTo>
                    <a:pt x="72" y="1076"/>
                  </a:lnTo>
                  <a:lnTo>
                    <a:pt x="72" y="1081"/>
                  </a:lnTo>
                  <a:lnTo>
                    <a:pt x="77" y="1081"/>
                  </a:lnTo>
                  <a:lnTo>
                    <a:pt x="72" y="1081"/>
                  </a:lnTo>
                  <a:close/>
                  <a:moveTo>
                    <a:pt x="48" y="1067"/>
                  </a:moveTo>
                  <a:lnTo>
                    <a:pt x="43" y="1067"/>
                  </a:lnTo>
                  <a:lnTo>
                    <a:pt x="33" y="1057"/>
                  </a:lnTo>
                  <a:lnTo>
                    <a:pt x="38" y="1052"/>
                  </a:lnTo>
                  <a:lnTo>
                    <a:pt x="48" y="1062"/>
                  </a:lnTo>
                  <a:lnTo>
                    <a:pt x="53" y="1062"/>
                  </a:lnTo>
                  <a:lnTo>
                    <a:pt x="48" y="1067"/>
                  </a:lnTo>
                  <a:close/>
                  <a:moveTo>
                    <a:pt x="19" y="1042"/>
                  </a:moveTo>
                  <a:lnTo>
                    <a:pt x="19" y="1038"/>
                  </a:lnTo>
                  <a:lnTo>
                    <a:pt x="19" y="1028"/>
                  </a:lnTo>
                  <a:lnTo>
                    <a:pt x="24" y="1028"/>
                  </a:lnTo>
                  <a:lnTo>
                    <a:pt x="24" y="1038"/>
                  </a:lnTo>
                  <a:lnTo>
                    <a:pt x="24" y="1042"/>
                  </a:lnTo>
                  <a:lnTo>
                    <a:pt x="24" y="1047"/>
                  </a:lnTo>
                  <a:lnTo>
                    <a:pt x="19" y="1047"/>
                  </a:lnTo>
                  <a:lnTo>
                    <a:pt x="19" y="1042"/>
                  </a:lnTo>
                  <a:close/>
                  <a:moveTo>
                    <a:pt x="19" y="1013"/>
                  </a:moveTo>
                  <a:lnTo>
                    <a:pt x="14" y="999"/>
                  </a:lnTo>
                  <a:lnTo>
                    <a:pt x="14" y="994"/>
                  </a:lnTo>
                  <a:lnTo>
                    <a:pt x="19" y="999"/>
                  </a:lnTo>
                  <a:lnTo>
                    <a:pt x="24" y="1009"/>
                  </a:lnTo>
                  <a:lnTo>
                    <a:pt x="24" y="1013"/>
                  </a:lnTo>
                  <a:lnTo>
                    <a:pt x="19" y="1013"/>
                  </a:lnTo>
                  <a:close/>
                  <a:moveTo>
                    <a:pt x="9" y="980"/>
                  </a:moveTo>
                  <a:lnTo>
                    <a:pt x="4" y="970"/>
                  </a:lnTo>
                  <a:lnTo>
                    <a:pt x="4" y="965"/>
                  </a:lnTo>
                  <a:lnTo>
                    <a:pt x="9" y="965"/>
                  </a:lnTo>
                  <a:lnTo>
                    <a:pt x="9" y="970"/>
                  </a:lnTo>
                  <a:lnTo>
                    <a:pt x="14" y="980"/>
                  </a:lnTo>
                  <a:lnTo>
                    <a:pt x="9" y="980"/>
                  </a:lnTo>
                  <a:close/>
                  <a:moveTo>
                    <a:pt x="0" y="951"/>
                  </a:moveTo>
                  <a:lnTo>
                    <a:pt x="0" y="946"/>
                  </a:lnTo>
                  <a:lnTo>
                    <a:pt x="4" y="936"/>
                  </a:lnTo>
                  <a:lnTo>
                    <a:pt x="4" y="941"/>
                  </a:lnTo>
                  <a:lnTo>
                    <a:pt x="4" y="936"/>
                  </a:lnTo>
                  <a:lnTo>
                    <a:pt x="9" y="931"/>
                  </a:lnTo>
                  <a:lnTo>
                    <a:pt x="9" y="936"/>
                  </a:lnTo>
                  <a:lnTo>
                    <a:pt x="9" y="941"/>
                  </a:lnTo>
                  <a:lnTo>
                    <a:pt x="4" y="946"/>
                  </a:lnTo>
                  <a:lnTo>
                    <a:pt x="4" y="951"/>
                  </a:lnTo>
                  <a:lnTo>
                    <a:pt x="0" y="951"/>
                  </a:lnTo>
                  <a:close/>
                  <a:moveTo>
                    <a:pt x="14" y="917"/>
                  </a:moveTo>
                  <a:lnTo>
                    <a:pt x="14" y="917"/>
                  </a:lnTo>
                  <a:lnTo>
                    <a:pt x="19" y="903"/>
                  </a:lnTo>
                  <a:lnTo>
                    <a:pt x="24" y="903"/>
                  </a:lnTo>
                  <a:lnTo>
                    <a:pt x="24" y="907"/>
                  </a:lnTo>
                  <a:lnTo>
                    <a:pt x="19" y="917"/>
                  </a:lnTo>
                  <a:lnTo>
                    <a:pt x="19" y="922"/>
                  </a:lnTo>
                  <a:lnTo>
                    <a:pt x="14" y="922"/>
                  </a:lnTo>
                  <a:lnTo>
                    <a:pt x="14" y="917"/>
                  </a:lnTo>
                  <a:close/>
                  <a:moveTo>
                    <a:pt x="24" y="888"/>
                  </a:moveTo>
                  <a:lnTo>
                    <a:pt x="24" y="883"/>
                  </a:lnTo>
                  <a:lnTo>
                    <a:pt x="28" y="874"/>
                  </a:lnTo>
                  <a:lnTo>
                    <a:pt x="28" y="869"/>
                  </a:lnTo>
                  <a:lnTo>
                    <a:pt x="33" y="869"/>
                  </a:lnTo>
                  <a:lnTo>
                    <a:pt x="33" y="874"/>
                  </a:lnTo>
                  <a:lnTo>
                    <a:pt x="28" y="883"/>
                  </a:lnTo>
                  <a:lnTo>
                    <a:pt x="28" y="888"/>
                  </a:lnTo>
                  <a:lnTo>
                    <a:pt x="24" y="888"/>
                  </a:lnTo>
                  <a:close/>
                  <a:moveTo>
                    <a:pt x="28" y="854"/>
                  </a:moveTo>
                  <a:lnTo>
                    <a:pt x="28" y="849"/>
                  </a:lnTo>
                  <a:lnTo>
                    <a:pt x="33" y="840"/>
                  </a:lnTo>
                  <a:lnTo>
                    <a:pt x="33" y="835"/>
                  </a:lnTo>
                  <a:lnTo>
                    <a:pt x="38" y="840"/>
                  </a:lnTo>
                  <a:lnTo>
                    <a:pt x="33" y="849"/>
                  </a:lnTo>
                  <a:lnTo>
                    <a:pt x="33" y="854"/>
                  </a:lnTo>
                  <a:lnTo>
                    <a:pt x="28" y="854"/>
                  </a:lnTo>
                  <a:close/>
                  <a:moveTo>
                    <a:pt x="48" y="830"/>
                  </a:moveTo>
                  <a:lnTo>
                    <a:pt x="53" y="830"/>
                  </a:lnTo>
                  <a:lnTo>
                    <a:pt x="62" y="825"/>
                  </a:lnTo>
                  <a:lnTo>
                    <a:pt x="62" y="830"/>
                  </a:lnTo>
                  <a:lnTo>
                    <a:pt x="67" y="830"/>
                  </a:lnTo>
                  <a:lnTo>
                    <a:pt x="62" y="835"/>
                  </a:lnTo>
                  <a:lnTo>
                    <a:pt x="62" y="830"/>
                  </a:lnTo>
                  <a:lnTo>
                    <a:pt x="53" y="835"/>
                  </a:lnTo>
                  <a:lnTo>
                    <a:pt x="48" y="835"/>
                  </a:lnTo>
                  <a:lnTo>
                    <a:pt x="48" y="830"/>
                  </a:lnTo>
                  <a:close/>
                  <a:moveTo>
                    <a:pt x="77" y="825"/>
                  </a:moveTo>
                  <a:lnTo>
                    <a:pt x="72" y="816"/>
                  </a:lnTo>
                  <a:lnTo>
                    <a:pt x="72" y="811"/>
                  </a:lnTo>
                  <a:lnTo>
                    <a:pt x="77" y="811"/>
                  </a:lnTo>
                  <a:lnTo>
                    <a:pt x="77" y="816"/>
                  </a:lnTo>
                  <a:lnTo>
                    <a:pt x="82" y="825"/>
                  </a:lnTo>
                  <a:lnTo>
                    <a:pt x="77" y="825"/>
                  </a:lnTo>
                  <a:close/>
                  <a:moveTo>
                    <a:pt x="67" y="796"/>
                  </a:moveTo>
                  <a:lnTo>
                    <a:pt x="67" y="792"/>
                  </a:lnTo>
                  <a:lnTo>
                    <a:pt x="62" y="782"/>
                  </a:lnTo>
                  <a:lnTo>
                    <a:pt x="67" y="777"/>
                  </a:lnTo>
                  <a:lnTo>
                    <a:pt x="72" y="792"/>
                  </a:lnTo>
                  <a:lnTo>
                    <a:pt x="67" y="796"/>
                  </a:lnTo>
                  <a:close/>
                  <a:moveTo>
                    <a:pt x="62" y="758"/>
                  </a:moveTo>
                  <a:lnTo>
                    <a:pt x="62" y="758"/>
                  </a:lnTo>
                  <a:lnTo>
                    <a:pt x="67" y="748"/>
                  </a:lnTo>
                  <a:lnTo>
                    <a:pt x="72" y="743"/>
                  </a:lnTo>
                  <a:lnTo>
                    <a:pt x="72" y="748"/>
                  </a:lnTo>
                  <a:lnTo>
                    <a:pt x="67" y="758"/>
                  </a:lnTo>
                  <a:lnTo>
                    <a:pt x="67" y="763"/>
                  </a:lnTo>
                  <a:lnTo>
                    <a:pt x="62" y="763"/>
                  </a:lnTo>
                  <a:lnTo>
                    <a:pt x="62" y="758"/>
                  </a:lnTo>
                  <a:close/>
                  <a:moveTo>
                    <a:pt x="77" y="729"/>
                  </a:moveTo>
                  <a:lnTo>
                    <a:pt x="86" y="724"/>
                  </a:lnTo>
                  <a:lnTo>
                    <a:pt x="91" y="724"/>
                  </a:lnTo>
                  <a:lnTo>
                    <a:pt x="96" y="724"/>
                  </a:lnTo>
                  <a:lnTo>
                    <a:pt x="96" y="729"/>
                  </a:lnTo>
                  <a:lnTo>
                    <a:pt x="91" y="729"/>
                  </a:lnTo>
                  <a:lnTo>
                    <a:pt x="86" y="729"/>
                  </a:lnTo>
                  <a:lnTo>
                    <a:pt x="82" y="734"/>
                  </a:lnTo>
                  <a:lnTo>
                    <a:pt x="77" y="734"/>
                  </a:lnTo>
                  <a:lnTo>
                    <a:pt x="77" y="729"/>
                  </a:lnTo>
                  <a:close/>
                  <a:moveTo>
                    <a:pt x="110" y="724"/>
                  </a:moveTo>
                  <a:lnTo>
                    <a:pt x="115" y="714"/>
                  </a:lnTo>
                  <a:lnTo>
                    <a:pt x="115" y="710"/>
                  </a:lnTo>
                  <a:lnTo>
                    <a:pt x="120" y="710"/>
                  </a:lnTo>
                  <a:lnTo>
                    <a:pt x="120" y="714"/>
                  </a:lnTo>
                  <a:lnTo>
                    <a:pt x="110" y="724"/>
                  </a:lnTo>
                  <a:lnTo>
                    <a:pt x="106" y="724"/>
                  </a:lnTo>
                  <a:lnTo>
                    <a:pt x="110" y="724"/>
                  </a:lnTo>
                  <a:close/>
                  <a:moveTo>
                    <a:pt x="125" y="695"/>
                  </a:moveTo>
                  <a:lnTo>
                    <a:pt x="125" y="695"/>
                  </a:lnTo>
                  <a:lnTo>
                    <a:pt x="135" y="685"/>
                  </a:lnTo>
                  <a:lnTo>
                    <a:pt x="139" y="685"/>
                  </a:lnTo>
                  <a:lnTo>
                    <a:pt x="139" y="690"/>
                  </a:lnTo>
                  <a:lnTo>
                    <a:pt x="130" y="695"/>
                  </a:lnTo>
                  <a:lnTo>
                    <a:pt x="130" y="700"/>
                  </a:lnTo>
                  <a:lnTo>
                    <a:pt x="125" y="700"/>
                  </a:lnTo>
                  <a:lnTo>
                    <a:pt x="125" y="695"/>
                  </a:lnTo>
                  <a:close/>
                  <a:moveTo>
                    <a:pt x="144" y="666"/>
                  </a:moveTo>
                  <a:lnTo>
                    <a:pt x="149" y="656"/>
                  </a:lnTo>
                  <a:lnTo>
                    <a:pt x="154" y="656"/>
                  </a:lnTo>
                  <a:lnTo>
                    <a:pt x="144" y="671"/>
                  </a:lnTo>
                  <a:lnTo>
                    <a:pt x="139" y="666"/>
                  </a:lnTo>
                  <a:lnTo>
                    <a:pt x="144" y="666"/>
                  </a:lnTo>
                  <a:close/>
                  <a:moveTo>
                    <a:pt x="149" y="637"/>
                  </a:moveTo>
                  <a:lnTo>
                    <a:pt x="144" y="632"/>
                  </a:lnTo>
                  <a:lnTo>
                    <a:pt x="144" y="623"/>
                  </a:lnTo>
                  <a:lnTo>
                    <a:pt x="149" y="623"/>
                  </a:lnTo>
                  <a:lnTo>
                    <a:pt x="149" y="627"/>
                  </a:lnTo>
                  <a:lnTo>
                    <a:pt x="154" y="637"/>
                  </a:lnTo>
                  <a:lnTo>
                    <a:pt x="149" y="642"/>
                  </a:lnTo>
                  <a:lnTo>
                    <a:pt x="149" y="637"/>
                  </a:lnTo>
                  <a:close/>
                  <a:moveTo>
                    <a:pt x="149" y="603"/>
                  </a:moveTo>
                  <a:lnTo>
                    <a:pt x="149" y="599"/>
                  </a:lnTo>
                  <a:lnTo>
                    <a:pt x="159" y="594"/>
                  </a:lnTo>
                  <a:lnTo>
                    <a:pt x="164" y="594"/>
                  </a:lnTo>
                  <a:lnTo>
                    <a:pt x="159" y="594"/>
                  </a:lnTo>
                  <a:lnTo>
                    <a:pt x="154" y="603"/>
                  </a:lnTo>
                  <a:lnTo>
                    <a:pt x="154" y="608"/>
                  </a:lnTo>
                  <a:lnTo>
                    <a:pt x="149" y="608"/>
                  </a:lnTo>
                  <a:lnTo>
                    <a:pt x="149" y="603"/>
                  </a:lnTo>
                  <a:close/>
                  <a:moveTo>
                    <a:pt x="168" y="579"/>
                  </a:moveTo>
                  <a:lnTo>
                    <a:pt x="173" y="574"/>
                  </a:lnTo>
                  <a:lnTo>
                    <a:pt x="178" y="570"/>
                  </a:lnTo>
                  <a:lnTo>
                    <a:pt x="183" y="565"/>
                  </a:lnTo>
                  <a:lnTo>
                    <a:pt x="183" y="570"/>
                  </a:lnTo>
                  <a:lnTo>
                    <a:pt x="178" y="579"/>
                  </a:lnTo>
                  <a:lnTo>
                    <a:pt x="173" y="579"/>
                  </a:lnTo>
                  <a:lnTo>
                    <a:pt x="173" y="584"/>
                  </a:lnTo>
                  <a:lnTo>
                    <a:pt x="168" y="584"/>
                  </a:lnTo>
                  <a:lnTo>
                    <a:pt x="168" y="579"/>
                  </a:lnTo>
                  <a:close/>
                  <a:moveTo>
                    <a:pt x="188" y="555"/>
                  </a:moveTo>
                  <a:lnTo>
                    <a:pt x="192" y="545"/>
                  </a:lnTo>
                  <a:lnTo>
                    <a:pt x="197" y="541"/>
                  </a:lnTo>
                  <a:lnTo>
                    <a:pt x="202" y="541"/>
                  </a:lnTo>
                  <a:lnTo>
                    <a:pt x="202" y="545"/>
                  </a:lnTo>
                  <a:lnTo>
                    <a:pt x="197" y="550"/>
                  </a:lnTo>
                  <a:lnTo>
                    <a:pt x="197" y="545"/>
                  </a:lnTo>
                  <a:lnTo>
                    <a:pt x="192" y="555"/>
                  </a:lnTo>
                  <a:lnTo>
                    <a:pt x="188" y="555"/>
                  </a:lnTo>
                  <a:close/>
                  <a:moveTo>
                    <a:pt x="217" y="531"/>
                  </a:moveTo>
                  <a:lnTo>
                    <a:pt x="226" y="531"/>
                  </a:lnTo>
                  <a:lnTo>
                    <a:pt x="226" y="526"/>
                  </a:lnTo>
                  <a:lnTo>
                    <a:pt x="231" y="526"/>
                  </a:lnTo>
                  <a:lnTo>
                    <a:pt x="226" y="531"/>
                  </a:lnTo>
                  <a:lnTo>
                    <a:pt x="226" y="536"/>
                  </a:lnTo>
                  <a:lnTo>
                    <a:pt x="217" y="536"/>
                  </a:lnTo>
                  <a:lnTo>
                    <a:pt x="217" y="531"/>
                  </a:lnTo>
                  <a:close/>
                  <a:moveTo>
                    <a:pt x="236" y="512"/>
                  </a:moveTo>
                  <a:lnTo>
                    <a:pt x="241" y="507"/>
                  </a:lnTo>
                  <a:lnTo>
                    <a:pt x="241" y="512"/>
                  </a:lnTo>
                  <a:lnTo>
                    <a:pt x="241" y="497"/>
                  </a:lnTo>
                  <a:lnTo>
                    <a:pt x="241" y="492"/>
                  </a:lnTo>
                  <a:lnTo>
                    <a:pt x="241" y="497"/>
                  </a:lnTo>
                  <a:lnTo>
                    <a:pt x="246" y="497"/>
                  </a:lnTo>
                  <a:lnTo>
                    <a:pt x="246" y="512"/>
                  </a:lnTo>
                  <a:lnTo>
                    <a:pt x="241" y="512"/>
                  </a:lnTo>
                  <a:lnTo>
                    <a:pt x="236" y="512"/>
                  </a:lnTo>
                  <a:close/>
                  <a:moveTo>
                    <a:pt x="250" y="483"/>
                  </a:moveTo>
                  <a:lnTo>
                    <a:pt x="250" y="478"/>
                  </a:lnTo>
                  <a:lnTo>
                    <a:pt x="250" y="483"/>
                  </a:lnTo>
                  <a:lnTo>
                    <a:pt x="250" y="468"/>
                  </a:lnTo>
                  <a:lnTo>
                    <a:pt x="255" y="468"/>
                  </a:lnTo>
                  <a:lnTo>
                    <a:pt x="255" y="473"/>
                  </a:lnTo>
                  <a:lnTo>
                    <a:pt x="255" y="468"/>
                  </a:lnTo>
                  <a:lnTo>
                    <a:pt x="255" y="483"/>
                  </a:lnTo>
                  <a:lnTo>
                    <a:pt x="250" y="483"/>
                  </a:lnTo>
                  <a:close/>
                  <a:moveTo>
                    <a:pt x="265" y="459"/>
                  </a:moveTo>
                  <a:lnTo>
                    <a:pt x="265" y="454"/>
                  </a:lnTo>
                  <a:lnTo>
                    <a:pt x="265" y="444"/>
                  </a:lnTo>
                  <a:lnTo>
                    <a:pt x="270" y="444"/>
                  </a:lnTo>
                  <a:lnTo>
                    <a:pt x="275" y="444"/>
                  </a:lnTo>
                  <a:lnTo>
                    <a:pt x="270" y="449"/>
                  </a:lnTo>
                  <a:lnTo>
                    <a:pt x="265" y="449"/>
                  </a:lnTo>
                  <a:lnTo>
                    <a:pt x="270" y="444"/>
                  </a:lnTo>
                  <a:lnTo>
                    <a:pt x="270" y="454"/>
                  </a:lnTo>
                  <a:lnTo>
                    <a:pt x="270" y="459"/>
                  </a:lnTo>
                  <a:lnTo>
                    <a:pt x="265" y="459"/>
                  </a:lnTo>
                  <a:close/>
                  <a:moveTo>
                    <a:pt x="289" y="444"/>
                  </a:moveTo>
                  <a:lnTo>
                    <a:pt x="299" y="444"/>
                  </a:lnTo>
                  <a:lnTo>
                    <a:pt x="299" y="439"/>
                  </a:lnTo>
                  <a:lnTo>
                    <a:pt x="303" y="439"/>
                  </a:lnTo>
                  <a:lnTo>
                    <a:pt x="303" y="444"/>
                  </a:lnTo>
                  <a:lnTo>
                    <a:pt x="299" y="449"/>
                  </a:lnTo>
                  <a:lnTo>
                    <a:pt x="289" y="449"/>
                  </a:lnTo>
                  <a:lnTo>
                    <a:pt x="289" y="444"/>
                  </a:lnTo>
                  <a:close/>
                  <a:moveTo>
                    <a:pt x="318" y="435"/>
                  </a:moveTo>
                  <a:lnTo>
                    <a:pt x="328" y="435"/>
                  </a:lnTo>
                  <a:lnTo>
                    <a:pt x="332" y="439"/>
                  </a:lnTo>
                  <a:lnTo>
                    <a:pt x="332" y="444"/>
                  </a:lnTo>
                  <a:lnTo>
                    <a:pt x="328" y="439"/>
                  </a:lnTo>
                  <a:lnTo>
                    <a:pt x="318" y="439"/>
                  </a:lnTo>
                  <a:lnTo>
                    <a:pt x="318" y="435"/>
                  </a:lnTo>
                  <a:close/>
                  <a:moveTo>
                    <a:pt x="337" y="430"/>
                  </a:moveTo>
                  <a:lnTo>
                    <a:pt x="337" y="430"/>
                  </a:lnTo>
                  <a:lnTo>
                    <a:pt x="337" y="425"/>
                  </a:lnTo>
                  <a:lnTo>
                    <a:pt x="352" y="425"/>
                  </a:lnTo>
                  <a:lnTo>
                    <a:pt x="342" y="430"/>
                  </a:lnTo>
                  <a:lnTo>
                    <a:pt x="342" y="435"/>
                  </a:lnTo>
                  <a:lnTo>
                    <a:pt x="337" y="435"/>
                  </a:lnTo>
                  <a:lnTo>
                    <a:pt x="337" y="430"/>
                  </a:lnTo>
                  <a:close/>
                  <a:moveTo>
                    <a:pt x="352" y="406"/>
                  </a:moveTo>
                  <a:lnTo>
                    <a:pt x="352" y="401"/>
                  </a:lnTo>
                  <a:lnTo>
                    <a:pt x="357" y="391"/>
                  </a:lnTo>
                  <a:lnTo>
                    <a:pt x="361" y="391"/>
                  </a:lnTo>
                  <a:lnTo>
                    <a:pt x="357" y="401"/>
                  </a:lnTo>
                  <a:lnTo>
                    <a:pt x="357" y="406"/>
                  </a:lnTo>
                  <a:lnTo>
                    <a:pt x="357" y="410"/>
                  </a:lnTo>
                  <a:lnTo>
                    <a:pt x="352" y="410"/>
                  </a:lnTo>
                  <a:lnTo>
                    <a:pt x="352" y="406"/>
                  </a:lnTo>
                  <a:close/>
                  <a:moveTo>
                    <a:pt x="361" y="377"/>
                  </a:moveTo>
                  <a:lnTo>
                    <a:pt x="361" y="362"/>
                  </a:lnTo>
                  <a:lnTo>
                    <a:pt x="361" y="357"/>
                  </a:lnTo>
                  <a:lnTo>
                    <a:pt x="366" y="357"/>
                  </a:lnTo>
                  <a:lnTo>
                    <a:pt x="366" y="362"/>
                  </a:lnTo>
                  <a:lnTo>
                    <a:pt x="366" y="377"/>
                  </a:lnTo>
                  <a:lnTo>
                    <a:pt x="361" y="377"/>
                  </a:lnTo>
                  <a:close/>
                  <a:moveTo>
                    <a:pt x="385" y="362"/>
                  </a:moveTo>
                  <a:lnTo>
                    <a:pt x="390" y="362"/>
                  </a:lnTo>
                  <a:lnTo>
                    <a:pt x="385" y="362"/>
                  </a:lnTo>
                  <a:lnTo>
                    <a:pt x="395" y="357"/>
                  </a:lnTo>
                  <a:lnTo>
                    <a:pt x="395" y="362"/>
                  </a:lnTo>
                  <a:lnTo>
                    <a:pt x="395" y="357"/>
                  </a:lnTo>
                  <a:lnTo>
                    <a:pt x="400" y="357"/>
                  </a:lnTo>
                  <a:lnTo>
                    <a:pt x="400" y="362"/>
                  </a:lnTo>
                  <a:lnTo>
                    <a:pt x="395" y="362"/>
                  </a:lnTo>
                  <a:lnTo>
                    <a:pt x="390" y="367"/>
                  </a:lnTo>
                  <a:lnTo>
                    <a:pt x="385" y="367"/>
                  </a:lnTo>
                  <a:lnTo>
                    <a:pt x="381" y="367"/>
                  </a:lnTo>
                  <a:lnTo>
                    <a:pt x="381" y="362"/>
                  </a:lnTo>
                  <a:lnTo>
                    <a:pt x="385" y="362"/>
                  </a:lnTo>
                  <a:close/>
                  <a:moveTo>
                    <a:pt x="400" y="343"/>
                  </a:moveTo>
                  <a:lnTo>
                    <a:pt x="405" y="333"/>
                  </a:lnTo>
                  <a:lnTo>
                    <a:pt x="405" y="328"/>
                  </a:lnTo>
                  <a:lnTo>
                    <a:pt x="410" y="328"/>
                  </a:lnTo>
                  <a:lnTo>
                    <a:pt x="405" y="338"/>
                  </a:lnTo>
                  <a:lnTo>
                    <a:pt x="405" y="343"/>
                  </a:lnTo>
                  <a:lnTo>
                    <a:pt x="400" y="343"/>
                  </a:lnTo>
                  <a:close/>
                  <a:moveTo>
                    <a:pt x="419" y="314"/>
                  </a:moveTo>
                  <a:lnTo>
                    <a:pt x="424" y="309"/>
                  </a:lnTo>
                  <a:lnTo>
                    <a:pt x="424" y="304"/>
                  </a:lnTo>
                  <a:lnTo>
                    <a:pt x="429" y="304"/>
                  </a:lnTo>
                  <a:lnTo>
                    <a:pt x="434" y="304"/>
                  </a:lnTo>
                  <a:lnTo>
                    <a:pt x="429" y="309"/>
                  </a:lnTo>
                  <a:lnTo>
                    <a:pt x="424" y="319"/>
                  </a:lnTo>
                  <a:lnTo>
                    <a:pt x="419" y="319"/>
                  </a:lnTo>
                  <a:lnTo>
                    <a:pt x="419" y="314"/>
                  </a:lnTo>
                  <a:close/>
                  <a:moveTo>
                    <a:pt x="439" y="290"/>
                  </a:moveTo>
                  <a:lnTo>
                    <a:pt x="443" y="290"/>
                  </a:lnTo>
                  <a:lnTo>
                    <a:pt x="439" y="290"/>
                  </a:lnTo>
                  <a:lnTo>
                    <a:pt x="443" y="275"/>
                  </a:lnTo>
                  <a:lnTo>
                    <a:pt x="448" y="275"/>
                  </a:lnTo>
                  <a:lnTo>
                    <a:pt x="443" y="290"/>
                  </a:lnTo>
                  <a:lnTo>
                    <a:pt x="443" y="295"/>
                  </a:lnTo>
                  <a:lnTo>
                    <a:pt x="439" y="290"/>
                  </a:lnTo>
                  <a:close/>
                  <a:moveTo>
                    <a:pt x="443" y="261"/>
                  </a:moveTo>
                  <a:lnTo>
                    <a:pt x="439" y="256"/>
                  </a:lnTo>
                  <a:lnTo>
                    <a:pt x="439" y="246"/>
                  </a:lnTo>
                  <a:lnTo>
                    <a:pt x="443" y="251"/>
                  </a:lnTo>
                  <a:lnTo>
                    <a:pt x="448" y="256"/>
                  </a:lnTo>
                  <a:lnTo>
                    <a:pt x="448" y="261"/>
                  </a:lnTo>
                  <a:lnTo>
                    <a:pt x="443" y="261"/>
                  </a:lnTo>
                  <a:close/>
                  <a:moveTo>
                    <a:pt x="434" y="227"/>
                  </a:moveTo>
                  <a:lnTo>
                    <a:pt x="429" y="222"/>
                  </a:lnTo>
                  <a:lnTo>
                    <a:pt x="424" y="217"/>
                  </a:lnTo>
                  <a:lnTo>
                    <a:pt x="424" y="213"/>
                  </a:lnTo>
                  <a:lnTo>
                    <a:pt x="429" y="217"/>
                  </a:lnTo>
                  <a:lnTo>
                    <a:pt x="434" y="222"/>
                  </a:lnTo>
                  <a:lnTo>
                    <a:pt x="439" y="227"/>
                  </a:lnTo>
                  <a:lnTo>
                    <a:pt x="434" y="232"/>
                  </a:lnTo>
                  <a:lnTo>
                    <a:pt x="434" y="227"/>
                  </a:lnTo>
                  <a:close/>
                  <a:moveTo>
                    <a:pt x="410" y="208"/>
                  </a:moveTo>
                  <a:lnTo>
                    <a:pt x="405" y="208"/>
                  </a:lnTo>
                  <a:lnTo>
                    <a:pt x="410" y="208"/>
                  </a:lnTo>
                  <a:lnTo>
                    <a:pt x="395" y="208"/>
                  </a:lnTo>
                  <a:lnTo>
                    <a:pt x="395" y="203"/>
                  </a:lnTo>
                  <a:lnTo>
                    <a:pt x="405" y="203"/>
                  </a:lnTo>
                  <a:lnTo>
                    <a:pt x="410" y="203"/>
                  </a:lnTo>
                  <a:lnTo>
                    <a:pt x="414" y="208"/>
                  </a:lnTo>
                  <a:lnTo>
                    <a:pt x="410" y="208"/>
                  </a:lnTo>
                  <a:close/>
                  <a:moveTo>
                    <a:pt x="376" y="203"/>
                  </a:moveTo>
                  <a:lnTo>
                    <a:pt x="371" y="193"/>
                  </a:lnTo>
                  <a:lnTo>
                    <a:pt x="371" y="188"/>
                  </a:lnTo>
                  <a:lnTo>
                    <a:pt x="376" y="188"/>
                  </a:lnTo>
                  <a:lnTo>
                    <a:pt x="376" y="193"/>
                  </a:lnTo>
                  <a:lnTo>
                    <a:pt x="371" y="193"/>
                  </a:lnTo>
                  <a:lnTo>
                    <a:pt x="381" y="198"/>
                  </a:lnTo>
                  <a:lnTo>
                    <a:pt x="381" y="203"/>
                  </a:lnTo>
                  <a:lnTo>
                    <a:pt x="376" y="203"/>
                  </a:lnTo>
                  <a:close/>
                  <a:moveTo>
                    <a:pt x="371" y="169"/>
                  </a:moveTo>
                  <a:lnTo>
                    <a:pt x="376" y="169"/>
                  </a:lnTo>
                  <a:lnTo>
                    <a:pt x="376" y="155"/>
                  </a:lnTo>
                  <a:lnTo>
                    <a:pt x="381" y="155"/>
                  </a:lnTo>
                  <a:lnTo>
                    <a:pt x="381" y="159"/>
                  </a:lnTo>
                  <a:lnTo>
                    <a:pt x="381" y="169"/>
                  </a:lnTo>
                  <a:lnTo>
                    <a:pt x="376" y="174"/>
                  </a:lnTo>
                  <a:lnTo>
                    <a:pt x="371" y="169"/>
                  </a:lnTo>
                  <a:close/>
                  <a:moveTo>
                    <a:pt x="371" y="140"/>
                  </a:moveTo>
                  <a:lnTo>
                    <a:pt x="371" y="135"/>
                  </a:lnTo>
                  <a:lnTo>
                    <a:pt x="366" y="126"/>
                  </a:lnTo>
                  <a:lnTo>
                    <a:pt x="371" y="121"/>
                  </a:lnTo>
                  <a:lnTo>
                    <a:pt x="371" y="126"/>
                  </a:lnTo>
                  <a:lnTo>
                    <a:pt x="376" y="131"/>
                  </a:lnTo>
                  <a:lnTo>
                    <a:pt x="376" y="135"/>
                  </a:lnTo>
                  <a:lnTo>
                    <a:pt x="376" y="140"/>
                  </a:lnTo>
                  <a:lnTo>
                    <a:pt x="371" y="140"/>
                  </a:lnTo>
                  <a:close/>
                  <a:moveTo>
                    <a:pt x="357" y="111"/>
                  </a:moveTo>
                  <a:lnTo>
                    <a:pt x="352" y="106"/>
                  </a:lnTo>
                  <a:lnTo>
                    <a:pt x="347" y="102"/>
                  </a:lnTo>
                  <a:lnTo>
                    <a:pt x="347" y="97"/>
                  </a:lnTo>
                  <a:lnTo>
                    <a:pt x="352" y="97"/>
                  </a:lnTo>
                  <a:lnTo>
                    <a:pt x="357" y="102"/>
                  </a:lnTo>
                  <a:lnTo>
                    <a:pt x="352" y="102"/>
                  </a:lnTo>
                  <a:lnTo>
                    <a:pt x="361" y="106"/>
                  </a:lnTo>
                  <a:lnTo>
                    <a:pt x="361" y="111"/>
                  </a:lnTo>
                  <a:lnTo>
                    <a:pt x="357" y="111"/>
                  </a:lnTo>
                  <a:close/>
                  <a:moveTo>
                    <a:pt x="337" y="87"/>
                  </a:moveTo>
                  <a:lnTo>
                    <a:pt x="332" y="87"/>
                  </a:lnTo>
                  <a:lnTo>
                    <a:pt x="328" y="77"/>
                  </a:lnTo>
                  <a:lnTo>
                    <a:pt x="328" y="73"/>
                  </a:lnTo>
                  <a:lnTo>
                    <a:pt x="332" y="77"/>
                  </a:lnTo>
                  <a:lnTo>
                    <a:pt x="337" y="82"/>
                  </a:lnTo>
                  <a:lnTo>
                    <a:pt x="332" y="82"/>
                  </a:lnTo>
                  <a:lnTo>
                    <a:pt x="337" y="82"/>
                  </a:lnTo>
                  <a:lnTo>
                    <a:pt x="342" y="82"/>
                  </a:lnTo>
                  <a:lnTo>
                    <a:pt x="342" y="87"/>
                  </a:lnTo>
                  <a:lnTo>
                    <a:pt x="337" y="87"/>
                  </a:lnTo>
                  <a:close/>
                  <a:moveTo>
                    <a:pt x="328" y="58"/>
                  </a:moveTo>
                  <a:lnTo>
                    <a:pt x="332" y="53"/>
                  </a:lnTo>
                  <a:lnTo>
                    <a:pt x="332" y="49"/>
                  </a:lnTo>
                  <a:lnTo>
                    <a:pt x="337" y="49"/>
                  </a:lnTo>
                  <a:lnTo>
                    <a:pt x="337" y="53"/>
                  </a:lnTo>
                  <a:lnTo>
                    <a:pt x="332" y="63"/>
                  </a:lnTo>
                  <a:lnTo>
                    <a:pt x="328" y="63"/>
                  </a:lnTo>
                  <a:lnTo>
                    <a:pt x="328" y="58"/>
                  </a:lnTo>
                  <a:close/>
                  <a:moveTo>
                    <a:pt x="332" y="29"/>
                  </a:moveTo>
                  <a:lnTo>
                    <a:pt x="332" y="29"/>
                  </a:lnTo>
                  <a:lnTo>
                    <a:pt x="332" y="24"/>
                  </a:lnTo>
                  <a:lnTo>
                    <a:pt x="342" y="15"/>
                  </a:lnTo>
                  <a:lnTo>
                    <a:pt x="347" y="20"/>
                  </a:lnTo>
                  <a:lnTo>
                    <a:pt x="337" y="29"/>
                  </a:lnTo>
                  <a:lnTo>
                    <a:pt x="337" y="24"/>
                  </a:lnTo>
                  <a:lnTo>
                    <a:pt x="337" y="29"/>
                  </a:lnTo>
                  <a:lnTo>
                    <a:pt x="337" y="34"/>
                  </a:lnTo>
                  <a:lnTo>
                    <a:pt x="332" y="34"/>
                  </a:lnTo>
                  <a:lnTo>
                    <a:pt x="332" y="29"/>
                  </a:lnTo>
                  <a:close/>
                  <a:moveTo>
                    <a:pt x="352" y="0"/>
                  </a:moveTo>
                  <a:lnTo>
                    <a:pt x="352" y="0"/>
                  </a:lnTo>
                  <a:lnTo>
                    <a:pt x="357" y="0"/>
                  </a:lnTo>
                  <a:lnTo>
                    <a:pt x="357" y="5"/>
                  </a:lnTo>
                  <a:lnTo>
                    <a:pt x="352" y="5"/>
                  </a:lnTo>
                  <a:lnTo>
                    <a:pt x="352" y="0"/>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87" name="Freeform 57">
              <a:extLst>
                <a:ext uri="{FF2B5EF4-FFF2-40B4-BE49-F238E27FC236}">
                  <a16:creationId xmlns:a16="http://schemas.microsoft.com/office/drawing/2014/main" id="{537BD753-5EC5-4E12-ACB3-ADCA6F4F3C7D}"/>
                </a:ext>
              </a:extLst>
            </p:cNvPr>
            <p:cNvSpPr>
              <a:spLocks noEditPoints="1"/>
            </p:cNvSpPr>
            <p:nvPr/>
          </p:nvSpPr>
          <p:spPr bwMode="auto">
            <a:xfrm>
              <a:off x="5578319" y="3294628"/>
              <a:ext cx="982833" cy="1465051"/>
            </a:xfrm>
            <a:custGeom>
              <a:avLst/>
              <a:gdLst>
                <a:gd name="T0" fmla="*/ 0 w 541"/>
                <a:gd name="T1" fmla="*/ 3 h 873"/>
                <a:gd name="T2" fmla="*/ 7 w 541"/>
                <a:gd name="T3" fmla="*/ 3 h 873"/>
                <a:gd name="T4" fmla="*/ 7 w 541"/>
                <a:gd name="T5" fmla="*/ 3 h 873"/>
                <a:gd name="T6" fmla="*/ 7 w 541"/>
                <a:gd name="T7" fmla="*/ 3 h 873"/>
                <a:gd name="T8" fmla="*/ 7 w 541"/>
                <a:gd name="T9" fmla="*/ 3 h 873"/>
                <a:gd name="T10" fmla="*/ 7 w 541"/>
                <a:gd name="T11" fmla="*/ 3 h 873"/>
                <a:gd name="T12" fmla="*/ 7 w 541"/>
                <a:gd name="T13" fmla="*/ 3 h 873"/>
                <a:gd name="T14" fmla="*/ 7 w 541"/>
                <a:gd name="T15" fmla="*/ 3 h 873"/>
                <a:gd name="T16" fmla="*/ 7 w 541"/>
                <a:gd name="T17" fmla="*/ 3 h 873"/>
                <a:gd name="T18" fmla="*/ 7 w 541"/>
                <a:gd name="T19" fmla="*/ 3 h 873"/>
                <a:gd name="T20" fmla="*/ 7 w 541"/>
                <a:gd name="T21" fmla="*/ 3 h 873"/>
                <a:gd name="T22" fmla="*/ 7 w 541"/>
                <a:gd name="T23" fmla="*/ 3 h 873"/>
                <a:gd name="T24" fmla="*/ 7 w 541"/>
                <a:gd name="T25" fmla="*/ 3 h 873"/>
                <a:gd name="T26" fmla="*/ 7 w 541"/>
                <a:gd name="T27" fmla="*/ 3 h 873"/>
                <a:gd name="T28" fmla="*/ 7 w 541"/>
                <a:gd name="T29" fmla="*/ 3 h 873"/>
                <a:gd name="T30" fmla="*/ 7 w 541"/>
                <a:gd name="T31" fmla="*/ 3 h 873"/>
                <a:gd name="T32" fmla="*/ 7 w 541"/>
                <a:gd name="T33" fmla="*/ 3 h 873"/>
                <a:gd name="T34" fmla="*/ 7 w 541"/>
                <a:gd name="T35" fmla="*/ 3 h 873"/>
                <a:gd name="T36" fmla="*/ 7 w 541"/>
                <a:gd name="T37" fmla="*/ 3 h 873"/>
                <a:gd name="T38" fmla="*/ 7 w 541"/>
                <a:gd name="T39" fmla="*/ 3 h 873"/>
                <a:gd name="T40" fmla="*/ 7 w 541"/>
                <a:gd name="T41" fmla="*/ 3 h 873"/>
                <a:gd name="T42" fmla="*/ 7 w 541"/>
                <a:gd name="T43" fmla="*/ 3 h 873"/>
                <a:gd name="T44" fmla="*/ 7 w 541"/>
                <a:gd name="T45" fmla="*/ 3 h 873"/>
                <a:gd name="T46" fmla="*/ 7 w 541"/>
                <a:gd name="T47" fmla="*/ 3 h 873"/>
                <a:gd name="T48" fmla="*/ 7 w 541"/>
                <a:gd name="T49" fmla="*/ 3 h 873"/>
                <a:gd name="T50" fmla="*/ 7 w 541"/>
                <a:gd name="T51" fmla="*/ 3 h 873"/>
                <a:gd name="T52" fmla="*/ 7 w 541"/>
                <a:gd name="T53" fmla="*/ 3 h 873"/>
                <a:gd name="T54" fmla="*/ 7 w 541"/>
                <a:gd name="T55" fmla="*/ 3 h 873"/>
                <a:gd name="T56" fmla="*/ 7 w 541"/>
                <a:gd name="T57" fmla="*/ 3 h 873"/>
                <a:gd name="T58" fmla="*/ 7 w 541"/>
                <a:gd name="T59" fmla="*/ 3 h 873"/>
                <a:gd name="T60" fmla="*/ 7 w 541"/>
                <a:gd name="T61" fmla="*/ 3 h 873"/>
                <a:gd name="T62" fmla="*/ 7 w 541"/>
                <a:gd name="T63" fmla="*/ 3 h 873"/>
                <a:gd name="T64" fmla="*/ 7 w 541"/>
                <a:gd name="T65" fmla="*/ 3 h 873"/>
                <a:gd name="T66" fmla="*/ 7 w 541"/>
                <a:gd name="T67" fmla="*/ 3 h 873"/>
                <a:gd name="T68" fmla="*/ 7 w 541"/>
                <a:gd name="T69" fmla="*/ 3 h 873"/>
                <a:gd name="T70" fmla="*/ 7 w 541"/>
                <a:gd name="T71" fmla="*/ 3 h 873"/>
                <a:gd name="T72" fmla="*/ 7 w 541"/>
                <a:gd name="T73" fmla="*/ 3 h 873"/>
                <a:gd name="T74" fmla="*/ 7 w 541"/>
                <a:gd name="T75" fmla="*/ 3 h 873"/>
                <a:gd name="T76" fmla="*/ 7 w 541"/>
                <a:gd name="T77" fmla="*/ 3 h 873"/>
                <a:gd name="T78" fmla="*/ 7 w 541"/>
                <a:gd name="T79" fmla="*/ 3 h 873"/>
                <a:gd name="T80" fmla="*/ 7 w 541"/>
                <a:gd name="T81" fmla="*/ 3 h 873"/>
                <a:gd name="T82" fmla="*/ 7 w 541"/>
                <a:gd name="T83" fmla="*/ 3 h 873"/>
                <a:gd name="T84" fmla="*/ 7 w 541"/>
                <a:gd name="T85" fmla="*/ 3 h 873"/>
                <a:gd name="T86" fmla="*/ 7 w 541"/>
                <a:gd name="T87" fmla="*/ 3 h 873"/>
                <a:gd name="T88" fmla="*/ 7 w 541"/>
                <a:gd name="T89" fmla="*/ 3 h 873"/>
                <a:gd name="T90" fmla="*/ 7 w 541"/>
                <a:gd name="T91" fmla="*/ 3 h 873"/>
                <a:gd name="T92" fmla="*/ 7 w 541"/>
                <a:gd name="T93" fmla="*/ 3 h 873"/>
                <a:gd name="T94" fmla="*/ 7 w 541"/>
                <a:gd name="T95" fmla="*/ 3 h 873"/>
                <a:gd name="T96" fmla="*/ 7 w 541"/>
                <a:gd name="T97" fmla="*/ 3 h 873"/>
                <a:gd name="T98" fmla="*/ 7 w 541"/>
                <a:gd name="T99" fmla="*/ 3 h 873"/>
                <a:gd name="T100" fmla="*/ 7 w 541"/>
                <a:gd name="T101" fmla="*/ 3 h 873"/>
                <a:gd name="T102" fmla="*/ 7 w 541"/>
                <a:gd name="T103" fmla="*/ 3 h 873"/>
                <a:gd name="T104" fmla="*/ 7 w 541"/>
                <a:gd name="T105" fmla="*/ 3 h 873"/>
                <a:gd name="T106" fmla="*/ 7 w 541"/>
                <a:gd name="T107" fmla="*/ 3 h 873"/>
                <a:gd name="T108" fmla="*/ 7 w 541"/>
                <a:gd name="T109" fmla="*/ 3 h 873"/>
                <a:gd name="T110" fmla="*/ 7 w 541"/>
                <a:gd name="T111" fmla="*/ 3 h 873"/>
                <a:gd name="T112" fmla="*/ 7 w 541"/>
                <a:gd name="T113" fmla="*/ 3 h 873"/>
                <a:gd name="T114" fmla="*/ 7 w 541"/>
                <a:gd name="T115" fmla="*/ 3 h 873"/>
                <a:gd name="T116" fmla="*/ 7 w 541"/>
                <a:gd name="T117" fmla="*/ 3 h 8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41"/>
                <a:gd name="T178" fmla="*/ 0 h 873"/>
                <a:gd name="T179" fmla="*/ 541 w 541"/>
                <a:gd name="T180" fmla="*/ 873 h 8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41" h="873">
                  <a:moveTo>
                    <a:pt x="5" y="0"/>
                  </a:moveTo>
                  <a:lnTo>
                    <a:pt x="20" y="4"/>
                  </a:lnTo>
                  <a:lnTo>
                    <a:pt x="20" y="9"/>
                  </a:lnTo>
                  <a:lnTo>
                    <a:pt x="15" y="9"/>
                  </a:lnTo>
                  <a:lnTo>
                    <a:pt x="0" y="4"/>
                  </a:lnTo>
                  <a:lnTo>
                    <a:pt x="0" y="0"/>
                  </a:lnTo>
                  <a:lnTo>
                    <a:pt x="5" y="0"/>
                  </a:lnTo>
                  <a:close/>
                  <a:moveTo>
                    <a:pt x="29" y="19"/>
                  </a:moveTo>
                  <a:lnTo>
                    <a:pt x="39" y="29"/>
                  </a:lnTo>
                  <a:lnTo>
                    <a:pt x="39" y="33"/>
                  </a:lnTo>
                  <a:lnTo>
                    <a:pt x="34" y="38"/>
                  </a:lnTo>
                  <a:lnTo>
                    <a:pt x="34" y="33"/>
                  </a:lnTo>
                  <a:lnTo>
                    <a:pt x="29" y="24"/>
                  </a:lnTo>
                  <a:lnTo>
                    <a:pt x="29" y="19"/>
                  </a:lnTo>
                  <a:close/>
                  <a:moveTo>
                    <a:pt x="49" y="48"/>
                  </a:moveTo>
                  <a:lnTo>
                    <a:pt x="58" y="58"/>
                  </a:lnTo>
                  <a:lnTo>
                    <a:pt x="58" y="62"/>
                  </a:lnTo>
                  <a:lnTo>
                    <a:pt x="53" y="62"/>
                  </a:lnTo>
                  <a:lnTo>
                    <a:pt x="44" y="53"/>
                  </a:lnTo>
                  <a:lnTo>
                    <a:pt x="44" y="48"/>
                  </a:lnTo>
                  <a:lnTo>
                    <a:pt x="49" y="48"/>
                  </a:lnTo>
                  <a:close/>
                  <a:moveTo>
                    <a:pt x="73" y="72"/>
                  </a:moveTo>
                  <a:lnTo>
                    <a:pt x="78" y="82"/>
                  </a:lnTo>
                  <a:lnTo>
                    <a:pt x="82" y="86"/>
                  </a:lnTo>
                  <a:lnTo>
                    <a:pt x="78" y="86"/>
                  </a:lnTo>
                  <a:lnTo>
                    <a:pt x="73" y="86"/>
                  </a:lnTo>
                  <a:lnTo>
                    <a:pt x="73" y="82"/>
                  </a:lnTo>
                  <a:lnTo>
                    <a:pt x="68" y="77"/>
                  </a:lnTo>
                  <a:lnTo>
                    <a:pt x="68" y="72"/>
                  </a:lnTo>
                  <a:lnTo>
                    <a:pt x="73" y="72"/>
                  </a:lnTo>
                  <a:close/>
                  <a:moveTo>
                    <a:pt x="92" y="96"/>
                  </a:moveTo>
                  <a:lnTo>
                    <a:pt x="97" y="101"/>
                  </a:lnTo>
                  <a:lnTo>
                    <a:pt x="107" y="106"/>
                  </a:lnTo>
                  <a:lnTo>
                    <a:pt x="107" y="111"/>
                  </a:lnTo>
                  <a:lnTo>
                    <a:pt x="102" y="111"/>
                  </a:lnTo>
                  <a:lnTo>
                    <a:pt x="92" y="101"/>
                  </a:lnTo>
                  <a:lnTo>
                    <a:pt x="92" y="96"/>
                  </a:lnTo>
                  <a:close/>
                  <a:moveTo>
                    <a:pt x="111" y="125"/>
                  </a:moveTo>
                  <a:lnTo>
                    <a:pt x="116" y="130"/>
                  </a:lnTo>
                  <a:lnTo>
                    <a:pt x="116" y="135"/>
                  </a:lnTo>
                  <a:lnTo>
                    <a:pt x="121" y="140"/>
                  </a:lnTo>
                  <a:lnTo>
                    <a:pt x="116" y="140"/>
                  </a:lnTo>
                  <a:lnTo>
                    <a:pt x="111" y="135"/>
                  </a:lnTo>
                  <a:lnTo>
                    <a:pt x="107" y="130"/>
                  </a:lnTo>
                  <a:lnTo>
                    <a:pt x="107" y="125"/>
                  </a:lnTo>
                  <a:lnTo>
                    <a:pt x="111" y="125"/>
                  </a:lnTo>
                  <a:close/>
                  <a:moveTo>
                    <a:pt x="121" y="154"/>
                  </a:moveTo>
                  <a:lnTo>
                    <a:pt x="121" y="159"/>
                  </a:lnTo>
                  <a:lnTo>
                    <a:pt x="126" y="159"/>
                  </a:lnTo>
                  <a:lnTo>
                    <a:pt x="121" y="168"/>
                  </a:lnTo>
                  <a:lnTo>
                    <a:pt x="121" y="173"/>
                  </a:lnTo>
                  <a:lnTo>
                    <a:pt x="116" y="173"/>
                  </a:lnTo>
                  <a:lnTo>
                    <a:pt x="116" y="168"/>
                  </a:lnTo>
                  <a:lnTo>
                    <a:pt x="121" y="159"/>
                  </a:lnTo>
                  <a:lnTo>
                    <a:pt x="116" y="159"/>
                  </a:lnTo>
                  <a:lnTo>
                    <a:pt x="116" y="154"/>
                  </a:lnTo>
                  <a:lnTo>
                    <a:pt x="121" y="154"/>
                  </a:lnTo>
                  <a:close/>
                  <a:moveTo>
                    <a:pt x="111" y="188"/>
                  </a:moveTo>
                  <a:lnTo>
                    <a:pt x="107" y="193"/>
                  </a:lnTo>
                  <a:lnTo>
                    <a:pt x="107" y="197"/>
                  </a:lnTo>
                  <a:lnTo>
                    <a:pt x="107" y="202"/>
                  </a:lnTo>
                  <a:lnTo>
                    <a:pt x="102" y="202"/>
                  </a:lnTo>
                  <a:lnTo>
                    <a:pt x="102" y="193"/>
                  </a:lnTo>
                  <a:lnTo>
                    <a:pt x="107" y="183"/>
                  </a:lnTo>
                  <a:lnTo>
                    <a:pt x="111" y="183"/>
                  </a:lnTo>
                  <a:lnTo>
                    <a:pt x="111" y="188"/>
                  </a:lnTo>
                  <a:close/>
                  <a:moveTo>
                    <a:pt x="111" y="217"/>
                  </a:moveTo>
                  <a:lnTo>
                    <a:pt x="111" y="226"/>
                  </a:lnTo>
                  <a:lnTo>
                    <a:pt x="116" y="231"/>
                  </a:lnTo>
                  <a:lnTo>
                    <a:pt x="116" y="236"/>
                  </a:lnTo>
                  <a:lnTo>
                    <a:pt x="111" y="236"/>
                  </a:lnTo>
                  <a:lnTo>
                    <a:pt x="111" y="231"/>
                  </a:lnTo>
                  <a:lnTo>
                    <a:pt x="107" y="226"/>
                  </a:lnTo>
                  <a:lnTo>
                    <a:pt x="107" y="222"/>
                  </a:lnTo>
                  <a:lnTo>
                    <a:pt x="107" y="217"/>
                  </a:lnTo>
                  <a:lnTo>
                    <a:pt x="111" y="217"/>
                  </a:lnTo>
                  <a:close/>
                  <a:moveTo>
                    <a:pt x="126" y="251"/>
                  </a:moveTo>
                  <a:lnTo>
                    <a:pt x="126" y="255"/>
                  </a:lnTo>
                  <a:lnTo>
                    <a:pt x="126" y="265"/>
                  </a:lnTo>
                  <a:lnTo>
                    <a:pt x="126" y="260"/>
                  </a:lnTo>
                  <a:lnTo>
                    <a:pt x="126" y="265"/>
                  </a:lnTo>
                  <a:lnTo>
                    <a:pt x="121" y="265"/>
                  </a:lnTo>
                  <a:lnTo>
                    <a:pt x="121" y="255"/>
                  </a:lnTo>
                  <a:lnTo>
                    <a:pt x="121" y="251"/>
                  </a:lnTo>
                  <a:lnTo>
                    <a:pt x="121" y="246"/>
                  </a:lnTo>
                  <a:lnTo>
                    <a:pt x="126" y="246"/>
                  </a:lnTo>
                  <a:lnTo>
                    <a:pt x="126" y="251"/>
                  </a:lnTo>
                  <a:close/>
                  <a:moveTo>
                    <a:pt x="126" y="284"/>
                  </a:moveTo>
                  <a:lnTo>
                    <a:pt x="126" y="284"/>
                  </a:lnTo>
                  <a:lnTo>
                    <a:pt x="126" y="299"/>
                  </a:lnTo>
                  <a:lnTo>
                    <a:pt x="121" y="299"/>
                  </a:lnTo>
                  <a:lnTo>
                    <a:pt x="121" y="289"/>
                  </a:lnTo>
                  <a:lnTo>
                    <a:pt x="121" y="284"/>
                  </a:lnTo>
                  <a:lnTo>
                    <a:pt x="121" y="279"/>
                  </a:lnTo>
                  <a:lnTo>
                    <a:pt x="126" y="279"/>
                  </a:lnTo>
                  <a:lnTo>
                    <a:pt x="126" y="284"/>
                  </a:lnTo>
                  <a:close/>
                  <a:moveTo>
                    <a:pt x="131" y="313"/>
                  </a:moveTo>
                  <a:lnTo>
                    <a:pt x="131" y="313"/>
                  </a:lnTo>
                  <a:lnTo>
                    <a:pt x="140" y="323"/>
                  </a:lnTo>
                  <a:lnTo>
                    <a:pt x="140" y="328"/>
                  </a:lnTo>
                  <a:lnTo>
                    <a:pt x="135" y="328"/>
                  </a:lnTo>
                  <a:lnTo>
                    <a:pt x="131" y="318"/>
                  </a:lnTo>
                  <a:lnTo>
                    <a:pt x="126" y="318"/>
                  </a:lnTo>
                  <a:lnTo>
                    <a:pt x="131" y="313"/>
                  </a:lnTo>
                  <a:close/>
                  <a:moveTo>
                    <a:pt x="150" y="342"/>
                  </a:moveTo>
                  <a:lnTo>
                    <a:pt x="160" y="342"/>
                  </a:lnTo>
                  <a:lnTo>
                    <a:pt x="164" y="347"/>
                  </a:lnTo>
                  <a:lnTo>
                    <a:pt x="164" y="352"/>
                  </a:lnTo>
                  <a:lnTo>
                    <a:pt x="160" y="352"/>
                  </a:lnTo>
                  <a:lnTo>
                    <a:pt x="155" y="347"/>
                  </a:lnTo>
                  <a:lnTo>
                    <a:pt x="150" y="342"/>
                  </a:lnTo>
                  <a:lnTo>
                    <a:pt x="145" y="342"/>
                  </a:lnTo>
                  <a:lnTo>
                    <a:pt x="150" y="342"/>
                  </a:lnTo>
                  <a:close/>
                  <a:moveTo>
                    <a:pt x="179" y="361"/>
                  </a:moveTo>
                  <a:lnTo>
                    <a:pt x="184" y="371"/>
                  </a:lnTo>
                  <a:lnTo>
                    <a:pt x="179" y="366"/>
                  </a:lnTo>
                  <a:lnTo>
                    <a:pt x="189" y="371"/>
                  </a:lnTo>
                  <a:lnTo>
                    <a:pt x="184" y="371"/>
                  </a:lnTo>
                  <a:lnTo>
                    <a:pt x="179" y="371"/>
                  </a:lnTo>
                  <a:lnTo>
                    <a:pt x="174" y="361"/>
                  </a:lnTo>
                  <a:lnTo>
                    <a:pt x="179" y="361"/>
                  </a:lnTo>
                  <a:close/>
                  <a:moveTo>
                    <a:pt x="198" y="381"/>
                  </a:moveTo>
                  <a:lnTo>
                    <a:pt x="198" y="381"/>
                  </a:lnTo>
                  <a:lnTo>
                    <a:pt x="189" y="390"/>
                  </a:lnTo>
                  <a:lnTo>
                    <a:pt x="189" y="386"/>
                  </a:lnTo>
                  <a:lnTo>
                    <a:pt x="189" y="390"/>
                  </a:lnTo>
                  <a:lnTo>
                    <a:pt x="184" y="386"/>
                  </a:lnTo>
                  <a:lnTo>
                    <a:pt x="189" y="386"/>
                  </a:lnTo>
                  <a:lnTo>
                    <a:pt x="193" y="376"/>
                  </a:lnTo>
                  <a:lnTo>
                    <a:pt x="193" y="381"/>
                  </a:lnTo>
                  <a:lnTo>
                    <a:pt x="198" y="376"/>
                  </a:lnTo>
                  <a:lnTo>
                    <a:pt x="203" y="376"/>
                  </a:lnTo>
                  <a:lnTo>
                    <a:pt x="198" y="381"/>
                  </a:lnTo>
                  <a:close/>
                  <a:moveTo>
                    <a:pt x="179" y="405"/>
                  </a:moveTo>
                  <a:lnTo>
                    <a:pt x="174" y="415"/>
                  </a:lnTo>
                  <a:lnTo>
                    <a:pt x="169" y="415"/>
                  </a:lnTo>
                  <a:lnTo>
                    <a:pt x="164" y="415"/>
                  </a:lnTo>
                  <a:lnTo>
                    <a:pt x="169" y="410"/>
                  </a:lnTo>
                  <a:lnTo>
                    <a:pt x="174" y="400"/>
                  </a:lnTo>
                  <a:lnTo>
                    <a:pt x="179" y="400"/>
                  </a:lnTo>
                  <a:lnTo>
                    <a:pt x="179" y="405"/>
                  </a:lnTo>
                  <a:close/>
                  <a:moveTo>
                    <a:pt x="169" y="434"/>
                  </a:moveTo>
                  <a:lnTo>
                    <a:pt x="169" y="439"/>
                  </a:lnTo>
                  <a:lnTo>
                    <a:pt x="169" y="444"/>
                  </a:lnTo>
                  <a:lnTo>
                    <a:pt x="164" y="448"/>
                  </a:lnTo>
                  <a:lnTo>
                    <a:pt x="160" y="448"/>
                  </a:lnTo>
                  <a:lnTo>
                    <a:pt x="160" y="444"/>
                  </a:lnTo>
                  <a:lnTo>
                    <a:pt x="164" y="439"/>
                  </a:lnTo>
                  <a:lnTo>
                    <a:pt x="164" y="444"/>
                  </a:lnTo>
                  <a:lnTo>
                    <a:pt x="164" y="434"/>
                  </a:lnTo>
                  <a:lnTo>
                    <a:pt x="164" y="429"/>
                  </a:lnTo>
                  <a:lnTo>
                    <a:pt x="169" y="434"/>
                  </a:lnTo>
                  <a:close/>
                  <a:moveTo>
                    <a:pt x="169" y="463"/>
                  </a:moveTo>
                  <a:lnTo>
                    <a:pt x="169" y="468"/>
                  </a:lnTo>
                  <a:lnTo>
                    <a:pt x="174" y="472"/>
                  </a:lnTo>
                  <a:lnTo>
                    <a:pt x="174" y="477"/>
                  </a:lnTo>
                  <a:lnTo>
                    <a:pt x="164" y="472"/>
                  </a:lnTo>
                  <a:lnTo>
                    <a:pt x="164" y="468"/>
                  </a:lnTo>
                  <a:lnTo>
                    <a:pt x="164" y="463"/>
                  </a:lnTo>
                  <a:lnTo>
                    <a:pt x="169" y="463"/>
                  </a:lnTo>
                  <a:close/>
                  <a:moveTo>
                    <a:pt x="193" y="482"/>
                  </a:moveTo>
                  <a:lnTo>
                    <a:pt x="198" y="482"/>
                  </a:lnTo>
                  <a:lnTo>
                    <a:pt x="203" y="487"/>
                  </a:lnTo>
                  <a:lnTo>
                    <a:pt x="208" y="492"/>
                  </a:lnTo>
                  <a:lnTo>
                    <a:pt x="203" y="492"/>
                  </a:lnTo>
                  <a:lnTo>
                    <a:pt x="193" y="487"/>
                  </a:lnTo>
                  <a:lnTo>
                    <a:pt x="189" y="487"/>
                  </a:lnTo>
                  <a:lnTo>
                    <a:pt x="189" y="482"/>
                  </a:lnTo>
                  <a:lnTo>
                    <a:pt x="193" y="482"/>
                  </a:lnTo>
                  <a:close/>
                  <a:moveTo>
                    <a:pt x="217" y="492"/>
                  </a:moveTo>
                  <a:lnTo>
                    <a:pt x="222" y="487"/>
                  </a:lnTo>
                  <a:lnTo>
                    <a:pt x="227" y="482"/>
                  </a:lnTo>
                  <a:lnTo>
                    <a:pt x="232" y="477"/>
                  </a:lnTo>
                  <a:lnTo>
                    <a:pt x="232" y="482"/>
                  </a:lnTo>
                  <a:lnTo>
                    <a:pt x="227" y="487"/>
                  </a:lnTo>
                  <a:lnTo>
                    <a:pt x="222" y="497"/>
                  </a:lnTo>
                  <a:lnTo>
                    <a:pt x="217" y="497"/>
                  </a:lnTo>
                  <a:lnTo>
                    <a:pt x="217" y="492"/>
                  </a:lnTo>
                  <a:close/>
                  <a:moveTo>
                    <a:pt x="246" y="472"/>
                  </a:moveTo>
                  <a:lnTo>
                    <a:pt x="256" y="472"/>
                  </a:lnTo>
                  <a:lnTo>
                    <a:pt x="261" y="472"/>
                  </a:lnTo>
                  <a:lnTo>
                    <a:pt x="266" y="472"/>
                  </a:lnTo>
                  <a:lnTo>
                    <a:pt x="266" y="477"/>
                  </a:lnTo>
                  <a:lnTo>
                    <a:pt x="261" y="477"/>
                  </a:lnTo>
                  <a:lnTo>
                    <a:pt x="256" y="477"/>
                  </a:lnTo>
                  <a:lnTo>
                    <a:pt x="261" y="477"/>
                  </a:lnTo>
                  <a:lnTo>
                    <a:pt x="246" y="477"/>
                  </a:lnTo>
                  <a:lnTo>
                    <a:pt x="246" y="472"/>
                  </a:lnTo>
                  <a:close/>
                  <a:moveTo>
                    <a:pt x="275" y="482"/>
                  </a:moveTo>
                  <a:lnTo>
                    <a:pt x="280" y="492"/>
                  </a:lnTo>
                  <a:lnTo>
                    <a:pt x="285" y="497"/>
                  </a:lnTo>
                  <a:lnTo>
                    <a:pt x="280" y="497"/>
                  </a:lnTo>
                  <a:lnTo>
                    <a:pt x="275" y="497"/>
                  </a:lnTo>
                  <a:lnTo>
                    <a:pt x="271" y="482"/>
                  </a:lnTo>
                  <a:lnTo>
                    <a:pt x="275" y="482"/>
                  </a:lnTo>
                  <a:close/>
                  <a:moveTo>
                    <a:pt x="285" y="511"/>
                  </a:moveTo>
                  <a:lnTo>
                    <a:pt x="285" y="516"/>
                  </a:lnTo>
                  <a:lnTo>
                    <a:pt x="295" y="521"/>
                  </a:lnTo>
                  <a:lnTo>
                    <a:pt x="295" y="526"/>
                  </a:lnTo>
                  <a:lnTo>
                    <a:pt x="290" y="526"/>
                  </a:lnTo>
                  <a:lnTo>
                    <a:pt x="285" y="516"/>
                  </a:lnTo>
                  <a:lnTo>
                    <a:pt x="280" y="516"/>
                  </a:lnTo>
                  <a:lnTo>
                    <a:pt x="285" y="511"/>
                  </a:lnTo>
                  <a:lnTo>
                    <a:pt x="285" y="506"/>
                  </a:lnTo>
                  <a:lnTo>
                    <a:pt x="285" y="511"/>
                  </a:lnTo>
                  <a:close/>
                  <a:moveTo>
                    <a:pt x="304" y="535"/>
                  </a:moveTo>
                  <a:lnTo>
                    <a:pt x="309" y="535"/>
                  </a:lnTo>
                  <a:lnTo>
                    <a:pt x="314" y="545"/>
                  </a:lnTo>
                  <a:lnTo>
                    <a:pt x="304" y="540"/>
                  </a:lnTo>
                  <a:lnTo>
                    <a:pt x="309" y="540"/>
                  </a:lnTo>
                  <a:lnTo>
                    <a:pt x="299" y="540"/>
                  </a:lnTo>
                  <a:lnTo>
                    <a:pt x="299" y="535"/>
                  </a:lnTo>
                  <a:lnTo>
                    <a:pt x="304" y="535"/>
                  </a:lnTo>
                  <a:close/>
                  <a:moveTo>
                    <a:pt x="328" y="559"/>
                  </a:moveTo>
                  <a:lnTo>
                    <a:pt x="333" y="564"/>
                  </a:lnTo>
                  <a:lnTo>
                    <a:pt x="328" y="569"/>
                  </a:lnTo>
                  <a:lnTo>
                    <a:pt x="328" y="574"/>
                  </a:lnTo>
                  <a:lnTo>
                    <a:pt x="328" y="569"/>
                  </a:lnTo>
                  <a:lnTo>
                    <a:pt x="324" y="569"/>
                  </a:lnTo>
                  <a:lnTo>
                    <a:pt x="328" y="569"/>
                  </a:lnTo>
                  <a:lnTo>
                    <a:pt x="328" y="564"/>
                  </a:lnTo>
                  <a:lnTo>
                    <a:pt x="333" y="564"/>
                  </a:lnTo>
                  <a:lnTo>
                    <a:pt x="324" y="559"/>
                  </a:lnTo>
                  <a:lnTo>
                    <a:pt x="328" y="554"/>
                  </a:lnTo>
                  <a:lnTo>
                    <a:pt x="328" y="559"/>
                  </a:lnTo>
                  <a:close/>
                  <a:moveTo>
                    <a:pt x="343" y="574"/>
                  </a:moveTo>
                  <a:lnTo>
                    <a:pt x="343" y="569"/>
                  </a:lnTo>
                  <a:lnTo>
                    <a:pt x="348" y="574"/>
                  </a:lnTo>
                  <a:lnTo>
                    <a:pt x="353" y="583"/>
                  </a:lnTo>
                  <a:lnTo>
                    <a:pt x="348" y="588"/>
                  </a:lnTo>
                  <a:lnTo>
                    <a:pt x="348" y="583"/>
                  </a:lnTo>
                  <a:lnTo>
                    <a:pt x="343" y="574"/>
                  </a:lnTo>
                  <a:lnTo>
                    <a:pt x="338" y="574"/>
                  </a:lnTo>
                  <a:lnTo>
                    <a:pt x="343" y="574"/>
                  </a:lnTo>
                  <a:close/>
                  <a:moveTo>
                    <a:pt x="362" y="598"/>
                  </a:moveTo>
                  <a:lnTo>
                    <a:pt x="362" y="598"/>
                  </a:lnTo>
                  <a:lnTo>
                    <a:pt x="367" y="612"/>
                  </a:lnTo>
                  <a:lnTo>
                    <a:pt x="367" y="617"/>
                  </a:lnTo>
                  <a:lnTo>
                    <a:pt x="362" y="612"/>
                  </a:lnTo>
                  <a:lnTo>
                    <a:pt x="357" y="603"/>
                  </a:lnTo>
                  <a:lnTo>
                    <a:pt x="357" y="598"/>
                  </a:lnTo>
                  <a:lnTo>
                    <a:pt x="362" y="598"/>
                  </a:lnTo>
                  <a:close/>
                  <a:moveTo>
                    <a:pt x="386" y="617"/>
                  </a:moveTo>
                  <a:lnTo>
                    <a:pt x="391" y="627"/>
                  </a:lnTo>
                  <a:lnTo>
                    <a:pt x="396" y="627"/>
                  </a:lnTo>
                  <a:lnTo>
                    <a:pt x="396" y="632"/>
                  </a:lnTo>
                  <a:lnTo>
                    <a:pt x="391" y="632"/>
                  </a:lnTo>
                  <a:lnTo>
                    <a:pt x="386" y="627"/>
                  </a:lnTo>
                  <a:lnTo>
                    <a:pt x="382" y="622"/>
                  </a:lnTo>
                  <a:lnTo>
                    <a:pt x="382" y="617"/>
                  </a:lnTo>
                  <a:lnTo>
                    <a:pt x="386" y="617"/>
                  </a:lnTo>
                  <a:close/>
                  <a:moveTo>
                    <a:pt x="410" y="632"/>
                  </a:moveTo>
                  <a:lnTo>
                    <a:pt x="415" y="632"/>
                  </a:lnTo>
                  <a:lnTo>
                    <a:pt x="415" y="637"/>
                  </a:lnTo>
                  <a:lnTo>
                    <a:pt x="425" y="641"/>
                  </a:lnTo>
                  <a:lnTo>
                    <a:pt x="425" y="646"/>
                  </a:lnTo>
                  <a:lnTo>
                    <a:pt x="420" y="646"/>
                  </a:lnTo>
                  <a:lnTo>
                    <a:pt x="410" y="637"/>
                  </a:lnTo>
                  <a:lnTo>
                    <a:pt x="415" y="637"/>
                  </a:lnTo>
                  <a:lnTo>
                    <a:pt x="410" y="637"/>
                  </a:lnTo>
                  <a:lnTo>
                    <a:pt x="410" y="632"/>
                  </a:lnTo>
                  <a:close/>
                  <a:moveTo>
                    <a:pt x="435" y="656"/>
                  </a:moveTo>
                  <a:lnTo>
                    <a:pt x="444" y="661"/>
                  </a:lnTo>
                  <a:lnTo>
                    <a:pt x="449" y="661"/>
                  </a:lnTo>
                  <a:lnTo>
                    <a:pt x="449" y="665"/>
                  </a:lnTo>
                  <a:lnTo>
                    <a:pt x="444" y="665"/>
                  </a:lnTo>
                  <a:lnTo>
                    <a:pt x="435" y="661"/>
                  </a:lnTo>
                  <a:lnTo>
                    <a:pt x="430" y="661"/>
                  </a:lnTo>
                  <a:lnTo>
                    <a:pt x="430" y="656"/>
                  </a:lnTo>
                  <a:lnTo>
                    <a:pt x="435" y="656"/>
                  </a:lnTo>
                  <a:close/>
                  <a:moveTo>
                    <a:pt x="468" y="661"/>
                  </a:moveTo>
                  <a:lnTo>
                    <a:pt x="473" y="665"/>
                  </a:lnTo>
                  <a:lnTo>
                    <a:pt x="478" y="670"/>
                  </a:lnTo>
                  <a:lnTo>
                    <a:pt x="478" y="675"/>
                  </a:lnTo>
                  <a:lnTo>
                    <a:pt x="473" y="675"/>
                  </a:lnTo>
                  <a:lnTo>
                    <a:pt x="468" y="670"/>
                  </a:lnTo>
                  <a:lnTo>
                    <a:pt x="473" y="670"/>
                  </a:lnTo>
                  <a:lnTo>
                    <a:pt x="464" y="665"/>
                  </a:lnTo>
                  <a:lnTo>
                    <a:pt x="464" y="661"/>
                  </a:lnTo>
                  <a:lnTo>
                    <a:pt x="468" y="661"/>
                  </a:lnTo>
                  <a:close/>
                  <a:moveTo>
                    <a:pt x="488" y="690"/>
                  </a:moveTo>
                  <a:lnTo>
                    <a:pt x="492" y="694"/>
                  </a:lnTo>
                  <a:lnTo>
                    <a:pt x="488" y="694"/>
                  </a:lnTo>
                  <a:lnTo>
                    <a:pt x="497" y="699"/>
                  </a:lnTo>
                  <a:lnTo>
                    <a:pt x="497" y="704"/>
                  </a:lnTo>
                  <a:lnTo>
                    <a:pt x="492" y="704"/>
                  </a:lnTo>
                  <a:lnTo>
                    <a:pt x="488" y="699"/>
                  </a:lnTo>
                  <a:lnTo>
                    <a:pt x="483" y="690"/>
                  </a:lnTo>
                  <a:lnTo>
                    <a:pt x="488" y="690"/>
                  </a:lnTo>
                  <a:close/>
                  <a:moveTo>
                    <a:pt x="507" y="714"/>
                  </a:moveTo>
                  <a:lnTo>
                    <a:pt x="512" y="719"/>
                  </a:lnTo>
                  <a:lnTo>
                    <a:pt x="521" y="723"/>
                  </a:lnTo>
                  <a:lnTo>
                    <a:pt x="521" y="728"/>
                  </a:lnTo>
                  <a:lnTo>
                    <a:pt x="517" y="728"/>
                  </a:lnTo>
                  <a:lnTo>
                    <a:pt x="507" y="719"/>
                  </a:lnTo>
                  <a:lnTo>
                    <a:pt x="502" y="719"/>
                  </a:lnTo>
                  <a:lnTo>
                    <a:pt x="507" y="714"/>
                  </a:lnTo>
                  <a:close/>
                  <a:moveTo>
                    <a:pt x="531" y="738"/>
                  </a:moveTo>
                  <a:lnTo>
                    <a:pt x="531" y="738"/>
                  </a:lnTo>
                  <a:lnTo>
                    <a:pt x="541" y="743"/>
                  </a:lnTo>
                  <a:lnTo>
                    <a:pt x="541" y="747"/>
                  </a:lnTo>
                  <a:lnTo>
                    <a:pt x="536" y="747"/>
                  </a:lnTo>
                  <a:lnTo>
                    <a:pt x="536" y="752"/>
                  </a:lnTo>
                  <a:lnTo>
                    <a:pt x="531" y="747"/>
                  </a:lnTo>
                  <a:lnTo>
                    <a:pt x="536" y="747"/>
                  </a:lnTo>
                  <a:lnTo>
                    <a:pt x="536" y="743"/>
                  </a:lnTo>
                  <a:lnTo>
                    <a:pt x="536" y="747"/>
                  </a:lnTo>
                  <a:lnTo>
                    <a:pt x="531" y="743"/>
                  </a:lnTo>
                  <a:lnTo>
                    <a:pt x="531" y="738"/>
                  </a:lnTo>
                  <a:lnTo>
                    <a:pt x="526" y="738"/>
                  </a:lnTo>
                  <a:lnTo>
                    <a:pt x="531" y="738"/>
                  </a:lnTo>
                  <a:close/>
                  <a:moveTo>
                    <a:pt x="521" y="762"/>
                  </a:moveTo>
                  <a:lnTo>
                    <a:pt x="521" y="762"/>
                  </a:lnTo>
                  <a:lnTo>
                    <a:pt x="517" y="772"/>
                  </a:lnTo>
                  <a:lnTo>
                    <a:pt x="517" y="776"/>
                  </a:lnTo>
                  <a:lnTo>
                    <a:pt x="512" y="776"/>
                  </a:lnTo>
                  <a:lnTo>
                    <a:pt x="512" y="772"/>
                  </a:lnTo>
                  <a:lnTo>
                    <a:pt x="517" y="762"/>
                  </a:lnTo>
                  <a:lnTo>
                    <a:pt x="521" y="757"/>
                  </a:lnTo>
                  <a:lnTo>
                    <a:pt x="526" y="762"/>
                  </a:lnTo>
                  <a:lnTo>
                    <a:pt x="521" y="762"/>
                  </a:lnTo>
                  <a:close/>
                  <a:moveTo>
                    <a:pt x="517" y="791"/>
                  </a:moveTo>
                  <a:lnTo>
                    <a:pt x="517" y="805"/>
                  </a:lnTo>
                  <a:lnTo>
                    <a:pt x="512" y="810"/>
                  </a:lnTo>
                  <a:lnTo>
                    <a:pt x="512" y="805"/>
                  </a:lnTo>
                  <a:lnTo>
                    <a:pt x="512" y="791"/>
                  </a:lnTo>
                  <a:lnTo>
                    <a:pt x="517" y="791"/>
                  </a:lnTo>
                  <a:close/>
                  <a:moveTo>
                    <a:pt x="512" y="825"/>
                  </a:moveTo>
                  <a:lnTo>
                    <a:pt x="507" y="834"/>
                  </a:lnTo>
                  <a:lnTo>
                    <a:pt x="507" y="839"/>
                  </a:lnTo>
                  <a:lnTo>
                    <a:pt x="502" y="839"/>
                  </a:lnTo>
                  <a:lnTo>
                    <a:pt x="502" y="834"/>
                  </a:lnTo>
                  <a:lnTo>
                    <a:pt x="507" y="825"/>
                  </a:lnTo>
                  <a:lnTo>
                    <a:pt x="507" y="820"/>
                  </a:lnTo>
                  <a:lnTo>
                    <a:pt x="512" y="825"/>
                  </a:lnTo>
                  <a:close/>
                  <a:moveTo>
                    <a:pt x="502" y="858"/>
                  </a:moveTo>
                  <a:lnTo>
                    <a:pt x="502" y="863"/>
                  </a:lnTo>
                  <a:lnTo>
                    <a:pt x="502" y="873"/>
                  </a:lnTo>
                  <a:lnTo>
                    <a:pt x="497" y="873"/>
                  </a:lnTo>
                  <a:lnTo>
                    <a:pt x="497" y="863"/>
                  </a:lnTo>
                  <a:lnTo>
                    <a:pt x="497" y="858"/>
                  </a:lnTo>
                  <a:lnTo>
                    <a:pt x="497" y="854"/>
                  </a:lnTo>
                  <a:lnTo>
                    <a:pt x="502" y="854"/>
                  </a:lnTo>
                  <a:lnTo>
                    <a:pt x="502" y="858"/>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88" name="Freeform 58">
              <a:extLst>
                <a:ext uri="{FF2B5EF4-FFF2-40B4-BE49-F238E27FC236}">
                  <a16:creationId xmlns:a16="http://schemas.microsoft.com/office/drawing/2014/main" id="{DBCB120D-5816-4F28-B167-27F25320056E}"/>
                </a:ext>
              </a:extLst>
            </p:cNvPr>
            <p:cNvSpPr>
              <a:spLocks noEditPoints="1"/>
            </p:cNvSpPr>
            <p:nvPr/>
          </p:nvSpPr>
          <p:spPr bwMode="auto">
            <a:xfrm>
              <a:off x="6148246" y="2954597"/>
              <a:ext cx="360566" cy="792760"/>
            </a:xfrm>
            <a:custGeom>
              <a:avLst/>
              <a:gdLst>
                <a:gd name="T0" fmla="*/ 8 w 198"/>
                <a:gd name="T1" fmla="*/ 3 h 473"/>
                <a:gd name="T2" fmla="*/ 0 w 198"/>
                <a:gd name="T3" fmla="*/ 0 h 473"/>
                <a:gd name="T4" fmla="*/ 8 w 198"/>
                <a:gd name="T5" fmla="*/ 3 h 473"/>
                <a:gd name="T6" fmla="*/ 8 w 198"/>
                <a:gd name="T7" fmla="*/ 3 h 473"/>
                <a:gd name="T8" fmla="*/ 8 w 198"/>
                <a:gd name="T9" fmla="*/ 3 h 473"/>
                <a:gd name="T10" fmla="*/ 8 w 198"/>
                <a:gd name="T11" fmla="*/ 3 h 473"/>
                <a:gd name="T12" fmla="*/ 8 w 198"/>
                <a:gd name="T13" fmla="*/ 3 h 473"/>
                <a:gd name="T14" fmla="*/ 8 w 198"/>
                <a:gd name="T15" fmla="*/ 3 h 473"/>
                <a:gd name="T16" fmla="*/ 8 w 198"/>
                <a:gd name="T17" fmla="*/ 3 h 473"/>
                <a:gd name="T18" fmla="*/ 8 w 198"/>
                <a:gd name="T19" fmla="*/ 3 h 473"/>
                <a:gd name="T20" fmla="*/ 8 w 198"/>
                <a:gd name="T21" fmla="*/ 3 h 473"/>
                <a:gd name="T22" fmla="*/ 8 w 198"/>
                <a:gd name="T23" fmla="*/ 3 h 473"/>
                <a:gd name="T24" fmla="*/ 8 w 198"/>
                <a:gd name="T25" fmla="*/ 3 h 473"/>
                <a:gd name="T26" fmla="*/ 8 w 198"/>
                <a:gd name="T27" fmla="*/ 3 h 473"/>
                <a:gd name="T28" fmla="*/ 8 w 198"/>
                <a:gd name="T29" fmla="*/ 3 h 473"/>
                <a:gd name="T30" fmla="*/ 8 w 198"/>
                <a:gd name="T31" fmla="*/ 3 h 473"/>
                <a:gd name="T32" fmla="*/ 8 w 198"/>
                <a:gd name="T33" fmla="*/ 3 h 473"/>
                <a:gd name="T34" fmla="*/ 8 w 198"/>
                <a:gd name="T35" fmla="*/ 3 h 473"/>
                <a:gd name="T36" fmla="*/ 8 w 198"/>
                <a:gd name="T37" fmla="*/ 3 h 473"/>
                <a:gd name="T38" fmla="*/ 8 w 198"/>
                <a:gd name="T39" fmla="*/ 3 h 473"/>
                <a:gd name="T40" fmla="*/ 8 w 198"/>
                <a:gd name="T41" fmla="*/ 3 h 473"/>
                <a:gd name="T42" fmla="*/ 8 w 198"/>
                <a:gd name="T43" fmla="*/ 3 h 473"/>
                <a:gd name="T44" fmla="*/ 8 w 198"/>
                <a:gd name="T45" fmla="*/ 3 h 473"/>
                <a:gd name="T46" fmla="*/ 8 w 198"/>
                <a:gd name="T47" fmla="*/ 3 h 473"/>
                <a:gd name="T48" fmla="*/ 8 w 198"/>
                <a:gd name="T49" fmla="*/ 3 h 473"/>
                <a:gd name="T50" fmla="*/ 8 w 198"/>
                <a:gd name="T51" fmla="*/ 3 h 473"/>
                <a:gd name="T52" fmla="*/ 8 w 198"/>
                <a:gd name="T53" fmla="*/ 3 h 473"/>
                <a:gd name="T54" fmla="*/ 8 w 198"/>
                <a:gd name="T55" fmla="*/ 3 h 473"/>
                <a:gd name="T56" fmla="*/ 8 w 198"/>
                <a:gd name="T57" fmla="*/ 3 h 473"/>
                <a:gd name="T58" fmla="*/ 8 w 198"/>
                <a:gd name="T59" fmla="*/ 3 h 473"/>
                <a:gd name="T60" fmla="*/ 8 w 198"/>
                <a:gd name="T61" fmla="*/ 3 h 473"/>
                <a:gd name="T62" fmla="*/ 8 w 198"/>
                <a:gd name="T63" fmla="*/ 3 h 473"/>
                <a:gd name="T64" fmla="*/ 8 w 198"/>
                <a:gd name="T65" fmla="*/ 3 h 473"/>
                <a:gd name="T66" fmla="*/ 8 w 198"/>
                <a:gd name="T67" fmla="*/ 3 h 473"/>
                <a:gd name="T68" fmla="*/ 8 w 198"/>
                <a:gd name="T69" fmla="*/ 3 h 473"/>
                <a:gd name="T70" fmla="*/ 8 w 198"/>
                <a:gd name="T71" fmla="*/ 3 h 473"/>
                <a:gd name="T72" fmla="*/ 8 w 198"/>
                <a:gd name="T73" fmla="*/ 3 h 473"/>
                <a:gd name="T74" fmla="*/ 8 w 198"/>
                <a:gd name="T75" fmla="*/ 3 h 473"/>
                <a:gd name="T76" fmla="*/ 8 w 198"/>
                <a:gd name="T77" fmla="*/ 3 h 473"/>
                <a:gd name="T78" fmla="*/ 8 w 198"/>
                <a:gd name="T79" fmla="*/ 3 h 473"/>
                <a:gd name="T80" fmla="*/ 8 w 198"/>
                <a:gd name="T81" fmla="*/ 3 h 473"/>
                <a:gd name="T82" fmla="*/ 8 w 198"/>
                <a:gd name="T83" fmla="*/ 3 h 473"/>
                <a:gd name="T84" fmla="*/ 8 w 198"/>
                <a:gd name="T85" fmla="*/ 3 h 473"/>
                <a:gd name="T86" fmla="*/ 8 w 198"/>
                <a:gd name="T87" fmla="*/ 3 h 473"/>
                <a:gd name="T88" fmla="*/ 8 w 198"/>
                <a:gd name="T89" fmla="*/ 3 h 473"/>
                <a:gd name="T90" fmla="*/ 8 w 198"/>
                <a:gd name="T91" fmla="*/ 3 h 473"/>
                <a:gd name="T92" fmla="*/ 8 w 198"/>
                <a:gd name="T93" fmla="*/ 3 h 473"/>
                <a:gd name="T94" fmla="*/ 8 w 198"/>
                <a:gd name="T95" fmla="*/ 3 h 473"/>
                <a:gd name="T96" fmla="*/ 8 w 198"/>
                <a:gd name="T97" fmla="*/ 3 h 473"/>
                <a:gd name="T98" fmla="*/ 8 w 198"/>
                <a:gd name="T99" fmla="*/ 3 h 473"/>
                <a:gd name="T100" fmla="*/ 8 w 198"/>
                <a:gd name="T101" fmla="*/ 3 h 473"/>
                <a:gd name="T102" fmla="*/ 8 w 198"/>
                <a:gd name="T103" fmla="*/ 3 h 473"/>
                <a:gd name="T104" fmla="*/ 8 w 198"/>
                <a:gd name="T105" fmla="*/ 3 h 473"/>
                <a:gd name="T106" fmla="*/ 8 w 198"/>
                <a:gd name="T107" fmla="*/ 3 h 473"/>
                <a:gd name="T108" fmla="*/ 8 w 198"/>
                <a:gd name="T109" fmla="*/ 3 h 473"/>
                <a:gd name="T110" fmla="*/ 8 w 198"/>
                <a:gd name="T111" fmla="*/ 3 h 473"/>
                <a:gd name="T112" fmla="*/ 8 w 198"/>
                <a:gd name="T113" fmla="*/ 3 h 473"/>
                <a:gd name="T114" fmla="*/ 8 w 198"/>
                <a:gd name="T115" fmla="*/ 3 h 473"/>
                <a:gd name="T116" fmla="*/ 8 w 198"/>
                <a:gd name="T117" fmla="*/ 3 h 473"/>
                <a:gd name="T118" fmla="*/ 8 w 198"/>
                <a:gd name="T119" fmla="*/ 3 h 473"/>
                <a:gd name="T120" fmla="*/ 8 w 198"/>
                <a:gd name="T121" fmla="*/ 3 h 473"/>
                <a:gd name="T122" fmla="*/ 8 w 198"/>
                <a:gd name="T123" fmla="*/ 3 h 4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8"/>
                <a:gd name="T187" fmla="*/ 0 h 473"/>
                <a:gd name="T188" fmla="*/ 198 w 198"/>
                <a:gd name="T189" fmla="*/ 473 h 47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8" h="473">
                  <a:moveTo>
                    <a:pt x="5" y="0"/>
                  </a:moveTo>
                  <a:lnTo>
                    <a:pt x="14" y="14"/>
                  </a:lnTo>
                  <a:lnTo>
                    <a:pt x="10" y="14"/>
                  </a:lnTo>
                  <a:lnTo>
                    <a:pt x="0" y="5"/>
                  </a:lnTo>
                  <a:lnTo>
                    <a:pt x="0" y="0"/>
                  </a:lnTo>
                  <a:lnTo>
                    <a:pt x="5" y="0"/>
                  </a:lnTo>
                  <a:close/>
                  <a:moveTo>
                    <a:pt x="24" y="29"/>
                  </a:moveTo>
                  <a:lnTo>
                    <a:pt x="34" y="39"/>
                  </a:lnTo>
                  <a:lnTo>
                    <a:pt x="34" y="43"/>
                  </a:lnTo>
                  <a:lnTo>
                    <a:pt x="29" y="43"/>
                  </a:lnTo>
                  <a:lnTo>
                    <a:pt x="19" y="34"/>
                  </a:lnTo>
                  <a:lnTo>
                    <a:pt x="19" y="29"/>
                  </a:lnTo>
                  <a:lnTo>
                    <a:pt x="24" y="29"/>
                  </a:lnTo>
                  <a:close/>
                  <a:moveTo>
                    <a:pt x="43" y="58"/>
                  </a:moveTo>
                  <a:lnTo>
                    <a:pt x="43" y="63"/>
                  </a:lnTo>
                  <a:lnTo>
                    <a:pt x="48" y="72"/>
                  </a:lnTo>
                  <a:lnTo>
                    <a:pt x="43" y="72"/>
                  </a:lnTo>
                  <a:lnTo>
                    <a:pt x="43" y="77"/>
                  </a:lnTo>
                  <a:lnTo>
                    <a:pt x="43" y="72"/>
                  </a:lnTo>
                  <a:lnTo>
                    <a:pt x="39" y="63"/>
                  </a:lnTo>
                  <a:lnTo>
                    <a:pt x="39" y="68"/>
                  </a:lnTo>
                  <a:lnTo>
                    <a:pt x="39" y="58"/>
                  </a:lnTo>
                  <a:lnTo>
                    <a:pt x="43" y="58"/>
                  </a:lnTo>
                  <a:close/>
                  <a:moveTo>
                    <a:pt x="48" y="92"/>
                  </a:moveTo>
                  <a:lnTo>
                    <a:pt x="48" y="106"/>
                  </a:lnTo>
                  <a:lnTo>
                    <a:pt x="48" y="111"/>
                  </a:lnTo>
                  <a:lnTo>
                    <a:pt x="48" y="106"/>
                  </a:lnTo>
                  <a:lnTo>
                    <a:pt x="43" y="106"/>
                  </a:lnTo>
                  <a:lnTo>
                    <a:pt x="43" y="92"/>
                  </a:lnTo>
                  <a:lnTo>
                    <a:pt x="48" y="92"/>
                  </a:lnTo>
                  <a:close/>
                  <a:moveTo>
                    <a:pt x="48" y="125"/>
                  </a:moveTo>
                  <a:lnTo>
                    <a:pt x="48" y="125"/>
                  </a:lnTo>
                  <a:lnTo>
                    <a:pt x="48" y="140"/>
                  </a:lnTo>
                  <a:lnTo>
                    <a:pt x="43" y="140"/>
                  </a:lnTo>
                  <a:lnTo>
                    <a:pt x="43" y="125"/>
                  </a:lnTo>
                  <a:lnTo>
                    <a:pt x="43" y="121"/>
                  </a:lnTo>
                  <a:lnTo>
                    <a:pt x="48" y="125"/>
                  </a:lnTo>
                  <a:close/>
                  <a:moveTo>
                    <a:pt x="48" y="159"/>
                  </a:moveTo>
                  <a:lnTo>
                    <a:pt x="48" y="159"/>
                  </a:lnTo>
                  <a:lnTo>
                    <a:pt x="58" y="169"/>
                  </a:lnTo>
                  <a:lnTo>
                    <a:pt x="53" y="174"/>
                  </a:lnTo>
                  <a:lnTo>
                    <a:pt x="53" y="169"/>
                  </a:lnTo>
                  <a:lnTo>
                    <a:pt x="43" y="159"/>
                  </a:lnTo>
                  <a:lnTo>
                    <a:pt x="48" y="154"/>
                  </a:lnTo>
                  <a:lnTo>
                    <a:pt x="48" y="159"/>
                  </a:lnTo>
                  <a:close/>
                  <a:moveTo>
                    <a:pt x="58" y="188"/>
                  </a:moveTo>
                  <a:lnTo>
                    <a:pt x="58" y="188"/>
                  </a:lnTo>
                  <a:lnTo>
                    <a:pt x="68" y="198"/>
                  </a:lnTo>
                  <a:lnTo>
                    <a:pt x="68" y="203"/>
                  </a:lnTo>
                  <a:lnTo>
                    <a:pt x="63" y="203"/>
                  </a:lnTo>
                  <a:lnTo>
                    <a:pt x="58" y="193"/>
                  </a:lnTo>
                  <a:lnTo>
                    <a:pt x="53" y="188"/>
                  </a:lnTo>
                  <a:lnTo>
                    <a:pt x="58" y="188"/>
                  </a:lnTo>
                  <a:lnTo>
                    <a:pt x="58" y="183"/>
                  </a:lnTo>
                  <a:lnTo>
                    <a:pt x="58" y="188"/>
                  </a:lnTo>
                  <a:close/>
                  <a:moveTo>
                    <a:pt x="82" y="207"/>
                  </a:moveTo>
                  <a:lnTo>
                    <a:pt x="82" y="207"/>
                  </a:lnTo>
                  <a:lnTo>
                    <a:pt x="82" y="212"/>
                  </a:lnTo>
                  <a:lnTo>
                    <a:pt x="87" y="227"/>
                  </a:lnTo>
                  <a:lnTo>
                    <a:pt x="82" y="227"/>
                  </a:lnTo>
                  <a:lnTo>
                    <a:pt x="77" y="212"/>
                  </a:lnTo>
                  <a:lnTo>
                    <a:pt x="82" y="212"/>
                  </a:lnTo>
                  <a:lnTo>
                    <a:pt x="77" y="212"/>
                  </a:lnTo>
                  <a:lnTo>
                    <a:pt x="77" y="207"/>
                  </a:lnTo>
                  <a:lnTo>
                    <a:pt x="82" y="207"/>
                  </a:lnTo>
                  <a:close/>
                  <a:moveTo>
                    <a:pt x="96" y="236"/>
                  </a:moveTo>
                  <a:lnTo>
                    <a:pt x="106" y="251"/>
                  </a:lnTo>
                  <a:lnTo>
                    <a:pt x="106" y="256"/>
                  </a:lnTo>
                  <a:lnTo>
                    <a:pt x="101" y="256"/>
                  </a:lnTo>
                  <a:lnTo>
                    <a:pt x="92" y="241"/>
                  </a:lnTo>
                  <a:lnTo>
                    <a:pt x="96" y="236"/>
                  </a:lnTo>
                  <a:close/>
                  <a:moveTo>
                    <a:pt x="121" y="256"/>
                  </a:moveTo>
                  <a:lnTo>
                    <a:pt x="121" y="256"/>
                  </a:lnTo>
                  <a:lnTo>
                    <a:pt x="125" y="256"/>
                  </a:lnTo>
                  <a:lnTo>
                    <a:pt x="135" y="265"/>
                  </a:lnTo>
                  <a:lnTo>
                    <a:pt x="130" y="270"/>
                  </a:lnTo>
                  <a:lnTo>
                    <a:pt x="121" y="261"/>
                  </a:lnTo>
                  <a:lnTo>
                    <a:pt x="121" y="256"/>
                  </a:lnTo>
                  <a:close/>
                  <a:moveTo>
                    <a:pt x="145" y="280"/>
                  </a:moveTo>
                  <a:lnTo>
                    <a:pt x="145" y="280"/>
                  </a:lnTo>
                  <a:lnTo>
                    <a:pt x="145" y="285"/>
                  </a:lnTo>
                  <a:lnTo>
                    <a:pt x="154" y="294"/>
                  </a:lnTo>
                  <a:lnTo>
                    <a:pt x="150" y="299"/>
                  </a:lnTo>
                  <a:lnTo>
                    <a:pt x="150" y="294"/>
                  </a:lnTo>
                  <a:lnTo>
                    <a:pt x="140" y="285"/>
                  </a:lnTo>
                  <a:lnTo>
                    <a:pt x="140" y="280"/>
                  </a:lnTo>
                  <a:lnTo>
                    <a:pt x="145" y="280"/>
                  </a:lnTo>
                  <a:close/>
                  <a:moveTo>
                    <a:pt x="159" y="309"/>
                  </a:moveTo>
                  <a:lnTo>
                    <a:pt x="164" y="314"/>
                  </a:lnTo>
                  <a:lnTo>
                    <a:pt x="169" y="323"/>
                  </a:lnTo>
                  <a:lnTo>
                    <a:pt x="169" y="328"/>
                  </a:lnTo>
                  <a:lnTo>
                    <a:pt x="164" y="328"/>
                  </a:lnTo>
                  <a:lnTo>
                    <a:pt x="164" y="323"/>
                  </a:lnTo>
                  <a:lnTo>
                    <a:pt x="159" y="318"/>
                  </a:lnTo>
                  <a:lnTo>
                    <a:pt x="159" y="314"/>
                  </a:lnTo>
                  <a:lnTo>
                    <a:pt x="159" y="309"/>
                  </a:lnTo>
                  <a:close/>
                  <a:moveTo>
                    <a:pt x="183" y="338"/>
                  </a:moveTo>
                  <a:lnTo>
                    <a:pt x="183" y="338"/>
                  </a:lnTo>
                  <a:lnTo>
                    <a:pt x="183" y="352"/>
                  </a:lnTo>
                  <a:lnTo>
                    <a:pt x="183" y="347"/>
                  </a:lnTo>
                  <a:lnTo>
                    <a:pt x="183" y="352"/>
                  </a:lnTo>
                  <a:lnTo>
                    <a:pt x="178" y="338"/>
                  </a:lnTo>
                  <a:lnTo>
                    <a:pt x="178" y="343"/>
                  </a:lnTo>
                  <a:lnTo>
                    <a:pt x="178" y="338"/>
                  </a:lnTo>
                  <a:lnTo>
                    <a:pt x="183" y="338"/>
                  </a:lnTo>
                  <a:close/>
                  <a:moveTo>
                    <a:pt x="198" y="367"/>
                  </a:moveTo>
                  <a:lnTo>
                    <a:pt x="198" y="367"/>
                  </a:lnTo>
                  <a:lnTo>
                    <a:pt x="198" y="371"/>
                  </a:lnTo>
                  <a:lnTo>
                    <a:pt x="198" y="381"/>
                  </a:lnTo>
                  <a:lnTo>
                    <a:pt x="198" y="386"/>
                  </a:lnTo>
                  <a:lnTo>
                    <a:pt x="193" y="381"/>
                  </a:lnTo>
                  <a:lnTo>
                    <a:pt x="193" y="371"/>
                  </a:lnTo>
                  <a:lnTo>
                    <a:pt x="193" y="367"/>
                  </a:lnTo>
                  <a:lnTo>
                    <a:pt x="198" y="367"/>
                  </a:lnTo>
                  <a:close/>
                  <a:moveTo>
                    <a:pt x="193" y="400"/>
                  </a:moveTo>
                  <a:lnTo>
                    <a:pt x="188" y="415"/>
                  </a:lnTo>
                  <a:lnTo>
                    <a:pt x="183" y="415"/>
                  </a:lnTo>
                  <a:lnTo>
                    <a:pt x="183" y="410"/>
                  </a:lnTo>
                  <a:lnTo>
                    <a:pt x="193" y="400"/>
                  </a:lnTo>
                  <a:lnTo>
                    <a:pt x="198" y="400"/>
                  </a:lnTo>
                  <a:lnTo>
                    <a:pt x="193" y="400"/>
                  </a:lnTo>
                  <a:close/>
                  <a:moveTo>
                    <a:pt x="174" y="425"/>
                  </a:moveTo>
                  <a:lnTo>
                    <a:pt x="169" y="434"/>
                  </a:lnTo>
                  <a:lnTo>
                    <a:pt x="169" y="439"/>
                  </a:lnTo>
                  <a:lnTo>
                    <a:pt x="164" y="439"/>
                  </a:lnTo>
                  <a:lnTo>
                    <a:pt x="164" y="434"/>
                  </a:lnTo>
                  <a:lnTo>
                    <a:pt x="169" y="425"/>
                  </a:lnTo>
                  <a:lnTo>
                    <a:pt x="174" y="425"/>
                  </a:lnTo>
                  <a:close/>
                  <a:moveTo>
                    <a:pt x="169" y="458"/>
                  </a:moveTo>
                  <a:lnTo>
                    <a:pt x="164" y="468"/>
                  </a:lnTo>
                  <a:lnTo>
                    <a:pt x="164" y="473"/>
                  </a:lnTo>
                  <a:lnTo>
                    <a:pt x="159" y="473"/>
                  </a:lnTo>
                  <a:lnTo>
                    <a:pt x="159" y="463"/>
                  </a:lnTo>
                  <a:lnTo>
                    <a:pt x="164" y="458"/>
                  </a:lnTo>
                  <a:lnTo>
                    <a:pt x="164" y="454"/>
                  </a:lnTo>
                  <a:lnTo>
                    <a:pt x="169" y="458"/>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89" name="Freeform 59">
              <a:extLst>
                <a:ext uri="{FF2B5EF4-FFF2-40B4-BE49-F238E27FC236}">
                  <a16:creationId xmlns:a16="http://schemas.microsoft.com/office/drawing/2014/main" id="{CF79D0D8-7DC4-46BB-9AE0-C704A0CDCC5A}"/>
                </a:ext>
              </a:extLst>
            </p:cNvPr>
            <p:cNvSpPr>
              <a:spLocks noEditPoints="1"/>
            </p:cNvSpPr>
            <p:nvPr/>
          </p:nvSpPr>
          <p:spPr bwMode="auto">
            <a:xfrm>
              <a:off x="6130799" y="1773229"/>
              <a:ext cx="1364723" cy="1163880"/>
            </a:xfrm>
            <a:custGeom>
              <a:avLst/>
              <a:gdLst>
                <a:gd name="T0" fmla="*/ 7 w 753"/>
                <a:gd name="T1" fmla="*/ 3 h 694"/>
                <a:gd name="T2" fmla="*/ 7 w 753"/>
                <a:gd name="T3" fmla="*/ 3 h 694"/>
                <a:gd name="T4" fmla="*/ 7 w 753"/>
                <a:gd name="T5" fmla="*/ 3 h 694"/>
                <a:gd name="T6" fmla="*/ 7 w 753"/>
                <a:gd name="T7" fmla="*/ 3 h 694"/>
                <a:gd name="T8" fmla="*/ 7 w 753"/>
                <a:gd name="T9" fmla="*/ 3 h 694"/>
                <a:gd name="T10" fmla="*/ 7 w 753"/>
                <a:gd name="T11" fmla="*/ 3 h 694"/>
                <a:gd name="T12" fmla="*/ 7 w 753"/>
                <a:gd name="T13" fmla="*/ 3 h 694"/>
                <a:gd name="T14" fmla="*/ 7 w 753"/>
                <a:gd name="T15" fmla="*/ 3 h 694"/>
                <a:gd name="T16" fmla="*/ 7 w 753"/>
                <a:gd name="T17" fmla="*/ 3 h 694"/>
                <a:gd name="T18" fmla="*/ 7 w 753"/>
                <a:gd name="T19" fmla="*/ 3 h 694"/>
                <a:gd name="T20" fmla="*/ 7 w 753"/>
                <a:gd name="T21" fmla="*/ 3 h 694"/>
                <a:gd name="T22" fmla="*/ 7 w 753"/>
                <a:gd name="T23" fmla="*/ 3 h 694"/>
                <a:gd name="T24" fmla="*/ 7 w 753"/>
                <a:gd name="T25" fmla="*/ 3 h 694"/>
                <a:gd name="T26" fmla="*/ 7 w 753"/>
                <a:gd name="T27" fmla="*/ 3 h 694"/>
                <a:gd name="T28" fmla="*/ 7 w 753"/>
                <a:gd name="T29" fmla="*/ 3 h 694"/>
                <a:gd name="T30" fmla="*/ 7 w 753"/>
                <a:gd name="T31" fmla="*/ 3 h 694"/>
                <a:gd name="T32" fmla="*/ 7 w 753"/>
                <a:gd name="T33" fmla="*/ 3 h 694"/>
                <a:gd name="T34" fmla="*/ 7 w 753"/>
                <a:gd name="T35" fmla="*/ 3 h 694"/>
                <a:gd name="T36" fmla="*/ 7 w 753"/>
                <a:gd name="T37" fmla="*/ 3 h 694"/>
                <a:gd name="T38" fmla="*/ 7 w 753"/>
                <a:gd name="T39" fmla="*/ 3 h 694"/>
                <a:gd name="T40" fmla="*/ 7 w 753"/>
                <a:gd name="T41" fmla="*/ 0 h 694"/>
                <a:gd name="T42" fmla="*/ 7 w 753"/>
                <a:gd name="T43" fmla="*/ 3 h 694"/>
                <a:gd name="T44" fmla="*/ 7 w 753"/>
                <a:gd name="T45" fmla="*/ 3 h 694"/>
                <a:gd name="T46" fmla="*/ 7 w 753"/>
                <a:gd name="T47" fmla="*/ 3 h 694"/>
                <a:gd name="T48" fmla="*/ 7 w 753"/>
                <a:gd name="T49" fmla="*/ 3 h 694"/>
                <a:gd name="T50" fmla="*/ 7 w 753"/>
                <a:gd name="T51" fmla="*/ 3 h 694"/>
                <a:gd name="T52" fmla="*/ 7 w 753"/>
                <a:gd name="T53" fmla="*/ 3 h 694"/>
                <a:gd name="T54" fmla="*/ 7 w 753"/>
                <a:gd name="T55" fmla="*/ 3 h 694"/>
                <a:gd name="T56" fmla="*/ 7 w 753"/>
                <a:gd name="T57" fmla="*/ 3 h 694"/>
                <a:gd name="T58" fmla="*/ 7 w 753"/>
                <a:gd name="T59" fmla="*/ 3 h 694"/>
                <a:gd name="T60" fmla="*/ 7 w 753"/>
                <a:gd name="T61" fmla="*/ 3 h 694"/>
                <a:gd name="T62" fmla="*/ 7 w 753"/>
                <a:gd name="T63" fmla="*/ 3 h 694"/>
                <a:gd name="T64" fmla="*/ 7 w 753"/>
                <a:gd name="T65" fmla="*/ 3 h 694"/>
                <a:gd name="T66" fmla="*/ 7 w 753"/>
                <a:gd name="T67" fmla="*/ 3 h 694"/>
                <a:gd name="T68" fmla="*/ 7 w 753"/>
                <a:gd name="T69" fmla="*/ 3 h 694"/>
                <a:gd name="T70" fmla="*/ 7 w 753"/>
                <a:gd name="T71" fmla="*/ 3 h 694"/>
                <a:gd name="T72" fmla="*/ 7 w 753"/>
                <a:gd name="T73" fmla="*/ 3 h 694"/>
                <a:gd name="T74" fmla="*/ 7 w 753"/>
                <a:gd name="T75" fmla="*/ 3 h 694"/>
                <a:gd name="T76" fmla="*/ 7 w 753"/>
                <a:gd name="T77" fmla="*/ 3 h 694"/>
                <a:gd name="T78" fmla="*/ 7 w 753"/>
                <a:gd name="T79" fmla="*/ 3 h 694"/>
                <a:gd name="T80" fmla="*/ 7 w 753"/>
                <a:gd name="T81" fmla="*/ 3 h 694"/>
                <a:gd name="T82" fmla="*/ 7 w 753"/>
                <a:gd name="T83" fmla="*/ 3 h 694"/>
                <a:gd name="T84" fmla="*/ 7 w 753"/>
                <a:gd name="T85" fmla="*/ 3 h 694"/>
                <a:gd name="T86" fmla="*/ 7 w 753"/>
                <a:gd name="T87" fmla="*/ 3 h 694"/>
                <a:gd name="T88" fmla="*/ 7 w 753"/>
                <a:gd name="T89" fmla="*/ 3 h 694"/>
                <a:gd name="T90" fmla="*/ 7 w 753"/>
                <a:gd name="T91" fmla="*/ 3 h 694"/>
                <a:gd name="T92" fmla="*/ 7 w 753"/>
                <a:gd name="T93" fmla="*/ 3 h 694"/>
                <a:gd name="T94" fmla="*/ 7 w 753"/>
                <a:gd name="T95" fmla="*/ 3 h 694"/>
                <a:gd name="T96" fmla="*/ 7 w 753"/>
                <a:gd name="T97" fmla="*/ 3 h 694"/>
                <a:gd name="T98" fmla="*/ 7 w 753"/>
                <a:gd name="T99" fmla="*/ 3 h 694"/>
                <a:gd name="T100" fmla="*/ 7 w 753"/>
                <a:gd name="T101" fmla="*/ 3 h 694"/>
                <a:gd name="T102" fmla="*/ 7 w 753"/>
                <a:gd name="T103" fmla="*/ 3 h 694"/>
                <a:gd name="T104" fmla="*/ 7 w 753"/>
                <a:gd name="T105" fmla="*/ 3 h 694"/>
                <a:gd name="T106" fmla="*/ 7 w 753"/>
                <a:gd name="T107" fmla="*/ 3 h 694"/>
                <a:gd name="T108" fmla="*/ 7 w 753"/>
                <a:gd name="T109" fmla="*/ 3 h 694"/>
                <a:gd name="T110" fmla="*/ 7 w 753"/>
                <a:gd name="T111" fmla="*/ 3 h 694"/>
                <a:gd name="T112" fmla="*/ 7 w 753"/>
                <a:gd name="T113" fmla="*/ 3 h 694"/>
                <a:gd name="T114" fmla="*/ 7 w 753"/>
                <a:gd name="T115" fmla="*/ 3 h 6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53"/>
                <a:gd name="T175" fmla="*/ 0 h 694"/>
                <a:gd name="T176" fmla="*/ 753 w 753"/>
                <a:gd name="T177" fmla="*/ 694 h 6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53" h="694">
                  <a:moveTo>
                    <a:pt x="0" y="159"/>
                  </a:moveTo>
                  <a:lnTo>
                    <a:pt x="29" y="154"/>
                  </a:lnTo>
                  <a:lnTo>
                    <a:pt x="39" y="149"/>
                  </a:lnTo>
                  <a:lnTo>
                    <a:pt x="44" y="159"/>
                  </a:lnTo>
                  <a:lnTo>
                    <a:pt x="29" y="164"/>
                  </a:lnTo>
                  <a:lnTo>
                    <a:pt x="5" y="168"/>
                  </a:lnTo>
                  <a:lnTo>
                    <a:pt x="0" y="159"/>
                  </a:lnTo>
                  <a:close/>
                  <a:moveTo>
                    <a:pt x="53" y="139"/>
                  </a:moveTo>
                  <a:lnTo>
                    <a:pt x="53" y="135"/>
                  </a:lnTo>
                  <a:lnTo>
                    <a:pt x="53" y="130"/>
                  </a:lnTo>
                  <a:lnTo>
                    <a:pt x="73" y="111"/>
                  </a:lnTo>
                  <a:lnTo>
                    <a:pt x="73" y="106"/>
                  </a:lnTo>
                  <a:lnTo>
                    <a:pt x="82" y="111"/>
                  </a:lnTo>
                  <a:lnTo>
                    <a:pt x="82" y="115"/>
                  </a:lnTo>
                  <a:lnTo>
                    <a:pt x="63" y="139"/>
                  </a:lnTo>
                  <a:lnTo>
                    <a:pt x="63" y="135"/>
                  </a:lnTo>
                  <a:lnTo>
                    <a:pt x="63" y="139"/>
                  </a:lnTo>
                  <a:lnTo>
                    <a:pt x="53" y="139"/>
                  </a:lnTo>
                  <a:close/>
                  <a:moveTo>
                    <a:pt x="92" y="82"/>
                  </a:moveTo>
                  <a:lnTo>
                    <a:pt x="92" y="82"/>
                  </a:lnTo>
                  <a:lnTo>
                    <a:pt x="106" y="86"/>
                  </a:lnTo>
                  <a:lnTo>
                    <a:pt x="126" y="77"/>
                  </a:lnTo>
                  <a:lnTo>
                    <a:pt x="131" y="77"/>
                  </a:lnTo>
                  <a:lnTo>
                    <a:pt x="126" y="86"/>
                  </a:lnTo>
                  <a:lnTo>
                    <a:pt x="111" y="96"/>
                  </a:lnTo>
                  <a:lnTo>
                    <a:pt x="106" y="96"/>
                  </a:lnTo>
                  <a:lnTo>
                    <a:pt x="92" y="91"/>
                  </a:lnTo>
                  <a:lnTo>
                    <a:pt x="97" y="91"/>
                  </a:lnTo>
                  <a:lnTo>
                    <a:pt x="92" y="82"/>
                  </a:lnTo>
                  <a:close/>
                  <a:moveTo>
                    <a:pt x="155" y="82"/>
                  </a:moveTo>
                  <a:lnTo>
                    <a:pt x="164" y="82"/>
                  </a:lnTo>
                  <a:lnTo>
                    <a:pt x="188" y="82"/>
                  </a:lnTo>
                  <a:lnTo>
                    <a:pt x="193" y="82"/>
                  </a:lnTo>
                  <a:lnTo>
                    <a:pt x="198" y="86"/>
                  </a:lnTo>
                  <a:lnTo>
                    <a:pt x="188" y="91"/>
                  </a:lnTo>
                  <a:lnTo>
                    <a:pt x="188" y="86"/>
                  </a:lnTo>
                  <a:lnTo>
                    <a:pt x="188" y="91"/>
                  </a:lnTo>
                  <a:lnTo>
                    <a:pt x="164" y="91"/>
                  </a:lnTo>
                  <a:lnTo>
                    <a:pt x="155" y="91"/>
                  </a:lnTo>
                  <a:lnTo>
                    <a:pt x="155" y="82"/>
                  </a:lnTo>
                  <a:close/>
                  <a:moveTo>
                    <a:pt x="217" y="101"/>
                  </a:moveTo>
                  <a:lnTo>
                    <a:pt x="222" y="101"/>
                  </a:lnTo>
                  <a:lnTo>
                    <a:pt x="237" y="111"/>
                  </a:lnTo>
                  <a:lnTo>
                    <a:pt x="237" y="106"/>
                  </a:lnTo>
                  <a:lnTo>
                    <a:pt x="251" y="106"/>
                  </a:lnTo>
                  <a:lnTo>
                    <a:pt x="251" y="111"/>
                  </a:lnTo>
                  <a:lnTo>
                    <a:pt x="237" y="115"/>
                  </a:lnTo>
                  <a:lnTo>
                    <a:pt x="232" y="115"/>
                  </a:lnTo>
                  <a:lnTo>
                    <a:pt x="217" y="111"/>
                  </a:lnTo>
                  <a:lnTo>
                    <a:pt x="222" y="111"/>
                  </a:lnTo>
                  <a:lnTo>
                    <a:pt x="213" y="111"/>
                  </a:lnTo>
                  <a:lnTo>
                    <a:pt x="217" y="101"/>
                  </a:lnTo>
                  <a:close/>
                  <a:moveTo>
                    <a:pt x="275" y="96"/>
                  </a:moveTo>
                  <a:lnTo>
                    <a:pt x="285" y="91"/>
                  </a:lnTo>
                  <a:lnTo>
                    <a:pt x="290" y="86"/>
                  </a:lnTo>
                  <a:lnTo>
                    <a:pt x="295" y="72"/>
                  </a:lnTo>
                  <a:lnTo>
                    <a:pt x="299" y="72"/>
                  </a:lnTo>
                  <a:lnTo>
                    <a:pt x="304" y="72"/>
                  </a:lnTo>
                  <a:lnTo>
                    <a:pt x="309" y="82"/>
                  </a:lnTo>
                  <a:lnTo>
                    <a:pt x="299" y="82"/>
                  </a:lnTo>
                  <a:lnTo>
                    <a:pt x="304" y="77"/>
                  </a:lnTo>
                  <a:lnTo>
                    <a:pt x="299" y="91"/>
                  </a:lnTo>
                  <a:lnTo>
                    <a:pt x="295" y="91"/>
                  </a:lnTo>
                  <a:lnTo>
                    <a:pt x="290" y="96"/>
                  </a:lnTo>
                  <a:lnTo>
                    <a:pt x="280" y="101"/>
                  </a:lnTo>
                  <a:lnTo>
                    <a:pt x="275" y="96"/>
                  </a:lnTo>
                  <a:close/>
                  <a:moveTo>
                    <a:pt x="319" y="48"/>
                  </a:moveTo>
                  <a:lnTo>
                    <a:pt x="324" y="43"/>
                  </a:lnTo>
                  <a:lnTo>
                    <a:pt x="338" y="33"/>
                  </a:lnTo>
                  <a:lnTo>
                    <a:pt x="348" y="28"/>
                  </a:lnTo>
                  <a:lnTo>
                    <a:pt x="348" y="33"/>
                  </a:lnTo>
                  <a:lnTo>
                    <a:pt x="348" y="28"/>
                  </a:lnTo>
                  <a:lnTo>
                    <a:pt x="357" y="33"/>
                  </a:lnTo>
                  <a:lnTo>
                    <a:pt x="353" y="38"/>
                  </a:lnTo>
                  <a:lnTo>
                    <a:pt x="343" y="43"/>
                  </a:lnTo>
                  <a:lnTo>
                    <a:pt x="333" y="53"/>
                  </a:lnTo>
                  <a:lnTo>
                    <a:pt x="324" y="57"/>
                  </a:lnTo>
                  <a:lnTo>
                    <a:pt x="319" y="48"/>
                  </a:lnTo>
                  <a:close/>
                  <a:moveTo>
                    <a:pt x="372" y="9"/>
                  </a:moveTo>
                  <a:lnTo>
                    <a:pt x="372" y="9"/>
                  </a:lnTo>
                  <a:lnTo>
                    <a:pt x="377" y="9"/>
                  </a:lnTo>
                  <a:lnTo>
                    <a:pt x="381" y="9"/>
                  </a:lnTo>
                  <a:lnTo>
                    <a:pt x="377" y="14"/>
                  </a:lnTo>
                  <a:lnTo>
                    <a:pt x="386" y="0"/>
                  </a:lnTo>
                  <a:lnTo>
                    <a:pt x="391" y="0"/>
                  </a:lnTo>
                  <a:lnTo>
                    <a:pt x="396" y="0"/>
                  </a:lnTo>
                  <a:lnTo>
                    <a:pt x="401" y="9"/>
                  </a:lnTo>
                  <a:lnTo>
                    <a:pt x="396" y="14"/>
                  </a:lnTo>
                  <a:lnTo>
                    <a:pt x="391" y="14"/>
                  </a:lnTo>
                  <a:lnTo>
                    <a:pt x="386" y="4"/>
                  </a:lnTo>
                  <a:lnTo>
                    <a:pt x="396" y="4"/>
                  </a:lnTo>
                  <a:lnTo>
                    <a:pt x="386" y="19"/>
                  </a:lnTo>
                  <a:lnTo>
                    <a:pt x="381" y="19"/>
                  </a:lnTo>
                  <a:lnTo>
                    <a:pt x="377" y="19"/>
                  </a:lnTo>
                  <a:lnTo>
                    <a:pt x="372" y="19"/>
                  </a:lnTo>
                  <a:lnTo>
                    <a:pt x="372" y="9"/>
                  </a:lnTo>
                  <a:close/>
                  <a:moveTo>
                    <a:pt x="406" y="43"/>
                  </a:moveTo>
                  <a:lnTo>
                    <a:pt x="406" y="43"/>
                  </a:lnTo>
                  <a:lnTo>
                    <a:pt x="406" y="62"/>
                  </a:lnTo>
                  <a:lnTo>
                    <a:pt x="410" y="77"/>
                  </a:lnTo>
                  <a:lnTo>
                    <a:pt x="410" y="82"/>
                  </a:lnTo>
                  <a:lnTo>
                    <a:pt x="401" y="82"/>
                  </a:lnTo>
                  <a:lnTo>
                    <a:pt x="401" y="77"/>
                  </a:lnTo>
                  <a:lnTo>
                    <a:pt x="401" y="82"/>
                  </a:lnTo>
                  <a:lnTo>
                    <a:pt x="396" y="62"/>
                  </a:lnTo>
                  <a:lnTo>
                    <a:pt x="396" y="43"/>
                  </a:lnTo>
                  <a:lnTo>
                    <a:pt x="406" y="43"/>
                  </a:lnTo>
                  <a:close/>
                  <a:moveTo>
                    <a:pt x="410" y="106"/>
                  </a:moveTo>
                  <a:lnTo>
                    <a:pt x="415" y="115"/>
                  </a:lnTo>
                  <a:lnTo>
                    <a:pt x="425" y="130"/>
                  </a:lnTo>
                  <a:lnTo>
                    <a:pt x="425" y="135"/>
                  </a:lnTo>
                  <a:lnTo>
                    <a:pt x="425" y="144"/>
                  </a:lnTo>
                  <a:lnTo>
                    <a:pt x="415" y="144"/>
                  </a:lnTo>
                  <a:lnTo>
                    <a:pt x="415" y="135"/>
                  </a:lnTo>
                  <a:lnTo>
                    <a:pt x="410" y="115"/>
                  </a:lnTo>
                  <a:lnTo>
                    <a:pt x="410" y="120"/>
                  </a:lnTo>
                  <a:lnTo>
                    <a:pt x="401" y="111"/>
                  </a:lnTo>
                  <a:lnTo>
                    <a:pt x="410" y="106"/>
                  </a:lnTo>
                  <a:close/>
                  <a:moveTo>
                    <a:pt x="435" y="164"/>
                  </a:moveTo>
                  <a:lnTo>
                    <a:pt x="439" y="173"/>
                  </a:lnTo>
                  <a:lnTo>
                    <a:pt x="444" y="173"/>
                  </a:lnTo>
                  <a:lnTo>
                    <a:pt x="454" y="188"/>
                  </a:lnTo>
                  <a:lnTo>
                    <a:pt x="459" y="193"/>
                  </a:lnTo>
                  <a:lnTo>
                    <a:pt x="449" y="202"/>
                  </a:lnTo>
                  <a:lnTo>
                    <a:pt x="444" y="193"/>
                  </a:lnTo>
                  <a:lnTo>
                    <a:pt x="435" y="178"/>
                  </a:lnTo>
                  <a:lnTo>
                    <a:pt x="425" y="173"/>
                  </a:lnTo>
                  <a:lnTo>
                    <a:pt x="435" y="164"/>
                  </a:lnTo>
                  <a:close/>
                  <a:moveTo>
                    <a:pt x="473" y="221"/>
                  </a:moveTo>
                  <a:lnTo>
                    <a:pt x="473" y="221"/>
                  </a:lnTo>
                  <a:lnTo>
                    <a:pt x="483" y="236"/>
                  </a:lnTo>
                  <a:lnTo>
                    <a:pt x="492" y="250"/>
                  </a:lnTo>
                  <a:lnTo>
                    <a:pt x="483" y="255"/>
                  </a:lnTo>
                  <a:lnTo>
                    <a:pt x="473" y="241"/>
                  </a:lnTo>
                  <a:lnTo>
                    <a:pt x="478" y="241"/>
                  </a:lnTo>
                  <a:lnTo>
                    <a:pt x="463" y="226"/>
                  </a:lnTo>
                  <a:lnTo>
                    <a:pt x="463" y="221"/>
                  </a:lnTo>
                  <a:lnTo>
                    <a:pt x="473" y="221"/>
                  </a:lnTo>
                  <a:close/>
                  <a:moveTo>
                    <a:pt x="497" y="279"/>
                  </a:moveTo>
                  <a:lnTo>
                    <a:pt x="507" y="289"/>
                  </a:lnTo>
                  <a:lnTo>
                    <a:pt x="521" y="299"/>
                  </a:lnTo>
                  <a:lnTo>
                    <a:pt x="526" y="304"/>
                  </a:lnTo>
                  <a:lnTo>
                    <a:pt x="521" y="313"/>
                  </a:lnTo>
                  <a:lnTo>
                    <a:pt x="517" y="308"/>
                  </a:lnTo>
                  <a:lnTo>
                    <a:pt x="502" y="294"/>
                  </a:lnTo>
                  <a:lnTo>
                    <a:pt x="492" y="284"/>
                  </a:lnTo>
                  <a:lnTo>
                    <a:pt x="497" y="279"/>
                  </a:lnTo>
                  <a:close/>
                  <a:moveTo>
                    <a:pt x="545" y="332"/>
                  </a:moveTo>
                  <a:lnTo>
                    <a:pt x="545" y="342"/>
                  </a:lnTo>
                  <a:lnTo>
                    <a:pt x="550" y="352"/>
                  </a:lnTo>
                  <a:lnTo>
                    <a:pt x="545" y="347"/>
                  </a:lnTo>
                  <a:lnTo>
                    <a:pt x="560" y="361"/>
                  </a:lnTo>
                  <a:lnTo>
                    <a:pt x="555" y="357"/>
                  </a:lnTo>
                  <a:lnTo>
                    <a:pt x="555" y="366"/>
                  </a:lnTo>
                  <a:lnTo>
                    <a:pt x="550" y="366"/>
                  </a:lnTo>
                  <a:lnTo>
                    <a:pt x="541" y="357"/>
                  </a:lnTo>
                  <a:lnTo>
                    <a:pt x="541" y="352"/>
                  </a:lnTo>
                  <a:lnTo>
                    <a:pt x="536" y="342"/>
                  </a:lnTo>
                  <a:lnTo>
                    <a:pt x="536" y="332"/>
                  </a:lnTo>
                  <a:lnTo>
                    <a:pt x="545" y="332"/>
                  </a:lnTo>
                  <a:close/>
                  <a:moveTo>
                    <a:pt x="584" y="361"/>
                  </a:moveTo>
                  <a:lnTo>
                    <a:pt x="589" y="361"/>
                  </a:lnTo>
                  <a:lnTo>
                    <a:pt x="603" y="361"/>
                  </a:lnTo>
                  <a:lnTo>
                    <a:pt x="608" y="361"/>
                  </a:lnTo>
                  <a:lnTo>
                    <a:pt x="623" y="366"/>
                  </a:lnTo>
                  <a:lnTo>
                    <a:pt x="618" y="366"/>
                  </a:lnTo>
                  <a:lnTo>
                    <a:pt x="623" y="366"/>
                  </a:lnTo>
                  <a:lnTo>
                    <a:pt x="623" y="376"/>
                  </a:lnTo>
                  <a:lnTo>
                    <a:pt x="618" y="376"/>
                  </a:lnTo>
                  <a:lnTo>
                    <a:pt x="603" y="371"/>
                  </a:lnTo>
                  <a:lnTo>
                    <a:pt x="589" y="371"/>
                  </a:lnTo>
                  <a:lnTo>
                    <a:pt x="584" y="371"/>
                  </a:lnTo>
                  <a:lnTo>
                    <a:pt x="584" y="361"/>
                  </a:lnTo>
                  <a:close/>
                  <a:moveTo>
                    <a:pt x="647" y="361"/>
                  </a:moveTo>
                  <a:lnTo>
                    <a:pt x="661" y="361"/>
                  </a:lnTo>
                  <a:lnTo>
                    <a:pt x="685" y="361"/>
                  </a:lnTo>
                  <a:lnTo>
                    <a:pt x="685" y="366"/>
                  </a:lnTo>
                  <a:lnTo>
                    <a:pt x="690" y="371"/>
                  </a:lnTo>
                  <a:lnTo>
                    <a:pt x="681" y="376"/>
                  </a:lnTo>
                  <a:lnTo>
                    <a:pt x="676" y="371"/>
                  </a:lnTo>
                  <a:lnTo>
                    <a:pt x="681" y="371"/>
                  </a:lnTo>
                  <a:lnTo>
                    <a:pt x="661" y="371"/>
                  </a:lnTo>
                  <a:lnTo>
                    <a:pt x="652" y="371"/>
                  </a:lnTo>
                  <a:lnTo>
                    <a:pt x="647" y="361"/>
                  </a:lnTo>
                  <a:close/>
                  <a:moveTo>
                    <a:pt x="695" y="400"/>
                  </a:moveTo>
                  <a:lnTo>
                    <a:pt x="700" y="414"/>
                  </a:lnTo>
                  <a:lnTo>
                    <a:pt x="705" y="424"/>
                  </a:lnTo>
                  <a:lnTo>
                    <a:pt x="710" y="434"/>
                  </a:lnTo>
                  <a:lnTo>
                    <a:pt x="700" y="439"/>
                  </a:lnTo>
                  <a:lnTo>
                    <a:pt x="695" y="429"/>
                  </a:lnTo>
                  <a:lnTo>
                    <a:pt x="700" y="429"/>
                  </a:lnTo>
                  <a:lnTo>
                    <a:pt x="690" y="419"/>
                  </a:lnTo>
                  <a:lnTo>
                    <a:pt x="685" y="405"/>
                  </a:lnTo>
                  <a:lnTo>
                    <a:pt x="695" y="400"/>
                  </a:lnTo>
                  <a:close/>
                  <a:moveTo>
                    <a:pt x="714" y="463"/>
                  </a:moveTo>
                  <a:lnTo>
                    <a:pt x="719" y="477"/>
                  </a:lnTo>
                  <a:lnTo>
                    <a:pt x="714" y="477"/>
                  </a:lnTo>
                  <a:lnTo>
                    <a:pt x="714" y="482"/>
                  </a:lnTo>
                  <a:lnTo>
                    <a:pt x="695" y="492"/>
                  </a:lnTo>
                  <a:lnTo>
                    <a:pt x="700" y="487"/>
                  </a:lnTo>
                  <a:lnTo>
                    <a:pt x="695" y="492"/>
                  </a:lnTo>
                  <a:lnTo>
                    <a:pt x="690" y="492"/>
                  </a:lnTo>
                  <a:lnTo>
                    <a:pt x="690" y="487"/>
                  </a:lnTo>
                  <a:lnTo>
                    <a:pt x="690" y="482"/>
                  </a:lnTo>
                  <a:lnTo>
                    <a:pt x="710" y="472"/>
                  </a:lnTo>
                  <a:lnTo>
                    <a:pt x="710" y="477"/>
                  </a:lnTo>
                  <a:lnTo>
                    <a:pt x="705" y="463"/>
                  </a:lnTo>
                  <a:lnTo>
                    <a:pt x="714" y="463"/>
                  </a:lnTo>
                  <a:close/>
                  <a:moveTo>
                    <a:pt x="700" y="521"/>
                  </a:moveTo>
                  <a:lnTo>
                    <a:pt x="700" y="521"/>
                  </a:lnTo>
                  <a:lnTo>
                    <a:pt x="695" y="521"/>
                  </a:lnTo>
                  <a:lnTo>
                    <a:pt x="714" y="530"/>
                  </a:lnTo>
                  <a:lnTo>
                    <a:pt x="724" y="545"/>
                  </a:lnTo>
                  <a:lnTo>
                    <a:pt x="714" y="550"/>
                  </a:lnTo>
                  <a:lnTo>
                    <a:pt x="710" y="535"/>
                  </a:lnTo>
                  <a:lnTo>
                    <a:pt x="695" y="530"/>
                  </a:lnTo>
                  <a:lnTo>
                    <a:pt x="690" y="525"/>
                  </a:lnTo>
                  <a:lnTo>
                    <a:pt x="690" y="521"/>
                  </a:lnTo>
                  <a:lnTo>
                    <a:pt x="700" y="521"/>
                  </a:lnTo>
                  <a:close/>
                  <a:moveTo>
                    <a:pt x="738" y="569"/>
                  </a:moveTo>
                  <a:lnTo>
                    <a:pt x="738" y="569"/>
                  </a:lnTo>
                  <a:lnTo>
                    <a:pt x="748" y="583"/>
                  </a:lnTo>
                  <a:lnTo>
                    <a:pt x="753" y="588"/>
                  </a:lnTo>
                  <a:lnTo>
                    <a:pt x="748" y="588"/>
                  </a:lnTo>
                  <a:lnTo>
                    <a:pt x="738" y="603"/>
                  </a:lnTo>
                  <a:lnTo>
                    <a:pt x="729" y="598"/>
                  </a:lnTo>
                  <a:lnTo>
                    <a:pt x="734" y="593"/>
                  </a:lnTo>
                  <a:lnTo>
                    <a:pt x="743" y="583"/>
                  </a:lnTo>
                  <a:lnTo>
                    <a:pt x="743" y="588"/>
                  </a:lnTo>
                  <a:lnTo>
                    <a:pt x="734" y="574"/>
                  </a:lnTo>
                  <a:lnTo>
                    <a:pt x="729" y="574"/>
                  </a:lnTo>
                  <a:lnTo>
                    <a:pt x="738" y="569"/>
                  </a:lnTo>
                  <a:close/>
                  <a:moveTo>
                    <a:pt x="729" y="632"/>
                  </a:moveTo>
                  <a:lnTo>
                    <a:pt x="719" y="641"/>
                  </a:lnTo>
                  <a:lnTo>
                    <a:pt x="719" y="636"/>
                  </a:lnTo>
                  <a:lnTo>
                    <a:pt x="724" y="656"/>
                  </a:lnTo>
                  <a:lnTo>
                    <a:pt x="724" y="661"/>
                  </a:lnTo>
                  <a:lnTo>
                    <a:pt x="714" y="661"/>
                  </a:lnTo>
                  <a:lnTo>
                    <a:pt x="714" y="656"/>
                  </a:lnTo>
                  <a:lnTo>
                    <a:pt x="714" y="661"/>
                  </a:lnTo>
                  <a:lnTo>
                    <a:pt x="710" y="636"/>
                  </a:lnTo>
                  <a:lnTo>
                    <a:pt x="714" y="636"/>
                  </a:lnTo>
                  <a:lnTo>
                    <a:pt x="724" y="627"/>
                  </a:lnTo>
                  <a:lnTo>
                    <a:pt x="729" y="632"/>
                  </a:lnTo>
                  <a:close/>
                  <a:moveTo>
                    <a:pt x="719" y="694"/>
                  </a:moveTo>
                  <a:lnTo>
                    <a:pt x="719" y="694"/>
                  </a:lnTo>
                  <a:lnTo>
                    <a:pt x="710" y="689"/>
                  </a:lnTo>
                  <a:lnTo>
                    <a:pt x="719" y="694"/>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90" name="Freeform 60">
              <a:extLst>
                <a:ext uri="{FF2B5EF4-FFF2-40B4-BE49-F238E27FC236}">
                  <a16:creationId xmlns:a16="http://schemas.microsoft.com/office/drawing/2014/main" id="{B95DF203-6279-4AD2-8C8E-2887CAA091C6}"/>
                </a:ext>
              </a:extLst>
            </p:cNvPr>
            <p:cNvSpPr>
              <a:spLocks noEditPoints="1"/>
            </p:cNvSpPr>
            <p:nvPr/>
          </p:nvSpPr>
          <p:spPr bwMode="auto">
            <a:xfrm>
              <a:off x="2560033" y="2880761"/>
              <a:ext cx="701747" cy="2349134"/>
            </a:xfrm>
            <a:custGeom>
              <a:avLst/>
              <a:gdLst>
                <a:gd name="T0" fmla="*/ 8 w 386"/>
                <a:gd name="T1" fmla="*/ 3 h 1399"/>
                <a:gd name="T2" fmla="*/ 8 w 386"/>
                <a:gd name="T3" fmla="*/ 3 h 1399"/>
                <a:gd name="T4" fmla="*/ 8 w 386"/>
                <a:gd name="T5" fmla="*/ 3 h 1399"/>
                <a:gd name="T6" fmla="*/ 8 w 386"/>
                <a:gd name="T7" fmla="*/ 3 h 1399"/>
                <a:gd name="T8" fmla="*/ 8 w 386"/>
                <a:gd name="T9" fmla="*/ 3 h 1399"/>
                <a:gd name="T10" fmla="*/ 8 w 386"/>
                <a:gd name="T11" fmla="*/ 3 h 1399"/>
                <a:gd name="T12" fmla="*/ 8 w 386"/>
                <a:gd name="T13" fmla="*/ 3 h 1399"/>
                <a:gd name="T14" fmla="*/ 8 w 386"/>
                <a:gd name="T15" fmla="*/ 3 h 1399"/>
                <a:gd name="T16" fmla="*/ 8 w 386"/>
                <a:gd name="T17" fmla="*/ 3 h 1399"/>
                <a:gd name="T18" fmla="*/ 8 w 386"/>
                <a:gd name="T19" fmla="*/ 3 h 1399"/>
                <a:gd name="T20" fmla="*/ 8 w 386"/>
                <a:gd name="T21" fmla="*/ 3 h 1399"/>
                <a:gd name="T22" fmla="*/ 8 w 386"/>
                <a:gd name="T23" fmla="*/ 3 h 1399"/>
                <a:gd name="T24" fmla="*/ 8 w 386"/>
                <a:gd name="T25" fmla="*/ 3 h 1399"/>
                <a:gd name="T26" fmla="*/ 8 w 386"/>
                <a:gd name="T27" fmla="*/ 3 h 1399"/>
                <a:gd name="T28" fmla="*/ 8 w 386"/>
                <a:gd name="T29" fmla="*/ 3 h 1399"/>
                <a:gd name="T30" fmla="*/ 8 w 386"/>
                <a:gd name="T31" fmla="*/ 3 h 1399"/>
                <a:gd name="T32" fmla="*/ 5 w 386"/>
                <a:gd name="T33" fmla="*/ 3 h 1399"/>
                <a:gd name="T34" fmla="*/ 8 w 386"/>
                <a:gd name="T35" fmla="*/ 3 h 1399"/>
                <a:gd name="T36" fmla="*/ 8 w 386"/>
                <a:gd name="T37" fmla="*/ 3 h 1399"/>
                <a:gd name="T38" fmla="*/ 8 w 386"/>
                <a:gd name="T39" fmla="*/ 3 h 1399"/>
                <a:gd name="T40" fmla="*/ 8 w 386"/>
                <a:gd name="T41" fmla="*/ 3 h 1399"/>
                <a:gd name="T42" fmla="*/ 8 w 386"/>
                <a:gd name="T43" fmla="*/ 3 h 1399"/>
                <a:gd name="T44" fmla="*/ 8 w 386"/>
                <a:gd name="T45" fmla="*/ 3 h 1399"/>
                <a:gd name="T46" fmla="*/ 8 w 386"/>
                <a:gd name="T47" fmla="*/ 3 h 1399"/>
                <a:gd name="T48" fmla="*/ 8 w 386"/>
                <a:gd name="T49" fmla="*/ 3 h 1399"/>
                <a:gd name="T50" fmla="*/ 8 w 386"/>
                <a:gd name="T51" fmla="*/ 3 h 1399"/>
                <a:gd name="T52" fmla="*/ 8 w 386"/>
                <a:gd name="T53" fmla="*/ 3 h 1399"/>
                <a:gd name="T54" fmla="*/ 8 w 386"/>
                <a:gd name="T55" fmla="*/ 3 h 1399"/>
                <a:gd name="T56" fmla="*/ 8 w 386"/>
                <a:gd name="T57" fmla="*/ 3 h 1399"/>
                <a:gd name="T58" fmla="*/ 8 w 386"/>
                <a:gd name="T59" fmla="*/ 3 h 1399"/>
                <a:gd name="T60" fmla="*/ 8 w 386"/>
                <a:gd name="T61" fmla="*/ 3 h 1399"/>
                <a:gd name="T62" fmla="*/ 8 w 386"/>
                <a:gd name="T63" fmla="*/ 3 h 1399"/>
                <a:gd name="T64" fmla="*/ 8 w 386"/>
                <a:gd name="T65" fmla="*/ 3 h 1399"/>
                <a:gd name="T66" fmla="*/ 8 w 386"/>
                <a:gd name="T67" fmla="*/ 3 h 1399"/>
                <a:gd name="T68" fmla="*/ 8 w 386"/>
                <a:gd name="T69" fmla="*/ 3 h 1399"/>
                <a:gd name="T70" fmla="*/ 8 w 386"/>
                <a:gd name="T71" fmla="*/ 3 h 1399"/>
                <a:gd name="T72" fmla="*/ 8 w 386"/>
                <a:gd name="T73" fmla="*/ 3 h 1399"/>
                <a:gd name="T74" fmla="*/ 8 w 386"/>
                <a:gd name="T75" fmla="*/ 3 h 1399"/>
                <a:gd name="T76" fmla="*/ 8 w 386"/>
                <a:gd name="T77" fmla="*/ 3 h 1399"/>
                <a:gd name="T78" fmla="*/ 8 w 386"/>
                <a:gd name="T79" fmla="*/ 3 h 1399"/>
                <a:gd name="T80" fmla="*/ 8 w 386"/>
                <a:gd name="T81" fmla="*/ 3 h 1399"/>
                <a:gd name="T82" fmla="*/ 8 w 386"/>
                <a:gd name="T83" fmla="*/ 3 h 1399"/>
                <a:gd name="T84" fmla="*/ 8 w 386"/>
                <a:gd name="T85" fmla="*/ 3 h 1399"/>
                <a:gd name="T86" fmla="*/ 8 w 386"/>
                <a:gd name="T87" fmla="*/ 3 h 1399"/>
                <a:gd name="T88" fmla="*/ 8 w 386"/>
                <a:gd name="T89" fmla="*/ 3 h 1399"/>
                <a:gd name="T90" fmla="*/ 8 w 386"/>
                <a:gd name="T91" fmla="*/ 3 h 1399"/>
                <a:gd name="T92" fmla="*/ 8 w 386"/>
                <a:gd name="T93" fmla="*/ 3 h 1399"/>
                <a:gd name="T94" fmla="*/ 8 w 386"/>
                <a:gd name="T95" fmla="*/ 3 h 1399"/>
                <a:gd name="T96" fmla="*/ 8 w 386"/>
                <a:gd name="T97" fmla="*/ 3 h 1399"/>
                <a:gd name="T98" fmla="*/ 8 w 386"/>
                <a:gd name="T99" fmla="*/ 3 h 1399"/>
                <a:gd name="T100" fmla="*/ 8 w 386"/>
                <a:gd name="T101" fmla="*/ 3 h 1399"/>
                <a:gd name="T102" fmla="*/ 8 w 386"/>
                <a:gd name="T103" fmla="*/ 3 h 1399"/>
                <a:gd name="T104" fmla="*/ 8 w 386"/>
                <a:gd name="T105" fmla="*/ 3 h 1399"/>
                <a:gd name="T106" fmla="*/ 8 w 386"/>
                <a:gd name="T107" fmla="*/ 3 h 1399"/>
                <a:gd name="T108" fmla="*/ 8 w 386"/>
                <a:gd name="T109" fmla="*/ 3 h 1399"/>
                <a:gd name="T110" fmla="*/ 8 w 386"/>
                <a:gd name="T111" fmla="*/ 3 h 1399"/>
                <a:gd name="T112" fmla="*/ 8 w 386"/>
                <a:gd name="T113" fmla="*/ 3 h 1399"/>
                <a:gd name="T114" fmla="*/ 8 w 386"/>
                <a:gd name="T115" fmla="*/ 3 h 1399"/>
                <a:gd name="T116" fmla="*/ 8 w 386"/>
                <a:gd name="T117" fmla="*/ 3 h 1399"/>
                <a:gd name="T118" fmla="*/ 8 w 386"/>
                <a:gd name="T119" fmla="*/ 3 h 1399"/>
                <a:gd name="T120" fmla="*/ 8 w 386"/>
                <a:gd name="T121" fmla="*/ 3 h 1399"/>
                <a:gd name="T122" fmla="*/ 8 w 386"/>
                <a:gd name="T123" fmla="*/ 3 h 13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6"/>
                <a:gd name="T187" fmla="*/ 0 h 1399"/>
                <a:gd name="T188" fmla="*/ 386 w 386"/>
                <a:gd name="T189" fmla="*/ 1399 h 13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6" h="1399">
                  <a:moveTo>
                    <a:pt x="381" y="1399"/>
                  </a:moveTo>
                  <a:lnTo>
                    <a:pt x="371" y="1394"/>
                  </a:lnTo>
                  <a:lnTo>
                    <a:pt x="367" y="1394"/>
                  </a:lnTo>
                  <a:lnTo>
                    <a:pt x="367" y="1389"/>
                  </a:lnTo>
                  <a:lnTo>
                    <a:pt x="371" y="1389"/>
                  </a:lnTo>
                  <a:lnTo>
                    <a:pt x="386" y="1394"/>
                  </a:lnTo>
                  <a:lnTo>
                    <a:pt x="386" y="1399"/>
                  </a:lnTo>
                  <a:lnTo>
                    <a:pt x="381" y="1399"/>
                  </a:lnTo>
                  <a:close/>
                  <a:moveTo>
                    <a:pt x="352" y="1389"/>
                  </a:moveTo>
                  <a:lnTo>
                    <a:pt x="342" y="1394"/>
                  </a:lnTo>
                  <a:lnTo>
                    <a:pt x="338" y="1389"/>
                  </a:lnTo>
                  <a:lnTo>
                    <a:pt x="333" y="1389"/>
                  </a:lnTo>
                  <a:lnTo>
                    <a:pt x="338" y="1389"/>
                  </a:lnTo>
                  <a:lnTo>
                    <a:pt x="338" y="1384"/>
                  </a:lnTo>
                  <a:lnTo>
                    <a:pt x="342" y="1389"/>
                  </a:lnTo>
                  <a:lnTo>
                    <a:pt x="352" y="1384"/>
                  </a:lnTo>
                  <a:lnTo>
                    <a:pt x="352" y="1389"/>
                  </a:lnTo>
                  <a:close/>
                  <a:moveTo>
                    <a:pt x="323" y="1379"/>
                  </a:moveTo>
                  <a:lnTo>
                    <a:pt x="313" y="1375"/>
                  </a:lnTo>
                  <a:lnTo>
                    <a:pt x="309" y="1375"/>
                  </a:lnTo>
                  <a:lnTo>
                    <a:pt x="309" y="1370"/>
                  </a:lnTo>
                  <a:lnTo>
                    <a:pt x="313" y="1370"/>
                  </a:lnTo>
                  <a:lnTo>
                    <a:pt x="323" y="1375"/>
                  </a:lnTo>
                  <a:lnTo>
                    <a:pt x="328" y="1375"/>
                  </a:lnTo>
                  <a:lnTo>
                    <a:pt x="323" y="1379"/>
                  </a:lnTo>
                  <a:close/>
                  <a:moveTo>
                    <a:pt x="294" y="1375"/>
                  </a:moveTo>
                  <a:lnTo>
                    <a:pt x="280" y="1365"/>
                  </a:lnTo>
                  <a:lnTo>
                    <a:pt x="280" y="1370"/>
                  </a:lnTo>
                  <a:lnTo>
                    <a:pt x="280" y="1365"/>
                  </a:lnTo>
                  <a:lnTo>
                    <a:pt x="285" y="1365"/>
                  </a:lnTo>
                  <a:lnTo>
                    <a:pt x="294" y="1370"/>
                  </a:lnTo>
                  <a:lnTo>
                    <a:pt x="294" y="1375"/>
                  </a:lnTo>
                  <a:close/>
                  <a:moveTo>
                    <a:pt x="260" y="1360"/>
                  </a:moveTo>
                  <a:lnTo>
                    <a:pt x="251" y="1360"/>
                  </a:lnTo>
                  <a:lnTo>
                    <a:pt x="251" y="1365"/>
                  </a:lnTo>
                  <a:lnTo>
                    <a:pt x="246" y="1365"/>
                  </a:lnTo>
                  <a:lnTo>
                    <a:pt x="246" y="1360"/>
                  </a:lnTo>
                  <a:lnTo>
                    <a:pt x="251" y="1355"/>
                  </a:lnTo>
                  <a:lnTo>
                    <a:pt x="260" y="1355"/>
                  </a:lnTo>
                  <a:lnTo>
                    <a:pt x="265" y="1360"/>
                  </a:lnTo>
                  <a:lnTo>
                    <a:pt x="260" y="1360"/>
                  </a:lnTo>
                  <a:close/>
                  <a:moveTo>
                    <a:pt x="231" y="1360"/>
                  </a:moveTo>
                  <a:lnTo>
                    <a:pt x="227" y="1346"/>
                  </a:lnTo>
                  <a:lnTo>
                    <a:pt x="231" y="1346"/>
                  </a:lnTo>
                  <a:lnTo>
                    <a:pt x="236" y="1360"/>
                  </a:lnTo>
                  <a:lnTo>
                    <a:pt x="236" y="1365"/>
                  </a:lnTo>
                  <a:lnTo>
                    <a:pt x="231" y="1365"/>
                  </a:lnTo>
                  <a:lnTo>
                    <a:pt x="231" y="1360"/>
                  </a:lnTo>
                  <a:close/>
                  <a:moveTo>
                    <a:pt x="212" y="1336"/>
                  </a:moveTo>
                  <a:lnTo>
                    <a:pt x="207" y="1322"/>
                  </a:lnTo>
                  <a:lnTo>
                    <a:pt x="212" y="1322"/>
                  </a:lnTo>
                  <a:lnTo>
                    <a:pt x="207" y="1322"/>
                  </a:lnTo>
                  <a:lnTo>
                    <a:pt x="212" y="1317"/>
                  </a:lnTo>
                  <a:lnTo>
                    <a:pt x="212" y="1322"/>
                  </a:lnTo>
                  <a:lnTo>
                    <a:pt x="217" y="1336"/>
                  </a:lnTo>
                  <a:lnTo>
                    <a:pt x="212" y="1336"/>
                  </a:lnTo>
                  <a:close/>
                  <a:moveTo>
                    <a:pt x="203" y="1302"/>
                  </a:moveTo>
                  <a:lnTo>
                    <a:pt x="203" y="1297"/>
                  </a:lnTo>
                  <a:lnTo>
                    <a:pt x="203" y="1302"/>
                  </a:lnTo>
                  <a:lnTo>
                    <a:pt x="193" y="1293"/>
                  </a:lnTo>
                  <a:lnTo>
                    <a:pt x="198" y="1288"/>
                  </a:lnTo>
                  <a:lnTo>
                    <a:pt x="207" y="1297"/>
                  </a:lnTo>
                  <a:lnTo>
                    <a:pt x="207" y="1302"/>
                  </a:lnTo>
                  <a:lnTo>
                    <a:pt x="203" y="1307"/>
                  </a:lnTo>
                  <a:lnTo>
                    <a:pt x="203" y="1302"/>
                  </a:lnTo>
                  <a:close/>
                  <a:moveTo>
                    <a:pt x="198" y="1283"/>
                  </a:moveTo>
                  <a:lnTo>
                    <a:pt x="198" y="1268"/>
                  </a:lnTo>
                  <a:lnTo>
                    <a:pt x="203" y="1264"/>
                  </a:lnTo>
                  <a:lnTo>
                    <a:pt x="203" y="1268"/>
                  </a:lnTo>
                  <a:lnTo>
                    <a:pt x="203" y="1283"/>
                  </a:lnTo>
                  <a:lnTo>
                    <a:pt x="198" y="1283"/>
                  </a:lnTo>
                  <a:close/>
                  <a:moveTo>
                    <a:pt x="193" y="1249"/>
                  </a:moveTo>
                  <a:lnTo>
                    <a:pt x="193" y="1249"/>
                  </a:lnTo>
                  <a:lnTo>
                    <a:pt x="193" y="1235"/>
                  </a:lnTo>
                  <a:lnTo>
                    <a:pt x="198" y="1235"/>
                  </a:lnTo>
                  <a:lnTo>
                    <a:pt x="198" y="1249"/>
                  </a:lnTo>
                  <a:lnTo>
                    <a:pt x="198" y="1254"/>
                  </a:lnTo>
                  <a:lnTo>
                    <a:pt x="198" y="1249"/>
                  </a:lnTo>
                  <a:lnTo>
                    <a:pt x="193" y="1249"/>
                  </a:lnTo>
                  <a:close/>
                  <a:moveTo>
                    <a:pt x="178" y="1220"/>
                  </a:moveTo>
                  <a:lnTo>
                    <a:pt x="178" y="1206"/>
                  </a:lnTo>
                  <a:lnTo>
                    <a:pt x="183" y="1206"/>
                  </a:lnTo>
                  <a:lnTo>
                    <a:pt x="183" y="1220"/>
                  </a:lnTo>
                  <a:lnTo>
                    <a:pt x="178" y="1220"/>
                  </a:lnTo>
                  <a:close/>
                  <a:moveTo>
                    <a:pt x="174" y="1186"/>
                  </a:moveTo>
                  <a:lnTo>
                    <a:pt x="174" y="1172"/>
                  </a:lnTo>
                  <a:lnTo>
                    <a:pt x="178" y="1186"/>
                  </a:lnTo>
                  <a:lnTo>
                    <a:pt x="178" y="1191"/>
                  </a:lnTo>
                  <a:lnTo>
                    <a:pt x="174" y="1186"/>
                  </a:lnTo>
                  <a:close/>
                  <a:moveTo>
                    <a:pt x="159" y="1162"/>
                  </a:moveTo>
                  <a:lnTo>
                    <a:pt x="149" y="1162"/>
                  </a:lnTo>
                  <a:lnTo>
                    <a:pt x="145" y="1162"/>
                  </a:lnTo>
                  <a:lnTo>
                    <a:pt x="145" y="1158"/>
                  </a:lnTo>
                  <a:lnTo>
                    <a:pt x="149" y="1158"/>
                  </a:lnTo>
                  <a:lnTo>
                    <a:pt x="145" y="1158"/>
                  </a:lnTo>
                  <a:lnTo>
                    <a:pt x="159" y="1158"/>
                  </a:lnTo>
                  <a:lnTo>
                    <a:pt x="164" y="1162"/>
                  </a:lnTo>
                  <a:lnTo>
                    <a:pt x="159" y="1162"/>
                  </a:lnTo>
                  <a:close/>
                  <a:moveTo>
                    <a:pt x="125" y="1162"/>
                  </a:moveTo>
                  <a:lnTo>
                    <a:pt x="121" y="1162"/>
                  </a:lnTo>
                  <a:lnTo>
                    <a:pt x="116" y="1167"/>
                  </a:lnTo>
                  <a:lnTo>
                    <a:pt x="111" y="1167"/>
                  </a:lnTo>
                  <a:lnTo>
                    <a:pt x="111" y="1162"/>
                  </a:lnTo>
                  <a:lnTo>
                    <a:pt x="121" y="1158"/>
                  </a:lnTo>
                  <a:lnTo>
                    <a:pt x="125" y="1158"/>
                  </a:lnTo>
                  <a:lnTo>
                    <a:pt x="130" y="1158"/>
                  </a:lnTo>
                  <a:lnTo>
                    <a:pt x="130" y="1162"/>
                  </a:lnTo>
                  <a:lnTo>
                    <a:pt x="125" y="1162"/>
                  </a:lnTo>
                  <a:close/>
                  <a:moveTo>
                    <a:pt x="96" y="1167"/>
                  </a:moveTo>
                  <a:lnTo>
                    <a:pt x="92" y="1167"/>
                  </a:lnTo>
                  <a:lnTo>
                    <a:pt x="82" y="1167"/>
                  </a:lnTo>
                  <a:lnTo>
                    <a:pt x="77" y="1167"/>
                  </a:lnTo>
                  <a:lnTo>
                    <a:pt x="77" y="1162"/>
                  </a:lnTo>
                  <a:lnTo>
                    <a:pt x="82" y="1162"/>
                  </a:lnTo>
                  <a:lnTo>
                    <a:pt x="92" y="1162"/>
                  </a:lnTo>
                  <a:lnTo>
                    <a:pt x="96" y="1162"/>
                  </a:lnTo>
                  <a:lnTo>
                    <a:pt x="96" y="1167"/>
                  </a:lnTo>
                  <a:close/>
                  <a:moveTo>
                    <a:pt x="63" y="1172"/>
                  </a:moveTo>
                  <a:lnTo>
                    <a:pt x="58" y="1172"/>
                  </a:lnTo>
                  <a:lnTo>
                    <a:pt x="48" y="1172"/>
                  </a:lnTo>
                  <a:lnTo>
                    <a:pt x="48" y="1167"/>
                  </a:lnTo>
                  <a:lnTo>
                    <a:pt x="58" y="1172"/>
                  </a:lnTo>
                  <a:lnTo>
                    <a:pt x="63" y="1167"/>
                  </a:lnTo>
                  <a:lnTo>
                    <a:pt x="63" y="1172"/>
                  </a:lnTo>
                  <a:close/>
                  <a:moveTo>
                    <a:pt x="38" y="1153"/>
                  </a:moveTo>
                  <a:lnTo>
                    <a:pt x="38" y="1153"/>
                  </a:lnTo>
                  <a:lnTo>
                    <a:pt x="34" y="1143"/>
                  </a:lnTo>
                  <a:lnTo>
                    <a:pt x="29" y="1143"/>
                  </a:lnTo>
                  <a:lnTo>
                    <a:pt x="34" y="1138"/>
                  </a:lnTo>
                  <a:lnTo>
                    <a:pt x="34" y="1143"/>
                  </a:lnTo>
                  <a:lnTo>
                    <a:pt x="43" y="1148"/>
                  </a:lnTo>
                  <a:lnTo>
                    <a:pt x="43" y="1153"/>
                  </a:lnTo>
                  <a:lnTo>
                    <a:pt x="38" y="1153"/>
                  </a:lnTo>
                  <a:close/>
                  <a:moveTo>
                    <a:pt x="14" y="1133"/>
                  </a:moveTo>
                  <a:lnTo>
                    <a:pt x="5" y="1124"/>
                  </a:lnTo>
                  <a:lnTo>
                    <a:pt x="5" y="1119"/>
                  </a:lnTo>
                  <a:lnTo>
                    <a:pt x="10" y="1119"/>
                  </a:lnTo>
                  <a:lnTo>
                    <a:pt x="19" y="1129"/>
                  </a:lnTo>
                  <a:lnTo>
                    <a:pt x="19" y="1133"/>
                  </a:lnTo>
                  <a:lnTo>
                    <a:pt x="14" y="1133"/>
                  </a:lnTo>
                  <a:close/>
                  <a:moveTo>
                    <a:pt x="0" y="1104"/>
                  </a:moveTo>
                  <a:lnTo>
                    <a:pt x="0" y="1100"/>
                  </a:lnTo>
                  <a:lnTo>
                    <a:pt x="0" y="1095"/>
                  </a:lnTo>
                  <a:lnTo>
                    <a:pt x="10" y="1095"/>
                  </a:lnTo>
                  <a:lnTo>
                    <a:pt x="10" y="1100"/>
                  </a:lnTo>
                  <a:lnTo>
                    <a:pt x="5" y="1100"/>
                  </a:lnTo>
                  <a:lnTo>
                    <a:pt x="5" y="1104"/>
                  </a:lnTo>
                  <a:lnTo>
                    <a:pt x="0" y="1109"/>
                  </a:lnTo>
                  <a:lnTo>
                    <a:pt x="0" y="1104"/>
                  </a:lnTo>
                  <a:close/>
                  <a:moveTo>
                    <a:pt x="14" y="1080"/>
                  </a:moveTo>
                  <a:lnTo>
                    <a:pt x="14" y="1071"/>
                  </a:lnTo>
                  <a:lnTo>
                    <a:pt x="14" y="1066"/>
                  </a:lnTo>
                  <a:lnTo>
                    <a:pt x="19" y="1066"/>
                  </a:lnTo>
                  <a:lnTo>
                    <a:pt x="19" y="1071"/>
                  </a:lnTo>
                  <a:lnTo>
                    <a:pt x="14" y="1071"/>
                  </a:lnTo>
                  <a:lnTo>
                    <a:pt x="19" y="1066"/>
                  </a:lnTo>
                  <a:lnTo>
                    <a:pt x="19" y="1080"/>
                  </a:lnTo>
                  <a:lnTo>
                    <a:pt x="14" y="1080"/>
                  </a:lnTo>
                  <a:close/>
                  <a:moveTo>
                    <a:pt x="29" y="1051"/>
                  </a:moveTo>
                  <a:lnTo>
                    <a:pt x="29" y="1047"/>
                  </a:lnTo>
                  <a:lnTo>
                    <a:pt x="29" y="1037"/>
                  </a:lnTo>
                  <a:lnTo>
                    <a:pt x="34" y="1037"/>
                  </a:lnTo>
                  <a:lnTo>
                    <a:pt x="34" y="1047"/>
                  </a:lnTo>
                  <a:lnTo>
                    <a:pt x="34" y="1051"/>
                  </a:lnTo>
                  <a:lnTo>
                    <a:pt x="29" y="1056"/>
                  </a:lnTo>
                  <a:lnTo>
                    <a:pt x="29" y="1051"/>
                  </a:lnTo>
                  <a:close/>
                  <a:moveTo>
                    <a:pt x="29" y="1018"/>
                  </a:moveTo>
                  <a:lnTo>
                    <a:pt x="29" y="1018"/>
                  </a:lnTo>
                  <a:lnTo>
                    <a:pt x="34" y="1018"/>
                  </a:lnTo>
                  <a:lnTo>
                    <a:pt x="19" y="1013"/>
                  </a:lnTo>
                  <a:lnTo>
                    <a:pt x="19" y="1008"/>
                  </a:lnTo>
                  <a:lnTo>
                    <a:pt x="24" y="1008"/>
                  </a:lnTo>
                  <a:lnTo>
                    <a:pt x="34" y="1018"/>
                  </a:lnTo>
                  <a:lnTo>
                    <a:pt x="34" y="1022"/>
                  </a:lnTo>
                  <a:lnTo>
                    <a:pt x="29" y="1018"/>
                  </a:lnTo>
                  <a:close/>
                  <a:moveTo>
                    <a:pt x="5" y="998"/>
                  </a:moveTo>
                  <a:lnTo>
                    <a:pt x="5" y="984"/>
                  </a:lnTo>
                  <a:lnTo>
                    <a:pt x="10" y="984"/>
                  </a:lnTo>
                  <a:lnTo>
                    <a:pt x="10" y="979"/>
                  </a:lnTo>
                  <a:lnTo>
                    <a:pt x="10" y="984"/>
                  </a:lnTo>
                  <a:lnTo>
                    <a:pt x="10" y="998"/>
                  </a:lnTo>
                  <a:lnTo>
                    <a:pt x="5" y="998"/>
                  </a:lnTo>
                  <a:close/>
                  <a:moveTo>
                    <a:pt x="10" y="965"/>
                  </a:moveTo>
                  <a:lnTo>
                    <a:pt x="14" y="955"/>
                  </a:lnTo>
                  <a:lnTo>
                    <a:pt x="14" y="950"/>
                  </a:lnTo>
                  <a:lnTo>
                    <a:pt x="19" y="950"/>
                  </a:lnTo>
                  <a:lnTo>
                    <a:pt x="19" y="955"/>
                  </a:lnTo>
                  <a:lnTo>
                    <a:pt x="14" y="955"/>
                  </a:lnTo>
                  <a:lnTo>
                    <a:pt x="19" y="955"/>
                  </a:lnTo>
                  <a:lnTo>
                    <a:pt x="14" y="965"/>
                  </a:lnTo>
                  <a:lnTo>
                    <a:pt x="10" y="965"/>
                  </a:lnTo>
                  <a:close/>
                  <a:moveTo>
                    <a:pt x="24" y="936"/>
                  </a:moveTo>
                  <a:lnTo>
                    <a:pt x="29" y="931"/>
                  </a:lnTo>
                  <a:lnTo>
                    <a:pt x="29" y="921"/>
                  </a:lnTo>
                  <a:lnTo>
                    <a:pt x="34" y="921"/>
                  </a:lnTo>
                  <a:lnTo>
                    <a:pt x="34" y="931"/>
                  </a:lnTo>
                  <a:lnTo>
                    <a:pt x="29" y="936"/>
                  </a:lnTo>
                  <a:lnTo>
                    <a:pt x="24" y="936"/>
                  </a:lnTo>
                  <a:close/>
                  <a:moveTo>
                    <a:pt x="29" y="902"/>
                  </a:moveTo>
                  <a:lnTo>
                    <a:pt x="29" y="897"/>
                  </a:lnTo>
                  <a:lnTo>
                    <a:pt x="34" y="892"/>
                  </a:lnTo>
                  <a:lnTo>
                    <a:pt x="34" y="887"/>
                  </a:lnTo>
                  <a:lnTo>
                    <a:pt x="38" y="887"/>
                  </a:lnTo>
                  <a:lnTo>
                    <a:pt x="38" y="892"/>
                  </a:lnTo>
                  <a:lnTo>
                    <a:pt x="34" y="902"/>
                  </a:lnTo>
                  <a:lnTo>
                    <a:pt x="34" y="897"/>
                  </a:lnTo>
                  <a:lnTo>
                    <a:pt x="34" y="902"/>
                  </a:lnTo>
                  <a:lnTo>
                    <a:pt x="29" y="907"/>
                  </a:lnTo>
                  <a:lnTo>
                    <a:pt x="29" y="902"/>
                  </a:lnTo>
                  <a:close/>
                  <a:moveTo>
                    <a:pt x="38" y="873"/>
                  </a:moveTo>
                  <a:lnTo>
                    <a:pt x="38" y="873"/>
                  </a:lnTo>
                  <a:lnTo>
                    <a:pt x="34" y="868"/>
                  </a:lnTo>
                  <a:lnTo>
                    <a:pt x="29" y="863"/>
                  </a:lnTo>
                  <a:lnTo>
                    <a:pt x="29" y="858"/>
                  </a:lnTo>
                  <a:lnTo>
                    <a:pt x="34" y="858"/>
                  </a:lnTo>
                  <a:lnTo>
                    <a:pt x="34" y="863"/>
                  </a:lnTo>
                  <a:lnTo>
                    <a:pt x="38" y="863"/>
                  </a:lnTo>
                  <a:lnTo>
                    <a:pt x="34" y="863"/>
                  </a:lnTo>
                  <a:lnTo>
                    <a:pt x="43" y="868"/>
                  </a:lnTo>
                  <a:lnTo>
                    <a:pt x="43" y="873"/>
                  </a:lnTo>
                  <a:lnTo>
                    <a:pt x="38" y="878"/>
                  </a:lnTo>
                  <a:lnTo>
                    <a:pt x="38" y="873"/>
                  </a:lnTo>
                  <a:close/>
                  <a:moveTo>
                    <a:pt x="24" y="844"/>
                  </a:moveTo>
                  <a:lnTo>
                    <a:pt x="24" y="834"/>
                  </a:lnTo>
                  <a:lnTo>
                    <a:pt x="24" y="829"/>
                  </a:lnTo>
                  <a:lnTo>
                    <a:pt x="24" y="825"/>
                  </a:lnTo>
                  <a:lnTo>
                    <a:pt x="29" y="825"/>
                  </a:lnTo>
                  <a:lnTo>
                    <a:pt x="29" y="829"/>
                  </a:lnTo>
                  <a:lnTo>
                    <a:pt x="29" y="834"/>
                  </a:lnTo>
                  <a:lnTo>
                    <a:pt x="29" y="844"/>
                  </a:lnTo>
                  <a:lnTo>
                    <a:pt x="24" y="844"/>
                  </a:lnTo>
                  <a:close/>
                  <a:moveTo>
                    <a:pt x="24" y="810"/>
                  </a:moveTo>
                  <a:lnTo>
                    <a:pt x="24" y="800"/>
                  </a:lnTo>
                  <a:lnTo>
                    <a:pt x="29" y="796"/>
                  </a:lnTo>
                  <a:lnTo>
                    <a:pt x="29" y="800"/>
                  </a:lnTo>
                  <a:lnTo>
                    <a:pt x="29" y="810"/>
                  </a:lnTo>
                  <a:lnTo>
                    <a:pt x="24" y="810"/>
                  </a:lnTo>
                  <a:close/>
                  <a:moveTo>
                    <a:pt x="38" y="776"/>
                  </a:moveTo>
                  <a:lnTo>
                    <a:pt x="43" y="776"/>
                  </a:lnTo>
                  <a:lnTo>
                    <a:pt x="53" y="772"/>
                  </a:lnTo>
                  <a:lnTo>
                    <a:pt x="53" y="776"/>
                  </a:lnTo>
                  <a:lnTo>
                    <a:pt x="43" y="781"/>
                  </a:lnTo>
                  <a:lnTo>
                    <a:pt x="43" y="776"/>
                  </a:lnTo>
                  <a:lnTo>
                    <a:pt x="43" y="781"/>
                  </a:lnTo>
                  <a:lnTo>
                    <a:pt x="38" y="781"/>
                  </a:lnTo>
                  <a:lnTo>
                    <a:pt x="38" y="776"/>
                  </a:lnTo>
                  <a:close/>
                  <a:moveTo>
                    <a:pt x="58" y="762"/>
                  </a:moveTo>
                  <a:lnTo>
                    <a:pt x="58" y="752"/>
                  </a:lnTo>
                  <a:lnTo>
                    <a:pt x="58" y="747"/>
                  </a:lnTo>
                  <a:lnTo>
                    <a:pt x="63" y="743"/>
                  </a:lnTo>
                  <a:lnTo>
                    <a:pt x="63" y="747"/>
                  </a:lnTo>
                  <a:lnTo>
                    <a:pt x="63" y="752"/>
                  </a:lnTo>
                  <a:lnTo>
                    <a:pt x="63" y="762"/>
                  </a:lnTo>
                  <a:lnTo>
                    <a:pt x="58" y="762"/>
                  </a:lnTo>
                  <a:close/>
                  <a:moveTo>
                    <a:pt x="63" y="728"/>
                  </a:moveTo>
                  <a:lnTo>
                    <a:pt x="72" y="723"/>
                  </a:lnTo>
                  <a:lnTo>
                    <a:pt x="67" y="728"/>
                  </a:lnTo>
                  <a:lnTo>
                    <a:pt x="67" y="723"/>
                  </a:lnTo>
                  <a:lnTo>
                    <a:pt x="67" y="718"/>
                  </a:lnTo>
                  <a:lnTo>
                    <a:pt x="72" y="718"/>
                  </a:lnTo>
                  <a:lnTo>
                    <a:pt x="72" y="728"/>
                  </a:lnTo>
                  <a:lnTo>
                    <a:pt x="67" y="733"/>
                  </a:lnTo>
                  <a:lnTo>
                    <a:pt x="63" y="733"/>
                  </a:lnTo>
                  <a:lnTo>
                    <a:pt x="63" y="728"/>
                  </a:lnTo>
                  <a:close/>
                  <a:moveTo>
                    <a:pt x="72" y="699"/>
                  </a:moveTo>
                  <a:lnTo>
                    <a:pt x="72" y="699"/>
                  </a:lnTo>
                  <a:lnTo>
                    <a:pt x="67" y="690"/>
                  </a:lnTo>
                  <a:lnTo>
                    <a:pt x="67" y="685"/>
                  </a:lnTo>
                  <a:lnTo>
                    <a:pt x="72" y="690"/>
                  </a:lnTo>
                  <a:lnTo>
                    <a:pt x="77" y="699"/>
                  </a:lnTo>
                  <a:lnTo>
                    <a:pt x="77" y="704"/>
                  </a:lnTo>
                  <a:lnTo>
                    <a:pt x="72" y="704"/>
                  </a:lnTo>
                  <a:lnTo>
                    <a:pt x="72" y="699"/>
                  </a:lnTo>
                  <a:close/>
                  <a:moveTo>
                    <a:pt x="63" y="670"/>
                  </a:moveTo>
                  <a:lnTo>
                    <a:pt x="67" y="661"/>
                  </a:lnTo>
                  <a:lnTo>
                    <a:pt x="67" y="656"/>
                  </a:lnTo>
                  <a:lnTo>
                    <a:pt x="72" y="656"/>
                  </a:lnTo>
                  <a:lnTo>
                    <a:pt x="72" y="661"/>
                  </a:lnTo>
                  <a:lnTo>
                    <a:pt x="63" y="675"/>
                  </a:lnTo>
                  <a:lnTo>
                    <a:pt x="58" y="670"/>
                  </a:lnTo>
                  <a:lnTo>
                    <a:pt x="63" y="670"/>
                  </a:lnTo>
                  <a:close/>
                  <a:moveTo>
                    <a:pt x="82" y="641"/>
                  </a:moveTo>
                  <a:lnTo>
                    <a:pt x="87" y="636"/>
                  </a:lnTo>
                  <a:lnTo>
                    <a:pt x="87" y="632"/>
                  </a:lnTo>
                  <a:lnTo>
                    <a:pt x="92" y="632"/>
                  </a:lnTo>
                  <a:lnTo>
                    <a:pt x="87" y="641"/>
                  </a:lnTo>
                  <a:lnTo>
                    <a:pt x="82" y="646"/>
                  </a:lnTo>
                  <a:lnTo>
                    <a:pt x="77" y="646"/>
                  </a:lnTo>
                  <a:lnTo>
                    <a:pt x="82" y="641"/>
                  </a:lnTo>
                  <a:close/>
                  <a:moveTo>
                    <a:pt x="101" y="617"/>
                  </a:moveTo>
                  <a:lnTo>
                    <a:pt x="116" y="612"/>
                  </a:lnTo>
                  <a:lnTo>
                    <a:pt x="121" y="612"/>
                  </a:lnTo>
                  <a:lnTo>
                    <a:pt x="121" y="617"/>
                  </a:lnTo>
                  <a:lnTo>
                    <a:pt x="116" y="617"/>
                  </a:lnTo>
                  <a:lnTo>
                    <a:pt x="106" y="622"/>
                  </a:lnTo>
                  <a:lnTo>
                    <a:pt x="101" y="622"/>
                  </a:lnTo>
                  <a:lnTo>
                    <a:pt x="101" y="617"/>
                  </a:lnTo>
                  <a:close/>
                  <a:moveTo>
                    <a:pt x="135" y="603"/>
                  </a:moveTo>
                  <a:lnTo>
                    <a:pt x="140" y="603"/>
                  </a:lnTo>
                  <a:lnTo>
                    <a:pt x="149" y="607"/>
                  </a:lnTo>
                  <a:lnTo>
                    <a:pt x="149" y="612"/>
                  </a:lnTo>
                  <a:lnTo>
                    <a:pt x="140" y="607"/>
                  </a:lnTo>
                  <a:lnTo>
                    <a:pt x="135" y="607"/>
                  </a:lnTo>
                  <a:lnTo>
                    <a:pt x="135" y="603"/>
                  </a:lnTo>
                  <a:close/>
                  <a:moveTo>
                    <a:pt x="164" y="598"/>
                  </a:moveTo>
                  <a:lnTo>
                    <a:pt x="174" y="593"/>
                  </a:lnTo>
                  <a:lnTo>
                    <a:pt x="169" y="593"/>
                  </a:lnTo>
                  <a:lnTo>
                    <a:pt x="174" y="588"/>
                  </a:lnTo>
                  <a:lnTo>
                    <a:pt x="178" y="588"/>
                  </a:lnTo>
                  <a:lnTo>
                    <a:pt x="178" y="593"/>
                  </a:lnTo>
                  <a:lnTo>
                    <a:pt x="174" y="598"/>
                  </a:lnTo>
                  <a:lnTo>
                    <a:pt x="164" y="603"/>
                  </a:lnTo>
                  <a:lnTo>
                    <a:pt x="164" y="598"/>
                  </a:lnTo>
                  <a:close/>
                  <a:moveTo>
                    <a:pt x="178" y="574"/>
                  </a:moveTo>
                  <a:lnTo>
                    <a:pt x="183" y="564"/>
                  </a:lnTo>
                  <a:lnTo>
                    <a:pt x="183" y="569"/>
                  </a:lnTo>
                  <a:lnTo>
                    <a:pt x="178" y="564"/>
                  </a:lnTo>
                  <a:lnTo>
                    <a:pt x="174" y="564"/>
                  </a:lnTo>
                  <a:lnTo>
                    <a:pt x="178" y="559"/>
                  </a:lnTo>
                  <a:lnTo>
                    <a:pt x="183" y="564"/>
                  </a:lnTo>
                  <a:lnTo>
                    <a:pt x="188" y="564"/>
                  </a:lnTo>
                  <a:lnTo>
                    <a:pt x="183" y="574"/>
                  </a:lnTo>
                  <a:lnTo>
                    <a:pt x="178" y="574"/>
                  </a:lnTo>
                  <a:close/>
                  <a:moveTo>
                    <a:pt x="159" y="564"/>
                  </a:moveTo>
                  <a:lnTo>
                    <a:pt x="149" y="564"/>
                  </a:lnTo>
                  <a:lnTo>
                    <a:pt x="145" y="559"/>
                  </a:lnTo>
                  <a:lnTo>
                    <a:pt x="145" y="554"/>
                  </a:lnTo>
                  <a:lnTo>
                    <a:pt x="149" y="559"/>
                  </a:lnTo>
                  <a:lnTo>
                    <a:pt x="159" y="559"/>
                  </a:lnTo>
                  <a:lnTo>
                    <a:pt x="164" y="564"/>
                  </a:lnTo>
                  <a:lnTo>
                    <a:pt x="159" y="564"/>
                  </a:lnTo>
                  <a:close/>
                  <a:moveTo>
                    <a:pt x="130" y="550"/>
                  </a:moveTo>
                  <a:lnTo>
                    <a:pt x="125" y="540"/>
                  </a:lnTo>
                  <a:lnTo>
                    <a:pt x="125" y="535"/>
                  </a:lnTo>
                  <a:lnTo>
                    <a:pt x="130" y="535"/>
                  </a:lnTo>
                  <a:lnTo>
                    <a:pt x="130" y="540"/>
                  </a:lnTo>
                  <a:lnTo>
                    <a:pt x="135" y="550"/>
                  </a:lnTo>
                  <a:lnTo>
                    <a:pt x="130" y="554"/>
                  </a:lnTo>
                  <a:lnTo>
                    <a:pt x="130" y="550"/>
                  </a:lnTo>
                  <a:close/>
                  <a:moveTo>
                    <a:pt x="130" y="516"/>
                  </a:moveTo>
                  <a:lnTo>
                    <a:pt x="135" y="511"/>
                  </a:lnTo>
                  <a:lnTo>
                    <a:pt x="135" y="516"/>
                  </a:lnTo>
                  <a:lnTo>
                    <a:pt x="135" y="506"/>
                  </a:lnTo>
                  <a:lnTo>
                    <a:pt x="135" y="501"/>
                  </a:lnTo>
                  <a:lnTo>
                    <a:pt x="140" y="506"/>
                  </a:lnTo>
                  <a:lnTo>
                    <a:pt x="140" y="511"/>
                  </a:lnTo>
                  <a:lnTo>
                    <a:pt x="140" y="516"/>
                  </a:lnTo>
                  <a:lnTo>
                    <a:pt x="135" y="521"/>
                  </a:lnTo>
                  <a:lnTo>
                    <a:pt x="130" y="516"/>
                  </a:lnTo>
                  <a:close/>
                  <a:moveTo>
                    <a:pt x="130" y="487"/>
                  </a:moveTo>
                  <a:lnTo>
                    <a:pt x="130" y="477"/>
                  </a:lnTo>
                  <a:lnTo>
                    <a:pt x="135" y="477"/>
                  </a:lnTo>
                  <a:lnTo>
                    <a:pt x="125" y="477"/>
                  </a:lnTo>
                  <a:lnTo>
                    <a:pt x="125" y="472"/>
                  </a:lnTo>
                  <a:lnTo>
                    <a:pt x="130" y="472"/>
                  </a:lnTo>
                  <a:lnTo>
                    <a:pt x="135" y="472"/>
                  </a:lnTo>
                  <a:lnTo>
                    <a:pt x="135" y="477"/>
                  </a:lnTo>
                  <a:lnTo>
                    <a:pt x="135" y="487"/>
                  </a:lnTo>
                  <a:lnTo>
                    <a:pt x="130" y="487"/>
                  </a:lnTo>
                  <a:close/>
                  <a:moveTo>
                    <a:pt x="111" y="468"/>
                  </a:moveTo>
                  <a:lnTo>
                    <a:pt x="106" y="468"/>
                  </a:lnTo>
                  <a:lnTo>
                    <a:pt x="106" y="463"/>
                  </a:lnTo>
                  <a:lnTo>
                    <a:pt x="101" y="453"/>
                  </a:lnTo>
                  <a:lnTo>
                    <a:pt x="106" y="453"/>
                  </a:lnTo>
                  <a:lnTo>
                    <a:pt x="111" y="463"/>
                  </a:lnTo>
                  <a:lnTo>
                    <a:pt x="106" y="463"/>
                  </a:lnTo>
                  <a:lnTo>
                    <a:pt x="111" y="463"/>
                  </a:lnTo>
                  <a:lnTo>
                    <a:pt x="111" y="468"/>
                  </a:lnTo>
                  <a:close/>
                  <a:moveTo>
                    <a:pt x="111" y="439"/>
                  </a:moveTo>
                  <a:lnTo>
                    <a:pt x="121" y="429"/>
                  </a:lnTo>
                  <a:lnTo>
                    <a:pt x="125" y="424"/>
                  </a:lnTo>
                  <a:lnTo>
                    <a:pt x="125" y="429"/>
                  </a:lnTo>
                  <a:lnTo>
                    <a:pt x="121" y="434"/>
                  </a:lnTo>
                  <a:lnTo>
                    <a:pt x="116" y="439"/>
                  </a:lnTo>
                  <a:lnTo>
                    <a:pt x="111" y="439"/>
                  </a:lnTo>
                  <a:close/>
                  <a:moveTo>
                    <a:pt x="135" y="414"/>
                  </a:moveTo>
                  <a:lnTo>
                    <a:pt x="135" y="410"/>
                  </a:lnTo>
                  <a:lnTo>
                    <a:pt x="140" y="400"/>
                  </a:lnTo>
                  <a:lnTo>
                    <a:pt x="145" y="400"/>
                  </a:lnTo>
                  <a:lnTo>
                    <a:pt x="145" y="405"/>
                  </a:lnTo>
                  <a:lnTo>
                    <a:pt x="140" y="410"/>
                  </a:lnTo>
                  <a:lnTo>
                    <a:pt x="140" y="414"/>
                  </a:lnTo>
                  <a:lnTo>
                    <a:pt x="135" y="414"/>
                  </a:lnTo>
                  <a:close/>
                  <a:moveTo>
                    <a:pt x="159" y="390"/>
                  </a:moveTo>
                  <a:lnTo>
                    <a:pt x="164" y="381"/>
                  </a:lnTo>
                  <a:lnTo>
                    <a:pt x="169" y="376"/>
                  </a:lnTo>
                  <a:lnTo>
                    <a:pt x="169" y="381"/>
                  </a:lnTo>
                  <a:lnTo>
                    <a:pt x="169" y="386"/>
                  </a:lnTo>
                  <a:lnTo>
                    <a:pt x="159" y="390"/>
                  </a:lnTo>
                  <a:lnTo>
                    <a:pt x="159" y="395"/>
                  </a:lnTo>
                  <a:lnTo>
                    <a:pt x="159" y="390"/>
                  </a:lnTo>
                  <a:close/>
                  <a:moveTo>
                    <a:pt x="174" y="361"/>
                  </a:moveTo>
                  <a:lnTo>
                    <a:pt x="178" y="347"/>
                  </a:lnTo>
                  <a:lnTo>
                    <a:pt x="183" y="347"/>
                  </a:lnTo>
                  <a:lnTo>
                    <a:pt x="178" y="361"/>
                  </a:lnTo>
                  <a:lnTo>
                    <a:pt x="174" y="366"/>
                  </a:lnTo>
                  <a:lnTo>
                    <a:pt x="174" y="361"/>
                  </a:lnTo>
                  <a:close/>
                  <a:moveTo>
                    <a:pt x="174" y="328"/>
                  </a:moveTo>
                  <a:lnTo>
                    <a:pt x="174" y="328"/>
                  </a:lnTo>
                  <a:lnTo>
                    <a:pt x="164" y="323"/>
                  </a:lnTo>
                  <a:lnTo>
                    <a:pt x="164" y="318"/>
                  </a:lnTo>
                  <a:lnTo>
                    <a:pt x="169" y="318"/>
                  </a:lnTo>
                  <a:lnTo>
                    <a:pt x="178" y="328"/>
                  </a:lnTo>
                  <a:lnTo>
                    <a:pt x="178" y="332"/>
                  </a:lnTo>
                  <a:lnTo>
                    <a:pt x="174" y="328"/>
                  </a:lnTo>
                  <a:close/>
                  <a:moveTo>
                    <a:pt x="149" y="308"/>
                  </a:moveTo>
                  <a:lnTo>
                    <a:pt x="140" y="294"/>
                  </a:lnTo>
                  <a:lnTo>
                    <a:pt x="145" y="294"/>
                  </a:lnTo>
                  <a:lnTo>
                    <a:pt x="154" y="308"/>
                  </a:lnTo>
                  <a:lnTo>
                    <a:pt x="149" y="308"/>
                  </a:lnTo>
                  <a:close/>
                  <a:moveTo>
                    <a:pt x="135" y="279"/>
                  </a:moveTo>
                  <a:lnTo>
                    <a:pt x="125" y="270"/>
                  </a:lnTo>
                  <a:lnTo>
                    <a:pt x="125" y="265"/>
                  </a:lnTo>
                  <a:lnTo>
                    <a:pt x="130" y="265"/>
                  </a:lnTo>
                  <a:lnTo>
                    <a:pt x="135" y="275"/>
                  </a:lnTo>
                  <a:lnTo>
                    <a:pt x="140" y="279"/>
                  </a:lnTo>
                  <a:lnTo>
                    <a:pt x="135" y="279"/>
                  </a:lnTo>
                  <a:close/>
                  <a:moveTo>
                    <a:pt x="116" y="250"/>
                  </a:moveTo>
                  <a:lnTo>
                    <a:pt x="116" y="236"/>
                  </a:lnTo>
                  <a:lnTo>
                    <a:pt x="116" y="231"/>
                  </a:lnTo>
                  <a:lnTo>
                    <a:pt x="121" y="231"/>
                  </a:lnTo>
                  <a:lnTo>
                    <a:pt x="121" y="236"/>
                  </a:lnTo>
                  <a:lnTo>
                    <a:pt x="121" y="246"/>
                  </a:lnTo>
                  <a:lnTo>
                    <a:pt x="121" y="250"/>
                  </a:lnTo>
                  <a:lnTo>
                    <a:pt x="116" y="250"/>
                  </a:lnTo>
                  <a:close/>
                  <a:moveTo>
                    <a:pt x="116" y="217"/>
                  </a:moveTo>
                  <a:lnTo>
                    <a:pt x="121" y="207"/>
                  </a:lnTo>
                  <a:lnTo>
                    <a:pt x="121" y="202"/>
                  </a:lnTo>
                  <a:lnTo>
                    <a:pt x="121" y="197"/>
                  </a:lnTo>
                  <a:lnTo>
                    <a:pt x="125" y="197"/>
                  </a:lnTo>
                  <a:lnTo>
                    <a:pt x="125" y="202"/>
                  </a:lnTo>
                  <a:lnTo>
                    <a:pt x="125" y="207"/>
                  </a:lnTo>
                  <a:lnTo>
                    <a:pt x="121" y="217"/>
                  </a:lnTo>
                  <a:lnTo>
                    <a:pt x="116" y="217"/>
                  </a:lnTo>
                  <a:close/>
                  <a:moveTo>
                    <a:pt x="125" y="183"/>
                  </a:moveTo>
                  <a:lnTo>
                    <a:pt x="121" y="168"/>
                  </a:lnTo>
                  <a:lnTo>
                    <a:pt x="125" y="168"/>
                  </a:lnTo>
                  <a:lnTo>
                    <a:pt x="125" y="164"/>
                  </a:lnTo>
                  <a:lnTo>
                    <a:pt x="125" y="168"/>
                  </a:lnTo>
                  <a:lnTo>
                    <a:pt x="130" y="168"/>
                  </a:lnTo>
                  <a:lnTo>
                    <a:pt x="125" y="168"/>
                  </a:lnTo>
                  <a:lnTo>
                    <a:pt x="130" y="183"/>
                  </a:lnTo>
                  <a:lnTo>
                    <a:pt x="125" y="183"/>
                  </a:lnTo>
                  <a:close/>
                  <a:moveTo>
                    <a:pt x="130" y="149"/>
                  </a:moveTo>
                  <a:lnTo>
                    <a:pt x="135" y="135"/>
                  </a:lnTo>
                  <a:lnTo>
                    <a:pt x="140" y="135"/>
                  </a:lnTo>
                  <a:lnTo>
                    <a:pt x="140" y="139"/>
                  </a:lnTo>
                  <a:lnTo>
                    <a:pt x="135" y="149"/>
                  </a:lnTo>
                  <a:lnTo>
                    <a:pt x="130" y="149"/>
                  </a:lnTo>
                  <a:close/>
                  <a:moveTo>
                    <a:pt x="149" y="120"/>
                  </a:moveTo>
                  <a:lnTo>
                    <a:pt x="159" y="111"/>
                  </a:lnTo>
                  <a:lnTo>
                    <a:pt x="164" y="111"/>
                  </a:lnTo>
                  <a:lnTo>
                    <a:pt x="164" y="115"/>
                  </a:lnTo>
                  <a:lnTo>
                    <a:pt x="154" y="125"/>
                  </a:lnTo>
                  <a:lnTo>
                    <a:pt x="149" y="125"/>
                  </a:lnTo>
                  <a:lnTo>
                    <a:pt x="149" y="120"/>
                  </a:lnTo>
                  <a:close/>
                  <a:moveTo>
                    <a:pt x="178" y="106"/>
                  </a:moveTo>
                  <a:lnTo>
                    <a:pt x="193" y="106"/>
                  </a:lnTo>
                  <a:lnTo>
                    <a:pt x="198" y="111"/>
                  </a:lnTo>
                  <a:lnTo>
                    <a:pt x="193" y="111"/>
                  </a:lnTo>
                  <a:lnTo>
                    <a:pt x="178" y="111"/>
                  </a:lnTo>
                  <a:lnTo>
                    <a:pt x="178" y="106"/>
                  </a:lnTo>
                  <a:close/>
                  <a:moveTo>
                    <a:pt x="212" y="106"/>
                  </a:moveTo>
                  <a:lnTo>
                    <a:pt x="222" y="101"/>
                  </a:lnTo>
                  <a:lnTo>
                    <a:pt x="227" y="101"/>
                  </a:lnTo>
                  <a:lnTo>
                    <a:pt x="227" y="106"/>
                  </a:lnTo>
                  <a:lnTo>
                    <a:pt x="212" y="111"/>
                  </a:lnTo>
                  <a:lnTo>
                    <a:pt x="207" y="106"/>
                  </a:lnTo>
                  <a:lnTo>
                    <a:pt x="212" y="106"/>
                  </a:lnTo>
                  <a:close/>
                  <a:moveTo>
                    <a:pt x="241" y="91"/>
                  </a:moveTo>
                  <a:lnTo>
                    <a:pt x="256" y="86"/>
                  </a:lnTo>
                  <a:lnTo>
                    <a:pt x="256" y="91"/>
                  </a:lnTo>
                  <a:lnTo>
                    <a:pt x="241" y="96"/>
                  </a:lnTo>
                  <a:lnTo>
                    <a:pt x="241" y="91"/>
                  </a:lnTo>
                  <a:close/>
                  <a:moveTo>
                    <a:pt x="270" y="77"/>
                  </a:moveTo>
                  <a:lnTo>
                    <a:pt x="285" y="72"/>
                  </a:lnTo>
                  <a:lnTo>
                    <a:pt x="289" y="72"/>
                  </a:lnTo>
                  <a:lnTo>
                    <a:pt x="289" y="77"/>
                  </a:lnTo>
                  <a:lnTo>
                    <a:pt x="275" y="82"/>
                  </a:lnTo>
                  <a:lnTo>
                    <a:pt x="270" y="82"/>
                  </a:lnTo>
                  <a:lnTo>
                    <a:pt x="270" y="77"/>
                  </a:lnTo>
                  <a:close/>
                  <a:moveTo>
                    <a:pt x="304" y="62"/>
                  </a:moveTo>
                  <a:lnTo>
                    <a:pt x="313" y="57"/>
                  </a:lnTo>
                  <a:lnTo>
                    <a:pt x="318" y="57"/>
                  </a:lnTo>
                  <a:lnTo>
                    <a:pt x="304" y="67"/>
                  </a:lnTo>
                  <a:lnTo>
                    <a:pt x="299" y="67"/>
                  </a:lnTo>
                  <a:lnTo>
                    <a:pt x="304" y="62"/>
                  </a:lnTo>
                  <a:close/>
                  <a:moveTo>
                    <a:pt x="328" y="43"/>
                  </a:moveTo>
                  <a:lnTo>
                    <a:pt x="333" y="28"/>
                  </a:lnTo>
                  <a:lnTo>
                    <a:pt x="338" y="28"/>
                  </a:lnTo>
                  <a:lnTo>
                    <a:pt x="338" y="33"/>
                  </a:lnTo>
                  <a:lnTo>
                    <a:pt x="328" y="43"/>
                  </a:lnTo>
                  <a:lnTo>
                    <a:pt x="323" y="43"/>
                  </a:lnTo>
                  <a:lnTo>
                    <a:pt x="328" y="43"/>
                  </a:lnTo>
                  <a:close/>
                  <a:moveTo>
                    <a:pt x="338" y="9"/>
                  </a:moveTo>
                  <a:lnTo>
                    <a:pt x="338" y="0"/>
                  </a:lnTo>
                  <a:lnTo>
                    <a:pt x="342" y="0"/>
                  </a:lnTo>
                  <a:lnTo>
                    <a:pt x="342" y="4"/>
                  </a:lnTo>
                  <a:lnTo>
                    <a:pt x="342" y="14"/>
                  </a:lnTo>
                  <a:lnTo>
                    <a:pt x="338" y="14"/>
                  </a:lnTo>
                  <a:lnTo>
                    <a:pt x="338" y="9"/>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91" name="Freeform 61">
              <a:extLst>
                <a:ext uri="{FF2B5EF4-FFF2-40B4-BE49-F238E27FC236}">
                  <a16:creationId xmlns:a16="http://schemas.microsoft.com/office/drawing/2014/main" id="{E3B73B6D-336D-41D7-8F50-B21251A43158}"/>
                </a:ext>
              </a:extLst>
            </p:cNvPr>
            <p:cNvSpPr>
              <a:spLocks noEditPoints="1"/>
            </p:cNvSpPr>
            <p:nvPr/>
          </p:nvSpPr>
          <p:spPr bwMode="auto">
            <a:xfrm>
              <a:off x="4547023" y="3059521"/>
              <a:ext cx="1172809" cy="1585519"/>
            </a:xfrm>
            <a:custGeom>
              <a:avLst/>
              <a:gdLst>
                <a:gd name="T0" fmla="*/ 7 w 647"/>
                <a:gd name="T1" fmla="*/ 3 h 945"/>
                <a:gd name="T2" fmla="*/ 7 w 647"/>
                <a:gd name="T3" fmla="*/ 3 h 945"/>
                <a:gd name="T4" fmla="*/ 7 w 647"/>
                <a:gd name="T5" fmla="*/ 3 h 945"/>
                <a:gd name="T6" fmla="*/ 7 w 647"/>
                <a:gd name="T7" fmla="*/ 3 h 945"/>
                <a:gd name="T8" fmla="*/ 5 w 647"/>
                <a:gd name="T9" fmla="*/ 3 h 945"/>
                <a:gd name="T10" fmla="*/ 0 w 647"/>
                <a:gd name="T11" fmla="*/ 3 h 945"/>
                <a:gd name="T12" fmla="*/ 7 w 647"/>
                <a:gd name="T13" fmla="*/ 3 h 945"/>
                <a:gd name="T14" fmla="*/ 7 w 647"/>
                <a:gd name="T15" fmla="*/ 3 h 945"/>
                <a:gd name="T16" fmla="*/ 7 w 647"/>
                <a:gd name="T17" fmla="*/ 3 h 945"/>
                <a:gd name="T18" fmla="*/ 7 w 647"/>
                <a:gd name="T19" fmla="*/ 3 h 945"/>
                <a:gd name="T20" fmla="*/ 7 w 647"/>
                <a:gd name="T21" fmla="*/ 3 h 945"/>
                <a:gd name="T22" fmla="*/ 7 w 647"/>
                <a:gd name="T23" fmla="*/ 3 h 945"/>
                <a:gd name="T24" fmla="*/ 7 w 647"/>
                <a:gd name="T25" fmla="*/ 3 h 945"/>
                <a:gd name="T26" fmla="*/ 7 w 647"/>
                <a:gd name="T27" fmla="*/ 3 h 945"/>
                <a:gd name="T28" fmla="*/ 7 w 647"/>
                <a:gd name="T29" fmla="*/ 3 h 945"/>
                <a:gd name="T30" fmla="*/ 7 w 647"/>
                <a:gd name="T31" fmla="*/ 3 h 945"/>
                <a:gd name="T32" fmla="*/ 7 w 647"/>
                <a:gd name="T33" fmla="*/ 3 h 945"/>
                <a:gd name="T34" fmla="*/ 7 w 647"/>
                <a:gd name="T35" fmla="*/ 3 h 945"/>
                <a:gd name="T36" fmla="*/ 7 w 647"/>
                <a:gd name="T37" fmla="*/ 3 h 945"/>
                <a:gd name="T38" fmla="*/ 7 w 647"/>
                <a:gd name="T39" fmla="*/ 3 h 945"/>
                <a:gd name="T40" fmla="*/ 7 w 647"/>
                <a:gd name="T41" fmla="*/ 3 h 945"/>
                <a:gd name="T42" fmla="*/ 7 w 647"/>
                <a:gd name="T43" fmla="*/ 3 h 945"/>
                <a:gd name="T44" fmla="*/ 7 w 647"/>
                <a:gd name="T45" fmla="*/ 3 h 945"/>
                <a:gd name="T46" fmla="*/ 7 w 647"/>
                <a:gd name="T47" fmla="*/ 3 h 945"/>
                <a:gd name="T48" fmla="*/ 7 w 647"/>
                <a:gd name="T49" fmla="*/ 3 h 945"/>
                <a:gd name="T50" fmla="*/ 7 w 647"/>
                <a:gd name="T51" fmla="*/ 3 h 945"/>
                <a:gd name="T52" fmla="*/ 7 w 647"/>
                <a:gd name="T53" fmla="*/ 3 h 945"/>
                <a:gd name="T54" fmla="*/ 7 w 647"/>
                <a:gd name="T55" fmla="*/ 3 h 945"/>
                <a:gd name="T56" fmla="*/ 7 w 647"/>
                <a:gd name="T57" fmla="*/ 3 h 945"/>
                <a:gd name="T58" fmla="*/ 7 w 647"/>
                <a:gd name="T59" fmla="*/ 3 h 945"/>
                <a:gd name="T60" fmla="*/ 7 w 647"/>
                <a:gd name="T61" fmla="*/ 3 h 945"/>
                <a:gd name="T62" fmla="*/ 7 w 647"/>
                <a:gd name="T63" fmla="*/ 3 h 945"/>
                <a:gd name="T64" fmla="*/ 7 w 647"/>
                <a:gd name="T65" fmla="*/ 3 h 945"/>
                <a:gd name="T66" fmla="*/ 7 w 647"/>
                <a:gd name="T67" fmla="*/ 3 h 945"/>
                <a:gd name="T68" fmla="*/ 7 w 647"/>
                <a:gd name="T69" fmla="*/ 3 h 945"/>
                <a:gd name="T70" fmla="*/ 7 w 647"/>
                <a:gd name="T71" fmla="*/ 3 h 945"/>
                <a:gd name="T72" fmla="*/ 7 w 647"/>
                <a:gd name="T73" fmla="*/ 3 h 945"/>
                <a:gd name="T74" fmla="*/ 7 w 647"/>
                <a:gd name="T75" fmla="*/ 3 h 945"/>
                <a:gd name="T76" fmla="*/ 7 w 647"/>
                <a:gd name="T77" fmla="*/ 3 h 945"/>
                <a:gd name="T78" fmla="*/ 7 w 647"/>
                <a:gd name="T79" fmla="*/ 3 h 945"/>
                <a:gd name="T80" fmla="*/ 7 w 647"/>
                <a:gd name="T81" fmla="*/ 3 h 945"/>
                <a:gd name="T82" fmla="*/ 7 w 647"/>
                <a:gd name="T83" fmla="*/ 3 h 945"/>
                <a:gd name="T84" fmla="*/ 7 w 647"/>
                <a:gd name="T85" fmla="*/ 3 h 945"/>
                <a:gd name="T86" fmla="*/ 7 w 647"/>
                <a:gd name="T87" fmla="*/ 3 h 945"/>
                <a:gd name="T88" fmla="*/ 7 w 647"/>
                <a:gd name="T89" fmla="*/ 3 h 945"/>
                <a:gd name="T90" fmla="*/ 7 w 647"/>
                <a:gd name="T91" fmla="*/ 3 h 945"/>
                <a:gd name="T92" fmla="*/ 7 w 647"/>
                <a:gd name="T93" fmla="*/ 3 h 945"/>
                <a:gd name="T94" fmla="*/ 7 w 647"/>
                <a:gd name="T95" fmla="*/ 3 h 945"/>
                <a:gd name="T96" fmla="*/ 7 w 647"/>
                <a:gd name="T97" fmla="*/ 3 h 945"/>
                <a:gd name="T98" fmla="*/ 7 w 647"/>
                <a:gd name="T99" fmla="*/ 3 h 945"/>
                <a:gd name="T100" fmla="*/ 7 w 647"/>
                <a:gd name="T101" fmla="*/ 3 h 945"/>
                <a:gd name="T102" fmla="*/ 7 w 647"/>
                <a:gd name="T103" fmla="*/ 3 h 945"/>
                <a:gd name="T104" fmla="*/ 7 w 647"/>
                <a:gd name="T105" fmla="*/ 3 h 945"/>
                <a:gd name="T106" fmla="*/ 7 w 647"/>
                <a:gd name="T107" fmla="*/ 3 h 945"/>
                <a:gd name="T108" fmla="*/ 7 w 647"/>
                <a:gd name="T109" fmla="*/ 3 h 945"/>
                <a:gd name="T110" fmla="*/ 7 w 647"/>
                <a:gd name="T111" fmla="*/ 3 h 945"/>
                <a:gd name="T112" fmla="*/ 7 w 647"/>
                <a:gd name="T113" fmla="*/ 3 h 945"/>
                <a:gd name="T114" fmla="*/ 7 w 647"/>
                <a:gd name="T115" fmla="*/ 3 h 9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7"/>
                <a:gd name="T175" fmla="*/ 0 h 945"/>
                <a:gd name="T176" fmla="*/ 647 w 647"/>
                <a:gd name="T177" fmla="*/ 945 h 9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7" h="945">
                  <a:moveTo>
                    <a:pt x="53" y="786"/>
                  </a:moveTo>
                  <a:lnTo>
                    <a:pt x="58" y="801"/>
                  </a:lnTo>
                  <a:lnTo>
                    <a:pt x="53" y="805"/>
                  </a:lnTo>
                  <a:lnTo>
                    <a:pt x="48" y="810"/>
                  </a:lnTo>
                  <a:lnTo>
                    <a:pt x="43" y="805"/>
                  </a:lnTo>
                  <a:lnTo>
                    <a:pt x="48" y="801"/>
                  </a:lnTo>
                  <a:lnTo>
                    <a:pt x="48" y="786"/>
                  </a:lnTo>
                  <a:lnTo>
                    <a:pt x="53" y="786"/>
                  </a:lnTo>
                  <a:close/>
                  <a:moveTo>
                    <a:pt x="34" y="825"/>
                  </a:moveTo>
                  <a:lnTo>
                    <a:pt x="24" y="830"/>
                  </a:lnTo>
                  <a:lnTo>
                    <a:pt x="29" y="825"/>
                  </a:lnTo>
                  <a:lnTo>
                    <a:pt x="34" y="839"/>
                  </a:lnTo>
                  <a:lnTo>
                    <a:pt x="34" y="844"/>
                  </a:lnTo>
                  <a:lnTo>
                    <a:pt x="29" y="839"/>
                  </a:lnTo>
                  <a:lnTo>
                    <a:pt x="29" y="844"/>
                  </a:lnTo>
                  <a:lnTo>
                    <a:pt x="19" y="830"/>
                  </a:lnTo>
                  <a:lnTo>
                    <a:pt x="19" y="825"/>
                  </a:lnTo>
                  <a:lnTo>
                    <a:pt x="29" y="820"/>
                  </a:lnTo>
                  <a:lnTo>
                    <a:pt x="34" y="825"/>
                  </a:lnTo>
                  <a:close/>
                  <a:moveTo>
                    <a:pt x="39" y="859"/>
                  </a:moveTo>
                  <a:lnTo>
                    <a:pt x="39" y="863"/>
                  </a:lnTo>
                  <a:lnTo>
                    <a:pt x="39" y="873"/>
                  </a:lnTo>
                  <a:lnTo>
                    <a:pt x="39" y="878"/>
                  </a:lnTo>
                  <a:lnTo>
                    <a:pt x="34" y="878"/>
                  </a:lnTo>
                  <a:lnTo>
                    <a:pt x="24" y="873"/>
                  </a:lnTo>
                  <a:lnTo>
                    <a:pt x="24" y="868"/>
                  </a:lnTo>
                  <a:lnTo>
                    <a:pt x="34" y="868"/>
                  </a:lnTo>
                  <a:lnTo>
                    <a:pt x="34" y="873"/>
                  </a:lnTo>
                  <a:lnTo>
                    <a:pt x="29" y="863"/>
                  </a:lnTo>
                  <a:lnTo>
                    <a:pt x="34" y="863"/>
                  </a:lnTo>
                  <a:lnTo>
                    <a:pt x="29" y="863"/>
                  </a:lnTo>
                  <a:lnTo>
                    <a:pt x="39" y="859"/>
                  </a:lnTo>
                  <a:close/>
                  <a:moveTo>
                    <a:pt x="5" y="873"/>
                  </a:moveTo>
                  <a:lnTo>
                    <a:pt x="5" y="878"/>
                  </a:lnTo>
                  <a:lnTo>
                    <a:pt x="5" y="873"/>
                  </a:lnTo>
                  <a:lnTo>
                    <a:pt x="10" y="887"/>
                  </a:lnTo>
                  <a:lnTo>
                    <a:pt x="15" y="892"/>
                  </a:lnTo>
                  <a:lnTo>
                    <a:pt x="10" y="897"/>
                  </a:lnTo>
                  <a:lnTo>
                    <a:pt x="5" y="887"/>
                  </a:lnTo>
                  <a:lnTo>
                    <a:pt x="0" y="873"/>
                  </a:lnTo>
                  <a:lnTo>
                    <a:pt x="5" y="868"/>
                  </a:lnTo>
                  <a:lnTo>
                    <a:pt x="5" y="873"/>
                  </a:lnTo>
                  <a:close/>
                  <a:moveTo>
                    <a:pt x="10" y="916"/>
                  </a:moveTo>
                  <a:lnTo>
                    <a:pt x="10" y="926"/>
                  </a:lnTo>
                  <a:lnTo>
                    <a:pt x="15" y="936"/>
                  </a:lnTo>
                  <a:lnTo>
                    <a:pt x="10" y="936"/>
                  </a:lnTo>
                  <a:lnTo>
                    <a:pt x="15" y="936"/>
                  </a:lnTo>
                  <a:lnTo>
                    <a:pt x="10" y="941"/>
                  </a:lnTo>
                  <a:lnTo>
                    <a:pt x="5" y="941"/>
                  </a:lnTo>
                  <a:lnTo>
                    <a:pt x="5" y="936"/>
                  </a:lnTo>
                  <a:lnTo>
                    <a:pt x="5" y="926"/>
                  </a:lnTo>
                  <a:lnTo>
                    <a:pt x="5" y="912"/>
                  </a:lnTo>
                  <a:lnTo>
                    <a:pt x="10" y="916"/>
                  </a:lnTo>
                  <a:close/>
                  <a:moveTo>
                    <a:pt x="29" y="941"/>
                  </a:moveTo>
                  <a:lnTo>
                    <a:pt x="39" y="936"/>
                  </a:lnTo>
                  <a:lnTo>
                    <a:pt x="48" y="936"/>
                  </a:lnTo>
                  <a:lnTo>
                    <a:pt x="53" y="936"/>
                  </a:lnTo>
                  <a:lnTo>
                    <a:pt x="53" y="941"/>
                  </a:lnTo>
                  <a:lnTo>
                    <a:pt x="39" y="945"/>
                  </a:lnTo>
                  <a:lnTo>
                    <a:pt x="29" y="945"/>
                  </a:lnTo>
                  <a:lnTo>
                    <a:pt x="29" y="941"/>
                  </a:lnTo>
                  <a:close/>
                  <a:moveTo>
                    <a:pt x="72" y="931"/>
                  </a:moveTo>
                  <a:lnTo>
                    <a:pt x="82" y="936"/>
                  </a:lnTo>
                  <a:lnTo>
                    <a:pt x="92" y="936"/>
                  </a:lnTo>
                  <a:lnTo>
                    <a:pt x="97" y="936"/>
                  </a:lnTo>
                  <a:lnTo>
                    <a:pt x="97" y="945"/>
                  </a:lnTo>
                  <a:lnTo>
                    <a:pt x="92" y="945"/>
                  </a:lnTo>
                  <a:lnTo>
                    <a:pt x="77" y="941"/>
                  </a:lnTo>
                  <a:lnTo>
                    <a:pt x="72" y="936"/>
                  </a:lnTo>
                  <a:lnTo>
                    <a:pt x="72" y="931"/>
                  </a:lnTo>
                  <a:close/>
                  <a:moveTo>
                    <a:pt x="116" y="936"/>
                  </a:moveTo>
                  <a:lnTo>
                    <a:pt x="121" y="931"/>
                  </a:lnTo>
                  <a:lnTo>
                    <a:pt x="135" y="926"/>
                  </a:lnTo>
                  <a:lnTo>
                    <a:pt x="140" y="931"/>
                  </a:lnTo>
                  <a:lnTo>
                    <a:pt x="121" y="936"/>
                  </a:lnTo>
                  <a:lnTo>
                    <a:pt x="116" y="941"/>
                  </a:lnTo>
                  <a:lnTo>
                    <a:pt x="116" y="936"/>
                  </a:lnTo>
                  <a:close/>
                  <a:moveTo>
                    <a:pt x="154" y="921"/>
                  </a:moveTo>
                  <a:lnTo>
                    <a:pt x="159" y="926"/>
                  </a:lnTo>
                  <a:lnTo>
                    <a:pt x="174" y="926"/>
                  </a:lnTo>
                  <a:lnTo>
                    <a:pt x="179" y="926"/>
                  </a:lnTo>
                  <a:lnTo>
                    <a:pt x="179" y="931"/>
                  </a:lnTo>
                  <a:lnTo>
                    <a:pt x="174" y="931"/>
                  </a:lnTo>
                  <a:lnTo>
                    <a:pt x="169" y="931"/>
                  </a:lnTo>
                  <a:lnTo>
                    <a:pt x="154" y="931"/>
                  </a:lnTo>
                  <a:lnTo>
                    <a:pt x="154" y="921"/>
                  </a:lnTo>
                  <a:close/>
                  <a:moveTo>
                    <a:pt x="193" y="916"/>
                  </a:moveTo>
                  <a:lnTo>
                    <a:pt x="198" y="912"/>
                  </a:lnTo>
                  <a:lnTo>
                    <a:pt x="208" y="902"/>
                  </a:lnTo>
                  <a:lnTo>
                    <a:pt x="208" y="897"/>
                  </a:lnTo>
                  <a:lnTo>
                    <a:pt x="212" y="897"/>
                  </a:lnTo>
                  <a:lnTo>
                    <a:pt x="212" y="902"/>
                  </a:lnTo>
                  <a:lnTo>
                    <a:pt x="208" y="916"/>
                  </a:lnTo>
                  <a:lnTo>
                    <a:pt x="203" y="916"/>
                  </a:lnTo>
                  <a:lnTo>
                    <a:pt x="198" y="921"/>
                  </a:lnTo>
                  <a:lnTo>
                    <a:pt x="193" y="916"/>
                  </a:lnTo>
                  <a:close/>
                  <a:moveTo>
                    <a:pt x="203" y="887"/>
                  </a:moveTo>
                  <a:lnTo>
                    <a:pt x="198" y="883"/>
                  </a:lnTo>
                  <a:lnTo>
                    <a:pt x="193" y="883"/>
                  </a:lnTo>
                  <a:lnTo>
                    <a:pt x="193" y="863"/>
                  </a:lnTo>
                  <a:lnTo>
                    <a:pt x="198" y="863"/>
                  </a:lnTo>
                  <a:lnTo>
                    <a:pt x="203" y="883"/>
                  </a:lnTo>
                  <a:lnTo>
                    <a:pt x="198" y="878"/>
                  </a:lnTo>
                  <a:lnTo>
                    <a:pt x="208" y="878"/>
                  </a:lnTo>
                  <a:lnTo>
                    <a:pt x="203" y="887"/>
                  </a:lnTo>
                  <a:close/>
                  <a:moveTo>
                    <a:pt x="179" y="863"/>
                  </a:moveTo>
                  <a:lnTo>
                    <a:pt x="154" y="863"/>
                  </a:lnTo>
                  <a:lnTo>
                    <a:pt x="150" y="859"/>
                  </a:lnTo>
                  <a:lnTo>
                    <a:pt x="154" y="859"/>
                  </a:lnTo>
                  <a:lnTo>
                    <a:pt x="154" y="854"/>
                  </a:lnTo>
                  <a:lnTo>
                    <a:pt x="179" y="859"/>
                  </a:lnTo>
                  <a:lnTo>
                    <a:pt x="179" y="863"/>
                  </a:lnTo>
                  <a:close/>
                  <a:moveTo>
                    <a:pt x="150" y="839"/>
                  </a:moveTo>
                  <a:lnTo>
                    <a:pt x="150" y="825"/>
                  </a:lnTo>
                  <a:lnTo>
                    <a:pt x="150" y="810"/>
                  </a:lnTo>
                  <a:lnTo>
                    <a:pt x="159" y="810"/>
                  </a:lnTo>
                  <a:lnTo>
                    <a:pt x="154" y="825"/>
                  </a:lnTo>
                  <a:lnTo>
                    <a:pt x="154" y="839"/>
                  </a:lnTo>
                  <a:lnTo>
                    <a:pt x="150" y="839"/>
                  </a:lnTo>
                  <a:close/>
                  <a:moveTo>
                    <a:pt x="150" y="791"/>
                  </a:moveTo>
                  <a:lnTo>
                    <a:pt x="150" y="781"/>
                  </a:lnTo>
                  <a:lnTo>
                    <a:pt x="145" y="772"/>
                  </a:lnTo>
                  <a:lnTo>
                    <a:pt x="150" y="772"/>
                  </a:lnTo>
                  <a:lnTo>
                    <a:pt x="150" y="767"/>
                  </a:lnTo>
                  <a:lnTo>
                    <a:pt x="154" y="767"/>
                  </a:lnTo>
                  <a:lnTo>
                    <a:pt x="154" y="781"/>
                  </a:lnTo>
                  <a:lnTo>
                    <a:pt x="154" y="796"/>
                  </a:lnTo>
                  <a:lnTo>
                    <a:pt x="150" y="791"/>
                  </a:lnTo>
                  <a:close/>
                  <a:moveTo>
                    <a:pt x="145" y="757"/>
                  </a:moveTo>
                  <a:lnTo>
                    <a:pt x="150" y="757"/>
                  </a:lnTo>
                  <a:lnTo>
                    <a:pt x="164" y="752"/>
                  </a:lnTo>
                  <a:lnTo>
                    <a:pt x="174" y="752"/>
                  </a:lnTo>
                  <a:lnTo>
                    <a:pt x="174" y="757"/>
                  </a:lnTo>
                  <a:lnTo>
                    <a:pt x="164" y="762"/>
                  </a:lnTo>
                  <a:lnTo>
                    <a:pt x="150" y="762"/>
                  </a:lnTo>
                  <a:lnTo>
                    <a:pt x="154" y="762"/>
                  </a:lnTo>
                  <a:lnTo>
                    <a:pt x="150" y="762"/>
                  </a:lnTo>
                  <a:lnTo>
                    <a:pt x="145" y="757"/>
                  </a:lnTo>
                  <a:close/>
                  <a:moveTo>
                    <a:pt x="169" y="738"/>
                  </a:moveTo>
                  <a:lnTo>
                    <a:pt x="169" y="733"/>
                  </a:lnTo>
                  <a:lnTo>
                    <a:pt x="169" y="719"/>
                  </a:lnTo>
                  <a:lnTo>
                    <a:pt x="169" y="714"/>
                  </a:lnTo>
                  <a:lnTo>
                    <a:pt x="174" y="714"/>
                  </a:lnTo>
                  <a:lnTo>
                    <a:pt x="174" y="719"/>
                  </a:lnTo>
                  <a:lnTo>
                    <a:pt x="174" y="733"/>
                  </a:lnTo>
                  <a:lnTo>
                    <a:pt x="174" y="738"/>
                  </a:lnTo>
                  <a:lnTo>
                    <a:pt x="169" y="738"/>
                  </a:lnTo>
                  <a:close/>
                  <a:moveTo>
                    <a:pt x="183" y="699"/>
                  </a:moveTo>
                  <a:lnTo>
                    <a:pt x="198" y="699"/>
                  </a:lnTo>
                  <a:lnTo>
                    <a:pt x="208" y="694"/>
                  </a:lnTo>
                  <a:lnTo>
                    <a:pt x="212" y="694"/>
                  </a:lnTo>
                  <a:lnTo>
                    <a:pt x="212" y="699"/>
                  </a:lnTo>
                  <a:lnTo>
                    <a:pt x="212" y="704"/>
                  </a:lnTo>
                  <a:lnTo>
                    <a:pt x="208" y="699"/>
                  </a:lnTo>
                  <a:lnTo>
                    <a:pt x="212" y="704"/>
                  </a:lnTo>
                  <a:lnTo>
                    <a:pt x="198" y="704"/>
                  </a:lnTo>
                  <a:lnTo>
                    <a:pt x="188" y="709"/>
                  </a:lnTo>
                  <a:lnTo>
                    <a:pt x="183" y="699"/>
                  </a:lnTo>
                  <a:close/>
                  <a:moveTo>
                    <a:pt x="217" y="714"/>
                  </a:moveTo>
                  <a:lnTo>
                    <a:pt x="222" y="714"/>
                  </a:lnTo>
                  <a:lnTo>
                    <a:pt x="232" y="709"/>
                  </a:lnTo>
                  <a:lnTo>
                    <a:pt x="232" y="704"/>
                  </a:lnTo>
                  <a:lnTo>
                    <a:pt x="241" y="704"/>
                  </a:lnTo>
                  <a:lnTo>
                    <a:pt x="241" y="709"/>
                  </a:lnTo>
                  <a:lnTo>
                    <a:pt x="236" y="714"/>
                  </a:lnTo>
                  <a:lnTo>
                    <a:pt x="222" y="719"/>
                  </a:lnTo>
                  <a:lnTo>
                    <a:pt x="217" y="719"/>
                  </a:lnTo>
                  <a:lnTo>
                    <a:pt x="217" y="714"/>
                  </a:lnTo>
                  <a:close/>
                  <a:moveTo>
                    <a:pt x="256" y="704"/>
                  </a:moveTo>
                  <a:lnTo>
                    <a:pt x="265" y="699"/>
                  </a:lnTo>
                  <a:lnTo>
                    <a:pt x="280" y="690"/>
                  </a:lnTo>
                  <a:lnTo>
                    <a:pt x="285" y="694"/>
                  </a:lnTo>
                  <a:lnTo>
                    <a:pt x="270" y="704"/>
                  </a:lnTo>
                  <a:lnTo>
                    <a:pt x="261" y="709"/>
                  </a:lnTo>
                  <a:lnTo>
                    <a:pt x="256" y="704"/>
                  </a:lnTo>
                  <a:close/>
                  <a:moveTo>
                    <a:pt x="294" y="680"/>
                  </a:moveTo>
                  <a:lnTo>
                    <a:pt x="299" y="680"/>
                  </a:lnTo>
                  <a:lnTo>
                    <a:pt x="318" y="670"/>
                  </a:lnTo>
                  <a:lnTo>
                    <a:pt x="323" y="675"/>
                  </a:lnTo>
                  <a:lnTo>
                    <a:pt x="318" y="675"/>
                  </a:lnTo>
                  <a:lnTo>
                    <a:pt x="304" y="685"/>
                  </a:lnTo>
                  <a:lnTo>
                    <a:pt x="299" y="685"/>
                  </a:lnTo>
                  <a:lnTo>
                    <a:pt x="294" y="680"/>
                  </a:lnTo>
                  <a:close/>
                  <a:moveTo>
                    <a:pt x="333" y="661"/>
                  </a:moveTo>
                  <a:lnTo>
                    <a:pt x="343" y="651"/>
                  </a:lnTo>
                  <a:lnTo>
                    <a:pt x="347" y="651"/>
                  </a:lnTo>
                  <a:lnTo>
                    <a:pt x="357" y="651"/>
                  </a:lnTo>
                  <a:lnTo>
                    <a:pt x="362" y="656"/>
                  </a:lnTo>
                  <a:lnTo>
                    <a:pt x="357" y="656"/>
                  </a:lnTo>
                  <a:lnTo>
                    <a:pt x="347" y="661"/>
                  </a:lnTo>
                  <a:lnTo>
                    <a:pt x="338" y="666"/>
                  </a:lnTo>
                  <a:lnTo>
                    <a:pt x="333" y="661"/>
                  </a:lnTo>
                  <a:close/>
                  <a:moveTo>
                    <a:pt x="372" y="637"/>
                  </a:moveTo>
                  <a:lnTo>
                    <a:pt x="376" y="632"/>
                  </a:lnTo>
                  <a:lnTo>
                    <a:pt x="381" y="622"/>
                  </a:lnTo>
                  <a:lnTo>
                    <a:pt x="381" y="617"/>
                  </a:lnTo>
                  <a:lnTo>
                    <a:pt x="391" y="617"/>
                  </a:lnTo>
                  <a:lnTo>
                    <a:pt x="391" y="622"/>
                  </a:lnTo>
                  <a:lnTo>
                    <a:pt x="391" y="627"/>
                  </a:lnTo>
                  <a:lnTo>
                    <a:pt x="381" y="637"/>
                  </a:lnTo>
                  <a:lnTo>
                    <a:pt x="376" y="641"/>
                  </a:lnTo>
                  <a:lnTo>
                    <a:pt x="372" y="637"/>
                  </a:lnTo>
                  <a:close/>
                  <a:moveTo>
                    <a:pt x="381" y="598"/>
                  </a:moveTo>
                  <a:lnTo>
                    <a:pt x="381" y="588"/>
                  </a:lnTo>
                  <a:lnTo>
                    <a:pt x="372" y="579"/>
                  </a:lnTo>
                  <a:lnTo>
                    <a:pt x="376" y="574"/>
                  </a:lnTo>
                  <a:lnTo>
                    <a:pt x="386" y="584"/>
                  </a:lnTo>
                  <a:lnTo>
                    <a:pt x="391" y="598"/>
                  </a:lnTo>
                  <a:lnTo>
                    <a:pt x="381" y="598"/>
                  </a:lnTo>
                  <a:close/>
                  <a:moveTo>
                    <a:pt x="372" y="559"/>
                  </a:moveTo>
                  <a:lnTo>
                    <a:pt x="376" y="555"/>
                  </a:lnTo>
                  <a:lnTo>
                    <a:pt x="376" y="559"/>
                  </a:lnTo>
                  <a:lnTo>
                    <a:pt x="372" y="545"/>
                  </a:lnTo>
                  <a:lnTo>
                    <a:pt x="372" y="540"/>
                  </a:lnTo>
                  <a:lnTo>
                    <a:pt x="376" y="540"/>
                  </a:lnTo>
                  <a:lnTo>
                    <a:pt x="381" y="559"/>
                  </a:lnTo>
                  <a:lnTo>
                    <a:pt x="381" y="564"/>
                  </a:lnTo>
                  <a:lnTo>
                    <a:pt x="376" y="564"/>
                  </a:lnTo>
                  <a:lnTo>
                    <a:pt x="372" y="559"/>
                  </a:lnTo>
                  <a:close/>
                  <a:moveTo>
                    <a:pt x="372" y="521"/>
                  </a:moveTo>
                  <a:lnTo>
                    <a:pt x="367" y="506"/>
                  </a:lnTo>
                  <a:lnTo>
                    <a:pt x="367" y="497"/>
                  </a:lnTo>
                  <a:lnTo>
                    <a:pt x="372" y="492"/>
                  </a:lnTo>
                  <a:lnTo>
                    <a:pt x="376" y="506"/>
                  </a:lnTo>
                  <a:lnTo>
                    <a:pt x="376" y="521"/>
                  </a:lnTo>
                  <a:lnTo>
                    <a:pt x="372" y="521"/>
                  </a:lnTo>
                  <a:close/>
                  <a:moveTo>
                    <a:pt x="376" y="477"/>
                  </a:moveTo>
                  <a:lnTo>
                    <a:pt x="376" y="468"/>
                  </a:lnTo>
                  <a:lnTo>
                    <a:pt x="386" y="453"/>
                  </a:lnTo>
                  <a:lnTo>
                    <a:pt x="391" y="453"/>
                  </a:lnTo>
                  <a:lnTo>
                    <a:pt x="391" y="458"/>
                  </a:lnTo>
                  <a:lnTo>
                    <a:pt x="386" y="458"/>
                  </a:lnTo>
                  <a:lnTo>
                    <a:pt x="391" y="458"/>
                  </a:lnTo>
                  <a:lnTo>
                    <a:pt x="381" y="468"/>
                  </a:lnTo>
                  <a:lnTo>
                    <a:pt x="386" y="468"/>
                  </a:lnTo>
                  <a:lnTo>
                    <a:pt x="381" y="477"/>
                  </a:lnTo>
                  <a:lnTo>
                    <a:pt x="376" y="477"/>
                  </a:lnTo>
                  <a:close/>
                  <a:moveTo>
                    <a:pt x="405" y="453"/>
                  </a:moveTo>
                  <a:lnTo>
                    <a:pt x="415" y="444"/>
                  </a:lnTo>
                  <a:lnTo>
                    <a:pt x="425" y="434"/>
                  </a:lnTo>
                  <a:lnTo>
                    <a:pt x="429" y="439"/>
                  </a:lnTo>
                  <a:lnTo>
                    <a:pt x="420" y="448"/>
                  </a:lnTo>
                  <a:lnTo>
                    <a:pt x="410" y="458"/>
                  </a:lnTo>
                  <a:lnTo>
                    <a:pt x="405" y="453"/>
                  </a:lnTo>
                  <a:close/>
                  <a:moveTo>
                    <a:pt x="439" y="419"/>
                  </a:moveTo>
                  <a:lnTo>
                    <a:pt x="449" y="415"/>
                  </a:lnTo>
                  <a:lnTo>
                    <a:pt x="463" y="405"/>
                  </a:lnTo>
                  <a:lnTo>
                    <a:pt x="463" y="410"/>
                  </a:lnTo>
                  <a:lnTo>
                    <a:pt x="454" y="419"/>
                  </a:lnTo>
                  <a:lnTo>
                    <a:pt x="439" y="424"/>
                  </a:lnTo>
                  <a:lnTo>
                    <a:pt x="439" y="419"/>
                  </a:lnTo>
                  <a:close/>
                  <a:moveTo>
                    <a:pt x="468" y="391"/>
                  </a:moveTo>
                  <a:lnTo>
                    <a:pt x="478" y="386"/>
                  </a:lnTo>
                  <a:lnTo>
                    <a:pt x="483" y="381"/>
                  </a:lnTo>
                  <a:lnTo>
                    <a:pt x="487" y="376"/>
                  </a:lnTo>
                  <a:lnTo>
                    <a:pt x="492" y="381"/>
                  </a:lnTo>
                  <a:lnTo>
                    <a:pt x="487" y="386"/>
                  </a:lnTo>
                  <a:lnTo>
                    <a:pt x="478" y="391"/>
                  </a:lnTo>
                  <a:lnTo>
                    <a:pt x="468" y="395"/>
                  </a:lnTo>
                  <a:lnTo>
                    <a:pt x="468" y="391"/>
                  </a:lnTo>
                  <a:close/>
                  <a:moveTo>
                    <a:pt x="502" y="362"/>
                  </a:moveTo>
                  <a:lnTo>
                    <a:pt x="507" y="362"/>
                  </a:lnTo>
                  <a:lnTo>
                    <a:pt x="516" y="357"/>
                  </a:lnTo>
                  <a:lnTo>
                    <a:pt x="516" y="362"/>
                  </a:lnTo>
                  <a:lnTo>
                    <a:pt x="511" y="352"/>
                  </a:lnTo>
                  <a:lnTo>
                    <a:pt x="516" y="352"/>
                  </a:lnTo>
                  <a:lnTo>
                    <a:pt x="511" y="352"/>
                  </a:lnTo>
                  <a:lnTo>
                    <a:pt x="516" y="347"/>
                  </a:lnTo>
                  <a:lnTo>
                    <a:pt x="521" y="352"/>
                  </a:lnTo>
                  <a:lnTo>
                    <a:pt x="521" y="357"/>
                  </a:lnTo>
                  <a:lnTo>
                    <a:pt x="521" y="362"/>
                  </a:lnTo>
                  <a:lnTo>
                    <a:pt x="507" y="366"/>
                  </a:lnTo>
                  <a:lnTo>
                    <a:pt x="507" y="371"/>
                  </a:lnTo>
                  <a:lnTo>
                    <a:pt x="502" y="371"/>
                  </a:lnTo>
                  <a:lnTo>
                    <a:pt x="502" y="362"/>
                  </a:lnTo>
                  <a:close/>
                  <a:moveTo>
                    <a:pt x="502" y="342"/>
                  </a:moveTo>
                  <a:lnTo>
                    <a:pt x="497" y="337"/>
                  </a:lnTo>
                  <a:lnTo>
                    <a:pt x="492" y="333"/>
                  </a:lnTo>
                  <a:lnTo>
                    <a:pt x="492" y="313"/>
                  </a:lnTo>
                  <a:lnTo>
                    <a:pt x="497" y="313"/>
                  </a:lnTo>
                  <a:lnTo>
                    <a:pt x="497" y="333"/>
                  </a:lnTo>
                  <a:lnTo>
                    <a:pt x="497" y="328"/>
                  </a:lnTo>
                  <a:lnTo>
                    <a:pt x="502" y="333"/>
                  </a:lnTo>
                  <a:lnTo>
                    <a:pt x="502" y="337"/>
                  </a:lnTo>
                  <a:lnTo>
                    <a:pt x="502" y="342"/>
                  </a:lnTo>
                  <a:close/>
                  <a:moveTo>
                    <a:pt x="492" y="294"/>
                  </a:moveTo>
                  <a:lnTo>
                    <a:pt x="492" y="289"/>
                  </a:lnTo>
                  <a:lnTo>
                    <a:pt x="487" y="275"/>
                  </a:lnTo>
                  <a:lnTo>
                    <a:pt x="492" y="270"/>
                  </a:lnTo>
                  <a:lnTo>
                    <a:pt x="497" y="270"/>
                  </a:lnTo>
                  <a:lnTo>
                    <a:pt x="497" y="275"/>
                  </a:lnTo>
                  <a:lnTo>
                    <a:pt x="497" y="289"/>
                  </a:lnTo>
                  <a:lnTo>
                    <a:pt x="497" y="294"/>
                  </a:lnTo>
                  <a:lnTo>
                    <a:pt x="492" y="294"/>
                  </a:lnTo>
                  <a:close/>
                  <a:moveTo>
                    <a:pt x="492" y="255"/>
                  </a:moveTo>
                  <a:lnTo>
                    <a:pt x="487" y="246"/>
                  </a:lnTo>
                  <a:lnTo>
                    <a:pt x="483" y="241"/>
                  </a:lnTo>
                  <a:lnTo>
                    <a:pt x="487" y="231"/>
                  </a:lnTo>
                  <a:lnTo>
                    <a:pt x="492" y="226"/>
                  </a:lnTo>
                  <a:lnTo>
                    <a:pt x="497" y="231"/>
                  </a:lnTo>
                  <a:lnTo>
                    <a:pt x="492" y="236"/>
                  </a:lnTo>
                  <a:lnTo>
                    <a:pt x="492" y="231"/>
                  </a:lnTo>
                  <a:lnTo>
                    <a:pt x="492" y="241"/>
                  </a:lnTo>
                  <a:lnTo>
                    <a:pt x="497" y="251"/>
                  </a:lnTo>
                  <a:lnTo>
                    <a:pt x="492" y="255"/>
                  </a:lnTo>
                  <a:close/>
                  <a:moveTo>
                    <a:pt x="497" y="212"/>
                  </a:moveTo>
                  <a:lnTo>
                    <a:pt x="502" y="212"/>
                  </a:lnTo>
                  <a:lnTo>
                    <a:pt x="502" y="207"/>
                  </a:lnTo>
                  <a:lnTo>
                    <a:pt x="511" y="202"/>
                  </a:lnTo>
                  <a:lnTo>
                    <a:pt x="516" y="193"/>
                  </a:lnTo>
                  <a:lnTo>
                    <a:pt x="521" y="198"/>
                  </a:lnTo>
                  <a:lnTo>
                    <a:pt x="516" y="207"/>
                  </a:lnTo>
                  <a:lnTo>
                    <a:pt x="507" y="212"/>
                  </a:lnTo>
                  <a:lnTo>
                    <a:pt x="507" y="217"/>
                  </a:lnTo>
                  <a:lnTo>
                    <a:pt x="497" y="212"/>
                  </a:lnTo>
                  <a:close/>
                  <a:moveTo>
                    <a:pt x="536" y="188"/>
                  </a:moveTo>
                  <a:lnTo>
                    <a:pt x="536" y="193"/>
                  </a:lnTo>
                  <a:lnTo>
                    <a:pt x="531" y="193"/>
                  </a:lnTo>
                  <a:lnTo>
                    <a:pt x="536" y="188"/>
                  </a:lnTo>
                  <a:lnTo>
                    <a:pt x="540" y="173"/>
                  </a:lnTo>
                  <a:lnTo>
                    <a:pt x="545" y="178"/>
                  </a:lnTo>
                  <a:lnTo>
                    <a:pt x="545" y="188"/>
                  </a:lnTo>
                  <a:lnTo>
                    <a:pt x="540" y="188"/>
                  </a:lnTo>
                  <a:lnTo>
                    <a:pt x="540" y="198"/>
                  </a:lnTo>
                  <a:lnTo>
                    <a:pt x="536" y="198"/>
                  </a:lnTo>
                  <a:lnTo>
                    <a:pt x="531" y="193"/>
                  </a:lnTo>
                  <a:lnTo>
                    <a:pt x="536" y="188"/>
                  </a:lnTo>
                  <a:close/>
                  <a:moveTo>
                    <a:pt x="560" y="169"/>
                  </a:moveTo>
                  <a:lnTo>
                    <a:pt x="565" y="164"/>
                  </a:lnTo>
                  <a:lnTo>
                    <a:pt x="565" y="169"/>
                  </a:lnTo>
                  <a:lnTo>
                    <a:pt x="565" y="159"/>
                  </a:lnTo>
                  <a:lnTo>
                    <a:pt x="565" y="154"/>
                  </a:lnTo>
                  <a:lnTo>
                    <a:pt x="565" y="149"/>
                  </a:lnTo>
                  <a:lnTo>
                    <a:pt x="569" y="154"/>
                  </a:lnTo>
                  <a:lnTo>
                    <a:pt x="569" y="159"/>
                  </a:lnTo>
                  <a:lnTo>
                    <a:pt x="569" y="169"/>
                  </a:lnTo>
                  <a:lnTo>
                    <a:pt x="560" y="173"/>
                  </a:lnTo>
                  <a:lnTo>
                    <a:pt x="560" y="169"/>
                  </a:lnTo>
                  <a:close/>
                  <a:moveTo>
                    <a:pt x="579" y="135"/>
                  </a:moveTo>
                  <a:lnTo>
                    <a:pt x="589" y="130"/>
                  </a:lnTo>
                  <a:lnTo>
                    <a:pt x="584" y="130"/>
                  </a:lnTo>
                  <a:lnTo>
                    <a:pt x="589" y="125"/>
                  </a:lnTo>
                  <a:lnTo>
                    <a:pt x="593" y="115"/>
                  </a:lnTo>
                  <a:lnTo>
                    <a:pt x="598" y="120"/>
                  </a:lnTo>
                  <a:lnTo>
                    <a:pt x="598" y="130"/>
                  </a:lnTo>
                  <a:lnTo>
                    <a:pt x="593" y="130"/>
                  </a:lnTo>
                  <a:lnTo>
                    <a:pt x="593" y="135"/>
                  </a:lnTo>
                  <a:lnTo>
                    <a:pt x="589" y="135"/>
                  </a:lnTo>
                  <a:lnTo>
                    <a:pt x="584" y="140"/>
                  </a:lnTo>
                  <a:lnTo>
                    <a:pt x="579" y="135"/>
                  </a:lnTo>
                  <a:close/>
                  <a:moveTo>
                    <a:pt x="598" y="106"/>
                  </a:moveTo>
                  <a:lnTo>
                    <a:pt x="598" y="96"/>
                  </a:lnTo>
                  <a:lnTo>
                    <a:pt x="603" y="82"/>
                  </a:lnTo>
                  <a:lnTo>
                    <a:pt x="608" y="82"/>
                  </a:lnTo>
                  <a:lnTo>
                    <a:pt x="608" y="87"/>
                  </a:lnTo>
                  <a:lnTo>
                    <a:pt x="608" y="96"/>
                  </a:lnTo>
                  <a:lnTo>
                    <a:pt x="608" y="106"/>
                  </a:lnTo>
                  <a:lnTo>
                    <a:pt x="598" y="106"/>
                  </a:lnTo>
                  <a:close/>
                  <a:moveTo>
                    <a:pt x="608" y="62"/>
                  </a:moveTo>
                  <a:lnTo>
                    <a:pt x="613" y="48"/>
                  </a:lnTo>
                  <a:lnTo>
                    <a:pt x="622" y="38"/>
                  </a:lnTo>
                  <a:lnTo>
                    <a:pt x="627" y="43"/>
                  </a:lnTo>
                  <a:lnTo>
                    <a:pt x="622" y="48"/>
                  </a:lnTo>
                  <a:lnTo>
                    <a:pt x="613" y="62"/>
                  </a:lnTo>
                  <a:lnTo>
                    <a:pt x="608" y="62"/>
                  </a:lnTo>
                  <a:close/>
                  <a:moveTo>
                    <a:pt x="632" y="24"/>
                  </a:moveTo>
                  <a:lnTo>
                    <a:pt x="632" y="19"/>
                  </a:lnTo>
                  <a:lnTo>
                    <a:pt x="632" y="24"/>
                  </a:lnTo>
                  <a:lnTo>
                    <a:pt x="637" y="9"/>
                  </a:lnTo>
                  <a:lnTo>
                    <a:pt x="642" y="0"/>
                  </a:lnTo>
                  <a:lnTo>
                    <a:pt x="647" y="5"/>
                  </a:lnTo>
                  <a:lnTo>
                    <a:pt x="642" y="14"/>
                  </a:lnTo>
                  <a:lnTo>
                    <a:pt x="642" y="9"/>
                  </a:lnTo>
                  <a:lnTo>
                    <a:pt x="637" y="24"/>
                  </a:lnTo>
                  <a:lnTo>
                    <a:pt x="637" y="29"/>
                  </a:lnTo>
                  <a:lnTo>
                    <a:pt x="632" y="24"/>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92" name="Freeform 62">
              <a:extLst>
                <a:ext uri="{FF2B5EF4-FFF2-40B4-BE49-F238E27FC236}">
                  <a16:creationId xmlns:a16="http://schemas.microsoft.com/office/drawing/2014/main" id="{F58CD61D-229E-49C5-A665-F4D2FBE08FD6}"/>
                </a:ext>
              </a:extLst>
            </p:cNvPr>
            <p:cNvSpPr>
              <a:spLocks noEditPoints="1"/>
            </p:cNvSpPr>
            <p:nvPr/>
          </p:nvSpPr>
          <p:spPr bwMode="auto">
            <a:xfrm>
              <a:off x="6349853" y="3358748"/>
              <a:ext cx="901415" cy="1004551"/>
            </a:xfrm>
            <a:custGeom>
              <a:avLst/>
              <a:gdLst>
                <a:gd name="T0" fmla="*/ 7 w 497"/>
                <a:gd name="T1" fmla="*/ 3 h 599"/>
                <a:gd name="T2" fmla="*/ 7 w 497"/>
                <a:gd name="T3" fmla="*/ 3 h 599"/>
                <a:gd name="T4" fmla="*/ 7 w 497"/>
                <a:gd name="T5" fmla="*/ 3 h 599"/>
                <a:gd name="T6" fmla="*/ 7 w 497"/>
                <a:gd name="T7" fmla="*/ 3 h 599"/>
                <a:gd name="T8" fmla="*/ 7 w 497"/>
                <a:gd name="T9" fmla="*/ 3 h 599"/>
                <a:gd name="T10" fmla="*/ 7 w 497"/>
                <a:gd name="T11" fmla="*/ 3 h 599"/>
                <a:gd name="T12" fmla="*/ 7 w 497"/>
                <a:gd name="T13" fmla="*/ 3 h 599"/>
                <a:gd name="T14" fmla="*/ 7 w 497"/>
                <a:gd name="T15" fmla="*/ 3 h 599"/>
                <a:gd name="T16" fmla="*/ 7 w 497"/>
                <a:gd name="T17" fmla="*/ 3 h 599"/>
                <a:gd name="T18" fmla="*/ 7 w 497"/>
                <a:gd name="T19" fmla="*/ 3 h 599"/>
                <a:gd name="T20" fmla="*/ 7 w 497"/>
                <a:gd name="T21" fmla="*/ 3 h 599"/>
                <a:gd name="T22" fmla="*/ 7 w 497"/>
                <a:gd name="T23" fmla="*/ 3 h 599"/>
                <a:gd name="T24" fmla="*/ 7 w 497"/>
                <a:gd name="T25" fmla="*/ 3 h 599"/>
                <a:gd name="T26" fmla="*/ 7 w 497"/>
                <a:gd name="T27" fmla="*/ 3 h 599"/>
                <a:gd name="T28" fmla="*/ 7 w 497"/>
                <a:gd name="T29" fmla="*/ 3 h 599"/>
                <a:gd name="T30" fmla="*/ 7 w 497"/>
                <a:gd name="T31" fmla="*/ 3 h 599"/>
                <a:gd name="T32" fmla="*/ 7 w 497"/>
                <a:gd name="T33" fmla="*/ 3 h 599"/>
                <a:gd name="T34" fmla="*/ 7 w 497"/>
                <a:gd name="T35" fmla="*/ 3 h 599"/>
                <a:gd name="T36" fmla="*/ 7 w 497"/>
                <a:gd name="T37" fmla="*/ 3 h 599"/>
                <a:gd name="T38" fmla="*/ 7 w 497"/>
                <a:gd name="T39" fmla="*/ 3 h 599"/>
                <a:gd name="T40" fmla="*/ 7 w 497"/>
                <a:gd name="T41" fmla="*/ 3 h 599"/>
                <a:gd name="T42" fmla="*/ 7 w 497"/>
                <a:gd name="T43" fmla="*/ 3 h 599"/>
                <a:gd name="T44" fmla="*/ 7 w 497"/>
                <a:gd name="T45" fmla="*/ 3 h 599"/>
                <a:gd name="T46" fmla="*/ 7 w 497"/>
                <a:gd name="T47" fmla="*/ 3 h 599"/>
                <a:gd name="T48" fmla="*/ 7 w 497"/>
                <a:gd name="T49" fmla="*/ 3 h 599"/>
                <a:gd name="T50" fmla="*/ 7 w 497"/>
                <a:gd name="T51" fmla="*/ 3 h 599"/>
                <a:gd name="T52" fmla="*/ 7 w 497"/>
                <a:gd name="T53" fmla="*/ 3 h 599"/>
                <a:gd name="T54" fmla="*/ 7 w 497"/>
                <a:gd name="T55" fmla="*/ 3 h 599"/>
                <a:gd name="T56" fmla="*/ 7 w 497"/>
                <a:gd name="T57" fmla="*/ 3 h 599"/>
                <a:gd name="T58" fmla="*/ 7 w 497"/>
                <a:gd name="T59" fmla="*/ 3 h 599"/>
                <a:gd name="T60" fmla="*/ 7 w 497"/>
                <a:gd name="T61" fmla="*/ 3 h 599"/>
                <a:gd name="T62" fmla="*/ 7 w 497"/>
                <a:gd name="T63" fmla="*/ 3 h 599"/>
                <a:gd name="T64" fmla="*/ 7 w 497"/>
                <a:gd name="T65" fmla="*/ 3 h 599"/>
                <a:gd name="T66" fmla="*/ 7 w 497"/>
                <a:gd name="T67" fmla="*/ 3 h 599"/>
                <a:gd name="T68" fmla="*/ 7 w 497"/>
                <a:gd name="T69" fmla="*/ 3 h 599"/>
                <a:gd name="T70" fmla="*/ 7 w 497"/>
                <a:gd name="T71" fmla="*/ 3 h 599"/>
                <a:gd name="T72" fmla="*/ 7 w 497"/>
                <a:gd name="T73" fmla="*/ 3 h 599"/>
                <a:gd name="T74" fmla="*/ 7 w 497"/>
                <a:gd name="T75" fmla="*/ 3 h 599"/>
                <a:gd name="T76" fmla="*/ 7 w 497"/>
                <a:gd name="T77" fmla="*/ 3 h 599"/>
                <a:gd name="T78" fmla="*/ 7 w 497"/>
                <a:gd name="T79" fmla="*/ 3 h 599"/>
                <a:gd name="T80" fmla="*/ 7 w 497"/>
                <a:gd name="T81" fmla="*/ 3 h 599"/>
                <a:gd name="T82" fmla="*/ 7 w 497"/>
                <a:gd name="T83" fmla="*/ 3 h 599"/>
                <a:gd name="T84" fmla="*/ 7 w 497"/>
                <a:gd name="T85" fmla="*/ 3 h 599"/>
                <a:gd name="T86" fmla="*/ 7 w 497"/>
                <a:gd name="T87" fmla="*/ 3 h 599"/>
                <a:gd name="T88" fmla="*/ 7 w 497"/>
                <a:gd name="T89" fmla="*/ 3 h 599"/>
                <a:gd name="T90" fmla="*/ 7 w 497"/>
                <a:gd name="T91" fmla="*/ 3 h 599"/>
                <a:gd name="T92" fmla="*/ 7 w 497"/>
                <a:gd name="T93" fmla="*/ 3 h 599"/>
                <a:gd name="T94" fmla="*/ 7 w 497"/>
                <a:gd name="T95" fmla="*/ 3 h 599"/>
                <a:gd name="T96" fmla="*/ 7 w 497"/>
                <a:gd name="T97" fmla="*/ 3 h 599"/>
                <a:gd name="T98" fmla="*/ 7 w 497"/>
                <a:gd name="T99" fmla="*/ 3 h 599"/>
                <a:gd name="T100" fmla="*/ 7 w 497"/>
                <a:gd name="T101" fmla="*/ 3 h 599"/>
                <a:gd name="T102" fmla="*/ 7 w 497"/>
                <a:gd name="T103" fmla="*/ 3 h 599"/>
                <a:gd name="T104" fmla="*/ 7 w 497"/>
                <a:gd name="T105" fmla="*/ 3 h 599"/>
                <a:gd name="T106" fmla="*/ 7 w 497"/>
                <a:gd name="T107" fmla="*/ 3 h 599"/>
                <a:gd name="T108" fmla="*/ 7 w 497"/>
                <a:gd name="T109" fmla="*/ 3 h 599"/>
                <a:gd name="T110" fmla="*/ 7 w 497"/>
                <a:gd name="T111" fmla="*/ 3 h 599"/>
                <a:gd name="T112" fmla="*/ 7 w 497"/>
                <a:gd name="T113" fmla="*/ 3 h 599"/>
                <a:gd name="T114" fmla="*/ 7 w 497"/>
                <a:gd name="T115" fmla="*/ 3 h 599"/>
                <a:gd name="T116" fmla="*/ 7 w 497"/>
                <a:gd name="T117" fmla="*/ 3 h 599"/>
                <a:gd name="T118" fmla="*/ 7 w 497"/>
                <a:gd name="T119" fmla="*/ 3 h 599"/>
                <a:gd name="T120" fmla="*/ 0 w 497"/>
                <a:gd name="T121" fmla="*/ 3 h 5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97"/>
                <a:gd name="T184" fmla="*/ 0 h 599"/>
                <a:gd name="T185" fmla="*/ 497 w 497"/>
                <a:gd name="T186" fmla="*/ 599 h 5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97" h="599">
                  <a:moveTo>
                    <a:pt x="5" y="256"/>
                  </a:moveTo>
                  <a:lnTo>
                    <a:pt x="10" y="270"/>
                  </a:lnTo>
                  <a:lnTo>
                    <a:pt x="5" y="270"/>
                  </a:lnTo>
                  <a:lnTo>
                    <a:pt x="0" y="256"/>
                  </a:lnTo>
                  <a:lnTo>
                    <a:pt x="5" y="256"/>
                  </a:lnTo>
                  <a:close/>
                  <a:moveTo>
                    <a:pt x="19" y="285"/>
                  </a:moveTo>
                  <a:lnTo>
                    <a:pt x="29" y="275"/>
                  </a:lnTo>
                  <a:lnTo>
                    <a:pt x="34" y="275"/>
                  </a:lnTo>
                  <a:lnTo>
                    <a:pt x="34" y="280"/>
                  </a:lnTo>
                  <a:lnTo>
                    <a:pt x="19" y="285"/>
                  </a:lnTo>
                  <a:close/>
                  <a:moveTo>
                    <a:pt x="43" y="285"/>
                  </a:moveTo>
                  <a:lnTo>
                    <a:pt x="43" y="290"/>
                  </a:lnTo>
                  <a:lnTo>
                    <a:pt x="39" y="299"/>
                  </a:lnTo>
                  <a:lnTo>
                    <a:pt x="34" y="304"/>
                  </a:lnTo>
                  <a:lnTo>
                    <a:pt x="34" y="299"/>
                  </a:lnTo>
                  <a:lnTo>
                    <a:pt x="39" y="290"/>
                  </a:lnTo>
                  <a:lnTo>
                    <a:pt x="39" y="285"/>
                  </a:lnTo>
                  <a:lnTo>
                    <a:pt x="43" y="285"/>
                  </a:lnTo>
                  <a:close/>
                  <a:moveTo>
                    <a:pt x="39" y="319"/>
                  </a:moveTo>
                  <a:lnTo>
                    <a:pt x="34" y="323"/>
                  </a:lnTo>
                  <a:lnTo>
                    <a:pt x="29" y="328"/>
                  </a:lnTo>
                  <a:lnTo>
                    <a:pt x="29" y="319"/>
                  </a:lnTo>
                  <a:lnTo>
                    <a:pt x="34" y="314"/>
                  </a:lnTo>
                  <a:lnTo>
                    <a:pt x="39" y="314"/>
                  </a:lnTo>
                  <a:lnTo>
                    <a:pt x="39" y="319"/>
                  </a:lnTo>
                  <a:close/>
                  <a:moveTo>
                    <a:pt x="24" y="343"/>
                  </a:moveTo>
                  <a:lnTo>
                    <a:pt x="34" y="343"/>
                  </a:lnTo>
                  <a:lnTo>
                    <a:pt x="29" y="343"/>
                  </a:lnTo>
                  <a:lnTo>
                    <a:pt x="39" y="343"/>
                  </a:lnTo>
                  <a:lnTo>
                    <a:pt x="43" y="348"/>
                  </a:lnTo>
                  <a:lnTo>
                    <a:pt x="39" y="348"/>
                  </a:lnTo>
                  <a:lnTo>
                    <a:pt x="29" y="348"/>
                  </a:lnTo>
                  <a:lnTo>
                    <a:pt x="24" y="348"/>
                  </a:lnTo>
                  <a:lnTo>
                    <a:pt x="24" y="343"/>
                  </a:lnTo>
                  <a:close/>
                  <a:moveTo>
                    <a:pt x="48" y="357"/>
                  </a:moveTo>
                  <a:lnTo>
                    <a:pt x="58" y="357"/>
                  </a:lnTo>
                  <a:lnTo>
                    <a:pt x="58" y="362"/>
                  </a:lnTo>
                  <a:lnTo>
                    <a:pt x="53" y="367"/>
                  </a:lnTo>
                  <a:lnTo>
                    <a:pt x="48" y="367"/>
                  </a:lnTo>
                  <a:lnTo>
                    <a:pt x="53" y="362"/>
                  </a:lnTo>
                  <a:lnTo>
                    <a:pt x="58" y="362"/>
                  </a:lnTo>
                  <a:lnTo>
                    <a:pt x="48" y="362"/>
                  </a:lnTo>
                  <a:lnTo>
                    <a:pt x="48" y="357"/>
                  </a:lnTo>
                  <a:close/>
                  <a:moveTo>
                    <a:pt x="43" y="381"/>
                  </a:moveTo>
                  <a:lnTo>
                    <a:pt x="39" y="386"/>
                  </a:lnTo>
                  <a:lnTo>
                    <a:pt x="34" y="396"/>
                  </a:lnTo>
                  <a:lnTo>
                    <a:pt x="29" y="396"/>
                  </a:lnTo>
                  <a:lnTo>
                    <a:pt x="29" y="391"/>
                  </a:lnTo>
                  <a:lnTo>
                    <a:pt x="39" y="386"/>
                  </a:lnTo>
                  <a:lnTo>
                    <a:pt x="34" y="386"/>
                  </a:lnTo>
                  <a:lnTo>
                    <a:pt x="39" y="381"/>
                  </a:lnTo>
                  <a:lnTo>
                    <a:pt x="39" y="377"/>
                  </a:lnTo>
                  <a:lnTo>
                    <a:pt x="43" y="381"/>
                  </a:lnTo>
                  <a:close/>
                  <a:moveTo>
                    <a:pt x="43" y="406"/>
                  </a:moveTo>
                  <a:lnTo>
                    <a:pt x="43" y="410"/>
                  </a:lnTo>
                  <a:lnTo>
                    <a:pt x="48" y="420"/>
                  </a:lnTo>
                  <a:lnTo>
                    <a:pt x="48" y="425"/>
                  </a:lnTo>
                  <a:lnTo>
                    <a:pt x="43" y="425"/>
                  </a:lnTo>
                  <a:lnTo>
                    <a:pt x="43" y="420"/>
                  </a:lnTo>
                  <a:lnTo>
                    <a:pt x="39" y="415"/>
                  </a:lnTo>
                  <a:lnTo>
                    <a:pt x="43" y="415"/>
                  </a:lnTo>
                  <a:lnTo>
                    <a:pt x="39" y="410"/>
                  </a:lnTo>
                  <a:lnTo>
                    <a:pt x="39" y="406"/>
                  </a:lnTo>
                  <a:lnTo>
                    <a:pt x="43" y="406"/>
                  </a:lnTo>
                  <a:close/>
                  <a:moveTo>
                    <a:pt x="53" y="439"/>
                  </a:moveTo>
                  <a:lnTo>
                    <a:pt x="53" y="444"/>
                  </a:lnTo>
                  <a:lnTo>
                    <a:pt x="58" y="449"/>
                  </a:lnTo>
                  <a:lnTo>
                    <a:pt x="58" y="454"/>
                  </a:lnTo>
                  <a:lnTo>
                    <a:pt x="53" y="454"/>
                  </a:lnTo>
                  <a:lnTo>
                    <a:pt x="48" y="449"/>
                  </a:lnTo>
                  <a:lnTo>
                    <a:pt x="48" y="439"/>
                  </a:lnTo>
                  <a:lnTo>
                    <a:pt x="53" y="439"/>
                  </a:lnTo>
                  <a:close/>
                  <a:moveTo>
                    <a:pt x="72" y="463"/>
                  </a:moveTo>
                  <a:lnTo>
                    <a:pt x="77" y="473"/>
                  </a:lnTo>
                  <a:lnTo>
                    <a:pt x="82" y="478"/>
                  </a:lnTo>
                  <a:lnTo>
                    <a:pt x="77" y="478"/>
                  </a:lnTo>
                  <a:lnTo>
                    <a:pt x="72" y="478"/>
                  </a:lnTo>
                  <a:lnTo>
                    <a:pt x="67" y="468"/>
                  </a:lnTo>
                  <a:lnTo>
                    <a:pt x="67" y="463"/>
                  </a:lnTo>
                  <a:lnTo>
                    <a:pt x="72" y="463"/>
                  </a:lnTo>
                  <a:close/>
                  <a:moveTo>
                    <a:pt x="92" y="492"/>
                  </a:moveTo>
                  <a:lnTo>
                    <a:pt x="101" y="502"/>
                  </a:lnTo>
                  <a:lnTo>
                    <a:pt x="106" y="502"/>
                  </a:lnTo>
                  <a:lnTo>
                    <a:pt x="101" y="502"/>
                  </a:lnTo>
                  <a:lnTo>
                    <a:pt x="92" y="492"/>
                  </a:lnTo>
                  <a:lnTo>
                    <a:pt x="87" y="492"/>
                  </a:lnTo>
                  <a:lnTo>
                    <a:pt x="92" y="492"/>
                  </a:lnTo>
                  <a:close/>
                  <a:moveTo>
                    <a:pt x="121" y="507"/>
                  </a:moveTo>
                  <a:lnTo>
                    <a:pt x="135" y="516"/>
                  </a:lnTo>
                  <a:lnTo>
                    <a:pt x="130" y="521"/>
                  </a:lnTo>
                  <a:lnTo>
                    <a:pt x="116" y="512"/>
                  </a:lnTo>
                  <a:lnTo>
                    <a:pt x="121" y="507"/>
                  </a:lnTo>
                  <a:close/>
                  <a:moveTo>
                    <a:pt x="149" y="516"/>
                  </a:moveTo>
                  <a:lnTo>
                    <a:pt x="159" y="521"/>
                  </a:lnTo>
                  <a:lnTo>
                    <a:pt x="164" y="521"/>
                  </a:lnTo>
                  <a:lnTo>
                    <a:pt x="169" y="521"/>
                  </a:lnTo>
                  <a:lnTo>
                    <a:pt x="164" y="521"/>
                  </a:lnTo>
                  <a:lnTo>
                    <a:pt x="164" y="526"/>
                  </a:lnTo>
                  <a:lnTo>
                    <a:pt x="159" y="526"/>
                  </a:lnTo>
                  <a:lnTo>
                    <a:pt x="149" y="521"/>
                  </a:lnTo>
                  <a:lnTo>
                    <a:pt x="149" y="516"/>
                  </a:lnTo>
                  <a:close/>
                  <a:moveTo>
                    <a:pt x="183" y="521"/>
                  </a:moveTo>
                  <a:lnTo>
                    <a:pt x="193" y="526"/>
                  </a:lnTo>
                  <a:lnTo>
                    <a:pt x="198" y="526"/>
                  </a:lnTo>
                  <a:lnTo>
                    <a:pt x="198" y="531"/>
                  </a:lnTo>
                  <a:lnTo>
                    <a:pt x="193" y="531"/>
                  </a:lnTo>
                  <a:lnTo>
                    <a:pt x="183" y="526"/>
                  </a:lnTo>
                  <a:lnTo>
                    <a:pt x="178" y="521"/>
                  </a:lnTo>
                  <a:lnTo>
                    <a:pt x="183" y="521"/>
                  </a:lnTo>
                  <a:close/>
                  <a:moveTo>
                    <a:pt x="217" y="526"/>
                  </a:moveTo>
                  <a:lnTo>
                    <a:pt x="222" y="526"/>
                  </a:lnTo>
                  <a:lnTo>
                    <a:pt x="227" y="531"/>
                  </a:lnTo>
                  <a:lnTo>
                    <a:pt x="227" y="536"/>
                  </a:lnTo>
                  <a:lnTo>
                    <a:pt x="232" y="536"/>
                  </a:lnTo>
                  <a:lnTo>
                    <a:pt x="227" y="541"/>
                  </a:lnTo>
                  <a:lnTo>
                    <a:pt x="227" y="536"/>
                  </a:lnTo>
                  <a:lnTo>
                    <a:pt x="222" y="531"/>
                  </a:lnTo>
                  <a:lnTo>
                    <a:pt x="217" y="531"/>
                  </a:lnTo>
                  <a:lnTo>
                    <a:pt x="212" y="531"/>
                  </a:lnTo>
                  <a:lnTo>
                    <a:pt x="212" y="526"/>
                  </a:lnTo>
                  <a:lnTo>
                    <a:pt x="217" y="526"/>
                  </a:lnTo>
                  <a:close/>
                  <a:moveTo>
                    <a:pt x="232" y="555"/>
                  </a:moveTo>
                  <a:lnTo>
                    <a:pt x="236" y="560"/>
                  </a:lnTo>
                  <a:lnTo>
                    <a:pt x="232" y="570"/>
                  </a:lnTo>
                  <a:lnTo>
                    <a:pt x="227" y="570"/>
                  </a:lnTo>
                  <a:lnTo>
                    <a:pt x="232" y="560"/>
                  </a:lnTo>
                  <a:lnTo>
                    <a:pt x="232" y="565"/>
                  </a:lnTo>
                  <a:lnTo>
                    <a:pt x="227" y="555"/>
                  </a:lnTo>
                  <a:lnTo>
                    <a:pt x="232" y="555"/>
                  </a:lnTo>
                  <a:close/>
                  <a:moveTo>
                    <a:pt x="246" y="579"/>
                  </a:moveTo>
                  <a:lnTo>
                    <a:pt x="251" y="584"/>
                  </a:lnTo>
                  <a:lnTo>
                    <a:pt x="256" y="589"/>
                  </a:lnTo>
                  <a:lnTo>
                    <a:pt x="256" y="594"/>
                  </a:lnTo>
                  <a:lnTo>
                    <a:pt x="251" y="594"/>
                  </a:lnTo>
                  <a:lnTo>
                    <a:pt x="246" y="589"/>
                  </a:lnTo>
                  <a:lnTo>
                    <a:pt x="241" y="584"/>
                  </a:lnTo>
                  <a:lnTo>
                    <a:pt x="241" y="579"/>
                  </a:lnTo>
                  <a:lnTo>
                    <a:pt x="246" y="579"/>
                  </a:lnTo>
                  <a:close/>
                  <a:moveTo>
                    <a:pt x="270" y="594"/>
                  </a:moveTo>
                  <a:lnTo>
                    <a:pt x="275" y="594"/>
                  </a:lnTo>
                  <a:lnTo>
                    <a:pt x="285" y="589"/>
                  </a:lnTo>
                  <a:lnTo>
                    <a:pt x="289" y="589"/>
                  </a:lnTo>
                  <a:lnTo>
                    <a:pt x="285" y="594"/>
                  </a:lnTo>
                  <a:lnTo>
                    <a:pt x="275" y="599"/>
                  </a:lnTo>
                  <a:lnTo>
                    <a:pt x="270" y="599"/>
                  </a:lnTo>
                  <a:lnTo>
                    <a:pt x="270" y="594"/>
                  </a:lnTo>
                  <a:close/>
                  <a:moveTo>
                    <a:pt x="289" y="570"/>
                  </a:moveTo>
                  <a:lnTo>
                    <a:pt x="289" y="570"/>
                  </a:lnTo>
                  <a:lnTo>
                    <a:pt x="285" y="560"/>
                  </a:lnTo>
                  <a:lnTo>
                    <a:pt x="285" y="555"/>
                  </a:lnTo>
                  <a:lnTo>
                    <a:pt x="289" y="555"/>
                  </a:lnTo>
                  <a:lnTo>
                    <a:pt x="289" y="560"/>
                  </a:lnTo>
                  <a:lnTo>
                    <a:pt x="294" y="570"/>
                  </a:lnTo>
                  <a:lnTo>
                    <a:pt x="294" y="574"/>
                  </a:lnTo>
                  <a:lnTo>
                    <a:pt x="289" y="574"/>
                  </a:lnTo>
                  <a:lnTo>
                    <a:pt x="289" y="570"/>
                  </a:lnTo>
                  <a:close/>
                  <a:moveTo>
                    <a:pt x="289" y="541"/>
                  </a:moveTo>
                  <a:lnTo>
                    <a:pt x="289" y="536"/>
                  </a:lnTo>
                  <a:lnTo>
                    <a:pt x="289" y="531"/>
                  </a:lnTo>
                  <a:lnTo>
                    <a:pt x="299" y="531"/>
                  </a:lnTo>
                  <a:lnTo>
                    <a:pt x="304" y="531"/>
                  </a:lnTo>
                  <a:lnTo>
                    <a:pt x="294" y="536"/>
                  </a:lnTo>
                  <a:lnTo>
                    <a:pt x="294" y="541"/>
                  </a:lnTo>
                  <a:lnTo>
                    <a:pt x="289" y="541"/>
                  </a:lnTo>
                  <a:close/>
                  <a:moveTo>
                    <a:pt x="318" y="521"/>
                  </a:moveTo>
                  <a:lnTo>
                    <a:pt x="318" y="516"/>
                  </a:lnTo>
                  <a:lnTo>
                    <a:pt x="328" y="512"/>
                  </a:lnTo>
                  <a:lnTo>
                    <a:pt x="333" y="512"/>
                  </a:lnTo>
                  <a:lnTo>
                    <a:pt x="333" y="516"/>
                  </a:lnTo>
                  <a:lnTo>
                    <a:pt x="323" y="521"/>
                  </a:lnTo>
                  <a:lnTo>
                    <a:pt x="318" y="521"/>
                  </a:lnTo>
                  <a:lnTo>
                    <a:pt x="318" y="526"/>
                  </a:lnTo>
                  <a:lnTo>
                    <a:pt x="318" y="521"/>
                  </a:lnTo>
                  <a:lnTo>
                    <a:pt x="314" y="521"/>
                  </a:lnTo>
                  <a:lnTo>
                    <a:pt x="318" y="521"/>
                  </a:lnTo>
                  <a:close/>
                  <a:moveTo>
                    <a:pt x="347" y="502"/>
                  </a:moveTo>
                  <a:lnTo>
                    <a:pt x="362" y="507"/>
                  </a:lnTo>
                  <a:lnTo>
                    <a:pt x="362" y="512"/>
                  </a:lnTo>
                  <a:lnTo>
                    <a:pt x="347" y="507"/>
                  </a:lnTo>
                  <a:lnTo>
                    <a:pt x="342" y="502"/>
                  </a:lnTo>
                  <a:lnTo>
                    <a:pt x="347" y="502"/>
                  </a:lnTo>
                  <a:close/>
                  <a:moveTo>
                    <a:pt x="381" y="516"/>
                  </a:moveTo>
                  <a:lnTo>
                    <a:pt x="381" y="516"/>
                  </a:lnTo>
                  <a:lnTo>
                    <a:pt x="386" y="526"/>
                  </a:lnTo>
                  <a:lnTo>
                    <a:pt x="391" y="526"/>
                  </a:lnTo>
                  <a:lnTo>
                    <a:pt x="391" y="531"/>
                  </a:lnTo>
                  <a:lnTo>
                    <a:pt x="386" y="531"/>
                  </a:lnTo>
                  <a:lnTo>
                    <a:pt x="381" y="531"/>
                  </a:lnTo>
                  <a:lnTo>
                    <a:pt x="381" y="526"/>
                  </a:lnTo>
                  <a:lnTo>
                    <a:pt x="376" y="521"/>
                  </a:lnTo>
                  <a:lnTo>
                    <a:pt x="381" y="521"/>
                  </a:lnTo>
                  <a:lnTo>
                    <a:pt x="376" y="521"/>
                  </a:lnTo>
                  <a:lnTo>
                    <a:pt x="376" y="516"/>
                  </a:lnTo>
                  <a:lnTo>
                    <a:pt x="381" y="516"/>
                  </a:lnTo>
                  <a:close/>
                  <a:moveTo>
                    <a:pt x="400" y="536"/>
                  </a:moveTo>
                  <a:lnTo>
                    <a:pt x="415" y="531"/>
                  </a:lnTo>
                  <a:lnTo>
                    <a:pt x="420" y="531"/>
                  </a:lnTo>
                  <a:lnTo>
                    <a:pt x="415" y="531"/>
                  </a:lnTo>
                  <a:lnTo>
                    <a:pt x="405" y="541"/>
                  </a:lnTo>
                  <a:lnTo>
                    <a:pt x="400" y="541"/>
                  </a:lnTo>
                  <a:lnTo>
                    <a:pt x="400" y="536"/>
                  </a:lnTo>
                  <a:close/>
                  <a:moveTo>
                    <a:pt x="434" y="521"/>
                  </a:moveTo>
                  <a:lnTo>
                    <a:pt x="439" y="521"/>
                  </a:lnTo>
                  <a:lnTo>
                    <a:pt x="449" y="521"/>
                  </a:lnTo>
                  <a:lnTo>
                    <a:pt x="449" y="526"/>
                  </a:lnTo>
                  <a:lnTo>
                    <a:pt x="444" y="526"/>
                  </a:lnTo>
                  <a:lnTo>
                    <a:pt x="434" y="526"/>
                  </a:lnTo>
                  <a:lnTo>
                    <a:pt x="429" y="526"/>
                  </a:lnTo>
                  <a:lnTo>
                    <a:pt x="429" y="521"/>
                  </a:lnTo>
                  <a:lnTo>
                    <a:pt x="434" y="521"/>
                  </a:lnTo>
                  <a:close/>
                  <a:moveTo>
                    <a:pt x="453" y="507"/>
                  </a:moveTo>
                  <a:lnTo>
                    <a:pt x="453" y="502"/>
                  </a:lnTo>
                  <a:lnTo>
                    <a:pt x="449" y="497"/>
                  </a:lnTo>
                  <a:lnTo>
                    <a:pt x="449" y="492"/>
                  </a:lnTo>
                  <a:lnTo>
                    <a:pt x="458" y="502"/>
                  </a:lnTo>
                  <a:lnTo>
                    <a:pt x="458" y="507"/>
                  </a:lnTo>
                  <a:lnTo>
                    <a:pt x="453" y="507"/>
                  </a:lnTo>
                  <a:lnTo>
                    <a:pt x="453" y="512"/>
                  </a:lnTo>
                  <a:lnTo>
                    <a:pt x="453" y="507"/>
                  </a:lnTo>
                  <a:close/>
                  <a:moveTo>
                    <a:pt x="434" y="483"/>
                  </a:moveTo>
                  <a:lnTo>
                    <a:pt x="429" y="478"/>
                  </a:lnTo>
                  <a:lnTo>
                    <a:pt x="429" y="468"/>
                  </a:lnTo>
                  <a:lnTo>
                    <a:pt x="429" y="463"/>
                  </a:lnTo>
                  <a:lnTo>
                    <a:pt x="429" y="468"/>
                  </a:lnTo>
                  <a:lnTo>
                    <a:pt x="434" y="468"/>
                  </a:lnTo>
                  <a:lnTo>
                    <a:pt x="434" y="478"/>
                  </a:lnTo>
                  <a:lnTo>
                    <a:pt x="439" y="478"/>
                  </a:lnTo>
                  <a:lnTo>
                    <a:pt x="439" y="483"/>
                  </a:lnTo>
                  <a:lnTo>
                    <a:pt x="434" y="483"/>
                  </a:lnTo>
                  <a:close/>
                  <a:moveTo>
                    <a:pt x="429" y="449"/>
                  </a:moveTo>
                  <a:lnTo>
                    <a:pt x="429" y="444"/>
                  </a:lnTo>
                  <a:lnTo>
                    <a:pt x="429" y="434"/>
                  </a:lnTo>
                  <a:lnTo>
                    <a:pt x="434" y="434"/>
                  </a:lnTo>
                  <a:lnTo>
                    <a:pt x="434" y="444"/>
                  </a:lnTo>
                  <a:lnTo>
                    <a:pt x="434" y="449"/>
                  </a:lnTo>
                  <a:lnTo>
                    <a:pt x="429" y="449"/>
                  </a:lnTo>
                  <a:lnTo>
                    <a:pt x="429" y="454"/>
                  </a:lnTo>
                  <a:lnTo>
                    <a:pt x="429" y="449"/>
                  </a:lnTo>
                  <a:close/>
                  <a:moveTo>
                    <a:pt x="424" y="415"/>
                  </a:moveTo>
                  <a:lnTo>
                    <a:pt x="424" y="410"/>
                  </a:lnTo>
                  <a:lnTo>
                    <a:pt x="424" y="401"/>
                  </a:lnTo>
                  <a:lnTo>
                    <a:pt x="429" y="401"/>
                  </a:lnTo>
                  <a:lnTo>
                    <a:pt x="429" y="410"/>
                  </a:lnTo>
                  <a:lnTo>
                    <a:pt x="429" y="415"/>
                  </a:lnTo>
                  <a:lnTo>
                    <a:pt x="429" y="420"/>
                  </a:lnTo>
                  <a:lnTo>
                    <a:pt x="424" y="415"/>
                  </a:lnTo>
                  <a:close/>
                  <a:moveTo>
                    <a:pt x="434" y="381"/>
                  </a:moveTo>
                  <a:lnTo>
                    <a:pt x="444" y="372"/>
                  </a:lnTo>
                  <a:lnTo>
                    <a:pt x="449" y="372"/>
                  </a:lnTo>
                  <a:lnTo>
                    <a:pt x="449" y="377"/>
                  </a:lnTo>
                  <a:lnTo>
                    <a:pt x="444" y="377"/>
                  </a:lnTo>
                  <a:lnTo>
                    <a:pt x="449" y="372"/>
                  </a:lnTo>
                  <a:lnTo>
                    <a:pt x="439" y="386"/>
                  </a:lnTo>
                  <a:lnTo>
                    <a:pt x="434" y="386"/>
                  </a:lnTo>
                  <a:lnTo>
                    <a:pt x="434" y="381"/>
                  </a:lnTo>
                  <a:close/>
                  <a:moveTo>
                    <a:pt x="463" y="362"/>
                  </a:moveTo>
                  <a:lnTo>
                    <a:pt x="473" y="357"/>
                  </a:lnTo>
                  <a:lnTo>
                    <a:pt x="473" y="362"/>
                  </a:lnTo>
                  <a:lnTo>
                    <a:pt x="478" y="357"/>
                  </a:lnTo>
                  <a:lnTo>
                    <a:pt x="478" y="362"/>
                  </a:lnTo>
                  <a:lnTo>
                    <a:pt x="473" y="362"/>
                  </a:lnTo>
                  <a:lnTo>
                    <a:pt x="463" y="367"/>
                  </a:lnTo>
                  <a:lnTo>
                    <a:pt x="458" y="362"/>
                  </a:lnTo>
                  <a:lnTo>
                    <a:pt x="463" y="362"/>
                  </a:lnTo>
                  <a:close/>
                  <a:moveTo>
                    <a:pt x="487" y="348"/>
                  </a:moveTo>
                  <a:lnTo>
                    <a:pt x="487" y="343"/>
                  </a:lnTo>
                  <a:lnTo>
                    <a:pt x="487" y="348"/>
                  </a:lnTo>
                  <a:lnTo>
                    <a:pt x="487" y="333"/>
                  </a:lnTo>
                  <a:lnTo>
                    <a:pt x="492" y="333"/>
                  </a:lnTo>
                  <a:lnTo>
                    <a:pt x="492" y="348"/>
                  </a:lnTo>
                  <a:lnTo>
                    <a:pt x="487" y="348"/>
                  </a:lnTo>
                  <a:close/>
                  <a:moveTo>
                    <a:pt x="492" y="314"/>
                  </a:moveTo>
                  <a:lnTo>
                    <a:pt x="492" y="314"/>
                  </a:lnTo>
                  <a:lnTo>
                    <a:pt x="487" y="304"/>
                  </a:lnTo>
                  <a:lnTo>
                    <a:pt x="487" y="299"/>
                  </a:lnTo>
                  <a:lnTo>
                    <a:pt x="492" y="299"/>
                  </a:lnTo>
                  <a:lnTo>
                    <a:pt x="497" y="309"/>
                  </a:lnTo>
                  <a:lnTo>
                    <a:pt x="497" y="314"/>
                  </a:lnTo>
                  <a:lnTo>
                    <a:pt x="492" y="319"/>
                  </a:lnTo>
                  <a:lnTo>
                    <a:pt x="492" y="314"/>
                  </a:lnTo>
                  <a:close/>
                  <a:moveTo>
                    <a:pt x="478" y="285"/>
                  </a:moveTo>
                  <a:lnTo>
                    <a:pt x="478" y="285"/>
                  </a:lnTo>
                  <a:lnTo>
                    <a:pt x="473" y="275"/>
                  </a:lnTo>
                  <a:lnTo>
                    <a:pt x="468" y="270"/>
                  </a:lnTo>
                  <a:lnTo>
                    <a:pt x="473" y="270"/>
                  </a:lnTo>
                  <a:lnTo>
                    <a:pt x="482" y="280"/>
                  </a:lnTo>
                  <a:lnTo>
                    <a:pt x="482" y="285"/>
                  </a:lnTo>
                  <a:lnTo>
                    <a:pt x="478" y="285"/>
                  </a:lnTo>
                  <a:close/>
                  <a:moveTo>
                    <a:pt x="473" y="256"/>
                  </a:moveTo>
                  <a:lnTo>
                    <a:pt x="468" y="241"/>
                  </a:lnTo>
                  <a:lnTo>
                    <a:pt x="468" y="237"/>
                  </a:lnTo>
                  <a:lnTo>
                    <a:pt x="473" y="237"/>
                  </a:lnTo>
                  <a:lnTo>
                    <a:pt x="473" y="241"/>
                  </a:lnTo>
                  <a:lnTo>
                    <a:pt x="478" y="256"/>
                  </a:lnTo>
                  <a:lnTo>
                    <a:pt x="473" y="256"/>
                  </a:lnTo>
                  <a:close/>
                  <a:moveTo>
                    <a:pt x="473" y="222"/>
                  </a:moveTo>
                  <a:lnTo>
                    <a:pt x="473" y="217"/>
                  </a:lnTo>
                  <a:lnTo>
                    <a:pt x="478" y="222"/>
                  </a:lnTo>
                  <a:lnTo>
                    <a:pt x="463" y="217"/>
                  </a:lnTo>
                  <a:lnTo>
                    <a:pt x="468" y="213"/>
                  </a:lnTo>
                  <a:lnTo>
                    <a:pt x="478" y="217"/>
                  </a:lnTo>
                  <a:lnTo>
                    <a:pt x="478" y="222"/>
                  </a:lnTo>
                  <a:lnTo>
                    <a:pt x="473" y="227"/>
                  </a:lnTo>
                  <a:lnTo>
                    <a:pt x="473" y="222"/>
                  </a:lnTo>
                  <a:close/>
                  <a:moveTo>
                    <a:pt x="449" y="208"/>
                  </a:moveTo>
                  <a:lnTo>
                    <a:pt x="444" y="198"/>
                  </a:lnTo>
                  <a:lnTo>
                    <a:pt x="439" y="193"/>
                  </a:lnTo>
                  <a:lnTo>
                    <a:pt x="444" y="193"/>
                  </a:lnTo>
                  <a:lnTo>
                    <a:pt x="449" y="193"/>
                  </a:lnTo>
                  <a:lnTo>
                    <a:pt x="453" y="203"/>
                  </a:lnTo>
                  <a:lnTo>
                    <a:pt x="453" y="208"/>
                  </a:lnTo>
                  <a:lnTo>
                    <a:pt x="449" y="208"/>
                  </a:lnTo>
                  <a:close/>
                  <a:moveTo>
                    <a:pt x="429" y="179"/>
                  </a:moveTo>
                  <a:lnTo>
                    <a:pt x="424" y="169"/>
                  </a:lnTo>
                  <a:lnTo>
                    <a:pt x="424" y="164"/>
                  </a:lnTo>
                  <a:lnTo>
                    <a:pt x="429" y="159"/>
                  </a:lnTo>
                  <a:lnTo>
                    <a:pt x="429" y="164"/>
                  </a:lnTo>
                  <a:lnTo>
                    <a:pt x="429" y="169"/>
                  </a:lnTo>
                  <a:lnTo>
                    <a:pt x="434" y="179"/>
                  </a:lnTo>
                  <a:lnTo>
                    <a:pt x="429" y="179"/>
                  </a:lnTo>
                  <a:close/>
                  <a:moveTo>
                    <a:pt x="420" y="145"/>
                  </a:moveTo>
                  <a:lnTo>
                    <a:pt x="420" y="145"/>
                  </a:lnTo>
                  <a:lnTo>
                    <a:pt x="410" y="135"/>
                  </a:lnTo>
                  <a:lnTo>
                    <a:pt x="410" y="130"/>
                  </a:lnTo>
                  <a:lnTo>
                    <a:pt x="415" y="130"/>
                  </a:lnTo>
                  <a:lnTo>
                    <a:pt x="424" y="140"/>
                  </a:lnTo>
                  <a:lnTo>
                    <a:pt x="424" y="145"/>
                  </a:lnTo>
                  <a:lnTo>
                    <a:pt x="424" y="150"/>
                  </a:lnTo>
                  <a:lnTo>
                    <a:pt x="420" y="150"/>
                  </a:lnTo>
                  <a:lnTo>
                    <a:pt x="420" y="145"/>
                  </a:lnTo>
                  <a:close/>
                  <a:moveTo>
                    <a:pt x="400" y="121"/>
                  </a:moveTo>
                  <a:lnTo>
                    <a:pt x="391" y="121"/>
                  </a:lnTo>
                  <a:lnTo>
                    <a:pt x="386" y="116"/>
                  </a:lnTo>
                  <a:lnTo>
                    <a:pt x="386" y="111"/>
                  </a:lnTo>
                  <a:lnTo>
                    <a:pt x="391" y="111"/>
                  </a:lnTo>
                  <a:lnTo>
                    <a:pt x="396" y="116"/>
                  </a:lnTo>
                  <a:lnTo>
                    <a:pt x="400" y="116"/>
                  </a:lnTo>
                  <a:lnTo>
                    <a:pt x="400" y="121"/>
                  </a:lnTo>
                  <a:close/>
                  <a:moveTo>
                    <a:pt x="371" y="106"/>
                  </a:moveTo>
                  <a:lnTo>
                    <a:pt x="362" y="106"/>
                  </a:lnTo>
                  <a:lnTo>
                    <a:pt x="357" y="106"/>
                  </a:lnTo>
                  <a:lnTo>
                    <a:pt x="357" y="102"/>
                  </a:lnTo>
                  <a:lnTo>
                    <a:pt x="362" y="102"/>
                  </a:lnTo>
                  <a:lnTo>
                    <a:pt x="371" y="102"/>
                  </a:lnTo>
                  <a:lnTo>
                    <a:pt x="376" y="102"/>
                  </a:lnTo>
                  <a:lnTo>
                    <a:pt x="376" y="106"/>
                  </a:lnTo>
                  <a:lnTo>
                    <a:pt x="371" y="106"/>
                  </a:lnTo>
                  <a:close/>
                  <a:moveTo>
                    <a:pt x="338" y="102"/>
                  </a:moveTo>
                  <a:lnTo>
                    <a:pt x="333" y="97"/>
                  </a:lnTo>
                  <a:lnTo>
                    <a:pt x="328" y="97"/>
                  </a:lnTo>
                  <a:lnTo>
                    <a:pt x="323" y="92"/>
                  </a:lnTo>
                  <a:lnTo>
                    <a:pt x="328" y="92"/>
                  </a:lnTo>
                  <a:lnTo>
                    <a:pt x="333" y="92"/>
                  </a:lnTo>
                  <a:lnTo>
                    <a:pt x="342" y="97"/>
                  </a:lnTo>
                  <a:lnTo>
                    <a:pt x="342" y="102"/>
                  </a:lnTo>
                  <a:lnTo>
                    <a:pt x="338" y="102"/>
                  </a:lnTo>
                  <a:close/>
                  <a:moveTo>
                    <a:pt x="309" y="87"/>
                  </a:moveTo>
                  <a:lnTo>
                    <a:pt x="304" y="87"/>
                  </a:lnTo>
                  <a:lnTo>
                    <a:pt x="299" y="77"/>
                  </a:lnTo>
                  <a:lnTo>
                    <a:pt x="299" y="73"/>
                  </a:lnTo>
                  <a:lnTo>
                    <a:pt x="299" y="77"/>
                  </a:lnTo>
                  <a:lnTo>
                    <a:pt x="309" y="82"/>
                  </a:lnTo>
                  <a:lnTo>
                    <a:pt x="304" y="82"/>
                  </a:lnTo>
                  <a:lnTo>
                    <a:pt x="309" y="87"/>
                  </a:lnTo>
                  <a:lnTo>
                    <a:pt x="314" y="87"/>
                  </a:lnTo>
                  <a:lnTo>
                    <a:pt x="309" y="87"/>
                  </a:lnTo>
                  <a:close/>
                  <a:moveTo>
                    <a:pt x="289" y="58"/>
                  </a:moveTo>
                  <a:lnTo>
                    <a:pt x="289" y="53"/>
                  </a:lnTo>
                  <a:lnTo>
                    <a:pt x="289" y="48"/>
                  </a:lnTo>
                  <a:lnTo>
                    <a:pt x="289" y="44"/>
                  </a:lnTo>
                  <a:lnTo>
                    <a:pt x="294" y="53"/>
                  </a:lnTo>
                  <a:lnTo>
                    <a:pt x="294" y="58"/>
                  </a:lnTo>
                  <a:lnTo>
                    <a:pt x="294" y="63"/>
                  </a:lnTo>
                  <a:lnTo>
                    <a:pt x="289" y="63"/>
                  </a:lnTo>
                  <a:lnTo>
                    <a:pt x="289" y="58"/>
                  </a:lnTo>
                  <a:close/>
                  <a:moveTo>
                    <a:pt x="280" y="29"/>
                  </a:moveTo>
                  <a:lnTo>
                    <a:pt x="270" y="20"/>
                  </a:lnTo>
                  <a:lnTo>
                    <a:pt x="270" y="15"/>
                  </a:lnTo>
                  <a:lnTo>
                    <a:pt x="270" y="20"/>
                  </a:lnTo>
                  <a:lnTo>
                    <a:pt x="280" y="29"/>
                  </a:lnTo>
                  <a:lnTo>
                    <a:pt x="280" y="34"/>
                  </a:lnTo>
                  <a:lnTo>
                    <a:pt x="280" y="29"/>
                  </a:lnTo>
                  <a:close/>
                  <a:moveTo>
                    <a:pt x="256" y="10"/>
                  </a:moveTo>
                  <a:lnTo>
                    <a:pt x="241" y="5"/>
                  </a:lnTo>
                  <a:lnTo>
                    <a:pt x="246" y="5"/>
                  </a:lnTo>
                  <a:lnTo>
                    <a:pt x="241" y="10"/>
                  </a:lnTo>
                  <a:lnTo>
                    <a:pt x="241" y="5"/>
                  </a:lnTo>
                  <a:lnTo>
                    <a:pt x="241" y="0"/>
                  </a:lnTo>
                  <a:lnTo>
                    <a:pt x="246" y="0"/>
                  </a:lnTo>
                  <a:lnTo>
                    <a:pt x="256" y="5"/>
                  </a:lnTo>
                  <a:lnTo>
                    <a:pt x="256" y="10"/>
                  </a:lnTo>
                  <a:close/>
                  <a:moveTo>
                    <a:pt x="241" y="20"/>
                  </a:moveTo>
                  <a:lnTo>
                    <a:pt x="246" y="24"/>
                  </a:lnTo>
                  <a:lnTo>
                    <a:pt x="251" y="34"/>
                  </a:lnTo>
                  <a:lnTo>
                    <a:pt x="251" y="39"/>
                  </a:lnTo>
                  <a:lnTo>
                    <a:pt x="246" y="39"/>
                  </a:lnTo>
                  <a:lnTo>
                    <a:pt x="246" y="34"/>
                  </a:lnTo>
                  <a:lnTo>
                    <a:pt x="241" y="24"/>
                  </a:lnTo>
                  <a:lnTo>
                    <a:pt x="236" y="24"/>
                  </a:lnTo>
                  <a:lnTo>
                    <a:pt x="241" y="20"/>
                  </a:lnTo>
                  <a:close/>
                  <a:moveTo>
                    <a:pt x="241" y="53"/>
                  </a:moveTo>
                  <a:lnTo>
                    <a:pt x="236" y="58"/>
                  </a:lnTo>
                  <a:lnTo>
                    <a:pt x="232" y="63"/>
                  </a:lnTo>
                  <a:lnTo>
                    <a:pt x="227" y="63"/>
                  </a:lnTo>
                  <a:lnTo>
                    <a:pt x="227" y="58"/>
                  </a:lnTo>
                  <a:lnTo>
                    <a:pt x="232" y="53"/>
                  </a:lnTo>
                  <a:lnTo>
                    <a:pt x="241" y="48"/>
                  </a:lnTo>
                  <a:lnTo>
                    <a:pt x="241" y="53"/>
                  </a:lnTo>
                  <a:close/>
                  <a:moveTo>
                    <a:pt x="222" y="77"/>
                  </a:moveTo>
                  <a:lnTo>
                    <a:pt x="217" y="82"/>
                  </a:lnTo>
                  <a:lnTo>
                    <a:pt x="212" y="92"/>
                  </a:lnTo>
                  <a:lnTo>
                    <a:pt x="207" y="87"/>
                  </a:lnTo>
                  <a:lnTo>
                    <a:pt x="217" y="77"/>
                  </a:lnTo>
                  <a:lnTo>
                    <a:pt x="217" y="73"/>
                  </a:lnTo>
                  <a:lnTo>
                    <a:pt x="222" y="73"/>
                  </a:lnTo>
                  <a:lnTo>
                    <a:pt x="222" y="77"/>
                  </a:lnTo>
                  <a:close/>
                  <a:moveTo>
                    <a:pt x="198" y="102"/>
                  </a:moveTo>
                  <a:lnTo>
                    <a:pt x="188" y="106"/>
                  </a:lnTo>
                  <a:lnTo>
                    <a:pt x="193" y="106"/>
                  </a:lnTo>
                  <a:lnTo>
                    <a:pt x="188" y="111"/>
                  </a:lnTo>
                  <a:lnTo>
                    <a:pt x="183" y="111"/>
                  </a:lnTo>
                  <a:lnTo>
                    <a:pt x="188" y="106"/>
                  </a:lnTo>
                  <a:lnTo>
                    <a:pt x="188" y="102"/>
                  </a:lnTo>
                  <a:lnTo>
                    <a:pt x="193" y="97"/>
                  </a:lnTo>
                  <a:lnTo>
                    <a:pt x="198" y="97"/>
                  </a:lnTo>
                  <a:lnTo>
                    <a:pt x="198" y="102"/>
                  </a:lnTo>
                  <a:close/>
                  <a:moveTo>
                    <a:pt x="183" y="130"/>
                  </a:moveTo>
                  <a:lnTo>
                    <a:pt x="183" y="135"/>
                  </a:lnTo>
                  <a:lnTo>
                    <a:pt x="178" y="140"/>
                  </a:lnTo>
                  <a:lnTo>
                    <a:pt x="178" y="145"/>
                  </a:lnTo>
                  <a:lnTo>
                    <a:pt x="174" y="145"/>
                  </a:lnTo>
                  <a:lnTo>
                    <a:pt x="174" y="140"/>
                  </a:lnTo>
                  <a:lnTo>
                    <a:pt x="178" y="135"/>
                  </a:lnTo>
                  <a:lnTo>
                    <a:pt x="178" y="126"/>
                  </a:lnTo>
                  <a:lnTo>
                    <a:pt x="183" y="126"/>
                  </a:lnTo>
                  <a:lnTo>
                    <a:pt x="183" y="130"/>
                  </a:lnTo>
                  <a:close/>
                  <a:moveTo>
                    <a:pt x="169" y="159"/>
                  </a:moveTo>
                  <a:lnTo>
                    <a:pt x="164" y="174"/>
                  </a:lnTo>
                  <a:lnTo>
                    <a:pt x="159" y="174"/>
                  </a:lnTo>
                  <a:lnTo>
                    <a:pt x="159" y="169"/>
                  </a:lnTo>
                  <a:lnTo>
                    <a:pt x="164" y="169"/>
                  </a:lnTo>
                  <a:lnTo>
                    <a:pt x="164" y="159"/>
                  </a:lnTo>
                  <a:lnTo>
                    <a:pt x="169" y="159"/>
                  </a:lnTo>
                  <a:close/>
                  <a:moveTo>
                    <a:pt x="149" y="188"/>
                  </a:moveTo>
                  <a:lnTo>
                    <a:pt x="140" y="198"/>
                  </a:lnTo>
                  <a:lnTo>
                    <a:pt x="135" y="198"/>
                  </a:lnTo>
                  <a:lnTo>
                    <a:pt x="140" y="193"/>
                  </a:lnTo>
                  <a:lnTo>
                    <a:pt x="149" y="184"/>
                  </a:lnTo>
                  <a:lnTo>
                    <a:pt x="154" y="184"/>
                  </a:lnTo>
                  <a:lnTo>
                    <a:pt x="154" y="188"/>
                  </a:lnTo>
                  <a:lnTo>
                    <a:pt x="149" y="188"/>
                  </a:lnTo>
                  <a:close/>
                  <a:moveTo>
                    <a:pt x="121" y="203"/>
                  </a:moveTo>
                  <a:lnTo>
                    <a:pt x="111" y="203"/>
                  </a:lnTo>
                  <a:lnTo>
                    <a:pt x="106" y="203"/>
                  </a:lnTo>
                  <a:lnTo>
                    <a:pt x="106" y="198"/>
                  </a:lnTo>
                  <a:lnTo>
                    <a:pt x="111" y="198"/>
                  </a:lnTo>
                  <a:lnTo>
                    <a:pt x="121" y="198"/>
                  </a:lnTo>
                  <a:lnTo>
                    <a:pt x="121" y="203"/>
                  </a:lnTo>
                  <a:lnTo>
                    <a:pt x="125" y="203"/>
                  </a:lnTo>
                  <a:lnTo>
                    <a:pt x="121" y="203"/>
                  </a:lnTo>
                  <a:close/>
                  <a:moveTo>
                    <a:pt x="96" y="208"/>
                  </a:moveTo>
                  <a:lnTo>
                    <a:pt x="96" y="213"/>
                  </a:lnTo>
                  <a:lnTo>
                    <a:pt x="87" y="222"/>
                  </a:lnTo>
                  <a:lnTo>
                    <a:pt x="82" y="217"/>
                  </a:lnTo>
                  <a:lnTo>
                    <a:pt x="92" y="208"/>
                  </a:lnTo>
                  <a:lnTo>
                    <a:pt x="96" y="203"/>
                  </a:lnTo>
                  <a:lnTo>
                    <a:pt x="96" y="208"/>
                  </a:lnTo>
                  <a:close/>
                  <a:moveTo>
                    <a:pt x="72" y="232"/>
                  </a:moveTo>
                  <a:lnTo>
                    <a:pt x="63" y="241"/>
                  </a:lnTo>
                  <a:lnTo>
                    <a:pt x="58" y="241"/>
                  </a:lnTo>
                  <a:lnTo>
                    <a:pt x="58" y="237"/>
                  </a:lnTo>
                  <a:lnTo>
                    <a:pt x="67" y="227"/>
                  </a:lnTo>
                  <a:lnTo>
                    <a:pt x="72" y="227"/>
                  </a:lnTo>
                  <a:lnTo>
                    <a:pt x="72" y="232"/>
                  </a:lnTo>
                  <a:close/>
                  <a:moveTo>
                    <a:pt x="43" y="241"/>
                  </a:moveTo>
                  <a:lnTo>
                    <a:pt x="39" y="246"/>
                  </a:lnTo>
                  <a:lnTo>
                    <a:pt x="34" y="246"/>
                  </a:lnTo>
                  <a:lnTo>
                    <a:pt x="29" y="246"/>
                  </a:lnTo>
                  <a:lnTo>
                    <a:pt x="29" y="241"/>
                  </a:lnTo>
                  <a:lnTo>
                    <a:pt x="34" y="241"/>
                  </a:lnTo>
                  <a:lnTo>
                    <a:pt x="43" y="237"/>
                  </a:lnTo>
                  <a:lnTo>
                    <a:pt x="43" y="241"/>
                  </a:lnTo>
                  <a:close/>
                  <a:moveTo>
                    <a:pt x="14" y="256"/>
                  </a:moveTo>
                  <a:lnTo>
                    <a:pt x="5" y="261"/>
                  </a:lnTo>
                  <a:lnTo>
                    <a:pt x="0" y="261"/>
                  </a:lnTo>
                  <a:lnTo>
                    <a:pt x="0" y="256"/>
                  </a:lnTo>
                  <a:lnTo>
                    <a:pt x="14" y="251"/>
                  </a:lnTo>
                  <a:lnTo>
                    <a:pt x="14" y="256"/>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93" name="Rectangle 63">
              <a:extLst>
                <a:ext uri="{FF2B5EF4-FFF2-40B4-BE49-F238E27FC236}">
                  <a16:creationId xmlns:a16="http://schemas.microsoft.com/office/drawing/2014/main" id="{6065ED68-67A0-47CD-8962-C96C2CDCCB16}"/>
                </a:ext>
              </a:extLst>
            </p:cNvPr>
            <p:cNvSpPr>
              <a:spLocks noChangeArrowheads="1"/>
            </p:cNvSpPr>
            <p:nvPr/>
          </p:nvSpPr>
          <p:spPr bwMode="auto">
            <a:xfrm>
              <a:off x="5014680" y="1491391"/>
              <a:ext cx="178359" cy="214032"/>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200" b="1" i="0" u="none" strike="noStrike" kern="1200" cap="none" spc="0" normalizeH="0" baseline="0" noProof="0" dirty="0">
                  <a:ln>
                    <a:noFill/>
                  </a:ln>
                  <a:solidFill>
                    <a:srgbClr val="0000FF"/>
                  </a:solidFill>
                  <a:effectLst/>
                  <a:uLnTx/>
                  <a:uFillTx/>
                  <a:latin typeface="ＭＳ ゴシック" pitchFamily="49" charset="-128"/>
                  <a:ea typeface="ＭＳ ゴシック" pitchFamily="49" charset="-128"/>
                  <a:cs typeface="+mn-cs"/>
                </a:rPr>
                <a:t>川</a:t>
              </a:r>
              <a:endParaRPr kumimoji="1" lang="ja-JP" altLang="en-US" sz="12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94" name="Rectangle 64">
              <a:extLst>
                <a:ext uri="{FF2B5EF4-FFF2-40B4-BE49-F238E27FC236}">
                  <a16:creationId xmlns:a16="http://schemas.microsoft.com/office/drawing/2014/main" id="{35B1FDB9-CDEB-4C84-8A4C-C5DAF514E8A2}"/>
                </a:ext>
              </a:extLst>
            </p:cNvPr>
            <p:cNvSpPr>
              <a:spLocks noChangeArrowheads="1"/>
            </p:cNvSpPr>
            <p:nvPr/>
          </p:nvSpPr>
          <p:spPr bwMode="auto">
            <a:xfrm>
              <a:off x="5006446" y="1701504"/>
              <a:ext cx="178359" cy="214032"/>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200" b="1" i="0" u="none" strike="noStrike" kern="1200" cap="none" spc="0" normalizeH="0" baseline="0" noProof="0" dirty="0">
                  <a:ln>
                    <a:noFill/>
                  </a:ln>
                  <a:solidFill>
                    <a:srgbClr val="0000FF"/>
                  </a:solidFill>
                  <a:effectLst/>
                  <a:uLnTx/>
                  <a:uFillTx/>
                  <a:latin typeface="ＭＳ ゴシック" pitchFamily="49" charset="-128"/>
                  <a:ea typeface="ＭＳ ゴシック" pitchFamily="49" charset="-128"/>
                  <a:cs typeface="+mn-cs"/>
                </a:rPr>
                <a:t>辺</a:t>
              </a:r>
              <a:endParaRPr kumimoji="1" lang="ja-JP" altLang="en-US" sz="12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95" name="Rectangle 65">
              <a:extLst>
                <a:ext uri="{FF2B5EF4-FFF2-40B4-BE49-F238E27FC236}">
                  <a16:creationId xmlns:a16="http://schemas.microsoft.com/office/drawing/2014/main" id="{5CBE87B2-A01B-4915-8418-4CBDB4F1B2EE}"/>
                </a:ext>
              </a:extLst>
            </p:cNvPr>
            <p:cNvSpPr>
              <a:spLocks noChangeArrowheads="1"/>
            </p:cNvSpPr>
            <p:nvPr/>
          </p:nvSpPr>
          <p:spPr bwMode="auto">
            <a:xfrm>
              <a:off x="4994326" y="1893839"/>
              <a:ext cx="178359" cy="214032"/>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200" b="1" i="0" u="none" strike="noStrike" kern="1200" cap="none" spc="0" normalizeH="0" baseline="0" noProof="0" dirty="0">
                  <a:ln>
                    <a:noFill/>
                  </a:ln>
                  <a:solidFill>
                    <a:srgbClr val="0000FF"/>
                  </a:solidFill>
                  <a:effectLst/>
                  <a:uLnTx/>
                  <a:uFillTx/>
                  <a:latin typeface="ＭＳ ゴシック" pitchFamily="49" charset="-128"/>
                  <a:ea typeface="ＭＳ ゴシック" pitchFamily="49" charset="-128"/>
                  <a:cs typeface="+mn-cs"/>
                </a:rPr>
                <a:t>川</a:t>
              </a:r>
              <a:endParaRPr kumimoji="1" lang="ja-JP" altLang="en-US" sz="12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96" name="Freeform 66">
              <a:extLst>
                <a:ext uri="{FF2B5EF4-FFF2-40B4-BE49-F238E27FC236}">
                  <a16:creationId xmlns:a16="http://schemas.microsoft.com/office/drawing/2014/main" id="{C5D3E874-F0A1-48CF-B7A0-3CA4FA40F1BF}"/>
                </a:ext>
              </a:extLst>
            </p:cNvPr>
            <p:cNvSpPr>
              <a:spLocks/>
            </p:cNvSpPr>
            <p:nvPr/>
          </p:nvSpPr>
          <p:spPr bwMode="auto">
            <a:xfrm>
              <a:off x="2744192" y="1658590"/>
              <a:ext cx="4175588" cy="2980620"/>
            </a:xfrm>
            <a:custGeom>
              <a:avLst/>
              <a:gdLst>
                <a:gd name="T0" fmla="*/ 7 w 2302"/>
                <a:gd name="T1" fmla="*/ 3 h 1776"/>
                <a:gd name="T2" fmla="*/ 7 w 2302"/>
                <a:gd name="T3" fmla="*/ 3 h 1776"/>
                <a:gd name="T4" fmla="*/ 7 w 2302"/>
                <a:gd name="T5" fmla="*/ 3 h 1776"/>
                <a:gd name="T6" fmla="*/ 7 w 2302"/>
                <a:gd name="T7" fmla="*/ 3 h 1776"/>
                <a:gd name="T8" fmla="*/ 7 w 2302"/>
                <a:gd name="T9" fmla="*/ 3 h 1776"/>
                <a:gd name="T10" fmla="*/ 7 w 2302"/>
                <a:gd name="T11" fmla="*/ 3 h 1776"/>
                <a:gd name="T12" fmla="*/ 7 w 2302"/>
                <a:gd name="T13" fmla="*/ 3 h 1776"/>
                <a:gd name="T14" fmla="*/ 7 w 2302"/>
                <a:gd name="T15" fmla="*/ 3 h 1776"/>
                <a:gd name="T16" fmla="*/ 7 w 2302"/>
                <a:gd name="T17" fmla="*/ 3 h 1776"/>
                <a:gd name="T18" fmla="*/ 7 w 2302"/>
                <a:gd name="T19" fmla="*/ 3 h 1776"/>
                <a:gd name="T20" fmla="*/ 7 w 2302"/>
                <a:gd name="T21" fmla="*/ 3 h 1776"/>
                <a:gd name="T22" fmla="*/ 7 w 2302"/>
                <a:gd name="T23" fmla="*/ 3 h 1776"/>
                <a:gd name="T24" fmla="*/ 7 w 2302"/>
                <a:gd name="T25" fmla="*/ 3 h 1776"/>
                <a:gd name="T26" fmla="*/ 7 w 2302"/>
                <a:gd name="T27" fmla="*/ 3 h 1776"/>
                <a:gd name="T28" fmla="*/ 7 w 2302"/>
                <a:gd name="T29" fmla="*/ 3 h 1776"/>
                <a:gd name="T30" fmla="*/ 7 w 2302"/>
                <a:gd name="T31" fmla="*/ 3 h 1776"/>
                <a:gd name="T32" fmla="*/ 7 w 2302"/>
                <a:gd name="T33" fmla="*/ 3 h 1776"/>
                <a:gd name="T34" fmla="*/ 7 w 2302"/>
                <a:gd name="T35" fmla="*/ 3 h 1776"/>
                <a:gd name="T36" fmla="*/ 7 w 2302"/>
                <a:gd name="T37" fmla="*/ 3 h 1776"/>
                <a:gd name="T38" fmla="*/ 7 w 2302"/>
                <a:gd name="T39" fmla="*/ 3 h 1776"/>
                <a:gd name="T40" fmla="*/ 7 w 2302"/>
                <a:gd name="T41" fmla="*/ 3 h 1776"/>
                <a:gd name="T42" fmla="*/ 7 w 2302"/>
                <a:gd name="T43" fmla="*/ 3 h 1776"/>
                <a:gd name="T44" fmla="*/ 7 w 2302"/>
                <a:gd name="T45" fmla="*/ 3 h 1776"/>
                <a:gd name="T46" fmla="*/ 7 w 2302"/>
                <a:gd name="T47" fmla="*/ 3 h 1776"/>
                <a:gd name="T48" fmla="*/ 7 w 2302"/>
                <a:gd name="T49" fmla="*/ 3 h 1776"/>
                <a:gd name="T50" fmla="*/ 7 w 2302"/>
                <a:gd name="T51" fmla="*/ 3 h 1776"/>
                <a:gd name="T52" fmla="*/ 7 w 2302"/>
                <a:gd name="T53" fmla="*/ 3 h 1776"/>
                <a:gd name="T54" fmla="*/ 7 w 2302"/>
                <a:gd name="T55" fmla="*/ 3 h 1776"/>
                <a:gd name="T56" fmla="*/ 7 w 2302"/>
                <a:gd name="T57" fmla="*/ 3 h 1776"/>
                <a:gd name="T58" fmla="*/ 7 w 2302"/>
                <a:gd name="T59" fmla="*/ 3 h 1776"/>
                <a:gd name="T60" fmla="*/ 7 w 2302"/>
                <a:gd name="T61" fmla="*/ 3 h 1776"/>
                <a:gd name="T62" fmla="*/ 7 w 2302"/>
                <a:gd name="T63" fmla="*/ 3 h 1776"/>
                <a:gd name="T64" fmla="*/ 7 w 2302"/>
                <a:gd name="T65" fmla="*/ 3 h 1776"/>
                <a:gd name="T66" fmla="*/ 7 w 2302"/>
                <a:gd name="T67" fmla="*/ 3 h 1776"/>
                <a:gd name="T68" fmla="*/ 7 w 2302"/>
                <a:gd name="T69" fmla="*/ 3 h 1776"/>
                <a:gd name="T70" fmla="*/ 7 w 2302"/>
                <a:gd name="T71" fmla="*/ 3 h 1776"/>
                <a:gd name="T72" fmla="*/ 7 w 2302"/>
                <a:gd name="T73" fmla="*/ 3 h 1776"/>
                <a:gd name="T74" fmla="*/ 7 w 2302"/>
                <a:gd name="T75" fmla="*/ 3 h 1776"/>
                <a:gd name="T76" fmla="*/ 7 w 2302"/>
                <a:gd name="T77" fmla="*/ 3 h 1776"/>
                <a:gd name="T78" fmla="*/ 7 w 2302"/>
                <a:gd name="T79" fmla="*/ 3 h 1776"/>
                <a:gd name="T80" fmla="*/ 7 w 2302"/>
                <a:gd name="T81" fmla="*/ 3 h 1776"/>
                <a:gd name="T82" fmla="*/ 7 w 2302"/>
                <a:gd name="T83" fmla="*/ 3 h 1776"/>
                <a:gd name="T84" fmla="*/ 7 w 2302"/>
                <a:gd name="T85" fmla="*/ 3 h 1776"/>
                <a:gd name="T86" fmla="*/ 7 w 2302"/>
                <a:gd name="T87" fmla="*/ 3 h 1776"/>
                <a:gd name="T88" fmla="*/ 7 w 2302"/>
                <a:gd name="T89" fmla="*/ 3 h 1776"/>
                <a:gd name="T90" fmla="*/ 7 w 2302"/>
                <a:gd name="T91" fmla="*/ 3 h 1776"/>
                <a:gd name="T92" fmla="*/ 7 w 2302"/>
                <a:gd name="T93" fmla="*/ 3 h 1776"/>
                <a:gd name="T94" fmla="*/ 7 w 2302"/>
                <a:gd name="T95" fmla="*/ 3 h 1776"/>
                <a:gd name="T96" fmla="*/ 7 w 2302"/>
                <a:gd name="T97" fmla="*/ 3 h 1776"/>
                <a:gd name="T98" fmla="*/ 7 w 2302"/>
                <a:gd name="T99" fmla="*/ 3 h 1776"/>
                <a:gd name="T100" fmla="*/ 7 w 2302"/>
                <a:gd name="T101" fmla="*/ 3 h 1776"/>
                <a:gd name="T102" fmla="*/ 7 w 2302"/>
                <a:gd name="T103" fmla="*/ 3 h 1776"/>
                <a:gd name="T104" fmla="*/ 7 w 2302"/>
                <a:gd name="T105" fmla="*/ 3 h 1776"/>
                <a:gd name="T106" fmla="*/ 7 w 2302"/>
                <a:gd name="T107" fmla="*/ 3 h 1776"/>
                <a:gd name="T108" fmla="*/ 7 w 2302"/>
                <a:gd name="T109" fmla="*/ 3 h 1776"/>
                <a:gd name="T110" fmla="*/ 7 w 2302"/>
                <a:gd name="T111" fmla="*/ 3 h 1776"/>
                <a:gd name="T112" fmla="*/ 7 w 2302"/>
                <a:gd name="T113" fmla="*/ 3 h 1776"/>
                <a:gd name="T114" fmla="*/ 7 w 2302"/>
                <a:gd name="T115" fmla="*/ 3 h 1776"/>
                <a:gd name="T116" fmla="*/ 7 w 2302"/>
                <a:gd name="T117" fmla="*/ 3 h 1776"/>
                <a:gd name="T118" fmla="*/ 7 w 2302"/>
                <a:gd name="T119" fmla="*/ 3 h 177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02"/>
                <a:gd name="T181" fmla="*/ 0 h 1776"/>
                <a:gd name="T182" fmla="*/ 2302 w 2302"/>
                <a:gd name="T183" fmla="*/ 1776 h 177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02" h="1776">
                  <a:moveTo>
                    <a:pt x="184" y="0"/>
                  </a:moveTo>
                  <a:lnTo>
                    <a:pt x="184" y="0"/>
                  </a:lnTo>
                  <a:lnTo>
                    <a:pt x="188" y="0"/>
                  </a:lnTo>
                  <a:lnTo>
                    <a:pt x="198" y="10"/>
                  </a:lnTo>
                  <a:lnTo>
                    <a:pt x="203" y="10"/>
                  </a:lnTo>
                  <a:lnTo>
                    <a:pt x="208" y="10"/>
                  </a:lnTo>
                  <a:lnTo>
                    <a:pt x="217" y="14"/>
                  </a:lnTo>
                  <a:lnTo>
                    <a:pt x="222" y="19"/>
                  </a:lnTo>
                  <a:lnTo>
                    <a:pt x="227" y="24"/>
                  </a:lnTo>
                  <a:lnTo>
                    <a:pt x="232" y="29"/>
                  </a:lnTo>
                  <a:lnTo>
                    <a:pt x="246" y="39"/>
                  </a:lnTo>
                  <a:lnTo>
                    <a:pt x="251" y="48"/>
                  </a:lnTo>
                  <a:lnTo>
                    <a:pt x="251" y="53"/>
                  </a:lnTo>
                  <a:lnTo>
                    <a:pt x="256" y="58"/>
                  </a:lnTo>
                  <a:lnTo>
                    <a:pt x="261" y="68"/>
                  </a:lnTo>
                  <a:lnTo>
                    <a:pt x="270" y="77"/>
                  </a:lnTo>
                  <a:lnTo>
                    <a:pt x="280" y="82"/>
                  </a:lnTo>
                  <a:lnTo>
                    <a:pt x="290" y="87"/>
                  </a:lnTo>
                  <a:lnTo>
                    <a:pt x="295" y="92"/>
                  </a:lnTo>
                  <a:lnTo>
                    <a:pt x="309" y="92"/>
                  </a:lnTo>
                  <a:lnTo>
                    <a:pt x="319" y="92"/>
                  </a:lnTo>
                  <a:lnTo>
                    <a:pt x="323" y="96"/>
                  </a:lnTo>
                  <a:lnTo>
                    <a:pt x="328" y="96"/>
                  </a:lnTo>
                  <a:lnTo>
                    <a:pt x="333" y="96"/>
                  </a:lnTo>
                  <a:lnTo>
                    <a:pt x="338" y="96"/>
                  </a:lnTo>
                  <a:lnTo>
                    <a:pt x="338" y="101"/>
                  </a:lnTo>
                  <a:lnTo>
                    <a:pt x="343" y="101"/>
                  </a:lnTo>
                  <a:lnTo>
                    <a:pt x="343" y="106"/>
                  </a:lnTo>
                  <a:lnTo>
                    <a:pt x="343" y="111"/>
                  </a:lnTo>
                  <a:lnTo>
                    <a:pt x="343" y="116"/>
                  </a:lnTo>
                  <a:lnTo>
                    <a:pt x="338" y="121"/>
                  </a:lnTo>
                  <a:lnTo>
                    <a:pt x="333" y="125"/>
                  </a:lnTo>
                  <a:lnTo>
                    <a:pt x="328" y="130"/>
                  </a:lnTo>
                  <a:lnTo>
                    <a:pt x="323" y="135"/>
                  </a:lnTo>
                  <a:lnTo>
                    <a:pt x="314" y="135"/>
                  </a:lnTo>
                  <a:lnTo>
                    <a:pt x="309" y="135"/>
                  </a:lnTo>
                  <a:lnTo>
                    <a:pt x="304" y="135"/>
                  </a:lnTo>
                  <a:lnTo>
                    <a:pt x="299" y="135"/>
                  </a:lnTo>
                  <a:lnTo>
                    <a:pt x="295" y="140"/>
                  </a:lnTo>
                  <a:lnTo>
                    <a:pt x="290" y="150"/>
                  </a:lnTo>
                  <a:lnTo>
                    <a:pt x="290" y="154"/>
                  </a:lnTo>
                  <a:lnTo>
                    <a:pt x="290" y="164"/>
                  </a:lnTo>
                  <a:lnTo>
                    <a:pt x="290" y="169"/>
                  </a:lnTo>
                  <a:lnTo>
                    <a:pt x="295" y="179"/>
                  </a:lnTo>
                  <a:lnTo>
                    <a:pt x="299" y="183"/>
                  </a:lnTo>
                  <a:lnTo>
                    <a:pt x="304" y="188"/>
                  </a:lnTo>
                  <a:lnTo>
                    <a:pt x="314" y="193"/>
                  </a:lnTo>
                  <a:lnTo>
                    <a:pt x="314" y="198"/>
                  </a:lnTo>
                  <a:lnTo>
                    <a:pt x="319" y="198"/>
                  </a:lnTo>
                  <a:lnTo>
                    <a:pt x="328" y="203"/>
                  </a:lnTo>
                  <a:lnTo>
                    <a:pt x="333" y="207"/>
                  </a:lnTo>
                  <a:lnTo>
                    <a:pt x="338" y="207"/>
                  </a:lnTo>
                  <a:lnTo>
                    <a:pt x="338" y="212"/>
                  </a:lnTo>
                  <a:lnTo>
                    <a:pt x="333" y="222"/>
                  </a:lnTo>
                  <a:lnTo>
                    <a:pt x="328" y="232"/>
                  </a:lnTo>
                  <a:lnTo>
                    <a:pt x="328" y="236"/>
                  </a:lnTo>
                  <a:lnTo>
                    <a:pt x="323" y="241"/>
                  </a:lnTo>
                  <a:lnTo>
                    <a:pt x="319" y="246"/>
                  </a:lnTo>
                  <a:lnTo>
                    <a:pt x="314" y="246"/>
                  </a:lnTo>
                  <a:lnTo>
                    <a:pt x="314" y="251"/>
                  </a:lnTo>
                  <a:lnTo>
                    <a:pt x="314" y="256"/>
                  </a:lnTo>
                  <a:lnTo>
                    <a:pt x="309" y="261"/>
                  </a:lnTo>
                  <a:lnTo>
                    <a:pt x="309" y="265"/>
                  </a:lnTo>
                  <a:lnTo>
                    <a:pt x="309" y="275"/>
                  </a:lnTo>
                  <a:lnTo>
                    <a:pt x="309" y="280"/>
                  </a:lnTo>
                  <a:lnTo>
                    <a:pt x="309" y="285"/>
                  </a:lnTo>
                  <a:lnTo>
                    <a:pt x="309" y="289"/>
                  </a:lnTo>
                  <a:lnTo>
                    <a:pt x="309" y="294"/>
                  </a:lnTo>
                  <a:lnTo>
                    <a:pt x="304" y="294"/>
                  </a:lnTo>
                  <a:lnTo>
                    <a:pt x="304" y="299"/>
                  </a:lnTo>
                  <a:lnTo>
                    <a:pt x="295" y="299"/>
                  </a:lnTo>
                  <a:lnTo>
                    <a:pt x="290" y="294"/>
                  </a:lnTo>
                  <a:lnTo>
                    <a:pt x="275" y="294"/>
                  </a:lnTo>
                  <a:lnTo>
                    <a:pt x="266" y="289"/>
                  </a:lnTo>
                  <a:lnTo>
                    <a:pt x="256" y="289"/>
                  </a:lnTo>
                  <a:lnTo>
                    <a:pt x="246" y="289"/>
                  </a:lnTo>
                  <a:lnTo>
                    <a:pt x="241" y="294"/>
                  </a:lnTo>
                  <a:lnTo>
                    <a:pt x="232" y="294"/>
                  </a:lnTo>
                  <a:lnTo>
                    <a:pt x="232" y="299"/>
                  </a:lnTo>
                  <a:lnTo>
                    <a:pt x="227" y="299"/>
                  </a:lnTo>
                  <a:lnTo>
                    <a:pt x="227" y="304"/>
                  </a:lnTo>
                  <a:lnTo>
                    <a:pt x="232" y="309"/>
                  </a:lnTo>
                  <a:lnTo>
                    <a:pt x="237" y="314"/>
                  </a:lnTo>
                  <a:lnTo>
                    <a:pt x="241" y="318"/>
                  </a:lnTo>
                  <a:lnTo>
                    <a:pt x="246" y="323"/>
                  </a:lnTo>
                  <a:lnTo>
                    <a:pt x="251" y="328"/>
                  </a:lnTo>
                  <a:lnTo>
                    <a:pt x="261" y="338"/>
                  </a:lnTo>
                  <a:lnTo>
                    <a:pt x="261" y="343"/>
                  </a:lnTo>
                  <a:lnTo>
                    <a:pt x="261" y="347"/>
                  </a:lnTo>
                  <a:lnTo>
                    <a:pt x="261" y="352"/>
                  </a:lnTo>
                  <a:lnTo>
                    <a:pt x="256" y="367"/>
                  </a:lnTo>
                  <a:lnTo>
                    <a:pt x="256" y="372"/>
                  </a:lnTo>
                  <a:lnTo>
                    <a:pt x="251" y="376"/>
                  </a:lnTo>
                  <a:lnTo>
                    <a:pt x="246" y="381"/>
                  </a:lnTo>
                  <a:lnTo>
                    <a:pt x="241" y="381"/>
                  </a:lnTo>
                  <a:lnTo>
                    <a:pt x="237" y="386"/>
                  </a:lnTo>
                  <a:lnTo>
                    <a:pt x="237" y="391"/>
                  </a:lnTo>
                  <a:lnTo>
                    <a:pt x="237" y="396"/>
                  </a:lnTo>
                  <a:lnTo>
                    <a:pt x="237" y="400"/>
                  </a:lnTo>
                  <a:lnTo>
                    <a:pt x="241" y="415"/>
                  </a:lnTo>
                  <a:lnTo>
                    <a:pt x="246" y="425"/>
                  </a:lnTo>
                  <a:lnTo>
                    <a:pt x="251" y="434"/>
                  </a:lnTo>
                  <a:lnTo>
                    <a:pt x="261" y="444"/>
                  </a:lnTo>
                  <a:lnTo>
                    <a:pt x="275" y="463"/>
                  </a:lnTo>
                  <a:lnTo>
                    <a:pt x="280" y="473"/>
                  </a:lnTo>
                  <a:lnTo>
                    <a:pt x="285" y="487"/>
                  </a:lnTo>
                  <a:lnTo>
                    <a:pt x="290" y="497"/>
                  </a:lnTo>
                  <a:lnTo>
                    <a:pt x="290" y="502"/>
                  </a:lnTo>
                  <a:lnTo>
                    <a:pt x="290" y="516"/>
                  </a:lnTo>
                  <a:lnTo>
                    <a:pt x="290" y="531"/>
                  </a:lnTo>
                  <a:lnTo>
                    <a:pt x="290" y="536"/>
                  </a:lnTo>
                  <a:lnTo>
                    <a:pt x="295" y="540"/>
                  </a:lnTo>
                  <a:lnTo>
                    <a:pt x="295" y="550"/>
                  </a:lnTo>
                  <a:lnTo>
                    <a:pt x="299" y="555"/>
                  </a:lnTo>
                  <a:lnTo>
                    <a:pt x="304" y="560"/>
                  </a:lnTo>
                  <a:lnTo>
                    <a:pt x="309" y="564"/>
                  </a:lnTo>
                  <a:lnTo>
                    <a:pt x="314" y="569"/>
                  </a:lnTo>
                  <a:lnTo>
                    <a:pt x="323" y="569"/>
                  </a:lnTo>
                  <a:lnTo>
                    <a:pt x="328" y="569"/>
                  </a:lnTo>
                  <a:lnTo>
                    <a:pt x="328" y="574"/>
                  </a:lnTo>
                  <a:lnTo>
                    <a:pt x="333" y="574"/>
                  </a:lnTo>
                  <a:lnTo>
                    <a:pt x="328" y="574"/>
                  </a:lnTo>
                  <a:lnTo>
                    <a:pt x="333" y="579"/>
                  </a:lnTo>
                  <a:lnTo>
                    <a:pt x="333" y="584"/>
                  </a:lnTo>
                  <a:lnTo>
                    <a:pt x="333" y="589"/>
                  </a:lnTo>
                  <a:lnTo>
                    <a:pt x="328" y="593"/>
                  </a:lnTo>
                  <a:lnTo>
                    <a:pt x="319" y="598"/>
                  </a:lnTo>
                  <a:lnTo>
                    <a:pt x="309" y="603"/>
                  </a:lnTo>
                  <a:lnTo>
                    <a:pt x="299" y="608"/>
                  </a:lnTo>
                  <a:lnTo>
                    <a:pt x="290" y="608"/>
                  </a:lnTo>
                  <a:lnTo>
                    <a:pt x="285" y="608"/>
                  </a:lnTo>
                  <a:lnTo>
                    <a:pt x="285" y="613"/>
                  </a:lnTo>
                  <a:lnTo>
                    <a:pt x="285" y="618"/>
                  </a:lnTo>
                  <a:lnTo>
                    <a:pt x="285" y="622"/>
                  </a:lnTo>
                  <a:lnTo>
                    <a:pt x="290" y="627"/>
                  </a:lnTo>
                  <a:lnTo>
                    <a:pt x="295" y="637"/>
                  </a:lnTo>
                  <a:lnTo>
                    <a:pt x="299" y="642"/>
                  </a:lnTo>
                  <a:lnTo>
                    <a:pt x="299" y="651"/>
                  </a:lnTo>
                  <a:lnTo>
                    <a:pt x="299" y="656"/>
                  </a:lnTo>
                  <a:lnTo>
                    <a:pt x="295" y="666"/>
                  </a:lnTo>
                  <a:lnTo>
                    <a:pt x="290" y="671"/>
                  </a:lnTo>
                  <a:lnTo>
                    <a:pt x="285" y="675"/>
                  </a:lnTo>
                  <a:lnTo>
                    <a:pt x="275" y="680"/>
                  </a:lnTo>
                  <a:lnTo>
                    <a:pt x="266" y="685"/>
                  </a:lnTo>
                  <a:lnTo>
                    <a:pt x="256" y="690"/>
                  </a:lnTo>
                  <a:lnTo>
                    <a:pt x="251" y="695"/>
                  </a:lnTo>
                  <a:lnTo>
                    <a:pt x="246" y="700"/>
                  </a:lnTo>
                  <a:lnTo>
                    <a:pt x="241" y="704"/>
                  </a:lnTo>
                  <a:lnTo>
                    <a:pt x="241" y="709"/>
                  </a:lnTo>
                  <a:lnTo>
                    <a:pt x="237" y="714"/>
                  </a:lnTo>
                  <a:lnTo>
                    <a:pt x="237" y="719"/>
                  </a:lnTo>
                  <a:lnTo>
                    <a:pt x="241" y="729"/>
                  </a:lnTo>
                  <a:lnTo>
                    <a:pt x="241" y="738"/>
                  </a:lnTo>
                  <a:lnTo>
                    <a:pt x="237" y="748"/>
                  </a:lnTo>
                  <a:lnTo>
                    <a:pt x="237" y="757"/>
                  </a:lnTo>
                  <a:lnTo>
                    <a:pt x="232" y="762"/>
                  </a:lnTo>
                  <a:lnTo>
                    <a:pt x="217" y="777"/>
                  </a:lnTo>
                  <a:lnTo>
                    <a:pt x="212" y="782"/>
                  </a:lnTo>
                  <a:lnTo>
                    <a:pt x="203" y="786"/>
                  </a:lnTo>
                  <a:lnTo>
                    <a:pt x="198" y="791"/>
                  </a:lnTo>
                  <a:lnTo>
                    <a:pt x="188" y="796"/>
                  </a:lnTo>
                  <a:lnTo>
                    <a:pt x="174" y="806"/>
                  </a:lnTo>
                  <a:lnTo>
                    <a:pt x="155" y="811"/>
                  </a:lnTo>
                  <a:lnTo>
                    <a:pt x="135" y="820"/>
                  </a:lnTo>
                  <a:lnTo>
                    <a:pt x="126" y="825"/>
                  </a:lnTo>
                  <a:lnTo>
                    <a:pt x="111" y="830"/>
                  </a:lnTo>
                  <a:lnTo>
                    <a:pt x="97" y="835"/>
                  </a:lnTo>
                  <a:lnTo>
                    <a:pt x="82" y="840"/>
                  </a:lnTo>
                  <a:lnTo>
                    <a:pt x="63" y="840"/>
                  </a:lnTo>
                  <a:lnTo>
                    <a:pt x="58" y="844"/>
                  </a:lnTo>
                  <a:lnTo>
                    <a:pt x="53" y="844"/>
                  </a:lnTo>
                  <a:lnTo>
                    <a:pt x="44" y="854"/>
                  </a:lnTo>
                  <a:lnTo>
                    <a:pt x="39" y="859"/>
                  </a:lnTo>
                  <a:lnTo>
                    <a:pt x="34" y="868"/>
                  </a:lnTo>
                  <a:lnTo>
                    <a:pt x="29" y="873"/>
                  </a:lnTo>
                  <a:lnTo>
                    <a:pt x="24" y="888"/>
                  </a:lnTo>
                  <a:lnTo>
                    <a:pt x="20" y="902"/>
                  </a:lnTo>
                  <a:lnTo>
                    <a:pt x="20" y="931"/>
                  </a:lnTo>
                  <a:lnTo>
                    <a:pt x="20" y="941"/>
                  </a:lnTo>
                  <a:lnTo>
                    <a:pt x="20" y="950"/>
                  </a:lnTo>
                  <a:lnTo>
                    <a:pt x="15" y="965"/>
                  </a:lnTo>
                  <a:lnTo>
                    <a:pt x="15" y="970"/>
                  </a:lnTo>
                  <a:lnTo>
                    <a:pt x="15" y="975"/>
                  </a:lnTo>
                  <a:lnTo>
                    <a:pt x="20" y="979"/>
                  </a:lnTo>
                  <a:lnTo>
                    <a:pt x="24" y="989"/>
                  </a:lnTo>
                  <a:lnTo>
                    <a:pt x="29" y="999"/>
                  </a:lnTo>
                  <a:lnTo>
                    <a:pt x="34" y="1004"/>
                  </a:lnTo>
                  <a:lnTo>
                    <a:pt x="39" y="1013"/>
                  </a:lnTo>
                  <a:lnTo>
                    <a:pt x="44" y="1018"/>
                  </a:lnTo>
                  <a:lnTo>
                    <a:pt x="48" y="1023"/>
                  </a:lnTo>
                  <a:lnTo>
                    <a:pt x="63" y="1042"/>
                  </a:lnTo>
                  <a:lnTo>
                    <a:pt x="73" y="1047"/>
                  </a:lnTo>
                  <a:lnTo>
                    <a:pt x="73" y="1052"/>
                  </a:lnTo>
                  <a:lnTo>
                    <a:pt x="73" y="1057"/>
                  </a:lnTo>
                  <a:lnTo>
                    <a:pt x="73" y="1061"/>
                  </a:lnTo>
                  <a:lnTo>
                    <a:pt x="77" y="1066"/>
                  </a:lnTo>
                  <a:lnTo>
                    <a:pt x="77" y="1071"/>
                  </a:lnTo>
                  <a:lnTo>
                    <a:pt x="77" y="1076"/>
                  </a:lnTo>
                  <a:lnTo>
                    <a:pt x="77" y="1086"/>
                  </a:lnTo>
                  <a:lnTo>
                    <a:pt x="73" y="1095"/>
                  </a:lnTo>
                  <a:lnTo>
                    <a:pt x="68" y="1105"/>
                  </a:lnTo>
                  <a:lnTo>
                    <a:pt x="63" y="1110"/>
                  </a:lnTo>
                  <a:lnTo>
                    <a:pt x="48" y="1119"/>
                  </a:lnTo>
                  <a:lnTo>
                    <a:pt x="39" y="1129"/>
                  </a:lnTo>
                  <a:lnTo>
                    <a:pt x="29" y="1134"/>
                  </a:lnTo>
                  <a:lnTo>
                    <a:pt x="24" y="1143"/>
                  </a:lnTo>
                  <a:lnTo>
                    <a:pt x="20" y="1153"/>
                  </a:lnTo>
                  <a:lnTo>
                    <a:pt x="15" y="1158"/>
                  </a:lnTo>
                  <a:lnTo>
                    <a:pt x="15" y="1163"/>
                  </a:lnTo>
                  <a:lnTo>
                    <a:pt x="10" y="1168"/>
                  </a:lnTo>
                  <a:lnTo>
                    <a:pt x="5" y="1172"/>
                  </a:lnTo>
                  <a:lnTo>
                    <a:pt x="0" y="1172"/>
                  </a:lnTo>
                  <a:lnTo>
                    <a:pt x="0" y="1177"/>
                  </a:lnTo>
                  <a:lnTo>
                    <a:pt x="5" y="1187"/>
                  </a:lnTo>
                  <a:lnTo>
                    <a:pt x="10" y="1192"/>
                  </a:lnTo>
                  <a:lnTo>
                    <a:pt x="15" y="1192"/>
                  </a:lnTo>
                  <a:lnTo>
                    <a:pt x="20" y="1197"/>
                  </a:lnTo>
                  <a:lnTo>
                    <a:pt x="24" y="1197"/>
                  </a:lnTo>
                  <a:lnTo>
                    <a:pt x="29" y="1201"/>
                  </a:lnTo>
                  <a:lnTo>
                    <a:pt x="29" y="1206"/>
                  </a:lnTo>
                  <a:lnTo>
                    <a:pt x="29" y="1226"/>
                  </a:lnTo>
                  <a:lnTo>
                    <a:pt x="24" y="1240"/>
                  </a:lnTo>
                  <a:lnTo>
                    <a:pt x="24" y="1259"/>
                  </a:lnTo>
                  <a:lnTo>
                    <a:pt x="24" y="1264"/>
                  </a:lnTo>
                  <a:lnTo>
                    <a:pt x="24" y="1274"/>
                  </a:lnTo>
                  <a:lnTo>
                    <a:pt x="29" y="1279"/>
                  </a:lnTo>
                  <a:lnTo>
                    <a:pt x="29" y="1283"/>
                  </a:lnTo>
                  <a:lnTo>
                    <a:pt x="39" y="1288"/>
                  </a:lnTo>
                  <a:lnTo>
                    <a:pt x="48" y="1288"/>
                  </a:lnTo>
                  <a:lnTo>
                    <a:pt x="58" y="1288"/>
                  </a:lnTo>
                  <a:lnTo>
                    <a:pt x="63" y="1288"/>
                  </a:lnTo>
                  <a:lnTo>
                    <a:pt x="73" y="1288"/>
                  </a:lnTo>
                  <a:lnTo>
                    <a:pt x="77" y="1288"/>
                  </a:lnTo>
                  <a:lnTo>
                    <a:pt x="82" y="1288"/>
                  </a:lnTo>
                  <a:lnTo>
                    <a:pt x="87" y="1293"/>
                  </a:lnTo>
                  <a:lnTo>
                    <a:pt x="82" y="1298"/>
                  </a:lnTo>
                  <a:lnTo>
                    <a:pt x="82" y="1308"/>
                  </a:lnTo>
                  <a:lnTo>
                    <a:pt x="77" y="1312"/>
                  </a:lnTo>
                  <a:lnTo>
                    <a:pt x="73" y="1317"/>
                  </a:lnTo>
                  <a:lnTo>
                    <a:pt x="68" y="1317"/>
                  </a:lnTo>
                  <a:lnTo>
                    <a:pt x="68" y="1322"/>
                  </a:lnTo>
                  <a:lnTo>
                    <a:pt x="63" y="1322"/>
                  </a:lnTo>
                  <a:lnTo>
                    <a:pt x="44" y="1341"/>
                  </a:lnTo>
                  <a:lnTo>
                    <a:pt x="48" y="1346"/>
                  </a:lnTo>
                  <a:lnTo>
                    <a:pt x="58" y="1356"/>
                  </a:lnTo>
                  <a:lnTo>
                    <a:pt x="68" y="1365"/>
                  </a:lnTo>
                  <a:lnTo>
                    <a:pt x="68" y="1370"/>
                  </a:lnTo>
                  <a:lnTo>
                    <a:pt x="73" y="1370"/>
                  </a:lnTo>
                  <a:lnTo>
                    <a:pt x="77" y="1375"/>
                  </a:lnTo>
                  <a:lnTo>
                    <a:pt x="82" y="1375"/>
                  </a:lnTo>
                  <a:lnTo>
                    <a:pt x="97" y="1370"/>
                  </a:lnTo>
                  <a:lnTo>
                    <a:pt x="106" y="1370"/>
                  </a:lnTo>
                  <a:lnTo>
                    <a:pt x="116" y="1370"/>
                  </a:lnTo>
                  <a:lnTo>
                    <a:pt x="126" y="1375"/>
                  </a:lnTo>
                  <a:lnTo>
                    <a:pt x="130" y="1380"/>
                  </a:lnTo>
                  <a:lnTo>
                    <a:pt x="135" y="1385"/>
                  </a:lnTo>
                  <a:lnTo>
                    <a:pt x="140" y="1390"/>
                  </a:lnTo>
                  <a:lnTo>
                    <a:pt x="145" y="1394"/>
                  </a:lnTo>
                  <a:lnTo>
                    <a:pt x="150" y="1399"/>
                  </a:lnTo>
                  <a:lnTo>
                    <a:pt x="155" y="1404"/>
                  </a:lnTo>
                  <a:lnTo>
                    <a:pt x="159" y="1409"/>
                  </a:lnTo>
                  <a:lnTo>
                    <a:pt x="164" y="1414"/>
                  </a:lnTo>
                  <a:lnTo>
                    <a:pt x="174" y="1414"/>
                  </a:lnTo>
                  <a:lnTo>
                    <a:pt x="179" y="1419"/>
                  </a:lnTo>
                  <a:lnTo>
                    <a:pt x="188" y="1423"/>
                  </a:lnTo>
                  <a:lnTo>
                    <a:pt x="198" y="1428"/>
                  </a:lnTo>
                  <a:lnTo>
                    <a:pt x="203" y="1433"/>
                  </a:lnTo>
                  <a:lnTo>
                    <a:pt x="212" y="1438"/>
                  </a:lnTo>
                  <a:lnTo>
                    <a:pt x="222" y="1443"/>
                  </a:lnTo>
                  <a:lnTo>
                    <a:pt x="227" y="1447"/>
                  </a:lnTo>
                  <a:lnTo>
                    <a:pt x="237" y="1447"/>
                  </a:lnTo>
                  <a:lnTo>
                    <a:pt x="246" y="1447"/>
                  </a:lnTo>
                  <a:lnTo>
                    <a:pt x="251" y="1452"/>
                  </a:lnTo>
                  <a:lnTo>
                    <a:pt x="261" y="1457"/>
                  </a:lnTo>
                  <a:lnTo>
                    <a:pt x="266" y="1462"/>
                  </a:lnTo>
                  <a:lnTo>
                    <a:pt x="270" y="1467"/>
                  </a:lnTo>
                  <a:lnTo>
                    <a:pt x="275" y="1472"/>
                  </a:lnTo>
                  <a:lnTo>
                    <a:pt x="285" y="1472"/>
                  </a:lnTo>
                  <a:lnTo>
                    <a:pt x="290" y="1467"/>
                  </a:lnTo>
                  <a:lnTo>
                    <a:pt x="299" y="1467"/>
                  </a:lnTo>
                  <a:lnTo>
                    <a:pt x="304" y="1467"/>
                  </a:lnTo>
                  <a:lnTo>
                    <a:pt x="314" y="1467"/>
                  </a:lnTo>
                  <a:lnTo>
                    <a:pt x="319" y="1472"/>
                  </a:lnTo>
                  <a:lnTo>
                    <a:pt x="323" y="1476"/>
                  </a:lnTo>
                  <a:lnTo>
                    <a:pt x="323" y="1481"/>
                  </a:lnTo>
                  <a:lnTo>
                    <a:pt x="323" y="1486"/>
                  </a:lnTo>
                  <a:lnTo>
                    <a:pt x="323" y="1491"/>
                  </a:lnTo>
                  <a:lnTo>
                    <a:pt x="323" y="1501"/>
                  </a:lnTo>
                  <a:lnTo>
                    <a:pt x="323" y="1505"/>
                  </a:lnTo>
                  <a:lnTo>
                    <a:pt x="323" y="1510"/>
                  </a:lnTo>
                  <a:lnTo>
                    <a:pt x="323" y="1515"/>
                  </a:lnTo>
                  <a:lnTo>
                    <a:pt x="319" y="1520"/>
                  </a:lnTo>
                  <a:lnTo>
                    <a:pt x="319" y="1525"/>
                  </a:lnTo>
                  <a:lnTo>
                    <a:pt x="319" y="1529"/>
                  </a:lnTo>
                  <a:lnTo>
                    <a:pt x="323" y="1529"/>
                  </a:lnTo>
                  <a:lnTo>
                    <a:pt x="328" y="1529"/>
                  </a:lnTo>
                  <a:lnTo>
                    <a:pt x="333" y="1529"/>
                  </a:lnTo>
                  <a:lnTo>
                    <a:pt x="343" y="1525"/>
                  </a:lnTo>
                  <a:lnTo>
                    <a:pt x="348" y="1520"/>
                  </a:lnTo>
                  <a:lnTo>
                    <a:pt x="367" y="1515"/>
                  </a:lnTo>
                  <a:lnTo>
                    <a:pt x="381" y="1510"/>
                  </a:lnTo>
                  <a:lnTo>
                    <a:pt x="386" y="1510"/>
                  </a:lnTo>
                  <a:lnTo>
                    <a:pt x="401" y="1510"/>
                  </a:lnTo>
                  <a:lnTo>
                    <a:pt x="410" y="1510"/>
                  </a:lnTo>
                  <a:lnTo>
                    <a:pt x="434" y="1510"/>
                  </a:lnTo>
                  <a:lnTo>
                    <a:pt x="444" y="1510"/>
                  </a:lnTo>
                  <a:lnTo>
                    <a:pt x="454" y="1515"/>
                  </a:lnTo>
                  <a:lnTo>
                    <a:pt x="463" y="1515"/>
                  </a:lnTo>
                  <a:lnTo>
                    <a:pt x="468" y="1520"/>
                  </a:lnTo>
                  <a:lnTo>
                    <a:pt x="473" y="1520"/>
                  </a:lnTo>
                  <a:lnTo>
                    <a:pt x="478" y="1525"/>
                  </a:lnTo>
                  <a:lnTo>
                    <a:pt x="478" y="1529"/>
                  </a:lnTo>
                  <a:lnTo>
                    <a:pt x="473" y="1539"/>
                  </a:lnTo>
                  <a:lnTo>
                    <a:pt x="473" y="1544"/>
                  </a:lnTo>
                  <a:lnTo>
                    <a:pt x="478" y="1544"/>
                  </a:lnTo>
                  <a:lnTo>
                    <a:pt x="478" y="1549"/>
                  </a:lnTo>
                  <a:lnTo>
                    <a:pt x="483" y="1554"/>
                  </a:lnTo>
                  <a:lnTo>
                    <a:pt x="492" y="1558"/>
                  </a:lnTo>
                  <a:lnTo>
                    <a:pt x="497" y="1563"/>
                  </a:lnTo>
                  <a:lnTo>
                    <a:pt x="502" y="1563"/>
                  </a:lnTo>
                  <a:lnTo>
                    <a:pt x="507" y="1563"/>
                  </a:lnTo>
                  <a:lnTo>
                    <a:pt x="512" y="1568"/>
                  </a:lnTo>
                  <a:lnTo>
                    <a:pt x="516" y="1568"/>
                  </a:lnTo>
                  <a:lnTo>
                    <a:pt x="516" y="1573"/>
                  </a:lnTo>
                  <a:lnTo>
                    <a:pt x="521" y="1578"/>
                  </a:lnTo>
                  <a:lnTo>
                    <a:pt x="531" y="1587"/>
                  </a:lnTo>
                  <a:lnTo>
                    <a:pt x="541" y="1597"/>
                  </a:lnTo>
                  <a:lnTo>
                    <a:pt x="545" y="1607"/>
                  </a:lnTo>
                  <a:lnTo>
                    <a:pt x="550" y="1612"/>
                  </a:lnTo>
                  <a:lnTo>
                    <a:pt x="555" y="1616"/>
                  </a:lnTo>
                  <a:lnTo>
                    <a:pt x="560" y="1621"/>
                  </a:lnTo>
                  <a:lnTo>
                    <a:pt x="565" y="1626"/>
                  </a:lnTo>
                  <a:lnTo>
                    <a:pt x="570" y="1626"/>
                  </a:lnTo>
                  <a:lnTo>
                    <a:pt x="579" y="1621"/>
                  </a:lnTo>
                  <a:lnTo>
                    <a:pt x="584" y="1621"/>
                  </a:lnTo>
                  <a:lnTo>
                    <a:pt x="594" y="1621"/>
                  </a:lnTo>
                  <a:lnTo>
                    <a:pt x="598" y="1621"/>
                  </a:lnTo>
                  <a:lnTo>
                    <a:pt x="608" y="1621"/>
                  </a:lnTo>
                  <a:lnTo>
                    <a:pt x="613" y="1626"/>
                  </a:lnTo>
                  <a:lnTo>
                    <a:pt x="623" y="1631"/>
                  </a:lnTo>
                  <a:lnTo>
                    <a:pt x="627" y="1636"/>
                  </a:lnTo>
                  <a:lnTo>
                    <a:pt x="627" y="1640"/>
                  </a:lnTo>
                  <a:lnTo>
                    <a:pt x="632" y="1645"/>
                  </a:lnTo>
                  <a:lnTo>
                    <a:pt x="632" y="1650"/>
                  </a:lnTo>
                  <a:lnTo>
                    <a:pt x="632" y="1655"/>
                  </a:lnTo>
                  <a:lnTo>
                    <a:pt x="637" y="1665"/>
                  </a:lnTo>
                  <a:lnTo>
                    <a:pt x="632" y="1669"/>
                  </a:lnTo>
                  <a:lnTo>
                    <a:pt x="632" y="1674"/>
                  </a:lnTo>
                  <a:lnTo>
                    <a:pt x="637" y="1679"/>
                  </a:lnTo>
                  <a:lnTo>
                    <a:pt x="642" y="1684"/>
                  </a:lnTo>
                  <a:lnTo>
                    <a:pt x="647" y="1689"/>
                  </a:lnTo>
                  <a:lnTo>
                    <a:pt x="656" y="1694"/>
                  </a:lnTo>
                  <a:lnTo>
                    <a:pt x="666" y="1703"/>
                  </a:lnTo>
                  <a:lnTo>
                    <a:pt x="676" y="1708"/>
                  </a:lnTo>
                  <a:lnTo>
                    <a:pt x="680" y="1713"/>
                  </a:lnTo>
                  <a:lnTo>
                    <a:pt x="700" y="1722"/>
                  </a:lnTo>
                  <a:lnTo>
                    <a:pt x="719" y="1732"/>
                  </a:lnTo>
                  <a:lnTo>
                    <a:pt x="734" y="1742"/>
                  </a:lnTo>
                  <a:lnTo>
                    <a:pt x="748" y="1751"/>
                  </a:lnTo>
                  <a:lnTo>
                    <a:pt x="762" y="1756"/>
                  </a:lnTo>
                  <a:lnTo>
                    <a:pt x="777" y="1756"/>
                  </a:lnTo>
                  <a:lnTo>
                    <a:pt x="787" y="1761"/>
                  </a:lnTo>
                  <a:lnTo>
                    <a:pt x="791" y="1761"/>
                  </a:lnTo>
                  <a:lnTo>
                    <a:pt x="791" y="1766"/>
                  </a:lnTo>
                  <a:lnTo>
                    <a:pt x="791" y="1761"/>
                  </a:lnTo>
                  <a:lnTo>
                    <a:pt x="796" y="1761"/>
                  </a:lnTo>
                  <a:lnTo>
                    <a:pt x="801" y="1756"/>
                  </a:lnTo>
                  <a:lnTo>
                    <a:pt x="801" y="1751"/>
                  </a:lnTo>
                  <a:lnTo>
                    <a:pt x="806" y="1751"/>
                  </a:lnTo>
                  <a:lnTo>
                    <a:pt x="811" y="1747"/>
                  </a:lnTo>
                  <a:lnTo>
                    <a:pt x="816" y="1747"/>
                  </a:lnTo>
                  <a:lnTo>
                    <a:pt x="825" y="1742"/>
                  </a:lnTo>
                  <a:lnTo>
                    <a:pt x="835" y="1737"/>
                  </a:lnTo>
                  <a:lnTo>
                    <a:pt x="845" y="1732"/>
                  </a:lnTo>
                  <a:lnTo>
                    <a:pt x="859" y="1727"/>
                  </a:lnTo>
                  <a:lnTo>
                    <a:pt x="873" y="1722"/>
                  </a:lnTo>
                  <a:lnTo>
                    <a:pt x="883" y="1722"/>
                  </a:lnTo>
                  <a:lnTo>
                    <a:pt x="898" y="1722"/>
                  </a:lnTo>
                  <a:lnTo>
                    <a:pt x="912" y="1718"/>
                  </a:lnTo>
                  <a:lnTo>
                    <a:pt x="922" y="1713"/>
                  </a:lnTo>
                  <a:lnTo>
                    <a:pt x="927" y="1713"/>
                  </a:lnTo>
                  <a:lnTo>
                    <a:pt x="931" y="1713"/>
                  </a:lnTo>
                  <a:lnTo>
                    <a:pt x="936" y="1713"/>
                  </a:lnTo>
                  <a:lnTo>
                    <a:pt x="941" y="1713"/>
                  </a:lnTo>
                  <a:lnTo>
                    <a:pt x="951" y="1713"/>
                  </a:lnTo>
                  <a:lnTo>
                    <a:pt x="960" y="1713"/>
                  </a:lnTo>
                  <a:lnTo>
                    <a:pt x="965" y="1713"/>
                  </a:lnTo>
                  <a:lnTo>
                    <a:pt x="975" y="1713"/>
                  </a:lnTo>
                  <a:lnTo>
                    <a:pt x="989" y="1722"/>
                  </a:lnTo>
                  <a:lnTo>
                    <a:pt x="994" y="1722"/>
                  </a:lnTo>
                  <a:lnTo>
                    <a:pt x="999" y="1727"/>
                  </a:lnTo>
                  <a:lnTo>
                    <a:pt x="999" y="1732"/>
                  </a:lnTo>
                  <a:lnTo>
                    <a:pt x="999" y="1742"/>
                  </a:lnTo>
                  <a:lnTo>
                    <a:pt x="994" y="1751"/>
                  </a:lnTo>
                  <a:lnTo>
                    <a:pt x="994" y="1756"/>
                  </a:lnTo>
                  <a:lnTo>
                    <a:pt x="994" y="1766"/>
                  </a:lnTo>
                  <a:lnTo>
                    <a:pt x="994" y="1771"/>
                  </a:lnTo>
                  <a:lnTo>
                    <a:pt x="994" y="1776"/>
                  </a:lnTo>
                  <a:lnTo>
                    <a:pt x="999" y="1776"/>
                  </a:lnTo>
                  <a:lnTo>
                    <a:pt x="1004" y="1776"/>
                  </a:lnTo>
                  <a:lnTo>
                    <a:pt x="1013" y="1776"/>
                  </a:lnTo>
                  <a:lnTo>
                    <a:pt x="1023" y="1776"/>
                  </a:lnTo>
                  <a:lnTo>
                    <a:pt x="1033" y="1771"/>
                  </a:lnTo>
                  <a:lnTo>
                    <a:pt x="1037" y="1771"/>
                  </a:lnTo>
                  <a:lnTo>
                    <a:pt x="1047" y="1766"/>
                  </a:lnTo>
                  <a:lnTo>
                    <a:pt x="1057" y="1771"/>
                  </a:lnTo>
                  <a:lnTo>
                    <a:pt x="1066" y="1771"/>
                  </a:lnTo>
                  <a:lnTo>
                    <a:pt x="1076" y="1776"/>
                  </a:lnTo>
                  <a:lnTo>
                    <a:pt x="1086" y="1776"/>
                  </a:lnTo>
                  <a:lnTo>
                    <a:pt x="1091" y="1776"/>
                  </a:lnTo>
                  <a:lnTo>
                    <a:pt x="1095" y="1776"/>
                  </a:lnTo>
                  <a:lnTo>
                    <a:pt x="1105" y="1771"/>
                  </a:lnTo>
                  <a:lnTo>
                    <a:pt x="1115" y="1766"/>
                  </a:lnTo>
                  <a:lnTo>
                    <a:pt x="1115" y="1761"/>
                  </a:lnTo>
                  <a:lnTo>
                    <a:pt x="1120" y="1761"/>
                  </a:lnTo>
                  <a:lnTo>
                    <a:pt x="1129" y="1766"/>
                  </a:lnTo>
                  <a:lnTo>
                    <a:pt x="1134" y="1766"/>
                  </a:lnTo>
                  <a:lnTo>
                    <a:pt x="1139" y="1766"/>
                  </a:lnTo>
                  <a:lnTo>
                    <a:pt x="1144" y="1766"/>
                  </a:lnTo>
                  <a:lnTo>
                    <a:pt x="1158" y="1766"/>
                  </a:lnTo>
                  <a:lnTo>
                    <a:pt x="1168" y="1766"/>
                  </a:lnTo>
                  <a:lnTo>
                    <a:pt x="1173" y="1761"/>
                  </a:lnTo>
                  <a:lnTo>
                    <a:pt x="1177" y="1761"/>
                  </a:lnTo>
                  <a:lnTo>
                    <a:pt x="1182" y="1756"/>
                  </a:lnTo>
                  <a:lnTo>
                    <a:pt x="1192" y="1747"/>
                  </a:lnTo>
                  <a:lnTo>
                    <a:pt x="1202" y="1737"/>
                  </a:lnTo>
                  <a:lnTo>
                    <a:pt x="1206" y="1727"/>
                  </a:lnTo>
                  <a:lnTo>
                    <a:pt x="1211" y="1727"/>
                  </a:lnTo>
                  <a:lnTo>
                    <a:pt x="1216" y="1722"/>
                  </a:lnTo>
                  <a:lnTo>
                    <a:pt x="1230" y="1722"/>
                  </a:lnTo>
                  <a:lnTo>
                    <a:pt x="1240" y="1718"/>
                  </a:lnTo>
                  <a:lnTo>
                    <a:pt x="1245" y="1718"/>
                  </a:lnTo>
                  <a:lnTo>
                    <a:pt x="1250" y="1713"/>
                  </a:lnTo>
                  <a:lnTo>
                    <a:pt x="1255" y="1708"/>
                  </a:lnTo>
                  <a:lnTo>
                    <a:pt x="1259" y="1703"/>
                  </a:lnTo>
                  <a:lnTo>
                    <a:pt x="1264" y="1694"/>
                  </a:lnTo>
                  <a:lnTo>
                    <a:pt x="1274" y="1684"/>
                  </a:lnTo>
                  <a:lnTo>
                    <a:pt x="1279" y="1679"/>
                  </a:lnTo>
                  <a:lnTo>
                    <a:pt x="1279" y="1674"/>
                  </a:lnTo>
                  <a:lnTo>
                    <a:pt x="1288" y="1669"/>
                  </a:lnTo>
                  <a:lnTo>
                    <a:pt x="1293" y="1665"/>
                  </a:lnTo>
                  <a:lnTo>
                    <a:pt x="1298" y="1665"/>
                  </a:lnTo>
                  <a:lnTo>
                    <a:pt x="1308" y="1660"/>
                  </a:lnTo>
                  <a:lnTo>
                    <a:pt x="1312" y="1660"/>
                  </a:lnTo>
                  <a:lnTo>
                    <a:pt x="1322" y="1660"/>
                  </a:lnTo>
                  <a:lnTo>
                    <a:pt x="1337" y="1660"/>
                  </a:lnTo>
                  <a:lnTo>
                    <a:pt x="1351" y="1660"/>
                  </a:lnTo>
                  <a:lnTo>
                    <a:pt x="1361" y="1660"/>
                  </a:lnTo>
                  <a:lnTo>
                    <a:pt x="1366" y="1660"/>
                  </a:lnTo>
                  <a:lnTo>
                    <a:pt x="1370" y="1655"/>
                  </a:lnTo>
                  <a:lnTo>
                    <a:pt x="1375" y="1650"/>
                  </a:lnTo>
                  <a:lnTo>
                    <a:pt x="1385" y="1640"/>
                  </a:lnTo>
                  <a:lnTo>
                    <a:pt x="1390" y="1631"/>
                  </a:lnTo>
                  <a:lnTo>
                    <a:pt x="1395" y="1626"/>
                  </a:lnTo>
                  <a:lnTo>
                    <a:pt x="1404" y="1616"/>
                  </a:lnTo>
                  <a:lnTo>
                    <a:pt x="1409" y="1612"/>
                  </a:lnTo>
                  <a:lnTo>
                    <a:pt x="1414" y="1607"/>
                  </a:lnTo>
                  <a:lnTo>
                    <a:pt x="1419" y="1602"/>
                  </a:lnTo>
                  <a:lnTo>
                    <a:pt x="1423" y="1597"/>
                  </a:lnTo>
                  <a:lnTo>
                    <a:pt x="1423" y="1592"/>
                  </a:lnTo>
                  <a:lnTo>
                    <a:pt x="1428" y="1592"/>
                  </a:lnTo>
                  <a:lnTo>
                    <a:pt x="1433" y="1583"/>
                  </a:lnTo>
                  <a:lnTo>
                    <a:pt x="1438" y="1578"/>
                  </a:lnTo>
                  <a:lnTo>
                    <a:pt x="1448" y="1563"/>
                  </a:lnTo>
                  <a:lnTo>
                    <a:pt x="1457" y="1554"/>
                  </a:lnTo>
                  <a:lnTo>
                    <a:pt x="1472" y="1544"/>
                  </a:lnTo>
                  <a:lnTo>
                    <a:pt x="1477" y="1539"/>
                  </a:lnTo>
                  <a:lnTo>
                    <a:pt x="1486" y="1534"/>
                  </a:lnTo>
                  <a:lnTo>
                    <a:pt x="1505" y="1529"/>
                  </a:lnTo>
                  <a:lnTo>
                    <a:pt x="1525" y="1520"/>
                  </a:lnTo>
                  <a:lnTo>
                    <a:pt x="1530" y="1520"/>
                  </a:lnTo>
                  <a:lnTo>
                    <a:pt x="1534" y="1520"/>
                  </a:lnTo>
                  <a:lnTo>
                    <a:pt x="1539" y="1520"/>
                  </a:lnTo>
                  <a:lnTo>
                    <a:pt x="1544" y="1520"/>
                  </a:lnTo>
                  <a:lnTo>
                    <a:pt x="1544" y="1525"/>
                  </a:lnTo>
                  <a:lnTo>
                    <a:pt x="1544" y="1529"/>
                  </a:lnTo>
                  <a:lnTo>
                    <a:pt x="1549" y="1534"/>
                  </a:lnTo>
                  <a:lnTo>
                    <a:pt x="1549" y="1539"/>
                  </a:lnTo>
                  <a:lnTo>
                    <a:pt x="1554" y="1539"/>
                  </a:lnTo>
                  <a:lnTo>
                    <a:pt x="1554" y="1544"/>
                  </a:lnTo>
                  <a:lnTo>
                    <a:pt x="1559" y="1539"/>
                  </a:lnTo>
                  <a:lnTo>
                    <a:pt x="1563" y="1534"/>
                  </a:lnTo>
                  <a:lnTo>
                    <a:pt x="1568" y="1529"/>
                  </a:lnTo>
                  <a:lnTo>
                    <a:pt x="1578" y="1525"/>
                  </a:lnTo>
                  <a:lnTo>
                    <a:pt x="1587" y="1515"/>
                  </a:lnTo>
                  <a:lnTo>
                    <a:pt x="1587" y="1510"/>
                  </a:lnTo>
                  <a:lnTo>
                    <a:pt x="1592" y="1501"/>
                  </a:lnTo>
                  <a:lnTo>
                    <a:pt x="1597" y="1486"/>
                  </a:lnTo>
                  <a:lnTo>
                    <a:pt x="1602" y="1472"/>
                  </a:lnTo>
                  <a:lnTo>
                    <a:pt x="1607" y="1457"/>
                  </a:lnTo>
                  <a:lnTo>
                    <a:pt x="1616" y="1443"/>
                  </a:lnTo>
                  <a:lnTo>
                    <a:pt x="1626" y="1433"/>
                  </a:lnTo>
                  <a:lnTo>
                    <a:pt x="1641" y="1423"/>
                  </a:lnTo>
                  <a:lnTo>
                    <a:pt x="1650" y="1414"/>
                  </a:lnTo>
                  <a:lnTo>
                    <a:pt x="1655" y="1409"/>
                  </a:lnTo>
                  <a:lnTo>
                    <a:pt x="1660" y="1404"/>
                  </a:lnTo>
                  <a:lnTo>
                    <a:pt x="1660" y="1399"/>
                  </a:lnTo>
                  <a:lnTo>
                    <a:pt x="1665" y="1394"/>
                  </a:lnTo>
                  <a:lnTo>
                    <a:pt x="1670" y="1399"/>
                  </a:lnTo>
                  <a:lnTo>
                    <a:pt x="1674" y="1399"/>
                  </a:lnTo>
                  <a:lnTo>
                    <a:pt x="1679" y="1404"/>
                  </a:lnTo>
                  <a:lnTo>
                    <a:pt x="1684" y="1409"/>
                  </a:lnTo>
                  <a:lnTo>
                    <a:pt x="1689" y="1409"/>
                  </a:lnTo>
                  <a:lnTo>
                    <a:pt x="1689" y="1414"/>
                  </a:lnTo>
                  <a:lnTo>
                    <a:pt x="1694" y="1414"/>
                  </a:lnTo>
                  <a:lnTo>
                    <a:pt x="1698" y="1414"/>
                  </a:lnTo>
                  <a:lnTo>
                    <a:pt x="1703" y="1414"/>
                  </a:lnTo>
                  <a:lnTo>
                    <a:pt x="1708" y="1409"/>
                  </a:lnTo>
                  <a:lnTo>
                    <a:pt x="1713" y="1404"/>
                  </a:lnTo>
                  <a:lnTo>
                    <a:pt x="1723" y="1399"/>
                  </a:lnTo>
                  <a:lnTo>
                    <a:pt x="1727" y="1394"/>
                  </a:lnTo>
                  <a:lnTo>
                    <a:pt x="1737" y="1385"/>
                  </a:lnTo>
                  <a:lnTo>
                    <a:pt x="1752" y="1370"/>
                  </a:lnTo>
                  <a:lnTo>
                    <a:pt x="1771" y="1356"/>
                  </a:lnTo>
                  <a:lnTo>
                    <a:pt x="1780" y="1346"/>
                  </a:lnTo>
                  <a:lnTo>
                    <a:pt x="1785" y="1341"/>
                  </a:lnTo>
                  <a:lnTo>
                    <a:pt x="1795" y="1336"/>
                  </a:lnTo>
                  <a:lnTo>
                    <a:pt x="1800" y="1332"/>
                  </a:lnTo>
                  <a:lnTo>
                    <a:pt x="1809" y="1327"/>
                  </a:lnTo>
                  <a:lnTo>
                    <a:pt x="1814" y="1327"/>
                  </a:lnTo>
                  <a:lnTo>
                    <a:pt x="1814" y="1332"/>
                  </a:lnTo>
                  <a:lnTo>
                    <a:pt x="1819" y="1332"/>
                  </a:lnTo>
                  <a:lnTo>
                    <a:pt x="1819" y="1341"/>
                  </a:lnTo>
                  <a:lnTo>
                    <a:pt x="1824" y="1346"/>
                  </a:lnTo>
                  <a:lnTo>
                    <a:pt x="1829" y="1351"/>
                  </a:lnTo>
                  <a:lnTo>
                    <a:pt x="1834" y="1351"/>
                  </a:lnTo>
                  <a:lnTo>
                    <a:pt x="1843" y="1351"/>
                  </a:lnTo>
                  <a:lnTo>
                    <a:pt x="1858" y="1346"/>
                  </a:lnTo>
                  <a:lnTo>
                    <a:pt x="1872" y="1341"/>
                  </a:lnTo>
                  <a:lnTo>
                    <a:pt x="1877" y="1341"/>
                  </a:lnTo>
                  <a:lnTo>
                    <a:pt x="1882" y="1336"/>
                  </a:lnTo>
                  <a:lnTo>
                    <a:pt x="1891" y="1332"/>
                  </a:lnTo>
                  <a:lnTo>
                    <a:pt x="1896" y="1327"/>
                  </a:lnTo>
                  <a:lnTo>
                    <a:pt x="1901" y="1317"/>
                  </a:lnTo>
                  <a:lnTo>
                    <a:pt x="1911" y="1312"/>
                  </a:lnTo>
                  <a:lnTo>
                    <a:pt x="1916" y="1308"/>
                  </a:lnTo>
                  <a:lnTo>
                    <a:pt x="1925" y="1303"/>
                  </a:lnTo>
                  <a:lnTo>
                    <a:pt x="1935" y="1298"/>
                  </a:lnTo>
                  <a:lnTo>
                    <a:pt x="1945" y="1293"/>
                  </a:lnTo>
                  <a:lnTo>
                    <a:pt x="1949" y="1288"/>
                  </a:lnTo>
                  <a:lnTo>
                    <a:pt x="1954" y="1279"/>
                  </a:lnTo>
                  <a:lnTo>
                    <a:pt x="1954" y="1274"/>
                  </a:lnTo>
                  <a:lnTo>
                    <a:pt x="1959" y="1269"/>
                  </a:lnTo>
                  <a:lnTo>
                    <a:pt x="1964" y="1264"/>
                  </a:lnTo>
                  <a:lnTo>
                    <a:pt x="1969" y="1264"/>
                  </a:lnTo>
                  <a:lnTo>
                    <a:pt x="1978" y="1264"/>
                  </a:lnTo>
                  <a:lnTo>
                    <a:pt x="1983" y="1264"/>
                  </a:lnTo>
                  <a:lnTo>
                    <a:pt x="2002" y="1264"/>
                  </a:lnTo>
                  <a:lnTo>
                    <a:pt x="2017" y="1264"/>
                  </a:lnTo>
                  <a:lnTo>
                    <a:pt x="2031" y="1259"/>
                  </a:lnTo>
                  <a:lnTo>
                    <a:pt x="2046" y="1250"/>
                  </a:lnTo>
                  <a:lnTo>
                    <a:pt x="2051" y="1245"/>
                  </a:lnTo>
                  <a:lnTo>
                    <a:pt x="2060" y="1235"/>
                  </a:lnTo>
                  <a:lnTo>
                    <a:pt x="2070" y="1230"/>
                  </a:lnTo>
                  <a:lnTo>
                    <a:pt x="2075" y="1221"/>
                  </a:lnTo>
                  <a:lnTo>
                    <a:pt x="2084" y="1221"/>
                  </a:lnTo>
                  <a:lnTo>
                    <a:pt x="2089" y="1216"/>
                  </a:lnTo>
                  <a:lnTo>
                    <a:pt x="2104" y="1211"/>
                  </a:lnTo>
                  <a:lnTo>
                    <a:pt x="2109" y="1211"/>
                  </a:lnTo>
                  <a:lnTo>
                    <a:pt x="2113" y="1211"/>
                  </a:lnTo>
                  <a:lnTo>
                    <a:pt x="2118" y="1206"/>
                  </a:lnTo>
                  <a:lnTo>
                    <a:pt x="2123" y="1206"/>
                  </a:lnTo>
                  <a:lnTo>
                    <a:pt x="2133" y="1201"/>
                  </a:lnTo>
                  <a:lnTo>
                    <a:pt x="2133" y="1197"/>
                  </a:lnTo>
                  <a:lnTo>
                    <a:pt x="2137" y="1187"/>
                  </a:lnTo>
                  <a:lnTo>
                    <a:pt x="2147" y="1177"/>
                  </a:lnTo>
                  <a:lnTo>
                    <a:pt x="2152" y="1168"/>
                  </a:lnTo>
                  <a:lnTo>
                    <a:pt x="2157" y="1153"/>
                  </a:lnTo>
                  <a:lnTo>
                    <a:pt x="2162" y="1143"/>
                  </a:lnTo>
                  <a:lnTo>
                    <a:pt x="2166" y="1134"/>
                  </a:lnTo>
                  <a:lnTo>
                    <a:pt x="2171" y="1129"/>
                  </a:lnTo>
                  <a:lnTo>
                    <a:pt x="2176" y="1115"/>
                  </a:lnTo>
                  <a:lnTo>
                    <a:pt x="2181" y="1110"/>
                  </a:lnTo>
                  <a:lnTo>
                    <a:pt x="2186" y="1105"/>
                  </a:lnTo>
                  <a:lnTo>
                    <a:pt x="2186" y="1100"/>
                  </a:lnTo>
                  <a:lnTo>
                    <a:pt x="2191" y="1095"/>
                  </a:lnTo>
                  <a:lnTo>
                    <a:pt x="2200" y="1090"/>
                  </a:lnTo>
                  <a:lnTo>
                    <a:pt x="2205" y="1081"/>
                  </a:lnTo>
                  <a:lnTo>
                    <a:pt x="2210" y="1071"/>
                  </a:lnTo>
                  <a:lnTo>
                    <a:pt x="2215" y="1066"/>
                  </a:lnTo>
                  <a:lnTo>
                    <a:pt x="2220" y="1061"/>
                  </a:lnTo>
                  <a:lnTo>
                    <a:pt x="2224" y="1057"/>
                  </a:lnTo>
                  <a:lnTo>
                    <a:pt x="2229" y="1052"/>
                  </a:lnTo>
                  <a:lnTo>
                    <a:pt x="2234" y="1052"/>
                  </a:lnTo>
                  <a:lnTo>
                    <a:pt x="2229" y="1047"/>
                  </a:lnTo>
                  <a:lnTo>
                    <a:pt x="2224" y="1042"/>
                  </a:lnTo>
                  <a:lnTo>
                    <a:pt x="2220" y="1037"/>
                  </a:lnTo>
                  <a:lnTo>
                    <a:pt x="2215" y="1033"/>
                  </a:lnTo>
                  <a:lnTo>
                    <a:pt x="2215" y="1028"/>
                  </a:lnTo>
                  <a:lnTo>
                    <a:pt x="2215" y="1018"/>
                  </a:lnTo>
                  <a:lnTo>
                    <a:pt x="2220" y="1013"/>
                  </a:lnTo>
                  <a:lnTo>
                    <a:pt x="2224" y="1008"/>
                  </a:lnTo>
                  <a:lnTo>
                    <a:pt x="2229" y="1008"/>
                  </a:lnTo>
                  <a:lnTo>
                    <a:pt x="2234" y="1008"/>
                  </a:lnTo>
                  <a:lnTo>
                    <a:pt x="2244" y="1008"/>
                  </a:lnTo>
                  <a:lnTo>
                    <a:pt x="2253" y="1013"/>
                  </a:lnTo>
                  <a:lnTo>
                    <a:pt x="2258" y="1008"/>
                  </a:lnTo>
                  <a:lnTo>
                    <a:pt x="2263" y="1008"/>
                  </a:lnTo>
                  <a:lnTo>
                    <a:pt x="2268" y="1008"/>
                  </a:lnTo>
                  <a:lnTo>
                    <a:pt x="2268" y="1004"/>
                  </a:lnTo>
                  <a:lnTo>
                    <a:pt x="2273" y="994"/>
                  </a:lnTo>
                  <a:lnTo>
                    <a:pt x="2273" y="984"/>
                  </a:lnTo>
                  <a:lnTo>
                    <a:pt x="2273" y="975"/>
                  </a:lnTo>
                  <a:lnTo>
                    <a:pt x="2277" y="970"/>
                  </a:lnTo>
                  <a:lnTo>
                    <a:pt x="2277" y="965"/>
                  </a:lnTo>
                  <a:lnTo>
                    <a:pt x="2273" y="960"/>
                  </a:lnTo>
                  <a:lnTo>
                    <a:pt x="2273" y="955"/>
                  </a:lnTo>
                  <a:lnTo>
                    <a:pt x="2273" y="946"/>
                  </a:lnTo>
                  <a:lnTo>
                    <a:pt x="2268" y="936"/>
                  </a:lnTo>
                  <a:lnTo>
                    <a:pt x="2268" y="926"/>
                  </a:lnTo>
                  <a:lnTo>
                    <a:pt x="2263" y="917"/>
                  </a:lnTo>
                  <a:lnTo>
                    <a:pt x="2258" y="912"/>
                  </a:lnTo>
                  <a:lnTo>
                    <a:pt x="2253" y="907"/>
                  </a:lnTo>
                  <a:lnTo>
                    <a:pt x="2253" y="902"/>
                  </a:lnTo>
                  <a:lnTo>
                    <a:pt x="2248" y="897"/>
                  </a:lnTo>
                  <a:lnTo>
                    <a:pt x="2253" y="893"/>
                  </a:lnTo>
                  <a:lnTo>
                    <a:pt x="2253" y="888"/>
                  </a:lnTo>
                  <a:lnTo>
                    <a:pt x="2253" y="878"/>
                  </a:lnTo>
                  <a:lnTo>
                    <a:pt x="2253" y="873"/>
                  </a:lnTo>
                  <a:lnTo>
                    <a:pt x="2248" y="864"/>
                  </a:lnTo>
                  <a:lnTo>
                    <a:pt x="2248" y="859"/>
                  </a:lnTo>
                  <a:lnTo>
                    <a:pt x="2244" y="854"/>
                  </a:lnTo>
                  <a:lnTo>
                    <a:pt x="2248" y="849"/>
                  </a:lnTo>
                  <a:lnTo>
                    <a:pt x="2248" y="844"/>
                  </a:lnTo>
                  <a:lnTo>
                    <a:pt x="2253" y="840"/>
                  </a:lnTo>
                  <a:lnTo>
                    <a:pt x="2253" y="835"/>
                  </a:lnTo>
                  <a:lnTo>
                    <a:pt x="2248" y="830"/>
                  </a:lnTo>
                  <a:lnTo>
                    <a:pt x="2248" y="825"/>
                  </a:lnTo>
                  <a:lnTo>
                    <a:pt x="2248" y="820"/>
                  </a:lnTo>
                  <a:lnTo>
                    <a:pt x="2253" y="815"/>
                  </a:lnTo>
                  <a:lnTo>
                    <a:pt x="2258" y="811"/>
                  </a:lnTo>
                  <a:lnTo>
                    <a:pt x="2263" y="806"/>
                  </a:lnTo>
                  <a:lnTo>
                    <a:pt x="2263" y="796"/>
                  </a:lnTo>
                  <a:lnTo>
                    <a:pt x="2263" y="791"/>
                  </a:lnTo>
                  <a:lnTo>
                    <a:pt x="2263" y="782"/>
                  </a:lnTo>
                  <a:lnTo>
                    <a:pt x="2258" y="772"/>
                  </a:lnTo>
                  <a:lnTo>
                    <a:pt x="2258" y="762"/>
                  </a:lnTo>
                  <a:lnTo>
                    <a:pt x="2258" y="757"/>
                  </a:lnTo>
                  <a:lnTo>
                    <a:pt x="2268" y="757"/>
                  </a:lnTo>
                  <a:lnTo>
                    <a:pt x="2273" y="757"/>
                  </a:lnTo>
                  <a:lnTo>
                    <a:pt x="2277" y="753"/>
                  </a:lnTo>
                  <a:lnTo>
                    <a:pt x="2277" y="748"/>
                  </a:lnTo>
                  <a:lnTo>
                    <a:pt x="2277" y="743"/>
                  </a:lnTo>
                  <a:lnTo>
                    <a:pt x="2277" y="738"/>
                  </a:lnTo>
                  <a:lnTo>
                    <a:pt x="2282" y="729"/>
                  </a:lnTo>
                  <a:lnTo>
                    <a:pt x="2287" y="719"/>
                  </a:lnTo>
                  <a:lnTo>
                    <a:pt x="2292" y="704"/>
                  </a:lnTo>
                  <a:lnTo>
                    <a:pt x="2297" y="695"/>
                  </a:lnTo>
                  <a:lnTo>
                    <a:pt x="2302" y="671"/>
                  </a:lnTo>
                  <a:lnTo>
                    <a:pt x="2302" y="661"/>
                  </a:lnTo>
                  <a:lnTo>
                    <a:pt x="2302" y="656"/>
                  </a:lnTo>
                  <a:lnTo>
                    <a:pt x="2302" y="651"/>
                  </a:lnTo>
                  <a:lnTo>
                    <a:pt x="2297" y="647"/>
                  </a:lnTo>
                  <a:lnTo>
                    <a:pt x="2292" y="642"/>
                  </a:lnTo>
                  <a:lnTo>
                    <a:pt x="2292" y="637"/>
                  </a:lnTo>
                  <a:lnTo>
                    <a:pt x="2292" y="632"/>
                  </a:lnTo>
                  <a:lnTo>
                    <a:pt x="2292" y="627"/>
                  </a:lnTo>
                  <a:lnTo>
                    <a:pt x="2292" y="622"/>
                  </a:lnTo>
                  <a:lnTo>
                    <a:pt x="2292" y="618"/>
                  </a:lnTo>
                  <a:lnTo>
                    <a:pt x="2287" y="613"/>
                  </a:lnTo>
                  <a:lnTo>
                    <a:pt x="2287" y="608"/>
                  </a:lnTo>
                  <a:lnTo>
                    <a:pt x="2282" y="608"/>
                  </a:lnTo>
                  <a:lnTo>
                    <a:pt x="2282" y="598"/>
                  </a:lnTo>
                  <a:lnTo>
                    <a:pt x="2282" y="593"/>
                  </a:lnTo>
                  <a:lnTo>
                    <a:pt x="2282" y="589"/>
                  </a:lnTo>
                  <a:lnTo>
                    <a:pt x="2277" y="584"/>
                  </a:lnTo>
                  <a:lnTo>
                    <a:pt x="2277" y="579"/>
                  </a:lnTo>
                  <a:lnTo>
                    <a:pt x="2273" y="574"/>
                  </a:lnTo>
                  <a:lnTo>
                    <a:pt x="2268" y="569"/>
                  </a:lnTo>
                  <a:lnTo>
                    <a:pt x="2263" y="564"/>
                  </a:lnTo>
                  <a:lnTo>
                    <a:pt x="2263" y="560"/>
                  </a:lnTo>
                  <a:lnTo>
                    <a:pt x="2263" y="550"/>
                  </a:lnTo>
                  <a:lnTo>
                    <a:pt x="2263" y="545"/>
                  </a:lnTo>
                  <a:lnTo>
                    <a:pt x="2263" y="540"/>
                  </a:lnTo>
                  <a:lnTo>
                    <a:pt x="2258" y="536"/>
                  </a:lnTo>
                  <a:lnTo>
                    <a:pt x="2258" y="531"/>
                  </a:lnTo>
                  <a:lnTo>
                    <a:pt x="2248" y="526"/>
                  </a:lnTo>
                  <a:lnTo>
                    <a:pt x="2239" y="521"/>
                  </a:lnTo>
                  <a:lnTo>
                    <a:pt x="2234" y="521"/>
                  </a:lnTo>
                  <a:lnTo>
                    <a:pt x="2229" y="516"/>
                  </a:lnTo>
                  <a:lnTo>
                    <a:pt x="2229" y="511"/>
                  </a:lnTo>
                  <a:lnTo>
                    <a:pt x="2224" y="507"/>
                  </a:lnTo>
                  <a:lnTo>
                    <a:pt x="2215" y="502"/>
                  </a:lnTo>
                  <a:lnTo>
                    <a:pt x="2210" y="492"/>
                  </a:lnTo>
                  <a:lnTo>
                    <a:pt x="2210" y="487"/>
                  </a:lnTo>
                  <a:lnTo>
                    <a:pt x="2210" y="482"/>
                  </a:lnTo>
                  <a:lnTo>
                    <a:pt x="2215" y="478"/>
                  </a:lnTo>
                  <a:lnTo>
                    <a:pt x="2220" y="468"/>
                  </a:lnTo>
                  <a:lnTo>
                    <a:pt x="2224" y="463"/>
                  </a:lnTo>
                  <a:lnTo>
                    <a:pt x="2229" y="463"/>
                  </a:lnTo>
                  <a:lnTo>
                    <a:pt x="2234" y="463"/>
                  </a:lnTo>
                  <a:lnTo>
                    <a:pt x="2239" y="458"/>
                  </a:lnTo>
                  <a:lnTo>
                    <a:pt x="2244" y="449"/>
                  </a:lnTo>
                  <a:lnTo>
                    <a:pt x="2244" y="444"/>
                  </a:lnTo>
                  <a:lnTo>
                    <a:pt x="2244" y="439"/>
                  </a:lnTo>
                  <a:lnTo>
                    <a:pt x="2244" y="429"/>
                  </a:lnTo>
                  <a:lnTo>
                    <a:pt x="2244" y="425"/>
                  </a:lnTo>
                  <a:lnTo>
                    <a:pt x="2244" y="420"/>
                  </a:lnTo>
                  <a:lnTo>
                    <a:pt x="2244" y="415"/>
                  </a:lnTo>
                  <a:lnTo>
                    <a:pt x="2244" y="410"/>
                  </a:lnTo>
                  <a:lnTo>
                    <a:pt x="2248" y="410"/>
                  </a:lnTo>
                  <a:lnTo>
                    <a:pt x="2248" y="405"/>
                  </a:lnTo>
                  <a:lnTo>
                    <a:pt x="2248" y="400"/>
                  </a:lnTo>
                  <a:lnTo>
                    <a:pt x="2244" y="396"/>
                  </a:lnTo>
                  <a:lnTo>
                    <a:pt x="2234" y="386"/>
                  </a:lnTo>
                  <a:lnTo>
                    <a:pt x="2229" y="381"/>
                  </a:lnTo>
                  <a:lnTo>
                    <a:pt x="2220" y="372"/>
                  </a:lnTo>
                  <a:lnTo>
                    <a:pt x="2220" y="367"/>
                  </a:lnTo>
                  <a:lnTo>
                    <a:pt x="2215" y="357"/>
                  </a:lnTo>
                  <a:lnTo>
                    <a:pt x="2215" y="347"/>
                  </a:lnTo>
                  <a:lnTo>
                    <a:pt x="2210" y="343"/>
                  </a:lnTo>
                  <a:lnTo>
                    <a:pt x="2205" y="333"/>
                  </a:lnTo>
                  <a:lnTo>
                    <a:pt x="2195" y="318"/>
                  </a:lnTo>
                  <a:lnTo>
                    <a:pt x="2186" y="309"/>
                  </a:lnTo>
                  <a:lnTo>
                    <a:pt x="2181" y="299"/>
                  </a:lnTo>
                  <a:lnTo>
                    <a:pt x="2181" y="289"/>
                  </a:lnTo>
                  <a:lnTo>
                    <a:pt x="2181" y="280"/>
                  </a:lnTo>
                  <a:lnTo>
                    <a:pt x="2181" y="275"/>
                  </a:lnTo>
                  <a:lnTo>
                    <a:pt x="2181" y="265"/>
                  </a:lnTo>
                  <a:lnTo>
                    <a:pt x="2181" y="261"/>
                  </a:lnTo>
                  <a:lnTo>
                    <a:pt x="2181" y="256"/>
                  </a:lnTo>
                  <a:lnTo>
                    <a:pt x="2176" y="256"/>
                  </a:lnTo>
                  <a:lnTo>
                    <a:pt x="2176" y="251"/>
                  </a:lnTo>
                  <a:lnTo>
                    <a:pt x="2176" y="241"/>
                  </a:lnTo>
                  <a:lnTo>
                    <a:pt x="2176" y="236"/>
                  </a:lnTo>
                  <a:lnTo>
                    <a:pt x="2181" y="232"/>
                  </a:lnTo>
                  <a:lnTo>
                    <a:pt x="2186" y="227"/>
                  </a:lnTo>
                  <a:lnTo>
                    <a:pt x="2191" y="227"/>
                  </a:lnTo>
                  <a:lnTo>
                    <a:pt x="2195" y="222"/>
                  </a:lnTo>
                  <a:lnTo>
                    <a:pt x="2195" y="217"/>
                  </a:lnTo>
                  <a:lnTo>
                    <a:pt x="2200" y="212"/>
                  </a:lnTo>
                  <a:lnTo>
                    <a:pt x="2205" y="207"/>
                  </a:lnTo>
                  <a:lnTo>
                    <a:pt x="2210" y="203"/>
                  </a:lnTo>
                  <a:lnTo>
                    <a:pt x="2215" y="193"/>
                  </a:lnTo>
                  <a:lnTo>
                    <a:pt x="2215" y="188"/>
                  </a:lnTo>
                  <a:lnTo>
                    <a:pt x="2215" y="179"/>
                  </a:lnTo>
                  <a:lnTo>
                    <a:pt x="2220" y="174"/>
                  </a:lnTo>
                </a:path>
              </a:pathLst>
            </a:custGeom>
            <a:noFill/>
            <a:ln w="38100">
              <a:solidFill>
                <a:srgbClr val="00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97" name="Freeform 67">
              <a:extLst>
                <a:ext uri="{FF2B5EF4-FFF2-40B4-BE49-F238E27FC236}">
                  <a16:creationId xmlns:a16="http://schemas.microsoft.com/office/drawing/2014/main" id="{8C9A49B8-C389-456F-A1C5-FF52A1359FFB}"/>
                </a:ext>
              </a:extLst>
            </p:cNvPr>
            <p:cNvSpPr>
              <a:spLocks/>
            </p:cNvSpPr>
            <p:nvPr/>
          </p:nvSpPr>
          <p:spPr bwMode="auto">
            <a:xfrm>
              <a:off x="2368118" y="1316615"/>
              <a:ext cx="734701" cy="421639"/>
            </a:xfrm>
            <a:custGeom>
              <a:avLst/>
              <a:gdLst>
                <a:gd name="T0" fmla="*/ 0 w 405"/>
                <a:gd name="T1" fmla="*/ 3 h 251"/>
                <a:gd name="T2" fmla="*/ 7 w 405"/>
                <a:gd name="T3" fmla="*/ 3 h 251"/>
                <a:gd name="T4" fmla="*/ 7 w 405"/>
                <a:gd name="T5" fmla="*/ 3 h 251"/>
                <a:gd name="T6" fmla="*/ 7 w 405"/>
                <a:gd name="T7" fmla="*/ 3 h 251"/>
                <a:gd name="T8" fmla="*/ 7 w 405"/>
                <a:gd name="T9" fmla="*/ 3 h 251"/>
                <a:gd name="T10" fmla="*/ 7 w 405"/>
                <a:gd name="T11" fmla="*/ 3 h 251"/>
                <a:gd name="T12" fmla="*/ 7 w 405"/>
                <a:gd name="T13" fmla="*/ 3 h 251"/>
                <a:gd name="T14" fmla="*/ 7 w 405"/>
                <a:gd name="T15" fmla="*/ 3 h 251"/>
                <a:gd name="T16" fmla="*/ 7 w 405"/>
                <a:gd name="T17" fmla="*/ 3 h 251"/>
                <a:gd name="T18" fmla="*/ 7 w 405"/>
                <a:gd name="T19" fmla="*/ 3 h 251"/>
                <a:gd name="T20" fmla="*/ 7 w 405"/>
                <a:gd name="T21" fmla="*/ 3 h 251"/>
                <a:gd name="T22" fmla="*/ 7 w 405"/>
                <a:gd name="T23" fmla="*/ 3 h 251"/>
                <a:gd name="T24" fmla="*/ 7 w 405"/>
                <a:gd name="T25" fmla="*/ 3 h 251"/>
                <a:gd name="T26" fmla="*/ 7 w 405"/>
                <a:gd name="T27" fmla="*/ 3 h 251"/>
                <a:gd name="T28" fmla="*/ 7 w 405"/>
                <a:gd name="T29" fmla="*/ 3 h 251"/>
                <a:gd name="T30" fmla="*/ 7 w 405"/>
                <a:gd name="T31" fmla="*/ 3 h 251"/>
                <a:gd name="T32" fmla="*/ 7 w 405"/>
                <a:gd name="T33" fmla="*/ 3 h 251"/>
                <a:gd name="T34" fmla="*/ 7 w 405"/>
                <a:gd name="T35" fmla="*/ 3 h 251"/>
                <a:gd name="T36" fmla="*/ 7 w 405"/>
                <a:gd name="T37" fmla="*/ 3 h 251"/>
                <a:gd name="T38" fmla="*/ 7 w 405"/>
                <a:gd name="T39" fmla="*/ 3 h 251"/>
                <a:gd name="T40" fmla="*/ 7 w 405"/>
                <a:gd name="T41" fmla="*/ 3 h 251"/>
                <a:gd name="T42" fmla="*/ 7 w 405"/>
                <a:gd name="T43" fmla="*/ 3 h 251"/>
                <a:gd name="T44" fmla="*/ 7 w 405"/>
                <a:gd name="T45" fmla="*/ 3 h 251"/>
                <a:gd name="T46" fmla="*/ 7 w 405"/>
                <a:gd name="T47" fmla="*/ 3 h 251"/>
                <a:gd name="T48" fmla="*/ 7 w 405"/>
                <a:gd name="T49" fmla="*/ 3 h 251"/>
                <a:gd name="T50" fmla="*/ 7 w 405"/>
                <a:gd name="T51" fmla="*/ 0 h 251"/>
                <a:gd name="T52" fmla="*/ 7 w 405"/>
                <a:gd name="T53" fmla="*/ 3 h 251"/>
                <a:gd name="T54" fmla="*/ 7 w 405"/>
                <a:gd name="T55" fmla="*/ 3 h 251"/>
                <a:gd name="T56" fmla="*/ 7 w 405"/>
                <a:gd name="T57" fmla="*/ 3 h 251"/>
                <a:gd name="T58" fmla="*/ 7 w 405"/>
                <a:gd name="T59" fmla="*/ 3 h 251"/>
                <a:gd name="T60" fmla="*/ 7 w 405"/>
                <a:gd name="T61" fmla="*/ 3 h 251"/>
                <a:gd name="T62" fmla="*/ 7 w 405"/>
                <a:gd name="T63" fmla="*/ 3 h 251"/>
                <a:gd name="T64" fmla="*/ 7 w 405"/>
                <a:gd name="T65" fmla="*/ 3 h 251"/>
                <a:gd name="T66" fmla="*/ 7 w 405"/>
                <a:gd name="T67" fmla="*/ 3 h 251"/>
                <a:gd name="T68" fmla="*/ 7 w 405"/>
                <a:gd name="T69" fmla="*/ 3 h 251"/>
                <a:gd name="T70" fmla="*/ 7 w 405"/>
                <a:gd name="T71" fmla="*/ 3 h 251"/>
                <a:gd name="T72" fmla="*/ 7 w 405"/>
                <a:gd name="T73" fmla="*/ 3 h 251"/>
                <a:gd name="T74" fmla="*/ 7 w 405"/>
                <a:gd name="T75" fmla="*/ 3 h 251"/>
                <a:gd name="T76" fmla="*/ 7 w 405"/>
                <a:gd name="T77" fmla="*/ 3 h 251"/>
                <a:gd name="T78" fmla="*/ 7 w 405"/>
                <a:gd name="T79" fmla="*/ 3 h 251"/>
                <a:gd name="T80" fmla="*/ 7 w 405"/>
                <a:gd name="T81" fmla="*/ 3 h 251"/>
                <a:gd name="T82" fmla="*/ 7 w 405"/>
                <a:gd name="T83" fmla="*/ 3 h 251"/>
                <a:gd name="T84" fmla="*/ 7 w 405"/>
                <a:gd name="T85" fmla="*/ 3 h 251"/>
                <a:gd name="T86" fmla="*/ 7 w 405"/>
                <a:gd name="T87" fmla="*/ 3 h 251"/>
                <a:gd name="T88" fmla="*/ 7 w 405"/>
                <a:gd name="T89" fmla="*/ 3 h 251"/>
                <a:gd name="T90" fmla="*/ 7 w 405"/>
                <a:gd name="T91" fmla="*/ 3 h 251"/>
                <a:gd name="T92" fmla="*/ 7 w 405"/>
                <a:gd name="T93" fmla="*/ 3 h 251"/>
                <a:gd name="T94" fmla="*/ 7 w 405"/>
                <a:gd name="T95" fmla="*/ 3 h 251"/>
                <a:gd name="T96" fmla="*/ 7 w 405"/>
                <a:gd name="T97" fmla="*/ 3 h 251"/>
                <a:gd name="T98" fmla="*/ 7 w 405"/>
                <a:gd name="T99" fmla="*/ 3 h 251"/>
                <a:gd name="T100" fmla="*/ 7 w 405"/>
                <a:gd name="T101" fmla="*/ 3 h 251"/>
                <a:gd name="T102" fmla="*/ 7 w 405"/>
                <a:gd name="T103" fmla="*/ 3 h 251"/>
                <a:gd name="T104" fmla="*/ 7 w 405"/>
                <a:gd name="T105" fmla="*/ 3 h 25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5"/>
                <a:gd name="T160" fmla="*/ 0 h 251"/>
                <a:gd name="T161" fmla="*/ 405 w 405"/>
                <a:gd name="T162" fmla="*/ 251 h 25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5" h="251">
                  <a:moveTo>
                    <a:pt x="34" y="251"/>
                  </a:moveTo>
                  <a:lnTo>
                    <a:pt x="0" y="193"/>
                  </a:lnTo>
                  <a:lnTo>
                    <a:pt x="29" y="198"/>
                  </a:lnTo>
                  <a:lnTo>
                    <a:pt x="43" y="189"/>
                  </a:lnTo>
                  <a:lnTo>
                    <a:pt x="58" y="193"/>
                  </a:lnTo>
                  <a:lnTo>
                    <a:pt x="67" y="184"/>
                  </a:lnTo>
                  <a:lnTo>
                    <a:pt x="77" y="169"/>
                  </a:lnTo>
                  <a:lnTo>
                    <a:pt x="96" y="160"/>
                  </a:lnTo>
                  <a:lnTo>
                    <a:pt x="106" y="145"/>
                  </a:lnTo>
                  <a:lnTo>
                    <a:pt x="125" y="131"/>
                  </a:lnTo>
                  <a:lnTo>
                    <a:pt x="135" y="131"/>
                  </a:lnTo>
                  <a:lnTo>
                    <a:pt x="149" y="131"/>
                  </a:lnTo>
                  <a:lnTo>
                    <a:pt x="169" y="126"/>
                  </a:lnTo>
                  <a:lnTo>
                    <a:pt x="178" y="121"/>
                  </a:lnTo>
                  <a:lnTo>
                    <a:pt x="183" y="106"/>
                  </a:lnTo>
                  <a:lnTo>
                    <a:pt x="193" y="92"/>
                  </a:lnTo>
                  <a:lnTo>
                    <a:pt x="173" y="92"/>
                  </a:lnTo>
                  <a:lnTo>
                    <a:pt x="154" y="92"/>
                  </a:lnTo>
                  <a:lnTo>
                    <a:pt x="149" y="97"/>
                  </a:lnTo>
                  <a:lnTo>
                    <a:pt x="130" y="87"/>
                  </a:lnTo>
                  <a:lnTo>
                    <a:pt x="106" y="82"/>
                  </a:lnTo>
                  <a:lnTo>
                    <a:pt x="87" y="73"/>
                  </a:lnTo>
                  <a:lnTo>
                    <a:pt x="67" y="63"/>
                  </a:lnTo>
                  <a:lnTo>
                    <a:pt x="96" y="58"/>
                  </a:lnTo>
                  <a:lnTo>
                    <a:pt x="106" y="68"/>
                  </a:lnTo>
                  <a:lnTo>
                    <a:pt x="135" y="82"/>
                  </a:lnTo>
                  <a:lnTo>
                    <a:pt x="159" y="87"/>
                  </a:lnTo>
                  <a:lnTo>
                    <a:pt x="173" y="82"/>
                  </a:lnTo>
                  <a:lnTo>
                    <a:pt x="193" y="87"/>
                  </a:lnTo>
                  <a:lnTo>
                    <a:pt x="222" y="82"/>
                  </a:lnTo>
                  <a:lnTo>
                    <a:pt x="251" y="73"/>
                  </a:lnTo>
                  <a:lnTo>
                    <a:pt x="284" y="73"/>
                  </a:lnTo>
                  <a:lnTo>
                    <a:pt x="309" y="63"/>
                  </a:lnTo>
                  <a:lnTo>
                    <a:pt x="318" y="53"/>
                  </a:lnTo>
                  <a:lnTo>
                    <a:pt x="294" y="53"/>
                  </a:lnTo>
                  <a:lnTo>
                    <a:pt x="270" y="53"/>
                  </a:lnTo>
                  <a:lnTo>
                    <a:pt x="255" y="49"/>
                  </a:lnTo>
                  <a:lnTo>
                    <a:pt x="236" y="44"/>
                  </a:lnTo>
                  <a:lnTo>
                    <a:pt x="222" y="44"/>
                  </a:lnTo>
                  <a:lnTo>
                    <a:pt x="202" y="44"/>
                  </a:lnTo>
                  <a:lnTo>
                    <a:pt x="188" y="44"/>
                  </a:lnTo>
                  <a:lnTo>
                    <a:pt x="173" y="44"/>
                  </a:lnTo>
                  <a:lnTo>
                    <a:pt x="159" y="34"/>
                  </a:lnTo>
                  <a:lnTo>
                    <a:pt x="144" y="29"/>
                  </a:lnTo>
                  <a:lnTo>
                    <a:pt x="135" y="24"/>
                  </a:lnTo>
                  <a:lnTo>
                    <a:pt x="125" y="24"/>
                  </a:lnTo>
                  <a:lnTo>
                    <a:pt x="96" y="53"/>
                  </a:lnTo>
                  <a:lnTo>
                    <a:pt x="96" y="34"/>
                  </a:lnTo>
                  <a:lnTo>
                    <a:pt x="96" y="24"/>
                  </a:lnTo>
                  <a:lnTo>
                    <a:pt x="96" y="10"/>
                  </a:lnTo>
                  <a:lnTo>
                    <a:pt x="96" y="0"/>
                  </a:lnTo>
                  <a:lnTo>
                    <a:pt x="111" y="0"/>
                  </a:lnTo>
                  <a:lnTo>
                    <a:pt x="125" y="0"/>
                  </a:lnTo>
                  <a:lnTo>
                    <a:pt x="149" y="15"/>
                  </a:lnTo>
                  <a:lnTo>
                    <a:pt x="169" y="15"/>
                  </a:lnTo>
                  <a:lnTo>
                    <a:pt x="183" y="29"/>
                  </a:lnTo>
                  <a:lnTo>
                    <a:pt x="202" y="34"/>
                  </a:lnTo>
                  <a:lnTo>
                    <a:pt x="222" y="29"/>
                  </a:lnTo>
                  <a:lnTo>
                    <a:pt x="236" y="29"/>
                  </a:lnTo>
                  <a:lnTo>
                    <a:pt x="255" y="34"/>
                  </a:lnTo>
                  <a:lnTo>
                    <a:pt x="275" y="39"/>
                  </a:lnTo>
                  <a:lnTo>
                    <a:pt x="294" y="44"/>
                  </a:lnTo>
                  <a:lnTo>
                    <a:pt x="318" y="44"/>
                  </a:lnTo>
                  <a:lnTo>
                    <a:pt x="347" y="44"/>
                  </a:lnTo>
                  <a:lnTo>
                    <a:pt x="362" y="44"/>
                  </a:lnTo>
                  <a:lnTo>
                    <a:pt x="376" y="44"/>
                  </a:lnTo>
                  <a:lnTo>
                    <a:pt x="391" y="53"/>
                  </a:lnTo>
                  <a:lnTo>
                    <a:pt x="395" y="73"/>
                  </a:lnTo>
                  <a:lnTo>
                    <a:pt x="405" y="87"/>
                  </a:lnTo>
                  <a:lnTo>
                    <a:pt x="400" y="111"/>
                  </a:lnTo>
                  <a:lnTo>
                    <a:pt x="400" y="135"/>
                  </a:lnTo>
                  <a:lnTo>
                    <a:pt x="395" y="160"/>
                  </a:lnTo>
                  <a:lnTo>
                    <a:pt x="395" y="184"/>
                  </a:lnTo>
                  <a:lnTo>
                    <a:pt x="405" y="198"/>
                  </a:lnTo>
                  <a:lnTo>
                    <a:pt x="395" y="208"/>
                  </a:lnTo>
                  <a:lnTo>
                    <a:pt x="391" y="198"/>
                  </a:lnTo>
                  <a:lnTo>
                    <a:pt x="386" y="179"/>
                  </a:lnTo>
                  <a:lnTo>
                    <a:pt x="381" y="160"/>
                  </a:lnTo>
                  <a:lnTo>
                    <a:pt x="386" y="135"/>
                  </a:lnTo>
                  <a:lnTo>
                    <a:pt x="386" y="121"/>
                  </a:lnTo>
                  <a:lnTo>
                    <a:pt x="376" y="106"/>
                  </a:lnTo>
                  <a:lnTo>
                    <a:pt x="371" y="92"/>
                  </a:lnTo>
                  <a:lnTo>
                    <a:pt x="357" y="73"/>
                  </a:lnTo>
                  <a:lnTo>
                    <a:pt x="342" y="68"/>
                  </a:lnTo>
                  <a:lnTo>
                    <a:pt x="328" y="68"/>
                  </a:lnTo>
                  <a:lnTo>
                    <a:pt x="318" y="73"/>
                  </a:lnTo>
                  <a:lnTo>
                    <a:pt x="299" y="78"/>
                  </a:lnTo>
                  <a:lnTo>
                    <a:pt x="275" y="87"/>
                  </a:lnTo>
                  <a:lnTo>
                    <a:pt x="251" y="87"/>
                  </a:lnTo>
                  <a:lnTo>
                    <a:pt x="231" y="92"/>
                  </a:lnTo>
                  <a:lnTo>
                    <a:pt x="212" y="97"/>
                  </a:lnTo>
                  <a:lnTo>
                    <a:pt x="202" y="106"/>
                  </a:lnTo>
                  <a:lnTo>
                    <a:pt x="198" y="121"/>
                  </a:lnTo>
                  <a:lnTo>
                    <a:pt x="188" y="131"/>
                  </a:lnTo>
                  <a:lnTo>
                    <a:pt x="178" y="140"/>
                  </a:lnTo>
                  <a:lnTo>
                    <a:pt x="164" y="145"/>
                  </a:lnTo>
                  <a:lnTo>
                    <a:pt x="149" y="145"/>
                  </a:lnTo>
                  <a:lnTo>
                    <a:pt x="140" y="145"/>
                  </a:lnTo>
                  <a:lnTo>
                    <a:pt x="125" y="150"/>
                  </a:lnTo>
                  <a:lnTo>
                    <a:pt x="111" y="164"/>
                  </a:lnTo>
                  <a:lnTo>
                    <a:pt x="101" y="179"/>
                  </a:lnTo>
                  <a:lnTo>
                    <a:pt x="77" y="193"/>
                  </a:lnTo>
                  <a:lnTo>
                    <a:pt x="67" y="203"/>
                  </a:lnTo>
                  <a:lnTo>
                    <a:pt x="58" y="213"/>
                  </a:lnTo>
                  <a:lnTo>
                    <a:pt x="58" y="227"/>
                  </a:lnTo>
                  <a:lnTo>
                    <a:pt x="38" y="237"/>
                  </a:lnTo>
                  <a:lnTo>
                    <a:pt x="34" y="251"/>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98" name="Freeform 68">
              <a:extLst>
                <a:ext uri="{FF2B5EF4-FFF2-40B4-BE49-F238E27FC236}">
                  <a16:creationId xmlns:a16="http://schemas.microsoft.com/office/drawing/2014/main" id="{892A7A09-9CA9-4E98-96CA-33C847E6D1B3}"/>
                </a:ext>
              </a:extLst>
            </p:cNvPr>
            <p:cNvSpPr>
              <a:spLocks/>
            </p:cNvSpPr>
            <p:nvPr/>
          </p:nvSpPr>
          <p:spPr bwMode="auto">
            <a:xfrm>
              <a:off x="2368118" y="1316615"/>
              <a:ext cx="734701" cy="421639"/>
            </a:xfrm>
            <a:custGeom>
              <a:avLst/>
              <a:gdLst>
                <a:gd name="T0" fmla="*/ 0 w 405"/>
                <a:gd name="T1" fmla="*/ 3 h 251"/>
                <a:gd name="T2" fmla="*/ 7 w 405"/>
                <a:gd name="T3" fmla="*/ 3 h 251"/>
                <a:gd name="T4" fmla="*/ 7 w 405"/>
                <a:gd name="T5" fmla="*/ 3 h 251"/>
                <a:gd name="T6" fmla="*/ 7 w 405"/>
                <a:gd name="T7" fmla="*/ 3 h 251"/>
                <a:gd name="T8" fmla="*/ 7 w 405"/>
                <a:gd name="T9" fmla="*/ 3 h 251"/>
                <a:gd name="T10" fmla="*/ 7 w 405"/>
                <a:gd name="T11" fmla="*/ 3 h 251"/>
                <a:gd name="T12" fmla="*/ 7 w 405"/>
                <a:gd name="T13" fmla="*/ 3 h 251"/>
                <a:gd name="T14" fmla="*/ 7 w 405"/>
                <a:gd name="T15" fmla="*/ 3 h 251"/>
                <a:gd name="T16" fmla="*/ 7 w 405"/>
                <a:gd name="T17" fmla="*/ 3 h 251"/>
                <a:gd name="T18" fmla="*/ 7 w 405"/>
                <a:gd name="T19" fmla="*/ 3 h 251"/>
                <a:gd name="T20" fmla="*/ 7 w 405"/>
                <a:gd name="T21" fmla="*/ 3 h 251"/>
                <a:gd name="T22" fmla="*/ 7 w 405"/>
                <a:gd name="T23" fmla="*/ 3 h 251"/>
                <a:gd name="T24" fmla="*/ 7 w 405"/>
                <a:gd name="T25" fmla="*/ 3 h 251"/>
                <a:gd name="T26" fmla="*/ 7 w 405"/>
                <a:gd name="T27" fmla="*/ 3 h 251"/>
                <a:gd name="T28" fmla="*/ 7 w 405"/>
                <a:gd name="T29" fmla="*/ 3 h 251"/>
                <a:gd name="T30" fmla="*/ 7 w 405"/>
                <a:gd name="T31" fmla="*/ 3 h 251"/>
                <a:gd name="T32" fmla="*/ 7 w 405"/>
                <a:gd name="T33" fmla="*/ 3 h 251"/>
                <a:gd name="T34" fmla="*/ 7 w 405"/>
                <a:gd name="T35" fmla="*/ 3 h 251"/>
                <a:gd name="T36" fmla="*/ 7 w 405"/>
                <a:gd name="T37" fmla="*/ 3 h 251"/>
                <a:gd name="T38" fmla="*/ 7 w 405"/>
                <a:gd name="T39" fmla="*/ 3 h 251"/>
                <a:gd name="T40" fmla="*/ 7 w 405"/>
                <a:gd name="T41" fmla="*/ 3 h 251"/>
                <a:gd name="T42" fmla="*/ 7 w 405"/>
                <a:gd name="T43" fmla="*/ 3 h 251"/>
                <a:gd name="T44" fmla="*/ 7 w 405"/>
                <a:gd name="T45" fmla="*/ 3 h 251"/>
                <a:gd name="T46" fmla="*/ 7 w 405"/>
                <a:gd name="T47" fmla="*/ 3 h 251"/>
                <a:gd name="T48" fmla="*/ 7 w 405"/>
                <a:gd name="T49" fmla="*/ 3 h 251"/>
                <a:gd name="T50" fmla="*/ 7 w 405"/>
                <a:gd name="T51" fmla="*/ 0 h 251"/>
                <a:gd name="T52" fmla="*/ 7 w 405"/>
                <a:gd name="T53" fmla="*/ 3 h 251"/>
                <a:gd name="T54" fmla="*/ 7 w 405"/>
                <a:gd name="T55" fmla="*/ 3 h 251"/>
                <a:gd name="T56" fmla="*/ 7 w 405"/>
                <a:gd name="T57" fmla="*/ 3 h 251"/>
                <a:gd name="T58" fmla="*/ 7 w 405"/>
                <a:gd name="T59" fmla="*/ 3 h 251"/>
                <a:gd name="T60" fmla="*/ 7 w 405"/>
                <a:gd name="T61" fmla="*/ 3 h 251"/>
                <a:gd name="T62" fmla="*/ 7 w 405"/>
                <a:gd name="T63" fmla="*/ 3 h 251"/>
                <a:gd name="T64" fmla="*/ 7 w 405"/>
                <a:gd name="T65" fmla="*/ 3 h 251"/>
                <a:gd name="T66" fmla="*/ 7 w 405"/>
                <a:gd name="T67" fmla="*/ 3 h 251"/>
                <a:gd name="T68" fmla="*/ 7 w 405"/>
                <a:gd name="T69" fmla="*/ 3 h 251"/>
                <a:gd name="T70" fmla="*/ 7 w 405"/>
                <a:gd name="T71" fmla="*/ 3 h 251"/>
                <a:gd name="T72" fmla="*/ 7 w 405"/>
                <a:gd name="T73" fmla="*/ 3 h 251"/>
                <a:gd name="T74" fmla="*/ 7 w 405"/>
                <a:gd name="T75" fmla="*/ 3 h 251"/>
                <a:gd name="T76" fmla="*/ 7 w 405"/>
                <a:gd name="T77" fmla="*/ 3 h 251"/>
                <a:gd name="T78" fmla="*/ 7 w 405"/>
                <a:gd name="T79" fmla="*/ 3 h 251"/>
                <a:gd name="T80" fmla="*/ 7 w 405"/>
                <a:gd name="T81" fmla="*/ 3 h 251"/>
                <a:gd name="T82" fmla="*/ 7 w 405"/>
                <a:gd name="T83" fmla="*/ 3 h 251"/>
                <a:gd name="T84" fmla="*/ 7 w 405"/>
                <a:gd name="T85" fmla="*/ 3 h 251"/>
                <a:gd name="T86" fmla="*/ 7 w 405"/>
                <a:gd name="T87" fmla="*/ 3 h 251"/>
                <a:gd name="T88" fmla="*/ 7 w 405"/>
                <a:gd name="T89" fmla="*/ 3 h 251"/>
                <a:gd name="T90" fmla="*/ 7 w 405"/>
                <a:gd name="T91" fmla="*/ 3 h 251"/>
                <a:gd name="T92" fmla="*/ 7 w 405"/>
                <a:gd name="T93" fmla="*/ 3 h 251"/>
                <a:gd name="T94" fmla="*/ 7 w 405"/>
                <a:gd name="T95" fmla="*/ 3 h 251"/>
                <a:gd name="T96" fmla="*/ 7 w 405"/>
                <a:gd name="T97" fmla="*/ 3 h 251"/>
                <a:gd name="T98" fmla="*/ 7 w 405"/>
                <a:gd name="T99" fmla="*/ 3 h 251"/>
                <a:gd name="T100" fmla="*/ 7 w 405"/>
                <a:gd name="T101" fmla="*/ 3 h 251"/>
                <a:gd name="T102" fmla="*/ 7 w 405"/>
                <a:gd name="T103" fmla="*/ 3 h 251"/>
                <a:gd name="T104" fmla="*/ 7 w 405"/>
                <a:gd name="T105" fmla="*/ 3 h 25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5"/>
                <a:gd name="T160" fmla="*/ 0 h 251"/>
                <a:gd name="T161" fmla="*/ 405 w 405"/>
                <a:gd name="T162" fmla="*/ 251 h 25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5" h="251">
                  <a:moveTo>
                    <a:pt x="34" y="251"/>
                  </a:moveTo>
                  <a:lnTo>
                    <a:pt x="0" y="193"/>
                  </a:lnTo>
                  <a:lnTo>
                    <a:pt x="29" y="198"/>
                  </a:lnTo>
                  <a:lnTo>
                    <a:pt x="43" y="189"/>
                  </a:lnTo>
                  <a:lnTo>
                    <a:pt x="58" y="193"/>
                  </a:lnTo>
                  <a:lnTo>
                    <a:pt x="67" y="184"/>
                  </a:lnTo>
                  <a:lnTo>
                    <a:pt x="77" y="169"/>
                  </a:lnTo>
                  <a:lnTo>
                    <a:pt x="96" y="160"/>
                  </a:lnTo>
                  <a:lnTo>
                    <a:pt x="106" y="145"/>
                  </a:lnTo>
                  <a:lnTo>
                    <a:pt x="125" y="131"/>
                  </a:lnTo>
                  <a:lnTo>
                    <a:pt x="135" y="131"/>
                  </a:lnTo>
                  <a:lnTo>
                    <a:pt x="149" y="131"/>
                  </a:lnTo>
                  <a:lnTo>
                    <a:pt x="169" y="126"/>
                  </a:lnTo>
                  <a:lnTo>
                    <a:pt x="178" y="121"/>
                  </a:lnTo>
                  <a:lnTo>
                    <a:pt x="183" y="106"/>
                  </a:lnTo>
                  <a:lnTo>
                    <a:pt x="193" y="92"/>
                  </a:lnTo>
                  <a:lnTo>
                    <a:pt x="173" y="92"/>
                  </a:lnTo>
                  <a:lnTo>
                    <a:pt x="154" y="92"/>
                  </a:lnTo>
                  <a:lnTo>
                    <a:pt x="149" y="97"/>
                  </a:lnTo>
                  <a:lnTo>
                    <a:pt x="130" y="87"/>
                  </a:lnTo>
                  <a:lnTo>
                    <a:pt x="106" y="82"/>
                  </a:lnTo>
                  <a:lnTo>
                    <a:pt x="87" y="73"/>
                  </a:lnTo>
                  <a:lnTo>
                    <a:pt x="67" y="63"/>
                  </a:lnTo>
                  <a:lnTo>
                    <a:pt x="96" y="58"/>
                  </a:lnTo>
                  <a:lnTo>
                    <a:pt x="106" y="68"/>
                  </a:lnTo>
                  <a:lnTo>
                    <a:pt x="135" y="82"/>
                  </a:lnTo>
                  <a:lnTo>
                    <a:pt x="159" y="87"/>
                  </a:lnTo>
                  <a:lnTo>
                    <a:pt x="173" y="82"/>
                  </a:lnTo>
                  <a:lnTo>
                    <a:pt x="193" y="87"/>
                  </a:lnTo>
                  <a:lnTo>
                    <a:pt x="222" y="82"/>
                  </a:lnTo>
                  <a:lnTo>
                    <a:pt x="251" y="73"/>
                  </a:lnTo>
                  <a:lnTo>
                    <a:pt x="284" y="73"/>
                  </a:lnTo>
                  <a:lnTo>
                    <a:pt x="309" y="63"/>
                  </a:lnTo>
                  <a:lnTo>
                    <a:pt x="318" y="53"/>
                  </a:lnTo>
                  <a:lnTo>
                    <a:pt x="294" y="53"/>
                  </a:lnTo>
                  <a:lnTo>
                    <a:pt x="270" y="53"/>
                  </a:lnTo>
                  <a:lnTo>
                    <a:pt x="255" y="49"/>
                  </a:lnTo>
                  <a:lnTo>
                    <a:pt x="236" y="44"/>
                  </a:lnTo>
                  <a:lnTo>
                    <a:pt x="222" y="44"/>
                  </a:lnTo>
                  <a:lnTo>
                    <a:pt x="202" y="44"/>
                  </a:lnTo>
                  <a:lnTo>
                    <a:pt x="188" y="44"/>
                  </a:lnTo>
                  <a:lnTo>
                    <a:pt x="173" y="44"/>
                  </a:lnTo>
                  <a:lnTo>
                    <a:pt x="159" y="34"/>
                  </a:lnTo>
                  <a:lnTo>
                    <a:pt x="144" y="29"/>
                  </a:lnTo>
                  <a:lnTo>
                    <a:pt x="135" y="24"/>
                  </a:lnTo>
                  <a:lnTo>
                    <a:pt x="125" y="24"/>
                  </a:lnTo>
                  <a:lnTo>
                    <a:pt x="96" y="53"/>
                  </a:lnTo>
                  <a:lnTo>
                    <a:pt x="96" y="34"/>
                  </a:lnTo>
                  <a:lnTo>
                    <a:pt x="96" y="24"/>
                  </a:lnTo>
                  <a:lnTo>
                    <a:pt x="96" y="10"/>
                  </a:lnTo>
                  <a:lnTo>
                    <a:pt x="96" y="0"/>
                  </a:lnTo>
                  <a:lnTo>
                    <a:pt x="111" y="0"/>
                  </a:lnTo>
                  <a:lnTo>
                    <a:pt x="125" y="0"/>
                  </a:lnTo>
                  <a:lnTo>
                    <a:pt x="149" y="15"/>
                  </a:lnTo>
                  <a:lnTo>
                    <a:pt x="169" y="15"/>
                  </a:lnTo>
                  <a:lnTo>
                    <a:pt x="183" y="29"/>
                  </a:lnTo>
                  <a:lnTo>
                    <a:pt x="202" y="34"/>
                  </a:lnTo>
                  <a:lnTo>
                    <a:pt x="222" y="29"/>
                  </a:lnTo>
                  <a:lnTo>
                    <a:pt x="236" y="29"/>
                  </a:lnTo>
                  <a:lnTo>
                    <a:pt x="255" y="34"/>
                  </a:lnTo>
                  <a:lnTo>
                    <a:pt x="275" y="39"/>
                  </a:lnTo>
                  <a:lnTo>
                    <a:pt x="294" y="44"/>
                  </a:lnTo>
                  <a:lnTo>
                    <a:pt x="318" y="44"/>
                  </a:lnTo>
                  <a:lnTo>
                    <a:pt x="347" y="44"/>
                  </a:lnTo>
                  <a:lnTo>
                    <a:pt x="362" y="44"/>
                  </a:lnTo>
                  <a:lnTo>
                    <a:pt x="376" y="44"/>
                  </a:lnTo>
                  <a:lnTo>
                    <a:pt x="391" y="53"/>
                  </a:lnTo>
                  <a:lnTo>
                    <a:pt x="395" y="73"/>
                  </a:lnTo>
                  <a:lnTo>
                    <a:pt x="405" y="87"/>
                  </a:lnTo>
                  <a:lnTo>
                    <a:pt x="400" y="111"/>
                  </a:lnTo>
                  <a:lnTo>
                    <a:pt x="400" y="135"/>
                  </a:lnTo>
                  <a:lnTo>
                    <a:pt x="395" y="160"/>
                  </a:lnTo>
                  <a:lnTo>
                    <a:pt x="395" y="184"/>
                  </a:lnTo>
                  <a:lnTo>
                    <a:pt x="405" y="198"/>
                  </a:lnTo>
                  <a:lnTo>
                    <a:pt x="395" y="208"/>
                  </a:lnTo>
                  <a:lnTo>
                    <a:pt x="391" y="198"/>
                  </a:lnTo>
                  <a:lnTo>
                    <a:pt x="386" y="179"/>
                  </a:lnTo>
                  <a:lnTo>
                    <a:pt x="381" y="160"/>
                  </a:lnTo>
                  <a:lnTo>
                    <a:pt x="386" y="135"/>
                  </a:lnTo>
                  <a:lnTo>
                    <a:pt x="386" y="121"/>
                  </a:lnTo>
                  <a:lnTo>
                    <a:pt x="376" y="106"/>
                  </a:lnTo>
                  <a:lnTo>
                    <a:pt x="371" y="92"/>
                  </a:lnTo>
                  <a:lnTo>
                    <a:pt x="357" y="73"/>
                  </a:lnTo>
                  <a:lnTo>
                    <a:pt x="342" y="68"/>
                  </a:lnTo>
                  <a:lnTo>
                    <a:pt x="328" y="68"/>
                  </a:lnTo>
                  <a:lnTo>
                    <a:pt x="318" y="73"/>
                  </a:lnTo>
                  <a:lnTo>
                    <a:pt x="299" y="78"/>
                  </a:lnTo>
                  <a:lnTo>
                    <a:pt x="275" y="87"/>
                  </a:lnTo>
                  <a:lnTo>
                    <a:pt x="251" y="87"/>
                  </a:lnTo>
                  <a:lnTo>
                    <a:pt x="231" y="92"/>
                  </a:lnTo>
                  <a:lnTo>
                    <a:pt x="212" y="97"/>
                  </a:lnTo>
                  <a:lnTo>
                    <a:pt x="202" y="106"/>
                  </a:lnTo>
                  <a:lnTo>
                    <a:pt x="198" y="121"/>
                  </a:lnTo>
                  <a:lnTo>
                    <a:pt x="188" y="131"/>
                  </a:lnTo>
                  <a:lnTo>
                    <a:pt x="178" y="140"/>
                  </a:lnTo>
                  <a:lnTo>
                    <a:pt x="164" y="145"/>
                  </a:lnTo>
                  <a:lnTo>
                    <a:pt x="149" y="145"/>
                  </a:lnTo>
                  <a:lnTo>
                    <a:pt x="140" y="145"/>
                  </a:lnTo>
                  <a:lnTo>
                    <a:pt x="125" y="150"/>
                  </a:lnTo>
                  <a:lnTo>
                    <a:pt x="111" y="164"/>
                  </a:lnTo>
                  <a:lnTo>
                    <a:pt x="101" y="179"/>
                  </a:lnTo>
                  <a:lnTo>
                    <a:pt x="77" y="193"/>
                  </a:lnTo>
                  <a:lnTo>
                    <a:pt x="67" y="203"/>
                  </a:lnTo>
                  <a:lnTo>
                    <a:pt x="58" y="213"/>
                  </a:lnTo>
                  <a:lnTo>
                    <a:pt x="58" y="227"/>
                  </a:lnTo>
                  <a:lnTo>
                    <a:pt x="38" y="237"/>
                  </a:lnTo>
                  <a:lnTo>
                    <a:pt x="34" y="251"/>
                  </a:lnTo>
                  <a:close/>
                </a:path>
              </a:pathLst>
            </a:custGeom>
            <a:noFill/>
            <a:ln w="38100">
              <a:solidFill>
                <a:srgbClr val="00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99" name="Rectangle 69">
              <a:extLst>
                <a:ext uri="{FF2B5EF4-FFF2-40B4-BE49-F238E27FC236}">
                  <a16:creationId xmlns:a16="http://schemas.microsoft.com/office/drawing/2014/main" id="{D2B541BE-B3B3-4762-8175-47C90EE43262}"/>
                </a:ext>
              </a:extLst>
            </p:cNvPr>
            <p:cNvSpPr>
              <a:spLocks noChangeArrowheads="1"/>
            </p:cNvSpPr>
            <p:nvPr/>
          </p:nvSpPr>
          <p:spPr bwMode="auto">
            <a:xfrm>
              <a:off x="3217193" y="1285527"/>
              <a:ext cx="961509" cy="204019"/>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300" name="Picture 70">
              <a:extLst>
                <a:ext uri="{FF2B5EF4-FFF2-40B4-BE49-F238E27FC236}">
                  <a16:creationId xmlns:a16="http://schemas.microsoft.com/office/drawing/2014/main" id="{63CDB902-EB2E-4CE7-96F7-6EA33F2FA1A5}"/>
                </a:ext>
              </a:extLst>
            </p:cNvPr>
            <p:cNvPicPr preferRelativeResize="0">
              <a:picLocks noChangeAspect="1" noChangeArrowheads="1"/>
            </p:cNvPicPr>
            <p:nvPr/>
          </p:nvPicPr>
          <p:blipFill>
            <a:blip r:embed="rId6" cstate="print"/>
            <a:srcRect/>
            <a:stretch>
              <a:fillRect/>
            </a:stretch>
          </p:blipFill>
          <p:spPr bwMode="auto">
            <a:xfrm>
              <a:off x="3060172" y="1165059"/>
              <a:ext cx="219054" cy="1943"/>
            </a:xfrm>
            <a:prstGeom prst="rect">
              <a:avLst/>
            </a:prstGeom>
            <a:noFill/>
            <a:ln w="9525">
              <a:noFill/>
              <a:miter lim="800000"/>
              <a:headEnd/>
              <a:tailEnd/>
            </a:ln>
          </p:spPr>
        </p:pic>
        <p:sp>
          <p:nvSpPr>
            <p:cNvPr id="301" name="Rectangle 71">
              <a:extLst>
                <a:ext uri="{FF2B5EF4-FFF2-40B4-BE49-F238E27FC236}">
                  <a16:creationId xmlns:a16="http://schemas.microsoft.com/office/drawing/2014/main" id="{4B37376A-D231-4C13-B562-172FA05FD1D0}"/>
                </a:ext>
              </a:extLst>
            </p:cNvPr>
            <p:cNvSpPr>
              <a:spLocks noChangeArrowheads="1"/>
            </p:cNvSpPr>
            <p:nvPr/>
          </p:nvSpPr>
          <p:spPr bwMode="auto">
            <a:xfrm>
              <a:off x="3217193" y="1285527"/>
              <a:ext cx="961509" cy="204019"/>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302" name="Rectangle 72">
              <a:extLst>
                <a:ext uri="{FF2B5EF4-FFF2-40B4-BE49-F238E27FC236}">
                  <a16:creationId xmlns:a16="http://schemas.microsoft.com/office/drawing/2014/main" id="{D60E464A-F0C3-40C4-99BC-4B3E69B967B1}"/>
                </a:ext>
              </a:extLst>
            </p:cNvPr>
            <p:cNvSpPr>
              <a:spLocks noChangeArrowheads="1"/>
            </p:cNvSpPr>
            <p:nvPr/>
          </p:nvSpPr>
          <p:spPr bwMode="auto">
            <a:xfrm>
              <a:off x="3274360" y="1316615"/>
              <a:ext cx="445900"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八代市</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303" name="Line 73">
              <a:extLst>
                <a:ext uri="{FF2B5EF4-FFF2-40B4-BE49-F238E27FC236}">
                  <a16:creationId xmlns:a16="http://schemas.microsoft.com/office/drawing/2014/main" id="{7D62FD13-5F79-4CD7-9F9E-AB0385EE3E03}"/>
                </a:ext>
              </a:extLst>
            </p:cNvPr>
            <p:cNvSpPr>
              <a:spLocks noChangeShapeType="1"/>
            </p:cNvSpPr>
            <p:nvPr/>
          </p:nvSpPr>
          <p:spPr bwMode="auto">
            <a:xfrm flipH="1" flipV="1">
              <a:off x="2920598" y="1423483"/>
              <a:ext cx="7754" cy="31088"/>
            </a:xfrm>
            <a:prstGeom prst="line">
              <a:avLst/>
            </a:prstGeom>
            <a:noFill/>
            <a:ln w="1587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4" name="Freeform 74">
              <a:extLst>
                <a:ext uri="{FF2B5EF4-FFF2-40B4-BE49-F238E27FC236}">
                  <a16:creationId xmlns:a16="http://schemas.microsoft.com/office/drawing/2014/main" id="{F90EFEA9-0CFB-455E-AE64-479D4A9A5060}"/>
                </a:ext>
              </a:extLst>
            </p:cNvPr>
            <p:cNvSpPr>
              <a:spLocks/>
            </p:cNvSpPr>
            <p:nvPr/>
          </p:nvSpPr>
          <p:spPr bwMode="auto">
            <a:xfrm>
              <a:off x="6805407" y="3300457"/>
              <a:ext cx="34894" cy="106867"/>
            </a:xfrm>
            <a:custGeom>
              <a:avLst/>
              <a:gdLst>
                <a:gd name="T0" fmla="*/ 9 w 19"/>
                <a:gd name="T1" fmla="*/ 0 h 63"/>
                <a:gd name="T2" fmla="*/ 5 w 19"/>
                <a:gd name="T3" fmla="*/ 3 h 63"/>
                <a:gd name="T4" fmla="*/ 0 w 19"/>
                <a:gd name="T5" fmla="*/ 3 h 63"/>
                <a:gd name="T6" fmla="*/ 9 w 19"/>
                <a:gd name="T7" fmla="*/ 3 h 63"/>
                <a:gd name="T8" fmla="*/ 9 w 19"/>
                <a:gd name="T9" fmla="*/ 0 h 63"/>
                <a:gd name="T10" fmla="*/ 0 60000 65536"/>
                <a:gd name="T11" fmla="*/ 0 60000 65536"/>
                <a:gd name="T12" fmla="*/ 0 60000 65536"/>
                <a:gd name="T13" fmla="*/ 0 60000 65536"/>
                <a:gd name="T14" fmla="*/ 0 60000 65536"/>
                <a:gd name="T15" fmla="*/ 0 w 19"/>
                <a:gd name="T16" fmla="*/ 0 h 63"/>
                <a:gd name="T17" fmla="*/ 19 w 19"/>
                <a:gd name="T18" fmla="*/ 63 h 63"/>
              </a:gdLst>
              <a:ahLst/>
              <a:cxnLst>
                <a:cxn ang="T10">
                  <a:pos x="T0" y="T1"/>
                </a:cxn>
                <a:cxn ang="T11">
                  <a:pos x="T2" y="T3"/>
                </a:cxn>
                <a:cxn ang="T12">
                  <a:pos x="T4" y="T5"/>
                </a:cxn>
                <a:cxn ang="T13">
                  <a:pos x="T6" y="T7"/>
                </a:cxn>
                <a:cxn ang="T14">
                  <a:pos x="T8" y="T9"/>
                </a:cxn>
              </a:cxnLst>
              <a:rect l="T15" t="T16" r="T17" b="T18"/>
              <a:pathLst>
                <a:path w="19" h="63">
                  <a:moveTo>
                    <a:pt x="19" y="0"/>
                  </a:moveTo>
                  <a:lnTo>
                    <a:pt x="5" y="15"/>
                  </a:lnTo>
                  <a:lnTo>
                    <a:pt x="0" y="44"/>
                  </a:lnTo>
                  <a:lnTo>
                    <a:pt x="14" y="63"/>
                  </a:lnTo>
                  <a:lnTo>
                    <a:pt x="19" y="0"/>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5" name="Freeform 75">
              <a:extLst>
                <a:ext uri="{FF2B5EF4-FFF2-40B4-BE49-F238E27FC236}">
                  <a16:creationId xmlns:a16="http://schemas.microsoft.com/office/drawing/2014/main" id="{1CCA9739-A525-42C3-B6E4-FDF395348F0D}"/>
                </a:ext>
              </a:extLst>
            </p:cNvPr>
            <p:cNvSpPr>
              <a:spLocks/>
            </p:cNvSpPr>
            <p:nvPr/>
          </p:nvSpPr>
          <p:spPr bwMode="auto">
            <a:xfrm>
              <a:off x="6805407" y="3300457"/>
              <a:ext cx="34894" cy="106867"/>
            </a:xfrm>
            <a:custGeom>
              <a:avLst/>
              <a:gdLst>
                <a:gd name="T0" fmla="*/ 9 w 19"/>
                <a:gd name="T1" fmla="*/ 0 h 63"/>
                <a:gd name="T2" fmla="*/ 5 w 19"/>
                <a:gd name="T3" fmla="*/ 3 h 63"/>
                <a:gd name="T4" fmla="*/ 0 w 19"/>
                <a:gd name="T5" fmla="*/ 3 h 63"/>
                <a:gd name="T6" fmla="*/ 9 w 19"/>
                <a:gd name="T7" fmla="*/ 3 h 63"/>
                <a:gd name="T8" fmla="*/ 9 w 19"/>
                <a:gd name="T9" fmla="*/ 0 h 63"/>
                <a:gd name="T10" fmla="*/ 0 60000 65536"/>
                <a:gd name="T11" fmla="*/ 0 60000 65536"/>
                <a:gd name="T12" fmla="*/ 0 60000 65536"/>
                <a:gd name="T13" fmla="*/ 0 60000 65536"/>
                <a:gd name="T14" fmla="*/ 0 60000 65536"/>
                <a:gd name="T15" fmla="*/ 0 w 19"/>
                <a:gd name="T16" fmla="*/ 0 h 63"/>
                <a:gd name="T17" fmla="*/ 19 w 19"/>
                <a:gd name="T18" fmla="*/ 63 h 63"/>
              </a:gdLst>
              <a:ahLst/>
              <a:cxnLst>
                <a:cxn ang="T10">
                  <a:pos x="T0" y="T1"/>
                </a:cxn>
                <a:cxn ang="T11">
                  <a:pos x="T2" y="T3"/>
                </a:cxn>
                <a:cxn ang="T12">
                  <a:pos x="T4" y="T5"/>
                </a:cxn>
                <a:cxn ang="T13">
                  <a:pos x="T6" y="T7"/>
                </a:cxn>
                <a:cxn ang="T14">
                  <a:pos x="T8" y="T9"/>
                </a:cxn>
              </a:cxnLst>
              <a:rect l="T15" t="T16" r="T17" b="T18"/>
              <a:pathLst>
                <a:path w="19" h="63">
                  <a:moveTo>
                    <a:pt x="19" y="0"/>
                  </a:moveTo>
                  <a:lnTo>
                    <a:pt x="5" y="15"/>
                  </a:lnTo>
                  <a:lnTo>
                    <a:pt x="0" y="44"/>
                  </a:lnTo>
                  <a:lnTo>
                    <a:pt x="14" y="63"/>
                  </a:lnTo>
                  <a:lnTo>
                    <a:pt x="19" y="0"/>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6" name="Freeform 76">
              <a:extLst>
                <a:ext uri="{FF2B5EF4-FFF2-40B4-BE49-F238E27FC236}">
                  <a16:creationId xmlns:a16="http://schemas.microsoft.com/office/drawing/2014/main" id="{CD84072E-485E-4090-A66E-6FF3ECB08BAB}"/>
                </a:ext>
              </a:extLst>
            </p:cNvPr>
            <p:cNvSpPr>
              <a:spLocks/>
            </p:cNvSpPr>
            <p:nvPr/>
          </p:nvSpPr>
          <p:spPr bwMode="auto">
            <a:xfrm>
              <a:off x="5097564" y="3156673"/>
              <a:ext cx="87233" cy="48576"/>
            </a:xfrm>
            <a:custGeom>
              <a:avLst/>
              <a:gdLst>
                <a:gd name="T0" fmla="*/ 0 w 48"/>
                <a:gd name="T1" fmla="*/ 0 h 29"/>
                <a:gd name="T2" fmla="*/ 8 w 48"/>
                <a:gd name="T3" fmla="*/ 3 h 29"/>
                <a:gd name="T4" fmla="*/ 8 w 48"/>
                <a:gd name="T5" fmla="*/ 3 h 29"/>
                <a:gd name="T6" fmla="*/ 8 w 48"/>
                <a:gd name="T7" fmla="*/ 3 h 29"/>
                <a:gd name="T8" fmla="*/ 0 w 48"/>
                <a:gd name="T9" fmla="*/ 0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0" y="0"/>
                  </a:moveTo>
                  <a:lnTo>
                    <a:pt x="10" y="24"/>
                  </a:lnTo>
                  <a:lnTo>
                    <a:pt x="34" y="29"/>
                  </a:lnTo>
                  <a:lnTo>
                    <a:pt x="48" y="4"/>
                  </a:lnTo>
                  <a:lnTo>
                    <a:pt x="0" y="0"/>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7" name="Freeform 77">
              <a:extLst>
                <a:ext uri="{FF2B5EF4-FFF2-40B4-BE49-F238E27FC236}">
                  <a16:creationId xmlns:a16="http://schemas.microsoft.com/office/drawing/2014/main" id="{8BD9BE86-6821-4378-97FD-C86AFE79E60E}"/>
                </a:ext>
              </a:extLst>
            </p:cNvPr>
            <p:cNvSpPr>
              <a:spLocks/>
            </p:cNvSpPr>
            <p:nvPr/>
          </p:nvSpPr>
          <p:spPr bwMode="auto">
            <a:xfrm>
              <a:off x="5097564" y="3156673"/>
              <a:ext cx="87233" cy="48576"/>
            </a:xfrm>
            <a:custGeom>
              <a:avLst/>
              <a:gdLst>
                <a:gd name="T0" fmla="*/ 0 w 48"/>
                <a:gd name="T1" fmla="*/ 0 h 29"/>
                <a:gd name="T2" fmla="*/ 8 w 48"/>
                <a:gd name="T3" fmla="*/ 3 h 29"/>
                <a:gd name="T4" fmla="*/ 8 w 48"/>
                <a:gd name="T5" fmla="*/ 3 h 29"/>
                <a:gd name="T6" fmla="*/ 8 w 48"/>
                <a:gd name="T7" fmla="*/ 3 h 29"/>
                <a:gd name="T8" fmla="*/ 0 w 48"/>
                <a:gd name="T9" fmla="*/ 0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0" y="0"/>
                  </a:moveTo>
                  <a:lnTo>
                    <a:pt x="10" y="24"/>
                  </a:lnTo>
                  <a:lnTo>
                    <a:pt x="34" y="29"/>
                  </a:lnTo>
                  <a:lnTo>
                    <a:pt x="48" y="4"/>
                  </a:lnTo>
                  <a:lnTo>
                    <a:pt x="0" y="0"/>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8" name="Freeform 78">
              <a:extLst>
                <a:ext uri="{FF2B5EF4-FFF2-40B4-BE49-F238E27FC236}">
                  <a16:creationId xmlns:a16="http://schemas.microsoft.com/office/drawing/2014/main" id="{97058945-D6F1-43E9-B77B-21D6FC926230}"/>
                </a:ext>
              </a:extLst>
            </p:cNvPr>
            <p:cNvSpPr>
              <a:spLocks/>
            </p:cNvSpPr>
            <p:nvPr/>
          </p:nvSpPr>
          <p:spPr bwMode="auto">
            <a:xfrm>
              <a:off x="5142151" y="3156673"/>
              <a:ext cx="42648" cy="48576"/>
            </a:xfrm>
            <a:custGeom>
              <a:avLst/>
              <a:gdLst>
                <a:gd name="T0" fmla="*/ 0 w 24"/>
                <a:gd name="T1" fmla="*/ 3 h 29"/>
                <a:gd name="T2" fmla="*/ 0 w 24"/>
                <a:gd name="T3" fmla="*/ 0 h 29"/>
                <a:gd name="T4" fmla="*/ 6 w 24"/>
                <a:gd name="T5" fmla="*/ 3 h 29"/>
                <a:gd name="T6" fmla="*/ 6 w 24"/>
                <a:gd name="T7" fmla="*/ 3 h 29"/>
                <a:gd name="T8" fmla="*/ 0 w 24"/>
                <a:gd name="T9" fmla="*/ 3 h 29"/>
                <a:gd name="T10" fmla="*/ 0 60000 65536"/>
                <a:gd name="T11" fmla="*/ 0 60000 65536"/>
                <a:gd name="T12" fmla="*/ 0 60000 65536"/>
                <a:gd name="T13" fmla="*/ 0 60000 65536"/>
                <a:gd name="T14" fmla="*/ 0 60000 65536"/>
                <a:gd name="T15" fmla="*/ 0 w 24"/>
                <a:gd name="T16" fmla="*/ 0 h 29"/>
                <a:gd name="T17" fmla="*/ 24 w 24"/>
                <a:gd name="T18" fmla="*/ 29 h 29"/>
              </a:gdLst>
              <a:ahLst/>
              <a:cxnLst>
                <a:cxn ang="T10">
                  <a:pos x="T0" y="T1"/>
                </a:cxn>
                <a:cxn ang="T11">
                  <a:pos x="T2" y="T3"/>
                </a:cxn>
                <a:cxn ang="T12">
                  <a:pos x="T4" y="T5"/>
                </a:cxn>
                <a:cxn ang="T13">
                  <a:pos x="T6" y="T7"/>
                </a:cxn>
                <a:cxn ang="T14">
                  <a:pos x="T8" y="T9"/>
                </a:cxn>
              </a:cxnLst>
              <a:rect l="T15" t="T16" r="T17" b="T18"/>
              <a:pathLst>
                <a:path w="24" h="29">
                  <a:moveTo>
                    <a:pt x="0" y="24"/>
                  </a:moveTo>
                  <a:lnTo>
                    <a:pt x="0" y="0"/>
                  </a:lnTo>
                  <a:lnTo>
                    <a:pt x="24" y="4"/>
                  </a:lnTo>
                  <a:lnTo>
                    <a:pt x="10" y="29"/>
                  </a:lnTo>
                  <a:lnTo>
                    <a:pt x="0" y="24"/>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9" name="Freeform 79">
              <a:extLst>
                <a:ext uri="{FF2B5EF4-FFF2-40B4-BE49-F238E27FC236}">
                  <a16:creationId xmlns:a16="http://schemas.microsoft.com/office/drawing/2014/main" id="{5D648DA8-1DE4-48E8-84B6-D72E48D030DB}"/>
                </a:ext>
              </a:extLst>
            </p:cNvPr>
            <p:cNvSpPr>
              <a:spLocks/>
            </p:cNvSpPr>
            <p:nvPr/>
          </p:nvSpPr>
          <p:spPr bwMode="auto">
            <a:xfrm>
              <a:off x="5142151" y="3156673"/>
              <a:ext cx="42648" cy="48576"/>
            </a:xfrm>
            <a:custGeom>
              <a:avLst/>
              <a:gdLst>
                <a:gd name="T0" fmla="*/ 0 w 24"/>
                <a:gd name="T1" fmla="*/ 3 h 29"/>
                <a:gd name="T2" fmla="*/ 0 w 24"/>
                <a:gd name="T3" fmla="*/ 0 h 29"/>
                <a:gd name="T4" fmla="*/ 6 w 24"/>
                <a:gd name="T5" fmla="*/ 3 h 29"/>
                <a:gd name="T6" fmla="*/ 6 w 24"/>
                <a:gd name="T7" fmla="*/ 3 h 29"/>
                <a:gd name="T8" fmla="*/ 0 w 24"/>
                <a:gd name="T9" fmla="*/ 3 h 29"/>
                <a:gd name="T10" fmla="*/ 0 60000 65536"/>
                <a:gd name="T11" fmla="*/ 0 60000 65536"/>
                <a:gd name="T12" fmla="*/ 0 60000 65536"/>
                <a:gd name="T13" fmla="*/ 0 60000 65536"/>
                <a:gd name="T14" fmla="*/ 0 60000 65536"/>
                <a:gd name="T15" fmla="*/ 0 w 24"/>
                <a:gd name="T16" fmla="*/ 0 h 29"/>
                <a:gd name="T17" fmla="*/ 24 w 24"/>
                <a:gd name="T18" fmla="*/ 29 h 29"/>
              </a:gdLst>
              <a:ahLst/>
              <a:cxnLst>
                <a:cxn ang="T10">
                  <a:pos x="T0" y="T1"/>
                </a:cxn>
                <a:cxn ang="T11">
                  <a:pos x="T2" y="T3"/>
                </a:cxn>
                <a:cxn ang="T12">
                  <a:pos x="T4" y="T5"/>
                </a:cxn>
                <a:cxn ang="T13">
                  <a:pos x="T6" y="T7"/>
                </a:cxn>
                <a:cxn ang="T14">
                  <a:pos x="T8" y="T9"/>
                </a:cxn>
              </a:cxnLst>
              <a:rect l="T15" t="T16" r="T17" b="T18"/>
              <a:pathLst>
                <a:path w="24" h="29">
                  <a:moveTo>
                    <a:pt x="0" y="24"/>
                  </a:moveTo>
                  <a:lnTo>
                    <a:pt x="0" y="0"/>
                  </a:lnTo>
                  <a:lnTo>
                    <a:pt x="24" y="4"/>
                  </a:lnTo>
                  <a:lnTo>
                    <a:pt x="10" y="29"/>
                  </a:lnTo>
                  <a:lnTo>
                    <a:pt x="0" y="24"/>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10" name="Freeform 80">
              <a:extLst>
                <a:ext uri="{FF2B5EF4-FFF2-40B4-BE49-F238E27FC236}">
                  <a16:creationId xmlns:a16="http://schemas.microsoft.com/office/drawing/2014/main" id="{4447465B-747F-472A-800E-FC4A7F7F5B7E}"/>
                </a:ext>
              </a:extLst>
            </p:cNvPr>
            <p:cNvSpPr>
              <a:spLocks/>
            </p:cNvSpPr>
            <p:nvPr/>
          </p:nvSpPr>
          <p:spPr bwMode="auto">
            <a:xfrm>
              <a:off x="6708481" y="3448128"/>
              <a:ext cx="79479" cy="64120"/>
            </a:xfrm>
            <a:custGeom>
              <a:avLst/>
              <a:gdLst>
                <a:gd name="T0" fmla="*/ 0 w 43"/>
                <a:gd name="T1" fmla="*/ 0 h 39"/>
                <a:gd name="T2" fmla="*/ 0 w 43"/>
                <a:gd name="T3" fmla="*/ 3 h 39"/>
                <a:gd name="T4" fmla="*/ 10 w 43"/>
                <a:gd name="T5" fmla="*/ 3 h 39"/>
                <a:gd name="T6" fmla="*/ 10 w 43"/>
                <a:gd name="T7" fmla="*/ 3 h 39"/>
                <a:gd name="T8" fmla="*/ 0 w 43"/>
                <a:gd name="T9" fmla="*/ 0 h 39"/>
                <a:gd name="T10" fmla="*/ 0 60000 65536"/>
                <a:gd name="T11" fmla="*/ 0 60000 65536"/>
                <a:gd name="T12" fmla="*/ 0 60000 65536"/>
                <a:gd name="T13" fmla="*/ 0 60000 65536"/>
                <a:gd name="T14" fmla="*/ 0 60000 65536"/>
                <a:gd name="T15" fmla="*/ 0 w 43"/>
                <a:gd name="T16" fmla="*/ 0 h 39"/>
                <a:gd name="T17" fmla="*/ 43 w 43"/>
                <a:gd name="T18" fmla="*/ 39 h 39"/>
              </a:gdLst>
              <a:ahLst/>
              <a:cxnLst>
                <a:cxn ang="T10">
                  <a:pos x="T0" y="T1"/>
                </a:cxn>
                <a:cxn ang="T11">
                  <a:pos x="T2" y="T3"/>
                </a:cxn>
                <a:cxn ang="T12">
                  <a:pos x="T4" y="T5"/>
                </a:cxn>
                <a:cxn ang="T13">
                  <a:pos x="T6" y="T7"/>
                </a:cxn>
                <a:cxn ang="T14">
                  <a:pos x="T8" y="T9"/>
                </a:cxn>
              </a:cxnLst>
              <a:rect l="T15" t="T16" r="T17" b="T18"/>
              <a:pathLst>
                <a:path w="43" h="39">
                  <a:moveTo>
                    <a:pt x="0" y="0"/>
                  </a:moveTo>
                  <a:lnTo>
                    <a:pt x="0" y="20"/>
                  </a:lnTo>
                  <a:lnTo>
                    <a:pt x="24" y="39"/>
                  </a:lnTo>
                  <a:lnTo>
                    <a:pt x="43" y="39"/>
                  </a:lnTo>
                  <a:lnTo>
                    <a:pt x="0" y="0"/>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11" name="Freeform 81">
              <a:extLst>
                <a:ext uri="{FF2B5EF4-FFF2-40B4-BE49-F238E27FC236}">
                  <a16:creationId xmlns:a16="http://schemas.microsoft.com/office/drawing/2014/main" id="{B1831ABE-50F7-4842-992A-82FEB749C20D}"/>
                </a:ext>
              </a:extLst>
            </p:cNvPr>
            <p:cNvSpPr>
              <a:spLocks/>
            </p:cNvSpPr>
            <p:nvPr/>
          </p:nvSpPr>
          <p:spPr bwMode="auto">
            <a:xfrm>
              <a:off x="6708481" y="3448128"/>
              <a:ext cx="79479" cy="64120"/>
            </a:xfrm>
            <a:custGeom>
              <a:avLst/>
              <a:gdLst>
                <a:gd name="T0" fmla="*/ 0 w 43"/>
                <a:gd name="T1" fmla="*/ 0 h 39"/>
                <a:gd name="T2" fmla="*/ 0 w 43"/>
                <a:gd name="T3" fmla="*/ 3 h 39"/>
                <a:gd name="T4" fmla="*/ 10 w 43"/>
                <a:gd name="T5" fmla="*/ 3 h 39"/>
                <a:gd name="T6" fmla="*/ 10 w 43"/>
                <a:gd name="T7" fmla="*/ 3 h 39"/>
                <a:gd name="T8" fmla="*/ 0 w 43"/>
                <a:gd name="T9" fmla="*/ 0 h 39"/>
                <a:gd name="T10" fmla="*/ 0 60000 65536"/>
                <a:gd name="T11" fmla="*/ 0 60000 65536"/>
                <a:gd name="T12" fmla="*/ 0 60000 65536"/>
                <a:gd name="T13" fmla="*/ 0 60000 65536"/>
                <a:gd name="T14" fmla="*/ 0 60000 65536"/>
                <a:gd name="T15" fmla="*/ 0 w 43"/>
                <a:gd name="T16" fmla="*/ 0 h 39"/>
                <a:gd name="T17" fmla="*/ 43 w 43"/>
                <a:gd name="T18" fmla="*/ 39 h 39"/>
              </a:gdLst>
              <a:ahLst/>
              <a:cxnLst>
                <a:cxn ang="T10">
                  <a:pos x="T0" y="T1"/>
                </a:cxn>
                <a:cxn ang="T11">
                  <a:pos x="T2" y="T3"/>
                </a:cxn>
                <a:cxn ang="T12">
                  <a:pos x="T4" y="T5"/>
                </a:cxn>
                <a:cxn ang="T13">
                  <a:pos x="T6" y="T7"/>
                </a:cxn>
                <a:cxn ang="T14">
                  <a:pos x="T8" y="T9"/>
                </a:cxn>
              </a:cxnLst>
              <a:rect l="T15" t="T16" r="T17" b="T18"/>
              <a:pathLst>
                <a:path w="43" h="39">
                  <a:moveTo>
                    <a:pt x="0" y="0"/>
                  </a:moveTo>
                  <a:lnTo>
                    <a:pt x="0" y="20"/>
                  </a:lnTo>
                  <a:lnTo>
                    <a:pt x="24" y="39"/>
                  </a:lnTo>
                  <a:lnTo>
                    <a:pt x="43" y="39"/>
                  </a:lnTo>
                  <a:lnTo>
                    <a:pt x="0" y="0"/>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12" name="Freeform 82">
              <a:extLst>
                <a:ext uri="{FF2B5EF4-FFF2-40B4-BE49-F238E27FC236}">
                  <a16:creationId xmlns:a16="http://schemas.microsoft.com/office/drawing/2014/main" id="{906C4DB7-C18D-4EBF-A3BE-6FA39214FFBF}"/>
                </a:ext>
              </a:extLst>
            </p:cNvPr>
            <p:cNvSpPr>
              <a:spLocks noEditPoints="1"/>
            </p:cNvSpPr>
            <p:nvPr/>
          </p:nvSpPr>
          <p:spPr bwMode="auto">
            <a:xfrm>
              <a:off x="5221630" y="4120419"/>
              <a:ext cx="585435" cy="1140563"/>
            </a:xfrm>
            <a:custGeom>
              <a:avLst/>
              <a:gdLst>
                <a:gd name="T0" fmla="*/ 7 w 323"/>
                <a:gd name="T1" fmla="*/ 3 h 680"/>
                <a:gd name="T2" fmla="*/ 7 w 323"/>
                <a:gd name="T3" fmla="*/ 3 h 680"/>
                <a:gd name="T4" fmla="*/ 7 w 323"/>
                <a:gd name="T5" fmla="*/ 3 h 680"/>
                <a:gd name="T6" fmla="*/ 7 w 323"/>
                <a:gd name="T7" fmla="*/ 3 h 680"/>
                <a:gd name="T8" fmla="*/ 7 w 323"/>
                <a:gd name="T9" fmla="*/ 3 h 680"/>
                <a:gd name="T10" fmla="*/ 7 w 323"/>
                <a:gd name="T11" fmla="*/ 3 h 680"/>
                <a:gd name="T12" fmla="*/ 7 w 323"/>
                <a:gd name="T13" fmla="*/ 3 h 680"/>
                <a:gd name="T14" fmla="*/ 7 w 323"/>
                <a:gd name="T15" fmla="*/ 3 h 680"/>
                <a:gd name="T16" fmla="*/ 7 w 323"/>
                <a:gd name="T17" fmla="*/ 3 h 680"/>
                <a:gd name="T18" fmla="*/ 7 w 323"/>
                <a:gd name="T19" fmla="*/ 3 h 680"/>
                <a:gd name="T20" fmla="*/ 7 w 323"/>
                <a:gd name="T21" fmla="*/ 3 h 680"/>
                <a:gd name="T22" fmla="*/ 7 w 323"/>
                <a:gd name="T23" fmla="*/ 3 h 680"/>
                <a:gd name="T24" fmla="*/ 7 w 323"/>
                <a:gd name="T25" fmla="*/ 3 h 680"/>
                <a:gd name="T26" fmla="*/ 7 w 323"/>
                <a:gd name="T27" fmla="*/ 3 h 680"/>
                <a:gd name="T28" fmla="*/ 7 w 323"/>
                <a:gd name="T29" fmla="*/ 3 h 680"/>
                <a:gd name="T30" fmla="*/ 7 w 323"/>
                <a:gd name="T31" fmla="*/ 3 h 680"/>
                <a:gd name="T32" fmla="*/ 7 w 323"/>
                <a:gd name="T33" fmla="*/ 3 h 680"/>
                <a:gd name="T34" fmla="*/ 7 w 323"/>
                <a:gd name="T35" fmla="*/ 3 h 680"/>
                <a:gd name="T36" fmla="*/ 7 w 323"/>
                <a:gd name="T37" fmla="*/ 3 h 680"/>
                <a:gd name="T38" fmla="*/ 7 w 323"/>
                <a:gd name="T39" fmla="*/ 3 h 680"/>
                <a:gd name="T40" fmla="*/ 7 w 323"/>
                <a:gd name="T41" fmla="*/ 3 h 680"/>
                <a:gd name="T42" fmla="*/ 7 w 323"/>
                <a:gd name="T43" fmla="*/ 3 h 680"/>
                <a:gd name="T44" fmla="*/ 7 w 323"/>
                <a:gd name="T45" fmla="*/ 3 h 680"/>
                <a:gd name="T46" fmla="*/ 7 w 323"/>
                <a:gd name="T47" fmla="*/ 3 h 680"/>
                <a:gd name="T48" fmla="*/ 7 w 323"/>
                <a:gd name="T49" fmla="*/ 3 h 680"/>
                <a:gd name="T50" fmla="*/ 7 w 323"/>
                <a:gd name="T51" fmla="*/ 3 h 680"/>
                <a:gd name="T52" fmla="*/ 7 w 323"/>
                <a:gd name="T53" fmla="*/ 3 h 680"/>
                <a:gd name="T54" fmla="*/ 7 w 323"/>
                <a:gd name="T55" fmla="*/ 3 h 680"/>
                <a:gd name="T56" fmla="*/ 7 w 323"/>
                <a:gd name="T57" fmla="*/ 3 h 680"/>
                <a:gd name="T58" fmla="*/ 7 w 323"/>
                <a:gd name="T59" fmla="*/ 3 h 680"/>
                <a:gd name="T60" fmla="*/ 7 w 323"/>
                <a:gd name="T61" fmla="*/ 3 h 680"/>
                <a:gd name="T62" fmla="*/ 7 w 323"/>
                <a:gd name="T63" fmla="*/ 3 h 680"/>
                <a:gd name="T64" fmla="*/ 7 w 323"/>
                <a:gd name="T65" fmla="*/ 3 h 680"/>
                <a:gd name="T66" fmla="*/ 7 w 323"/>
                <a:gd name="T67" fmla="*/ 3 h 680"/>
                <a:gd name="T68" fmla="*/ 7 w 323"/>
                <a:gd name="T69" fmla="*/ 3 h 680"/>
                <a:gd name="T70" fmla="*/ 7 w 323"/>
                <a:gd name="T71" fmla="*/ 3 h 680"/>
                <a:gd name="T72" fmla="*/ 7 w 323"/>
                <a:gd name="T73" fmla="*/ 3 h 680"/>
                <a:gd name="T74" fmla="*/ 7 w 323"/>
                <a:gd name="T75" fmla="*/ 3 h 680"/>
                <a:gd name="T76" fmla="*/ 7 w 323"/>
                <a:gd name="T77" fmla="*/ 3 h 680"/>
                <a:gd name="T78" fmla="*/ 7 w 323"/>
                <a:gd name="T79" fmla="*/ 3 h 680"/>
                <a:gd name="T80" fmla="*/ 7 w 323"/>
                <a:gd name="T81" fmla="*/ 3 h 680"/>
                <a:gd name="T82" fmla="*/ 7 w 323"/>
                <a:gd name="T83" fmla="*/ 3 h 680"/>
                <a:gd name="T84" fmla="*/ 7 w 323"/>
                <a:gd name="T85" fmla="*/ 3 h 680"/>
                <a:gd name="T86" fmla="*/ 7 w 323"/>
                <a:gd name="T87" fmla="*/ 3 h 680"/>
                <a:gd name="T88" fmla="*/ 7 w 323"/>
                <a:gd name="T89" fmla="*/ 3 h 680"/>
                <a:gd name="T90" fmla="*/ 7 w 323"/>
                <a:gd name="T91" fmla="*/ 3 h 680"/>
                <a:gd name="T92" fmla="*/ 7 w 323"/>
                <a:gd name="T93" fmla="*/ 3 h 680"/>
                <a:gd name="T94" fmla="*/ 7 w 323"/>
                <a:gd name="T95" fmla="*/ 3 h 680"/>
                <a:gd name="T96" fmla="*/ 7 w 323"/>
                <a:gd name="T97" fmla="*/ 3 h 680"/>
                <a:gd name="T98" fmla="*/ 7 w 323"/>
                <a:gd name="T99" fmla="*/ 3 h 680"/>
                <a:gd name="T100" fmla="*/ 7 w 323"/>
                <a:gd name="T101" fmla="*/ 3 h 680"/>
                <a:gd name="T102" fmla="*/ 7 w 323"/>
                <a:gd name="T103" fmla="*/ 3 h 680"/>
                <a:gd name="T104" fmla="*/ 7 w 323"/>
                <a:gd name="T105" fmla="*/ 3 h 680"/>
                <a:gd name="T106" fmla="*/ 7 w 323"/>
                <a:gd name="T107" fmla="*/ 3 h 680"/>
                <a:gd name="T108" fmla="*/ 7 w 323"/>
                <a:gd name="T109" fmla="*/ 3 h 680"/>
                <a:gd name="T110" fmla="*/ 7 w 323"/>
                <a:gd name="T111" fmla="*/ 3 h 680"/>
                <a:gd name="T112" fmla="*/ 7 w 323"/>
                <a:gd name="T113" fmla="*/ 3 h 680"/>
                <a:gd name="T114" fmla="*/ 4 w 323"/>
                <a:gd name="T115" fmla="*/ 0 h 680"/>
                <a:gd name="T116" fmla="*/ 7 w 323"/>
                <a:gd name="T117" fmla="*/ 3 h 6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3"/>
                <a:gd name="T178" fmla="*/ 0 h 680"/>
                <a:gd name="T179" fmla="*/ 323 w 323"/>
                <a:gd name="T180" fmla="*/ 680 h 6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3" h="680">
                  <a:moveTo>
                    <a:pt x="260" y="675"/>
                  </a:moveTo>
                  <a:lnTo>
                    <a:pt x="270" y="666"/>
                  </a:lnTo>
                  <a:lnTo>
                    <a:pt x="275" y="666"/>
                  </a:lnTo>
                  <a:lnTo>
                    <a:pt x="275" y="670"/>
                  </a:lnTo>
                  <a:lnTo>
                    <a:pt x="265" y="680"/>
                  </a:lnTo>
                  <a:lnTo>
                    <a:pt x="260" y="680"/>
                  </a:lnTo>
                  <a:lnTo>
                    <a:pt x="260" y="675"/>
                  </a:lnTo>
                  <a:close/>
                  <a:moveTo>
                    <a:pt x="284" y="651"/>
                  </a:moveTo>
                  <a:lnTo>
                    <a:pt x="284" y="646"/>
                  </a:lnTo>
                  <a:lnTo>
                    <a:pt x="289" y="646"/>
                  </a:lnTo>
                  <a:lnTo>
                    <a:pt x="299" y="646"/>
                  </a:lnTo>
                  <a:lnTo>
                    <a:pt x="299" y="651"/>
                  </a:lnTo>
                  <a:lnTo>
                    <a:pt x="289" y="651"/>
                  </a:lnTo>
                  <a:lnTo>
                    <a:pt x="289" y="656"/>
                  </a:lnTo>
                  <a:lnTo>
                    <a:pt x="284" y="656"/>
                  </a:lnTo>
                  <a:lnTo>
                    <a:pt x="284" y="651"/>
                  </a:lnTo>
                  <a:close/>
                  <a:moveTo>
                    <a:pt x="299" y="632"/>
                  </a:moveTo>
                  <a:lnTo>
                    <a:pt x="299" y="627"/>
                  </a:lnTo>
                  <a:lnTo>
                    <a:pt x="299" y="622"/>
                  </a:lnTo>
                  <a:lnTo>
                    <a:pt x="308" y="622"/>
                  </a:lnTo>
                  <a:lnTo>
                    <a:pt x="304" y="627"/>
                  </a:lnTo>
                  <a:lnTo>
                    <a:pt x="299" y="632"/>
                  </a:lnTo>
                  <a:close/>
                  <a:moveTo>
                    <a:pt x="313" y="608"/>
                  </a:moveTo>
                  <a:lnTo>
                    <a:pt x="318" y="593"/>
                  </a:lnTo>
                  <a:lnTo>
                    <a:pt x="318" y="588"/>
                  </a:lnTo>
                  <a:lnTo>
                    <a:pt x="323" y="588"/>
                  </a:lnTo>
                  <a:lnTo>
                    <a:pt x="323" y="593"/>
                  </a:lnTo>
                  <a:lnTo>
                    <a:pt x="318" y="608"/>
                  </a:lnTo>
                  <a:lnTo>
                    <a:pt x="313" y="608"/>
                  </a:lnTo>
                  <a:close/>
                  <a:moveTo>
                    <a:pt x="313" y="574"/>
                  </a:moveTo>
                  <a:lnTo>
                    <a:pt x="304" y="564"/>
                  </a:lnTo>
                  <a:lnTo>
                    <a:pt x="304" y="559"/>
                  </a:lnTo>
                  <a:lnTo>
                    <a:pt x="308" y="559"/>
                  </a:lnTo>
                  <a:lnTo>
                    <a:pt x="318" y="574"/>
                  </a:lnTo>
                  <a:lnTo>
                    <a:pt x="313" y="574"/>
                  </a:lnTo>
                  <a:close/>
                  <a:moveTo>
                    <a:pt x="294" y="545"/>
                  </a:moveTo>
                  <a:lnTo>
                    <a:pt x="294" y="545"/>
                  </a:lnTo>
                  <a:lnTo>
                    <a:pt x="284" y="540"/>
                  </a:lnTo>
                  <a:lnTo>
                    <a:pt x="284" y="535"/>
                  </a:lnTo>
                  <a:lnTo>
                    <a:pt x="289" y="535"/>
                  </a:lnTo>
                  <a:lnTo>
                    <a:pt x="294" y="540"/>
                  </a:lnTo>
                  <a:lnTo>
                    <a:pt x="299" y="545"/>
                  </a:lnTo>
                  <a:lnTo>
                    <a:pt x="299" y="550"/>
                  </a:lnTo>
                  <a:lnTo>
                    <a:pt x="294" y="550"/>
                  </a:lnTo>
                  <a:lnTo>
                    <a:pt x="294" y="545"/>
                  </a:lnTo>
                  <a:close/>
                  <a:moveTo>
                    <a:pt x="270" y="526"/>
                  </a:moveTo>
                  <a:lnTo>
                    <a:pt x="265" y="516"/>
                  </a:lnTo>
                  <a:lnTo>
                    <a:pt x="260" y="511"/>
                  </a:lnTo>
                  <a:lnTo>
                    <a:pt x="265" y="506"/>
                  </a:lnTo>
                  <a:lnTo>
                    <a:pt x="265" y="511"/>
                  </a:lnTo>
                  <a:lnTo>
                    <a:pt x="270" y="511"/>
                  </a:lnTo>
                  <a:lnTo>
                    <a:pt x="275" y="521"/>
                  </a:lnTo>
                  <a:lnTo>
                    <a:pt x="275" y="526"/>
                  </a:lnTo>
                  <a:lnTo>
                    <a:pt x="270" y="526"/>
                  </a:lnTo>
                  <a:close/>
                  <a:moveTo>
                    <a:pt x="246" y="502"/>
                  </a:moveTo>
                  <a:lnTo>
                    <a:pt x="241" y="497"/>
                  </a:lnTo>
                  <a:lnTo>
                    <a:pt x="241" y="492"/>
                  </a:lnTo>
                  <a:lnTo>
                    <a:pt x="236" y="487"/>
                  </a:lnTo>
                  <a:lnTo>
                    <a:pt x="241" y="487"/>
                  </a:lnTo>
                  <a:lnTo>
                    <a:pt x="246" y="492"/>
                  </a:lnTo>
                  <a:lnTo>
                    <a:pt x="250" y="497"/>
                  </a:lnTo>
                  <a:lnTo>
                    <a:pt x="250" y="502"/>
                  </a:lnTo>
                  <a:lnTo>
                    <a:pt x="246" y="502"/>
                  </a:lnTo>
                  <a:close/>
                  <a:moveTo>
                    <a:pt x="231" y="473"/>
                  </a:moveTo>
                  <a:lnTo>
                    <a:pt x="217" y="473"/>
                  </a:lnTo>
                  <a:lnTo>
                    <a:pt x="217" y="468"/>
                  </a:lnTo>
                  <a:lnTo>
                    <a:pt x="217" y="463"/>
                  </a:lnTo>
                  <a:lnTo>
                    <a:pt x="221" y="463"/>
                  </a:lnTo>
                  <a:lnTo>
                    <a:pt x="221" y="468"/>
                  </a:lnTo>
                  <a:lnTo>
                    <a:pt x="231" y="468"/>
                  </a:lnTo>
                  <a:lnTo>
                    <a:pt x="236" y="468"/>
                  </a:lnTo>
                  <a:lnTo>
                    <a:pt x="236" y="473"/>
                  </a:lnTo>
                  <a:lnTo>
                    <a:pt x="231" y="473"/>
                  </a:lnTo>
                  <a:close/>
                  <a:moveTo>
                    <a:pt x="202" y="458"/>
                  </a:moveTo>
                  <a:lnTo>
                    <a:pt x="197" y="453"/>
                  </a:lnTo>
                  <a:lnTo>
                    <a:pt x="193" y="448"/>
                  </a:lnTo>
                  <a:lnTo>
                    <a:pt x="188" y="444"/>
                  </a:lnTo>
                  <a:lnTo>
                    <a:pt x="193" y="444"/>
                  </a:lnTo>
                  <a:lnTo>
                    <a:pt x="197" y="448"/>
                  </a:lnTo>
                  <a:lnTo>
                    <a:pt x="207" y="453"/>
                  </a:lnTo>
                  <a:lnTo>
                    <a:pt x="207" y="458"/>
                  </a:lnTo>
                  <a:lnTo>
                    <a:pt x="202" y="458"/>
                  </a:lnTo>
                  <a:close/>
                  <a:moveTo>
                    <a:pt x="178" y="429"/>
                  </a:moveTo>
                  <a:lnTo>
                    <a:pt x="178" y="429"/>
                  </a:lnTo>
                  <a:lnTo>
                    <a:pt x="173" y="420"/>
                  </a:lnTo>
                  <a:lnTo>
                    <a:pt x="173" y="415"/>
                  </a:lnTo>
                  <a:lnTo>
                    <a:pt x="178" y="415"/>
                  </a:lnTo>
                  <a:lnTo>
                    <a:pt x="183" y="424"/>
                  </a:lnTo>
                  <a:lnTo>
                    <a:pt x="183" y="429"/>
                  </a:lnTo>
                  <a:lnTo>
                    <a:pt x="183" y="434"/>
                  </a:lnTo>
                  <a:lnTo>
                    <a:pt x="178" y="429"/>
                  </a:lnTo>
                  <a:close/>
                  <a:moveTo>
                    <a:pt x="164" y="400"/>
                  </a:moveTo>
                  <a:lnTo>
                    <a:pt x="164" y="391"/>
                  </a:lnTo>
                  <a:lnTo>
                    <a:pt x="164" y="386"/>
                  </a:lnTo>
                  <a:lnTo>
                    <a:pt x="168" y="386"/>
                  </a:lnTo>
                  <a:lnTo>
                    <a:pt x="168" y="391"/>
                  </a:lnTo>
                  <a:lnTo>
                    <a:pt x="168" y="400"/>
                  </a:lnTo>
                  <a:lnTo>
                    <a:pt x="168" y="405"/>
                  </a:lnTo>
                  <a:lnTo>
                    <a:pt x="164" y="405"/>
                  </a:lnTo>
                  <a:lnTo>
                    <a:pt x="164" y="400"/>
                  </a:lnTo>
                  <a:close/>
                  <a:moveTo>
                    <a:pt x="164" y="366"/>
                  </a:moveTo>
                  <a:lnTo>
                    <a:pt x="164" y="357"/>
                  </a:lnTo>
                  <a:lnTo>
                    <a:pt x="159" y="357"/>
                  </a:lnTo>
                  <a:lnTo>
                    <a:pt x="159" y="352"/>
                  </a:lnTo>
                  <a:lnTo>
                    <a:pt x="164" y="352"/>
                  </a:lnTo>
                  <a:lnTo>
                    <a:pt x="164" y="357"/>
                  </a:lnTo>
                  <a:lnTo>
                    <a:pt x="168" y="357"/>
                  </a:lnTo>
                  <a:lnTo>
                    <a:pt x="168" y="366"/>
                  </a:lnTo>
                  <a:lnTo>
                    <a:pt x="164" y="371"/>
                  </a:lnTo>
                  <a:lnTo>
                    <a:pt x="164" y="366"/>
                  </a:lnTo>
                  <a:close/>
                  <a:moveTo>
                    <a:pt x="154" y="337"/>
                  </a:moveTo>
                  <a:lnTo>
                    <a:pt x="149" y="328"/>
                  </a:lnTo>
                  <a:lnTo>
                    <a:pt x="149" y="323"/>
                  </a:lnTo>
                  <a:lnTo>
                    <a:pt x="149" y="318"/>
                  </a:lnTo>
                  <a:lnTo>
                    <a:pt x="154" y="323"/>
                  </a:lnTo>
                  <a:lnTo>
                    <a:pt x="154" y="328"/>
                  </a:lnTo>
                  <a:lnTo>
                    <a:pt x="159" y="333"/>
                  </a:lnTo>
                  <a:lnTo>
                    <a:pt x="154" y="337"/>
                  </a:lnTo>
                  <a:close/>
                  <a:moveTo>
                    <a:pt x="139" y="309"/>
                  </a:moveTo>
                  <a:lnTo>
                    <a:pt x="135" y="304"/>
                  </a:lnTo>
                  <a:lnTo>
                    <a:pt x="130" y="304"/>
                  </a:lnTo>
                  <a:lnTo>
                    <a:pt x="125" y="299"/>
                  </a:lnTo>
                  <a:lnTo>
                    <a:pt x="130" y="299"/>
                  </a:lnTo>
                  <a:lnTo>
                    <a:pt x="135" y="299"/>
                  </a:lnTo>
                  <a:lnTo>
                    <a:pt x="139" y="299"/>
                  </a:lnTo>
                  <a:lnTo>
                    <a:pt x="144" y="304"/>
                  </a:lnTo>
                  <a:lnTo>
                    <a:pt x="144" y="309"/>
                  </a:lnTo>
                  <a:lnTo>
                    <a:pt x="139" y="309"/>
                  </a:lnTo>
                  <a:close/>
                  <a:moveTo>
                    <a:pt x="111" y="304"/>
                  </a:moveTo>
                  <a:lnTo>
                    <a:pt x="96" y="304"/>
                  </a:lnTo>
                  <a:lnTo>
                    <a:pt x="91" y="304"/>
                  </a:lnTo>
                  <a:lnTo>
                    <a:pt x="91" y="299"/>
                  </a:lnTo>
                  <a:lnTo>
                    <a:pt x="96" y="299"/>
                  </a:lnTo>
                  <a:lnTo>
                    <a:pt x="111" y="299"/>
                  </a:lnTo>
                  <a:lnTo>
                    <a:pt x="111" y="304"/>
                  </a:lnTo>
                  <a:close/>
                  <a:moveTo>
                    <a:pt x="77" y="313"/>
                  </a:moveTo>
                  <a:lnTo>
                    <a:pt x="62" y="309"/>
                  </a:lnTo>
                  <a:lnTo>
                    <a:pt x="62" y="304"/>
                  </a:lnTo>
                  <a:lnTo>
                    <a:pt x="67" y="304"/>
                  </a:lnTo>
                  <a:lnTo>
                    <a:pt x="62" y="304"/>
                  </a:lnTo>
                  <a:lnTo>
                    <a:pt x="77" y="309"/>
                  </a:lnTo>
                  <a:lnTo>
                    <a:pt x="77" y="313"/>
                  </a:lnTo>
                  <a:close/>
                  <a:moveTo>
                    <a:pt x="48" y="294"/>
                  </a:moveTo>
                  <a:lnTo>
                    <a:pt x="33" y="289"/>
                  </a:lnTo>
                  <a:lnTo>
                    <a:pt x="33" y="284"/>
                  </a:lnTo>
                  <a:lnTo>
                    <a:pt x="33" y="280"/>
                  </a:lnTo>
                  <a:lnTo>
                    <a:pt x="38" y="280"/>
                  </a:lnTo>
                  <a:lnTo>
                    <a:pt x="38" y="284"/>
                  </a:lnTo>
                  <a:lnTo>
                    <a:pt x="48" y="289"/>
                  </a:lnTo>
                  <a:lnTo>
                    <a:pt x="48" y="294"/>
                  </a:lnTo>
                  <a:close/>
                  <a:moveTo>
                    <a:pt x="33" y="265"/>
                  </a:moveTo>
                  <a:lnTo>
                    <a:pt x="38" y="260"/>
                  </a:lnTo>
                  <a:lnTo>
                    <a:pt x="38" y="255"/>
                  </a:lnTo>
                  <a:lnTo>
                    <a:pt x="43" y="251"/>
                  </a:lnTo>
                  <a:lnTo>
                    <a:pt x="48" y="251"/>
                  </a:lnTo>
                  <a:lnTo>
                    <a:pt x="48" y="255"/>
                  </a:lnTo>
                  <a:lnTo>
                    <a:pt x="38" y="260"/>
                  </a:lnTo>
                  <a:lnTo>
                    <a:pt x="43" y="260"/>
                  </a:lnTo>
                  <a:lnTo>
                    <a:pt x="38" y="265"/>
                  </a:lnTo>
                  <a:lnTo>
                    <a:pt x="38" y="270"/>
                  </a:lnTo>
                  <a:lnTo>
                    <a:pt x="33" y="270"/>
                  </a:lnTo>
                  <a:lnTo>
                    <a:pt x="33" y="265"/>
                  </a:lnTo>
                  <a:close/>
                  <a:moveTo>
                    <a:pt x="57" y="241"/>
                  </a:moveTo>
                  <a:lnTo>
                    <a:pt x="62" y="231"/>
                  </a:lnTo>
                  <a:lnTo>
                    <a:pt x="67" y="227"/>
                  </a:lnTo>
                  <a:lnTo>
                    <a:pt x="67" y="231"/>
                  </a:lnTo>
                  <a:lnTo>
                    <a:pt x="67" y="236"/>
                  </a:lnTo>
                  <a:lnTo>
                    <a:pt x="57" y="241"/>
                  </a:lnTo>
                  <a:lnTo>
                    <a:pt x="53" y="241"/>
                  </a:lnTo>
                  <a:lnTo>
                    <a:pt x="57" y="241"/>
                  </a:lnTo>
                  <a:close/>
                  <a:moveTo>
                    <a:pt x="77" y="212"/>
                  </a:moveTo>
                  <a:lnTo>
                    <a:pt x="86" y="202"/>
                  </a:lnTo>
                  <a:lnTo>
                    <a:pt x="91" y="202"/>
                  </a:lnTo>
                  <a:lnTo>
                    <a:pt x="91" y="207"/>
                  </a:lnTo>
                  <a:lnTo>
                    <a:pt x="82" y="217"/>
                  </a:lnTo>
                  <a:lnTo>
                    <a:pt x="77" y="217"/>
                  </a:lnTo>
                  <a:lnTo>
                    <a:pt x="77" y="212"/>
                  </a:lnTo>
                  <a:close/>
                  <a:moveTo>
                    <a:pt x="86" y="188"/>
                  </a:moveTo>
                  <a:lnTo>
                    <a:pt x="82" y="173"/>
                  </a:lnTo>
                  <a:lnTo>
                    <a:pt x="86" y="173"/>
                  </a:lnTo>
                  <a:lnTo>
                    <a:pt x="86" y="169"/>
                  </a:lnTo>
                  <a:lnTo>
                    <a:pt x="91" y="173"/>
                  </a:lnTo>
                  <a:lnTo>
                    <a:pt x="86" y="173"/>
                  </a:lnTo>
                  <a:lnTo>
                    <a:pt x="91" y="188"/>
                  </a:lnTo>
                  <a:lnTo>
                    <a:pt x="86" y="188"/>
                  </a:lnTo>
                  <a:close/>
                  <a:moveTo>
                    <a:pt x="82" y="154"/>
                  </a:moveTo>
                  <a:lnTo>
                    <a:pt x="77" y="149"/>
                  </a:lnTo>
                  <a:lnTo>
                    <a:pt x="72" y="145"/>
                  </a:lnTo>
                  <a:lnTo>
                    <a:pt x="77" y="140"/>
                  </a:lnTo>
                  <a:lnTo>
                    <a:pt x="77" y="145"/>
                  </a:lnTo>
                  <a:lnTo>
                    <a:pt x="82" y="149"/>
                  </a:lnTo>
                  <a:lnTo>
                    <a:pt x="86" y="154"/>
                  </a:lnTo>
                  <a:lnTo>
                    <a:pt x="86" y="159"/>
                  </a:lnTo>
                  <a:lnTo>
                    <a:pt x="82" y="154"/>
                  </a:lnTo>
                  <a:close/>
                  <a:moveTo>
                    <a:pt x="62" y="130"/>
                  </a:moveTo>
                  <a:lnTo>
                    <a:pt x="62" y="130"/>
                  </a:lnTo>
                  <a:lnTo>
                    <a:pt x="62" y="125"/>
                  </a:lnTo>
                  <a:lnTo>
                    <a:pt x="67" y="116"/>
                  </a:lnTo>
                  <a:lnTo>
                    <a:pt x="72" y="116"/>
                  </a:lnTo>
                  <a:lnTo>
                    <a:pt x="67" y="130"/>
                  </a:lnTo>
                  <a:lnTo>
                    <a:pt x="67" y="125"/>
                  </a:lnTo>
                  <a:lnTo>
                    <a:pt x="67" y="130"/>
                  </a:lnTo>
                  <a:lnTo>
                    <a:pt x="62" y="130"/>
                  </a:lnTo>
                  <a:close/>
                  <a:moveTo>
                    <a:pt x="62" y="101"/>
                  </a:moveTo>
                  <a:lnTo>
                    <a:pt x="62" y="101"/>
                  </a:lnTo>
                  <a:lnTo>
                    <a:pt x="57" y="87"/>
                  </a:lnTo>
                  <a:lnTo>
                    <a:pt x="57" y="82"/>
                  </a:lnTo>
                  <a:lnTo>
                    <a:pt x="62" y="82"/>
                  </a:lnTo>
                  <a:lnTo>
                    <a:pt x="67" y="96"/>
                  </a:lnTo>
                  <a:lnTo>
                    <a:pt x="67" y="101"/>
                  </a:lnTo>
                  <a:lnTo>
                    <a:pt x="62" y="101"/>
                  </a:lnTo>
                  <a:close/>
                  <a:moveTo>
                    <a:pt x="53" y="67"/>
                  </a:moveTo>
                  <a:lnTo>
                    <a:pt x="53" y="62"/>
                  </a:lnTo>
                  <a:lnTo>
                    <a:pt x="48" y="53"/>
                  </a:lnTo>
                  <a:lnTo>
                    <a:pt x="53" y="53"/>
                  </a:lnTo>
                  <a:lnTo>
                    <a:pt x="57" y="62"/>
                  </a:lnTo>
                  <a:lnTo>
                    <a:pt x="57" y="67"/>
                  </a:lnTo>
                  <a:lnTo>
                    <a:pt x="53" y="67"/>
                  </a:lnTo>
                  <a:close/>
                  <a:moveTo>
                    <a:pt x="38" y="38"/>
                  </a:moveTo>
                  <a:lnTo>
                    <a:pt x="24" y="29"/>
                  </a:lnTo>
                  <a:lnTo>
                    <a:pt x="29" y="29"/>
                  </a:lnTo>
                  <a:lnTo>
                    <a:pt x="38" y="38"/>
                  </a:lnTo>
                  <a:close/>
                  <a:moveTo>
                    <a:pt x="14" y="14"/>
                  </a:moveTo>
                  <a:lnTo>
                    <a:pt x="4" y="5"/>
                  </a:lnTo>
                  <a:lnTo>
                    <a:pt x="0" y="5"/>
                  </a:lnTo>
                  <a:lnTo>
                    <a:pt x="4" y="5"/>
                  </a:lnTo>
                  <a:lnTo>
                    <a:pt x="4" y="0"/>
                  </a:lnTo>
                  <a:lnTo>
                    <a:pt x="4" y="5"/>
                  </a:lnTo>
                  <a:lnTo>
                    <a:pt x="19" y="9"/>
                  </a:lnTo>
                  <a:lnTo>
                    <a:pt x="19" y="14"/>
                  </a:lnTo>
                  <a:lnTo>
                    <a:pt x="14" y="14"/>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13" name="Freeform 83">
              <a:extLst>
                <a:ext uri="{FF2B5EF4-FFF2-40B4-BE49-F238E27FC236}">
                  <a16:creationId xmlns:a16="http://schemas.microsoft.com/office/drawing/2014/main" id="{A68F8710-24BF-4CDA-9A70-7AABF8DD0054}"/>
                </a:ext>
              </a:extLst>
            </p:cNvPr>
            <p:cNvSpPr>
              <a:spLocks/>
            </p:cNvSpPr>
            <p:nvPr/>
          </p:nvSpPr>
          <p:spPr bwMode="auto">
            <a:xfrm>
              <a:off x="6815099" y="3042033"/>
              <a:ext cx="253947" cy="349747"/>
            </a:xfrm>
            <a:custGeom>
              <a:avLst/>
              <a:gdLst>
                <a:gd name="T0" fmla="*/ 7 w 140"/>
                <a:gd name="T1" fmla="*/ 3 h 208"/>
                <a:gd name="T2" fmla="*/ 7 w 140"/>
                <a:gd name="T3" fmla="*/ 3 h 208"/>
                <a:gd name="T4" fmla="*/ 7 w 140"/>
                <a:gd name="T5" fmla="*/ 3 h 208"/>
                <a:gd name="T6" fmla="*/ 7 w 140"/>
                <a:gd name="T7" fmla="*/ 3 h 208"/>
                <a:gd name="T8" fmla="*/ 7 w 140"/>
                <a:gd name="T9" fmla="*/ 3 h 208"/>
                <a:gd name="T10" fmla="*/ 7 w 140"/>
                <a:gd name="T11" fmla="*/ 3 h 208"/>
                <a:gd name="T12" fmla="*/ 7 w 140"/>
                <a:gd name="T13" fmla="*/ 3 h 208"/>
                <a:gd name="T14" fmla="*/ 7 w 140"/>
                <a:gd name="T15" fmla="*/ 3 h 208"/>
                <a:gd name="T16" fmla="*/ 7 w 140"/>
                <a:gd name="T17" fmla="*/ 3 h 208"/>
                <a:gd name="T18" fmla="*/ 7 w 140"/>
                <a:gd name="T19" fmla="*/ 3 h 208"/>
                <a:gd name="T20" fmla="*/ 7 w 140"/>
                <a:gd name="T21" fmla="*/ 3 h 208"/>
                <a:gd name="T22" fmla="*/ 7 w 140"/>
                <a:gd name="T23" fmla="*/ 3 h 208"/>
                <a:gd name="T24" fmla="*/ 7 w 140"/>
                <a:gd name="T25" fmla="*/ 3 h 208"/>
                <a:gd name="T26" fmla="*/ 7 w 140"/>
                <a:gd name="T27" fmla="*/ 3 h 208"/>
                <a:gd name="T28" fmla="*/ 7 w 140"/>
                <a:gd name="T29" fmla="*/ 3 h 208"/>
                <a:gd name="T30" fmla="*/ 7 w 140"/>
                <a:gd name="T31" fmla="*/ 3 h 208"/>
                <a:gd name="T32" fmla="*/ 7 w 140"/>
                <a:gd name="T33" fmla="*/ 3 h 208"/>
                <a:gd name="T34" fmla="*/ 7 w 140"/>
                <a:gd name="T35" fmla="*/ 3 h 208"/>
                <a:gd name="T36" fmla="*/ 7 w 140"/>
                <a:gd name="T37" fmla="*/ 3 h 208"/>
                <a:gd name="T38" fmla="*/ 7 w 140"/>
                <a:gd name="T39" fmla="*/ 3 h 208"/>
                <a:gd name="T40" fmla="*/ 7 w 140"/>
                <a:gd name="T41" fmla="*/ 3 h 208"/>
                <a:gd name="T42" fmla="*/ 0 w 140"/>
                <a:gd name="T43" fmla="*/ 0 h 208"/>
                <a:gd name="T44" fmla="*/ 7 w 140"/>
                <a:gd name="T45" fmla="*/ 3 h 208"/>
                <a:gd name="T46" fmla="*/ 0 w 140"/>
                <a:gd name="T47" fmla="*/ 3 h 208"/>
                <a:gd name="T48" fmla="*/ 0 w 140"/>
                <a:gd name="T49" fmla="*/ 3 h 208"/>
                <a:gd name="T50" fmla="*/ 0 w 140"/>
                <a:gd name="T51" fmla="*/ 3 h 208"/>
                <a:gd name="T52" fmla="*/ 0 w 140"/>
                <a:gd name="T53" fmla="*/ 3 h 208"/>
                <a:gd name="T54" fmla="*/ 0 w 140"/>
                <a:gd name="T55" fmla="*/ 3 h 208"/>
                <a:gd name="T56" fmla="*/ 7 w 140"/>
                <a:gd name="T57" fmla="*/ 3 h 208"/>
                <a:gd name="T58" fmla="*/ 7 w 140"/>
                <a:gd name="T59" fmla="*/ 3 h 208"/>
                <a:gd name="T60" fmla="*/ 7 w 140"/>
                <a:gd name="T61" fmla="*/ 3 h 208"/>
                <a:gd name="T62" fmla="*/ 7 w 140"/>
                <a:gd name="T63" fmla="*/ 3 h 208"/>
                <a:gd name="T64" fmla="*/ 7 w 140"/>
                <a:gd name="T65" fmla="*/ 3 h 208"/>
                <a:gd name="T66" fmla="*/ 7 w 140"/>
                <a:gd name="T67" fmla="*/ 3 h 208"/>
                <a:gd name="T68" fmla="*/ 7 w 140"/>
                <a:gd name="T69" fmla="*/ 3 h 208"/>
                <a:gd name="T70" fmla="*/ 7 w 140"/>
                <a:gd name="T71" fmla="*/ 3 h 208"/>
                <a:gd name="T72" fmla="*/ 7 w 140"/>
                <a:gd name="T73" fmla="*/ 3 h 208"/>
                <a:gd name="T74" fmla="*/ 7 w 140"/>
                <a:gd name="T75" fmla="*/ 3 h 208"/>
                <a:gd name="T76" fmla="*/ 7 w 140"/>
                <a:gd name="T77" fmla="*/ 3 h 208"/>
                <a:gd name="T78" fmla="*/ 7 w 140"/>
                <a:gd name="T79" fmla="*/ 3 h 208"/>
                <a:gd name="T80" fmla="*/ 7 w 140"/>
                <a:gd name="T81" fmla="*/ 3 h 20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
                <a:gd name="T124" fmla="*/ 0 h 208"/>
                <a:gd name="T125" fmla="*/ 140 w 140"/>
                <a:gd name="T126" fmla="*/ 208 h 20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 h="208">
                  <a:moveTo>
                    <a:pt x="62" y="188"/>
                  </a:moveTo>
                  <a:lnTo>
                    <a:pt x="77" y="188"/>
                  </a:lnTo>
                  <a:lnTo>
                    <a:pt x="77" y="174"/>
                  </a:lnTo>
                  <a:lnTo>
                    <a:pt x="96" y="169"/>
                  </a:lnTo>
                  <a:lnTo>
                    <a:pt x="101" y="183"/>
                  </a:lnTo>
                  <a:lnTo>
                    <a:pt x="115" y="193"/>
                  </a:lnTo>
                  <a:lnTo>
                    <a:pt x="140" y="208"/>
                  </a:lnTo>
                  <a:lnTo>
                    <a:pt x="125" y="188"/>
                  </a:lnTo>
                  <a:lnTo>
                    <a:pt x="111" y="174"/>
                  </a:lnTo>
                  <a:lnTo>
                    <a:pt x="106" y="159"/>
                  </a:lnTo>
                  <a:lnTo>
                    <a:pt x="96" y="159"/>
                  </a:lnTo>
                  <a:lnTo>
                    <a:pt x="77" y="164"/>
                  </a:lnTo>
                  <a:lnTo>
                    <a:pt x="62" y="179"/>
                  </a:lnTo>
                  <a:lnTo>
                    <a:pt x="48" y="169"/>
                  </a:lnTo>
                  <a:lnTo>
                    <a:pt x="48" y="135"/>
                  </a:lnTo>
                  <a:lnTo>
                    <a:pt x="43" y="111"/>
                  </a:lnTo>
                  <a:lnTo>
                    <a:pt x="29" y="92"/>
                  </a:lnTo>
                  <a:lnTo>
                    <a:pt x="19" y="68"/>
                  </a:lnTo>
                  <a:lnTo>
                    <a:pt x="19" y="53"/>
                  </a:lnTo>
                  <a:lnTo>
                    <a:pt x="14" y="29"/>
                  </a:lnTo>
                  <a:lnTo>
                    <a:pt x="14" y="10"/>
                  </a:lnTo>
                  <a:lnTo>
                    <a:pt x="0" y="0"/>
                  </a:lnTo>
                  <a:lnTo>
                    <a:pt x="9" y="15"/>
                  </a:lnTo>
                  <a:lnTo>
                    <a:pt x="0" y="24"/>
                  </a:lnTo>
                  <a:lnTo>
                    <a:pt x="0" y="34"/>
                  </a:lnTo>
                  <a:lnTo>
                    <a:pt x="0" y="53"/>
                  </a:lnTo>
                  <a:lnTo>
                    <a:pt x="0" y="68"/>
                  </a:lnTo>
                  <a:lnTo>
                    <a:pt x="0" y="87"/>
                  </a:lnTo>
                  <a:lnTo>
                    <a:pt x="9" y="92"/>
                  </a:lnTo>
                  <a:lnTo>
                    <a:pt x="24" y="101"/>
                  </a:lnTo>
                  <a:lnTo>
                    <a:pt x="24" y="125"/>
                  </a:lnTo>
                  <a:lnTo>
                    <a:pt x="33" y="145"/>
                  </a:lnTo>
                  <a:lnTo>
                    <a:pt x="33" y="159"/>
                  </a:lnTo>
                  <a:lnTo>
                    <a:pt x="24" y="179"/>
                  </a:lnTo>
                  <a:lnTo>
                    <a:pt x="14" y="179"/>
                  </a:lnTo>
                  <a:lnTo>
                    <a:pt x="14" y="188"/>
                  </a:lnTo>
                  <a:lnTo>
                    <a:pt x="29" y="188"/>
                  </a:lnTo>
                  <a:lnTo>
                    <a:pt x="48" y="188"/>
                  </a:lnTo>
                  <a:lnTo>
                    <a:pt x="58" y="188"/>
                  </a:lnTo>
                  <a:lnTo>
                    <a:pt x="62" y="188"/>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14" name="Rectangle 84">
              <a:extLst>
                <a:ext uri="{FF2B5EF4-FFF2-40B4-BE49-F238E27FC236}">
                  <a16:creationId xmlns:a16="http://schemas.microsoft.com/office/drawing/2014/main" id="{F876817E-970B-4069-8E8A-3471FEAE05C8}"/>
                </a:ext>
              </a:extLst>
            </p:cNvPr>
            <p:cNvSpPr>
              <a:spLocks noChangeArrowheads="1"/>
            </p:cNvSpPr>
            <p:nvPr/>
          </p:nvSpPr>
          <p:spPr bwMode="auto">
            <a:xfrm rot="1734730">
              <a:off x="2967360" y="4221608"/>
              <a:ext cx="535080" cy="214032"/>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200" b="1" i="0" u="none" strike="noStrike" kern="1200" cap="none" spc="0" normalizeH="0" baseline="0" noProof="0" dirty="0">
                  <a:ln>
                    <a:noFill/>
                  </a:ln>
                  <a:solidFill>
                    <a:srgbClr val="0000FF"/>
                  </a:solidFill>
                  <a:effectLst/>
                  <a:uLnTx/>
                  <a:uFillTx/>
                  <a:latin typeface="ＭＳ ゴシック" pitchFamily="49" charset="-128"/>
                  <a:ea typeface="ＭＳ ゴシック" pitchFamily="49" charset="-128"/>
                  <a:cs typeface="+mn-cs"/>
                </a:rPr>
                <a:t>球磨川</a:t>
              </a:r>
              <a:endParaRPr kumimoji="1" lang="ja-JP" altLang="en-US" sz="12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315" name="Freeform 85">
              <a:extLst>
                <a:ext uri="{FF2B5EF4-FFF2-40B4-BE49-F238E27FC236}">
                  <a16:creationId xmlns:a16="http://schemas.microsoft.com/office/drawing/2014/main" id="{C444B056-8EA2-4E52-A677-D6C394AE3570}"/>
                </a:ext>
              </a:extLst>
            </p:cNvPr>
            <p:cNvSpPr>
              <a:spLocks noEditPoints="1"/>
            </p:cNvSpPr>
            <p:nvPr/>
          </p:nvSpPr>
          <p:spPr bwMode="auto">
            <a:xfrm>
              <a:off x="7198928" y="3108097"/>
              <a:ext cx="620328" cy="697551"/>
            </a:xfrm>
            <a:custGeom>
              <a:avLst/>
              <a:gdLst>
                <a:gd name="T0" fmla="*/ 7 w 342"/>
                <a:gd name="T1" fmla="*/ 3 h 415"/>
                <a:gd name="T2" fmla="*/ 7 w 342"/>
                <a:gd name="T3" fmla="*/ 3 h 415"/>
                <a:gd name="T4" fmla="*/ 7 w 342"/>
                <a:gd name="T5" fmla="*/ 3 h 415"/>
                <a:gd name="T6" fmla="*/ 5 w 342"/>
                <a:gd name="T7" fmla="*/ 3 h 415"/>
                <a:gd name="T8" fmla="*/ 7 w 342"/>
                <a:gd name="T9" fmla="*/ 3 h 415"/>
                <a:gd name="T10" fmla="*/ 7 w 342"/>
                <a:gd name="T11" fmla="*/ 3 h 415"/>
                <a:gd name="T12" fmla="*/ 7 w 342"/>
                <a:gd name="T13" fmla="*/ 3 h 415"/>
                <a:gd name="T14" fmla="*/ 7 w 342"/>
                <a:gd name="T15" fmla="*/ 3 h 415"/>
                <a:gd name="T16" fmla="*/ 7 w 342"/>
                <a:gd name="T17" fmla="*/ 3 h 415"/>
                <a:gd name="T18" fmla="*/ 7 w 342"/>
                <a:gd name="T19" fmla="*/ 3 h 415"/>
                <a:gd name="T20" fmla="*/ 7 w 342"/>
                <a:gd name="T21" fmla="*/ 3 h 415"/>
                <a:gd name="T22" fmla="*/ 7 w 342"/>
                <a:gd name="T23" fmla="*/ 3 h 415"/>
                <a:gd name="T24" fmla="*/ 7 w 342"/>
                <a:gd name="T25" fmla="*/ 3 h 415"/>
                <a:gd name="T26" fmla="*/ 7 w 342"/>
                <a:gd name="T27" fmla="*/ 3 h 415"/>
                <a:gd name="T28" fmla="*/ 7 w 342"/>
                <a:gd name="T29" fmla="*/ 3 h 415"/>
                <a:gd name="T30" fmla="*/ 7 w 342"/>
                <a:gd name="T31" fmla="*/ 3 h 415"/>
                <a:gd name="T32" fmla="*/ 7 w 342"/>
                <a:gd name="T33" fmla="*/ 3 h 415"/>
                <a:gd name="T34" fmla="*/ 7 w 342"/>
                <a:gd name="T35" fmla="*/ 3 h 415"/>
                <a:gd name="T36" fmla="*/ 7 w 342"/>
                <a:gd name="T37" fmla="*/ 3 h 415"/>
                <a:gd name="T38" fmla="*/ 7 w 342"/>
                <a:gd name="T39" fmla="*/ 3 h 415"/>
                <a:gd name="T40" fmla="*/ 7 w 342"/>
                <a:gd name="T41" fmla="*/ 3 h 415"/>
                <a:gd name="T42" fmla="*/ 7 w 342"/>
                <a:gd name="T43" fmla="*/ 3 h 415"/>
                <a:gd name="T44" fmla="*/ 7 w 342"/>
                <a:gd name="T45" fmla="*/ 3 h 415"/>
                <a:gd name="T46" fmla="*/ 7 w 342"/>
                <a:gd name="T47" fmla="*/ 3 h 415"/>
                <a:gd name="T48" fmla="*/ 7 w 342"/>
                <a:gd name="T49" fmla="*/ 3 h 415"/>
                <a:gd name="T50" fmla="*/ 7 w 342"/>
                <a:gd name="T51" fmla="*/ 3 h 415"/>
                <a:gd name="T52" fmla="*/ 7 w 342"/>
                <a:gd name="T53" fmla="*/ 3 h 415"/>
                <a:gd name="T54" fmla="*/ 7 w 342"/>
                <a:gd name="T55" fmla="*/ 3 h 415"/>
                <a:gd name="T56" fmla="*/ 7 w 342"/>
                <a:gd name="T57" fmla="*/ 3 h 415"/>
                <a:gd name="T58" fmla="*/ 7 w 342"/>
                <a:gd name="T59" fmla="*/ 3 h 415"/>
                <a:gd name="T60" fmla="*/ 7 w 342"/>
                <a:gd name="T61" fmla="*/ 3 h 415"/>
                <a:gd name="T62" fmla="*/ 7 w 342"/>
                <a:gd name="T63" fmla="*/ 3 h 415"/>
                <a:gd name="T64" fmla="*/ 7 w 342"/>
                <a:gd name="T65" fmla="*/ 3 h 415"/>
                <a:gd name="T66" fmla="*/ 7 w 342"/>
                <a:gd name="T67" fmla="*/ 3 h 415"/>
                <a:gd name="T68" fmla="*/ 7 w 342"/>
                <a:gd name="T69" fmla="*/ 3 h 415"/>
                <a:gd name="T70" fmla="*/ 7 w 342"/>
                <a:gd name="T71" fmla="*/ 3 h 415"/>
                <a:gd name="T72" fmla="*/ 7 w 342"/>
                <a:gd name="T73" fmla="*/ 3 h 415"/>
                <a:gd name="T74" fmla="*/ 7 w 342"/>
                <a:gd name="T75" fmla="*/ 3 h 415"/>
                <a:gd name="T76" fmla="*/ 7 w 342"/>
                <a:gd name="T77" fmla="*/ 3 h 415"/>
                <a:gd name="T78" fmla="*/ 7 w 342"/>
                <a:gd name="T79" fmla="*/ 3 h 415"/>
                <a:gd name="T80" fmla="*/ 7 w 342"/>
                <a:gd name="T81" fmla="*/ 3 h 415"/>
                <a:gd name="T82" fmla="*/ 7 w 342"/>
                <a:gd name="T83" fmla="*/ 3 h 415"/>
                <a:gd name="T84" fmla="*/ 7 w 342"/>
                <a:gd name="T85" fmla="*/ 3 h 4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415"/>
                <a:gd name="T131" fmla="*/ 342 w 342"/>
                <a:gd name="T132" fmla="*/ 415 h 41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415">
                  <a:moveTo>
                    <a:pt x="0" y="362"/>
                  </a:moveTo>
                  <a:lnTo>
                    <a:pt x="19" y="357"/>
                  </a:lnTo>
                  <a:lnTo>
                    <a:pt x="24" y="357"/>
                  </a:lnTo>
                  <a:lnTo>
                    <a:pt x="39" y="366"/>
                  </a:lnTo>
                  <a:lnTo>
                    <a:pt x="34" y="362"/>
                  </a:lnTo>
                  <a:lnTo>
                    <a:pt x="39" y="362"/>
                  </a:lnTo>
                  <a:lnTo>
                    <a:pt x="39" y="371"/>
                  </a:lnTo>
                  <a:lnTo>
                    <a:pt x="34" y="371"/>
                  </a:lnTo>
                  <a:lnTo>
                    <a:pt x="19" y="366"/>
                  </a:lnTo>
                  <a:lnTo>
                    <a:pt x="24" y="366"/>
                  </a:lnTo>
                  <a:lnTo>
                    <a:pt x="5" y="371"/>
                  </a:lnTo>
                  <a:lnTo>
                    <a:pt x="0" y="362"/>
                  </a:lnTo>
                  <a:close/>
                  <a:moveTo>
                    <a:pt x="67" y="371"/>
                  </a:moveTo>
                  <a:lnTo>
                    <a:pt x="72" y="376"/>
                  </a:lnTo>
                  <a:lnTo>
                    <a:pt x="92" y="381"/>
                  </a:lnTo>
                  <a:lnTo>
                    <a:pt x="96" y="381"/>
                  </a:lnTo>
                  <a:lnTo>
                    <a:pt x="101" y="390"/>
                  </a:lnTo>
                  <a:lnTo>
                    <a:pt x="92" y="395"/>
                  </a:lnTo>
                  <a:lnTo>
                    <a:pt x="87" y="390"/>
                  </a:lnTo>
                  <a:lnTo>
                    <a:pt x="92" y="390"/>
                  </a:lnTo>
                  <a:lnTo>
                    <a:pt x="67" y="386"/>
                  </a:lnTo>
                  <a:lnTo>
                    <a:pt x="63" y="376"/>
                  </a:lnTo>
                  <a:lnTo>
                    <a:pt x="67" y="371"/>
                  </a:lnTo>
                  <a:close/>
                  <a:moveTo>
                    <a:pt x="121" y="400"/>
                  </a:moveTo>
                  <a:lnTo>
                    <a:pt x="125" y="405"/>
                  </a:lnTo>
                  <a:lnTo>
                    <a:pt x="121" y="405"/>
                  </a:lnTo>
                  <a:lnTo>
                    <a:pt x="154" y="400"/>
                  </a:lnTo>
                  <a:lnTo>
                    <a:pt x="149" y="400"/>
                  </a:lnTo>
                  <a:lnTo>
                    <a:pt x="149" y="395"/>
                  </a:lnTo>
                  <a:lnTo>
                    <a:pt x="159" y="400"/>
                  </a:lnTo>
                  <a:lnTo>
                    <a:pt x="159" y="405"/>
                  </a:lnTo>
                  <a:lnTo>
                    <a:pt x="154" y="410"/>
                  </a:lnTo>
                  <a:lnTo>
                    <a:pt x="121" y="415"/>
                  </a:lnTo>
                  <a:lnTo>
                    <a:pt x="121" y="410"/>
                  </a:lnTo>
                  <a:lnTo>
                    <a:pt x="121" y="400"/>
                  </a:lnTo>
                  <a:close/>
                  <a:moveTo>
                    <a:pt x="164" y="371"/>
                  </a:moveTo>
                  <a:lnTo>
                    <a:pt x="169" y="362"/>
                  </a:lnTo>
                  <a:lnTo>
                    <a:pt x="183" y="352"/>
                  </a:lnTo>
                  <a:lnTo>
                    <a:pt x="193" y="342"/>
                  </a:lnTo>
                  <a:lnTo>
                    <a:pt x="198" y="352"/>
                  </a:lnTo>
                  <a:lnTo>
                    <a:pt x="188" y="357"/>
                  </a:lnTo>
                  <a:lnTo>
                    <a:pt x="174" y="366"/>
                  </a:lnTo>
                  <a:lnTo>
                    <a:pt x="169" y="376"/>
                  </a:lnTo>
                  <a:lnTo>
                    <a:pt x="164" y="371"/>
                  </a:lnTo>
                  <a:close/>
                  <a:moveTo>
                    <a:pt x="203" y="318"/>
                  </a:moveTo>
                  <a:lnTo>
                    <a:pt x="212" y="313"/>
                  </a:lnTo>
                  <a:lnTo>
                    <a:pt x="212" y="318"/>
                  </a:lnTo>
                  <a:lnTo>
                    <a:pt x="222" y="308"/>
                  </a:lnTo>
                  <a:lnTo>
                    <a:pt x="217" y="308"/>
                  </a:lnTo>
                  <a:lnTo>
                    <a:pt x="227" y="294"/>
                  </a:lnTo>
                  <a:lnTo>
                    <a:pt x="231" y="299"/>
                  </a:lnTo>
                  <a:lnTo>
                    <a:pt x="227" y="313"/>
                  </a:lnTo>
                  <a:lnTo>
                    <a:pt x="217" y="323"/>
                  </a:lnTo>
                  <a:lnTo>
                    <a:pt x="207" y="328"/>
                  </a:lnTo>
                  <a:lnTo>
                    <a:pt x="203" y="318"/>
                  </a:lnTo>
                  <a:close/>
                  <a:moveTo>
                    <a:pt x="236" y="265"/>
                  </a:moveTo>
                  <a:lnTo>
                    <a:pt x="241" y="255"/>
                  </a:lnTo>
                  <a:lnTo>
                    <a:pt x="241" y="260"/>
                  </a:lnTo>
                  <a:lnTo>
                    <a:pt x="246" y="241"/>
                  </a:lnTo>
                  <a:lnTo>
                    <a:pt x="251" y="231"/>
                  </a:lnTo>
                  <a:lnTo>
                    <a:pt x="256" y="236"/>
                  </a:lnTo>
                  <a:lnTo>
                    <a:pt x="251" y="246"/>
                  </a:lnTo>
                  <a:lnTo>
                    <a:pt x="256" y="246"/>
                  </a:lnTo>
                  <a:lnTo>
                    <a:pt x="251" y="260"/>
                  </a:lnTo>
                  <a:lnTo>
                    <a:pt x="251" y="265"/>
                  </a:lnTo>
                  <a:lnTo>
                    <a:pt x="241" y="275"/>
                  </a:lnTo>
                  <a:lnTo>
                    <a:pt x="236" y="265"/>
                  </a:lnTo>
                  <a:close/>
                  <a:moveTo>
                    <a:pt x="260" y="207"/>
                  </a:moveTo>
                  <a:lnTo>
                    <a:pt x="260" y="207"/>
                  </a:lnTo>
                  <a:lnTo>
                    <a:pt x="270" y="193"/>
                  </a:lnTo>
                  <a:lnTo>
                    <a:pt x="275" y="173"/>
                  </a:lnTo>
                  <a:lnTo>
                    <a:pt x="280" y="173"/>
                  </a:lnTo>
                  <a:lnTo>
                    <a:pt x="285" y="178"/>
                  </a:lnTo>
                  <a:lnTo>
                    <a:pt x="280" y="193"/>
                  </a:lnTo>
                  <a:lnTo>
                    <a:pt x="270" y="212"/>
                  </a:lnTo>
                  <a:lnTo>
                    <a:pt x="260" y="207"/>
                  </a:lnTo>
                  <a:close/>
                  <a:moveTo>
                    <a:pt x="289" y="149"/>
                  </a:moveTo>
                  <a:lnTo>
                    <a:pt x="294" y="135"/>
                  </a:lnTo>
                  <a:lnTo>
                    <a:pt x="304" y="115"/>
                  </a:lnTo>
                  <a:lnTo>
                    <a:pt x="309" y="111"/>
                  </a:lnTo>
                  <a:lnTo>
                    <a:pt x="314" y="115"/>
                  </a:lnTo>
                  <a:lnTo>
                    <a:pt x="314" y="120"/>
                  </a:lnTo>
                  <a:lnTo>
                    <a:pt x="304" y="140"/>
                  </a:lnTo>
                  <a:lnTo>
                    <a:pt x="299" y="149"/>
                  </a:lnTo>
                  <a:lnTo>
                    <a:pt x="289" y="149"/>
                  </a:lnTo>
                  <a:close/>
                  <a:moveTo>
                    <a:pt x="323" y="86"/>
                  </a:moveTo>
                  <a:lnTo>
                    <a:pt x="323" y="86"/>
                  </a:lnTo>
                  <a:lnTo>
                    <a:pt x="323" y="91"/>
                  </a:lnTo>
                  <a:lnTo>
                    <a:pt x="333" y="72"/>
                  </a:lnTo>
                  <a:lnTo>
                    <a:pt x="333" y="82"/>
                  </a:lnTo>
                  <a:lnTo>
                    <a:pt x="318" y="72"/>
                  </a:lnTo>
                  <a:lnTo>
                    <a:pt x="314" y="67"/>
                  </a:lnTo>
                  <a:lnTo>
                    <a:pt x="323" y="58"/>
                  </a:lnTo>
                  <a:lnTo>
                    <a:pt x="328" y="62"/>
                  </a:lnTo>
                  <a:lnTo>
                    <a:pt x="323" y="62"/>
                  </a:lnTo>
                  <a:lnTo>
                    <a:pt x="338" y="72"/>
                  </a:lnTo>
                  <a:lnTo>
                    <a:pt x="342" y="72"/>
                  </a:lnTo>
                  <a:lnTo>
                    <a:pt x="338" y="77"/>
                  </a:lnTo>
                  <a:lnTo>
                    <a:pt x="333" y="91"/>
                  </a:lnTo>
                  <a:lnTo>
                    <a:pt x="333" y="96"/>
                  </a:lnTo>
                  <a:lnTo>
                    <a:pt x="323" y="86"/>
                  </a:lnTo>
                  <a:close/>
                  <a:moveTo>
                    <a:pt x="299" y="43"/>
                  </a:moveTo>
                  <a:lnTo>
                    <a:pt x="299" y="43"/>
                  </a:lnTo>
                  <a:lnTo>
                    <a:pt x="299" y="38"/>
                  </a:lnTo>
                  <a:lnTo>
                    <a:pt x="289" y="24"/>
                  </a:lnTo>
                  <a:lnTo>
                    <a:pt x="285" y="4"/>
                  </a:lnTo>
                  <a:lnTo>
                    <a:pt x="294" y="0"/>
                  </a:lnTo>
                  <a:lnTo>
                    <a:pt x="299" y="24"/>
                  </a:lnTo>
                  <a:lnTo>
                    <a:pt x="299" y="19"/>
                  </a:lnTo>
                  <a:lnTo>
                    <a:pt x="304" y="38"/>
                  </a:lnTo>
                  <a:lnTo>
                    <a:pt x="304" y="33"/>
                  </a:lnTo>
                  <a:lnTo>
                    <a:pt x="299" y="43"/>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16" name="Freeform 86">
              <a:extLst>
                <a:ext uri="{FF2B5EF4-FFF2-40B4-BE49-F238E27FC236}">
                  <a16:creationId xmlns:a16="http://schemas.microsoft.com/office/drawing/2014/main" id="{84CC63A6-E1D8-4300-9E63-3E84997ACEB4}"/>
                </a:ext>
              </a:extLst>
            </p:cNvPr>
            <p:cNvSpPr>
              <a:spLocks noEditPoints="1"/>
            </p:cNvSpPr>
            <p:nvPr/>
          </p:nvSpPr>
          <p:spPr bwMode="auto">
            <a:xfrm>
              <a:off x="3769673" y="5789489"/>
              <a:ext cx="199668" cy="670348"/>
            </a:xfrm>
            <a:custGeom>
              <a:avLst/>
              <a:gdLst>
                <a:gd name="T0" fmla="*/ 0 w 111"/>
                <a:gd name="T1" fmla="*/ 3 h 400"/>
                <a:gd name="T2" fmla="*/ 6 w 111"/>
                <a:gd name="T3" fmla="*/ 3 h 400"/>
                <a:gd name="T4" fmla="*/ 6 w 111"/>
                <a:gd name="T5" fmla="*/ 3 h 400"/>
                <a:gd name="T6" fmla="*/ 6 w 111"/>
                <a:gd name="T7" fmla="*/ 3 h 400"/>
                <a:gd name="T8" fmla="*/ 0 w 111"/>
                <a:gd name="T9" fmla="*/ 3 h 400"/>
                <a:gd name="T10" fmla="*/ 6 w 111"/>
                <a:gd name="T11" fmla="*/ 3 h 400"/>
                <a:gd name="T12" fmla="*/ 5 w 111"/>
                <a:gd name="T13" fmla="*/ 3 h 400"/>
                <a:gd name="T14" fmla="*/ 6 w 111"/>
                <a:gd name="T15" fmla="*/ 3 h 400"/>
                <a:gd name="T16" fmla="*/ 6 w 111"/>
                <a:gd name="T17" fmla="*/ 3 h 400"/>
                <a:gd name="T18" fmla="*/ 6 w 111"/>
                <a:gd name="T19" fmla="*/ 3 h 400"/>
                <a:gd name="T20" fmla="*/ 5 w 111"/>
                <a:gd name="T21" fmla="*/ 3 h 400"/>
                <a:gd name="T22" fmla="*/ 0 w 111"/>
                <a:gd name="T23" fmla="*/ 3 h 400"/>
                <a:gd name="T24" fmla="*/ 0 w 111"/>
                <a:gd name="T25" fmla="*/ 3 h 400"/>
                <a:gd name="T26" fmla="*/ 6 w 111"/>
                <a:gd name="T27" fmla="*/ 3 h 400"/>
                <a:gd name="T28" fmla="*/ 6 w 111"/>
                <a:gd name="T29" fmla="*/ 3 h 400"/>
                <a:gd name="T30" fmla="*/ 6 w 111"/>
                <a:gd name="T31" fmla="*/ 3 h 400"/>
                <a:gd name="T32" fmla="*/ 5 w 111"/>
                <a:gd name="T33" fmla="*/ 3 h 400"/>
                <a:gd name="T34" fmla="*/ 5 w 111"/>
                <a:gd name="T35" fmla="*/ 3 h 400"/>
                <a:gd name="T36" fmla="*/ 5 w 111"/>
                <a:gd name="T37" fmla="*/ 3 h 400"/>
                <a:gd name="T38" fmla="*/ 6 w 111"/>
                <a:gd name="T39" fmla="*/ 3 h 400"/>
                <a:gd name="T40" fmla="*/ 6 w 111"/>
                <a:gd name="T41" fmla="*/ 3 h 400"/>
                <a:gd name="T42" fmla="*/ 6 w 111"/>
                <a:gd name="T43" fmla="*/ 3 h 400"/>
                <a:gd name="T44" fmla="*/ 6 w 111"/>
                <a:gd name="T45" fmla="*/ 3 h 400"/>
                <a:gd name="T46" fmla="*/ 5 w 111"/>
                <a:gd name="T47" fmla="*/ 3 h 400"/>
                <a:gd name="T48" fmla="*/ 6 w 111"/>
                <a:gd name="T49" fmla="*/ 3 h 400"/>
                <a:gd name="T50" fmla="*/ 6 w 111"/>
                <a:gd name="T51" fmla="*/ 3 h 400"/>
                <a:gd name="T52" fmla="*/ 6 w 111"/>
                <a:gd name="T53" fmla="*/ 3 h 400"/>
                <a:gd name="T54" fmla="*/ 6 w 111"/>
                <a:gd name="T55" fmla="*/ 3 h 400"/>
                <a:gd name="T56" fmla="*/ 6 w 111"/>
                <a:gd name="T57" fmla="*/ 3 h 400"/>
                <a:gd name="T58" fmla="*/ 6 w 111"/>
                <a:gd name="T59" fmla="*/ 3 h 400"/>
                <a:gd name="T60" fmla="*/ 6 w 111"/>
                <a:gd name="T61" fmla="*/ 3 h 400"/>
                <a:gd name="T62" fmla="*/ 6 w 111"/>
                <a:gd name="T63" fmla="*/ 3 h 400"/>
                <a:gd name="T64" fmla="*/ 6 w 111"/>
                <a:gd name="T65" fmla="*/ 3 h 400"/>
                <a:gd name="T66" fmla="*/ 6 w 111"/>
                <a:gd name="T67" fmla="*/ 3 h 400"/>
                <a:gd name="T68" fmla="*/ 6 w 111"/>
                <a:gd name="T69" fmla="*/ 3 h 400"/>
                <a:gd name="T70" fmla="*/ 6 w 111"/>
                <a:gd name="T71" fmla="*/ 3 h 400"/>
                <a:gd name="T72" fmla="*/ 6 w 111"/>
                <a:gd name="T73" fmla="*/ 3 h 400"/>
                <a:gd name="T74" fmla="*/ 6 w 111"/>
                <a:gd name="T75" fmla="*/ 3 h 400"/>
                <a:gd name="T76" fmla="*/ 6 w 111"/>
                <a:gd name="T77" fmla="*/ 3 h 400"/>
                <a:gd name="T78" fmla="*/ 6 w 111"/>
                <a:gd name="T79" fmla="*/ 3 h 400"/>
                <a:gd name="T80" fmla="*/ 6 w 111"/>
                <a:gd name="T81" fmla="*/ 3 h 400"/>
                <a:gd name="T82" fmla="*/ 6 w 111"/>
                <a:gd name="T83" fmla="*/ 3 h 400"/>
                <a:gd name="T84" fmla="*/ 6 w 111"/>
                <a:gd name="T85" fmla="*/ 3 h 400"/>
                <a:gd name="T86" fmla="*/ 6 w 111"/>
                <a:gd name="T87" fmla="*/ 3 h 400"/>
                <a:gd name="T88" fmla="*/ 6 w 111"/>
                <a:gd name="T89" fmla="*/ 3 h 400"/>
                <a:gd name="T90" fmla="*/ 6 w 111"/>
                <a:gd name="T91" fmla="*/ 3 h 400"/>
                <a:gd name="T92" fmla="*/ 6 w 111"/>
                <a:gd name="T93" fmla="*/ 3 h 400"/>
                <a:gd name="T94" fmla="*/ 6 w 111"/>
                <a:gd name="T95" fmla="*/ 3 h 400"/>
                <a:gd name="T96" fmla="*/ 6 w 111"/>
                <a:gd name="T97" fmla="*/ 3 h 400"/>
                <a:gd name="T98" fmla="*/ 6 w 111"/>
                <a:gd name="T99" fmla="*/ 3 h 400"/>
                <a:gd name="T100" fmla="*/ 6 w 111"/>
                <a:gd name="T101" fmla="*/ 3 h 400"/>
                <a:gd name="T102" fmla="*/ 6 w 111"/>
                <a:gd name="T103" fmla="*/ 3 h 400"/>
                <a:gd name="T104" fmla="*/ 6 w 111"/>
                <a:gd name="T105" fmla="*/ 0 h 400"/>
                <a:gd name="T106" fmla="*/ 6 w 111"/>
                <a:gd name="T107" fmla="*/ 3 h 400"/>
                <a:gd name="T108" fmla="*/ 6 w 111"/>
                <a:gd name="T109" fmla="*/ 3 h 400"/>
                <a:gd name="T110" fmla="*/ 6 w 111"/>
                <a:gd name="T111" fmla="*/ 3 h 400"/>
                <a:gd name="T112" fmla="*/ 6 w 111"/>
                <a:gd name="T113" fmla="*/ 3 h 4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1"/>
                <a:gd name="T172" fmla="*/ 0 h 400"/>
                <a:gd name="T173" fmla="*/ 111 w 111"/>
                <a:gd name="T174" fmla="*/ 400 h 40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1" h="400">
                  <a:moveTo>
                    <a:pt x="0" y="395"/>
                  </a:moveTo>
                  <a:lnTo>
                    <a:pt x="9" y="362"/>
                  </a:lnTo>
                  <a:lnTo>
                    <a:pt x="19" y="362"/>
                  </a:lnTo>
                  <a:lnTo>
                    <a:pt x="9" y="400"/>
                  </a:lnTo>
                  <a:lnTo>
                    <a:pt x="0" y="395"/>
                  </a:lnTo>
                  <a:close/>
                  <a:moveTo>
                    <a:pt x="9" y="333"/>
                  </a:moveTo>
                  <a:lnTo>
                    <a:pt x="5" y="294"/>
                  </a:lnTo>
                  <a:lnTo>
                    <a:pt x="14" y="294"/>
                  </a:lnTo>
                  <a:lnTo>
                    <a:pt x="19" y="333"/>
                  </a:lnTo>
                  <a:lnTo>
                    <a:pt x="9" y="333"/>
                  </a:lnTo>
                  <a:close/>
                  <a:moveTo>
                    <a:pt x="5" y="265"/>
                  </a:moveTo>
                  <a:lnTo>
                    <a:pt x="0" y="231"/>
                  </a:lnTo>
                  <a:lnTo>
                    <a:pt x="0" y="226"/>
                  </a:lnTo>
                  <a:lnTo>
                    <a:pt x="9" y="226"/>
                  </a:lnTo>
                  <a:lnTo>
                    <a:pt x="9" y="231"/>
                  </a:lnTo>
                  <a:lnTo>
                    <a:pt x="14" y="265"/>
                  </a:lnTo>
                  <a:lnTo>
                    <a:pt x="5" y="265"/>
                  </a:lnTo>
                  <a:close/>
                  <a:moveTo>
                    <a:pt x="5" y="198"/>
                  </a:moveTo>
                  <a:lnTo>
                    <a:pt x="5" y="173"/>
                  </a:lnTo>
                  <a:lnTo>
                    <a:pt x="9" y="159"/>
                  </a:lnTo>
                  <a:lnTo>
                    <a:pt x="19" y="159"/>
                  </a:lnTo>
                  <a:lnTo>
                    <a:pt x="14" y="173"/>
                  </a:lnTo>
                  <a:lnTo>
                    <a:pt x="14" y="198"/>
                  </a:lnTo>
                  <a:lnTo>
                    <a:pt x="5" y="198"/>
                  </a:lnTo>
                  <a:close/>
                  <a:moveTo>
                    <a:pt x="19" y="130"/>
                  </a:moveTo>
                  <a:lnTo>
                    <a:pt x="48" y="120"/>
                  </a:lnTo>
                  <a:lnTo>
                    <a:pt x="43" y="125"/>
                  </a:lnTo>
                  <a:lnTo>
                    <a:pt x="53" y="115"/>
                  </a:lnTo>
                  <a:lnTo>
                    <a:pt x="58" y="125"/>
                  </a:lnTo>
                  <a:lnTo>
                    <a:pt x="53" y="130"/>
                  </a:lnTo>
                  <a:lnTo>
                    <a:pt x="48" y="130"/>
                  </a:lnTo>
                  <a:lnTo>
                    <a:pt x="19" y="140"/>
                  </a:lnTo>
                  <a:lnTo>
                    <a:pt x="19" y="130"/>
                  </a:lnTo>
                  <a:close/>
                  <a:moveTo>
                    <a:pt x="72" y="96"/>
                  </a:moveTo>
                  <a:lnTo>
                    <a:pt x="77" y="91"/>
                  </a:lnTo>
                  <a:lnTo>
                    <a:pt x="72" y="91"/>
                  </a:lnTo>
                  <a:lnTo>
                    <a:pt x="82" y="87"/>
                  </a:lnTo>
                  <a:lnTo>
                    <a:pt x="77" y="87"/>
                  </a:lnTo>
                  <a:lnTo>
                    <a:pt x="87" y="72"/>
                  </a:lnTo>
                  <a:lnTo>
                    <a:pt x="87" y="67"/>
                  </a:lnTo>
                  <a:lnTo>
                    <a:pt x="96" y="67"/>
                  </a:lnTo>
                  <a:lnTo>
                    <a:pt x="96" y="72"/>
                  </a:lnTo>
                  <a:lnTo>
                    <a:pt x="96" y="77"/>
                  </a:lnTo>
                  <a:lnTo>
                    <a:pt x="87" y="91"/>
                  </a:lnTo>
                  <a:lnTo>
                    <a:pt x="82" y="101"/>
                  </a:lnTo>
                  <a:lnTo>
                    <a:pt x="77" y="101"/>
                  </a:lnTo>
                  <a:lnTo>
                    <a:pt x="72" y="96"/>
                  </a:lnTo>
                  <a:close/>
                  <a:moveTo>
                    <a:pt x="91" y="33"/>
                  </a:moveTo>
                  <a:lnTo>
                    <a:pt x="96" y="24"/>
                  </a:lnTo>
                  <a:lnTo>
                    <a:pt x="106" y="0"/>
                  </a:lnTo>
                  <a:lnTo>
                    <a:pt x="111" y="5"/>
                  </a:lnTo>
                  <a:lnTo>
                    <a:pt x="106" y="24"/>
                  </a:lnTo>
                  <a:lnTo>
                    <a:pt x="101" y="38"/>
                  </a:lnTo>
                  <a:lnTo>
                    <a:pt x="91" y="33"/>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17" name="Rectangle 87">
              <a:extLst>
                <a:ext uri="{FF2B5EF4-FFF2-40B4-BE49-F238E27FC236}">
                  <a16:creationId xmlns:a16="http://schemas.microsoft.com/office/drawing/2014/main" id="{C4C80616-0D2D-468B-AF97-CA85D43E9648}"/>
                </a:ext>
              </a:extLst>
            </p:cNvPr>
            <p:cNvSpPr>
              <a:spLocks noChangeArrowheads="1"/>
            </p:cNvSpPr>
            <p:nvPr/>
          </p:nvSpPr>
          <p:spPr bwMode="auto">
            <a:xfrm>
              <a:off x="4783523" y="3141128"/>
              <a:ext cx="288840" cy="751956"/>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318" name="Picture 88">
              <a:extLst>
                <a:ext uri="{FF2B5EF4-FFF2-40B4-BE49-F238E27FC236}">
                  <a16:creationId xmlns:a16="http://schemas.microsoft.com/office/drawing/2014/main" id="{737DF37A-9A2E-42E0-A07E-274618403ECB}"/>
                </a:ext>
              </a:extLst>
            </p:cNvPr>
            <p:cNvPicPr preferRelativeResize="0">
              <a:picLocks noChangeAspect="1" noChangeArrowheads="1"/>
            </p:cNvPicPr>
            <p:nvPr/>
          </p:nvPicPr>
          <p:blipFill>
            <a:blip r:embed="rId7"/>
            <a:srcRect/>
            <a:stretch>
              <a:fillRect/>
            </a:stretch>
          </p:blipFill>
          <p:spPr bwMode="auto">
            <a:xfrm>
              <a:off x="5064610" y="541343"/>
              <a:ext cx="812243" cy="0"/>
            </a:xfrm>
            <a:prstGeom prst="rect">
              <a:avLst/>
            </a:prstGeom>
            <a:noFill/>
            <a:ln w="9525">
              <a:noFill/>
              <a:miter lim="800000"/>
              <a:headEnd/>
              <a:tailEnd/>
            </a:ln>
          </p:spPr>
        </p:pic>
        <p:sp>
          <p:nvSpPr>
            <p:cNvPr id="319" name="Rectangle 89">
              <a:extLst>
                <a:ext uri="{FF2B5EF4-FFF2-40B4-BE49-F238E27FC236}">
                  <a16:creationId xmlns:a16="http://schemas.microsoft.com/office/drawing/2014/main" id="{FA2A2CE6-291E-49D1-BDE2-F891490EAD8B}"/>
                </a:ext>
              </a:extLst>
            </p:cNvPr>
            <p:cNvSpPr>
              <a:spLocks noChangeArrowheads="1"/>
            </p:cNvSpPr>
            <p:nvPr/>
          </p:nvSpPr>
          <p:spPr bwMode="auto">
            <a:xfrm>
              <a:off x="4865258" y="3172217"/>
              <a:ext cx="148633"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mn-cs"/>
                </a:rPr>
                <a:t>相</a:t>
              </a:r>
              <a:endParaRPr kumimoji="1" lang="ja-JP" altLang="en-US" sz="1000" b="1" i="0" u="none" strike="noStrike" kern="1200" cap="none" spc="0" normalizeH="0" baseline="0" noProof="0">
                <a:ln>
                  <a:noFill/>
                </a:ln>
                <a:solidFill>
                  <a:srgbClr val="FF0000"/>
                </a:solidFill>
                <a:effectLst/>
                <a:uLnTx/>
                <a:uFillTx/>
                <a:latin typeface="Calibri" pitchFamily="34" charset="0"/>
                <a:ea typeface="HG丸ｺﾞｼｯｸM-PRO" pitchFamily="49" charset="-128"/>
                <a:cs typeface="+mn-cs"/>
              </a:endParaRPr>
            </a:p>
          </p:txBody>
        </p:sp>
        <p:sp>
          <p:nvSpPr>
            <p:cNvPr id="320" name="Rectangle 90">
              <a:extLst>
                <a:ext uri="{FF2B5EF4-FFF2-40B4-BE49-F238E27FC236}">
                  <a16:creationId xmlns:a16="http://schemas.microsoft.com/office/drawing/2014/main" id="{BF2CAA74-D814-4B41-BCDD-6D41F8FB6BE0}"/>
                </a:ext>
              </a:extLst>
            </p:cNvPr>
            <p:cNvSpPr>
              <a:spLocks noChangeArrowheads="1"/>
            </p:cNvSpPr>
            <p:nvPr/>
          </p:nvSpPr>
          <p:spPr bwMode="auto">
            <a:xfrm>
              <a:off x="4865258" y="3349034"/>
              <a:ext cx="148633"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良</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321" name="Rectangle 91">
              <a:extLst>
                <a:ext uri="{FF2B5EF4-FFF2-40B4-BE49-F238E27FC236}">
                  <a16:creationId xmlns:a16="http://schemas.microsoft.com/office/drawing/2014/main" id="{69E68FD8-166C-429C-A239-DFF4914F1EC1}"/>
                </a:ext>
              </a:extLst>
            </p:cNvPr>
            <p:cNvSpPr>
              <a:spLocks noChangeArrowheads="1"/>
            </p:cNvSpPr>
            <p:nvPr/>
          </p:nvSpPr>
          <p:spPr bwMode="auto">
            <a:xfrm>
              <a:off x="4863320" y="3521963"/>
              <a:ext cx="148633"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村</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322" name="Rectangle 92">
              <a:extLst>
                <a:ext uri="{FF2B5EF4-FFF2-40B4-BE49-F238E27FC236}">
                  <a16:creationId xmlns:a16="http://schemas.microsoft.com/office/drawing/2014/main" id="{1A3078F7-09F0-4544-BB04-9ECEEFD5EFEB}"/>
                </a:ext>
              </a:extLst>
            </p:cNvPr>
            <p:cNvSpPr>
              <a:spLocks noChangeArrowheads="1"/>
            </p:cNvSpPr>
            <p:nvPr/>
          </p:nvSpPr>
          <p:spPr bwMode="auto">
            <a:xfrm>
              <a:off x="5409667" y="4285162"/>
              <a:ext cx="829690" cy="214032"/>
            </a:xfrm>
            <a:prstGeom prst="rect">
              <a:avLst/>
            </a:prstGeom>
            <a:noFill/>
            <a:ln w="9525">
              <a:noFill/>
              <a:miter lim="800000"/>
              <a:headEnd/>
              <a:tailEnd/>
            </a:ln>
          </p:spPr>
          <p:txBody>
            <a:bodyPr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200" b="1" i="0" u="none" strike="noStrike" kern="1200" cap="none" spc="0" normalizeH="0" baseline="0" noProof="0" dirty="0">
                  <a:ln>
                    <a:noFill/>
                  </a:ln>
                  <a:solidFill>
                    <a:srgbClr val="0000FF"/>
                  </a:solidFill>
                  <a:effectLst/>
                  <a:uLnTx/>
                  <a:uFillTx/>
                  <a:latin typeface="ＭＳ ゴシック" pitchFamily="49" charset="-128"/>
                  <a:ea typeface="ＭＳ ゴシック" pitchFamily="49" charset="-128"/>
                  <a:cs typeface="+mn-cs"/>
                </a:rPr>
                <a:t>球磨川</a:t>
              </a:r>
              <a:endParaRPr kumimoji="1" lang="ja-JP" altLang="en-US" sz="12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323" name="Rectangle 93">
              <a:extLst>
                <a:ext uri="{FF2B5EF4-FFF2-40B4-BE49-F238E27FC236}">
                  <a16:creationId xmlns:a16="http://schemas.microsoft.com/office/drawing/2014/main" id="{2E776AF0-56EB-4C2D-8097-7479E3A2D93B}"/>
                </a:ext>
              </a:extLst>
            </p:cNvPr>
            <p:cNvSpPr>
              <a:spLocks noChangeArrowheads="1"/>
            </p:cNvSpPr>
            <p:nvPr/>
          </p:nvSpPr>
          <p:spPr bwMode="auto">
            <a:xfrm>
              <a:off x="5650044" y="3310172"/>
              <a:ext cx="1015788" cy="235107"/>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324" name="Picture 94">
              <a:extLst>
                <a:ext uri="{FF2B5EF4-FFF2-40B4-BE49-F238E27FC236}">
                  <a16:creationId xmlns:a16="http://schemas.microsoft.com/office/drawing/2014/main" id="{6E4AF25A-36F8-4AF8-BCE7-F34E2CB4F395}"/>
                </a:ext>
              </a:extLst>
            </p:cNvPr>
            <p:cNvPicPr preferRelativeResize="0">
              <a:picLocks noChangeAspect="1" noChangeArrowheads="1"/>
            </p:cNvPicPr>
            <p:nvPr/>
          </p:nvPicPr>
          <p:blipFill>
            <a:blip r:embed="rId8" cstate="print"/>
            <a:srcRect/>
            <a:stretch>
              <a:fillRect/>
            </a:stretch>
          </p:blipFill>
          <p:spPr bwMode="auto">
            <a:xfrm>
              <a:off x="5246831" y="1213635"/>
              <a:ext cx="253947" cy="1943"/>
            </a:xfrm>
            <a:prstGeom prst="rect">
              <a:avLst/>
            </a:prstGeom>
            <a:noFill/>
            <a:ln w="9525">
              <a:noFill/>
              <a:miter lim="800000"/>
              <a:headEnd/>
              <a:tailEnd/>
            </a:ln>
          </p:spPr>
        </p:pic>
        <p:sp>
          <p:nvSpPr>
            <p:cNvPr id="325" name="Rectangle 95">
              <a:extLst>
                <a:ext uri="{FF2B5EF4-FFF2-40B4-BE49-F238E27FC236}">
                  <a16:creationId xmlns:a16="http://schemas.microsoft.com/office/drawing/2014/main" id="{CD468C20-5B94-4C56-96B1-65051DADEE5D}"/>
                </a:ext>
              </a:extLst>
            </p:cNvPr>
            <p:cNvSpPr>
              <a:spLocks noChangeArrowheads="1"/>
            </p:cNvSpPr>
            <p:nvPr/>
          </p:nvSpPr>
          <p:spPr bwMode="auto">
            <a:xfrm>
              <a:off x="5650044" y="3310172"/>
              <a:ext cx="1015788" cy="235107"/>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326" name="Rectangle 96">
              <a:extLst>
                <a:ext uri="{FF2B5EF4-FFF2-40B4-BE49-F238E27FC236}">
                  <a16:creationId xmlns:a16="http://schemas.microsoft.com/office/drawing/2014/main" id="{5F9B6EA2-70AB-4A7D-AB80-3C5B8CB32672}"/>
                </a:ext>
              </a:extLst>
            </p:cNvPr>
            <p:cNvSpPr>
              <a:spLocks noChangeArrowheads="1"/>
            </p:cNvSpPr>
            <p:nvPr/>
          </p:nvSpPr>
          <p:spPr bwMode="auto">
            <a:xfrm>
              <a:off x="5693959" y="3345147"/>
              <a:ext cx="594533"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多良木町</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327" name="Freeform 98">
              <a:extLst>
                <a:ext uri="{FF2B5EF4-FFF2-40B4-BE49-F238E27FC236}">
                  <a16:creationId xmlns:a16="http://schemas.microsoft.com/office/drawing/2014/main" id="{214B9FC3-1B65-4645-B751-0F6D88625346}"/>
                </a:ext>
              </a:extLst>
            </p:cNvPr>
            <p:cNvSpPr>
              <a:spLocks noEditPoints="1"/>
            </p:cNvSpPr>
            <p:nvPr/>
          </p:nvSpPr>
          <p:spPr bwMode="auto">
            <a:xfrm>
              <a:off x="7260961" y="4233115"/>
              <a:ext cx="174467" cy="194304"/>
            </a:xfrm>
            <a:custGeom>
              <a:avLst/>
              <a:gdLst>
                <a:gd name="T0" fmla="*/ 8 w 96"/>
                <a:gd name="T1" fmla="*/ 0 h 116"/>
                <a:gd name="T2" fmla="*/ 8 w 96"/>
                <a:gd name="T3" fmla="*/ 0 h 116"/>
                <a:gd name="T4" fmla="*/ 8 w 96"/>
                <a:gd name="T5" fmla="*/ 3 h 116"/>
                <a:gd name="T6" fmla="*/ 8 w 96"/>
                <a:gd name="T7" fmla="*/ 3 h 116"/>
                <a:gd name="T8" fmla="*/ 8 w 96"/>
                <a:gd name="T9" fmla="*/ 3 h 116"/>
                <a:gd name="T10" fmla="*/ 8 w 96"/>
                <a:gd name="T11" fmla="*/ 3 h 116"/>
                <a:gd name="T12" fmla="*/ 8 w 96"/>
                <a:gd name="T13" fmla="*/ 3 h 116"/>
                <a:gd name="T14" fmla="*/ 8 w 96"/>
                <a:gd name="T15" fmla="*/ 3 h 116"/>
                <a:gd name="T16" fmla="*/ 8 w 96"/>
                <a:gd name="T17" fmla="*/ 3 h 116"/>
                <a:gd name="T18" fmla="*/ 8 w 96"/>
                <a:gd name="T19" fmla="*/ 3 h 116"/>
                <a:gd name="T20" fmla="*/ 8 w 96"/>
                <a:gd name="T21" fmla="*/ 3 h 116"/>
                <a:gd name="T22" fmla="*/ 0 w 96"/>
                <a:gd name="T23" fmla="*/ 3 h 116"/>
                <a:gd name="T24" fmla="*/ 0 w 96"/>
                <a:gd name="T25" fmla="*/ 3 h 116"/>
                <a:gd name="T26" fmla="*/ 8 w 96"/>
                <a:gd name="T27" fmla="*/ 3 h 116"/>
                <a:gd name="T28" fmla="*/ 8 w 96"/>
                <a:gd name="T29" fmla="*/ 0 h 116"/>
                <a:gd name="T30" fmla="*/ 8 w 96"/>
                <a:gd name="T31" fmla="*/ 0 h 116"/>
                <a:gd name="T32" fmla="*/ 8 w 96"/>
                <a:gd name="T33" fmla="*/ 0 h 116"/>
                <a:gd name="T34" fmla="*/ 8 w 96"/>
                <a:gd name="T35" fmla="*/ 0 h 116"/>
                <a:gd name="T36" fmla="*/ 8 w 96"/>
                <a:gd name="T37" fmla="*/ 3 h 116"/>
                <a:gd name="T38" fmla="*/ 8 w 96"/>
                <a:gd name="T39" fmla="*/ 3 h 116"/>
                <a:gd name="T40" fmla="*/ 8 w 96"/>
                <a:gd name="T41" fmla="*/ 3 h 116"/>
                <a:gd name="T42" fmla="*/ 8 w 96"/>
                <a:gd name="T43" fmla="*/ 3 h 116"/>
                <a:gd name="T44" fmla="*/ 8 w 96"/>
                <a:gd name="T45" fmla="*/ 3 h 116"/>
                <a:gd name="T46" fmla="*/ 8 w 96"/>
                <a:gd name="T47" fmla="*/ 3 h 116"/>
                <a:gd name="T48" fmla="*/ 8 w 96"/>
                <a:gd name="T49" fmla="*/ 3 h 116"/>
                <a:gd name="T50" fmla="*/ 8 w 96"/>
                <a:gd name="T51" fmla="*/ 3 h 116"/>
                <a:gd name="T52" fmla="*/ 8 w 96"/>
                <a:gd name="T53" fmla="*/ 3 h 116"/>
                <a:gd name="T54" fmla="*/ 8 w 96"/>
                <a:gd name="T55" fmla="*/ 3 h 116"/>
                <a:gd name="T56" fmla="*/ 8 w 96"/>
                <a:gd name="T57" fmla="*/ 3 h 116"/>
                <a:gd name="T58" fmla="*/ 8 w 96"/>
                <a:gd name="T59" fmla="*/ 3 h 116"/>
                <a:gd name="T60" fmla="*/ 8 w 96"/>
                <a:gd name="T61" fmla="*/ 3 h 116"/>
                <a:gd name="T62" fmla="*/ 8 w 96"/>
                <a:gd name="T63" fmla="*/ 3 h 116"/>
                <a:gd name="T64" fmla="*/ 8 w 96"/>
                <a:gd name="T65" fmla="*/ 3 h 116"/>
                <a:gd name="T66" fmla="*/ 8 w 96"/>
                <a:gd name="T67" fmla="*/ 3 h 116"/>
                <a:gd name="T68" fmla="*/ 8 w 96"/>
                <a:gd name="T69" fmla="*/ 3 h 116"/>
                <a:gd name="T70" fmla="*/ 8 w 96"/>
                <a:gd name="T71" fmla="*/ 3 h 116"/>
                <a:gd name="T72" fmla="*/ 8 w 96"/>
                <a:gd name="T73" fmla="*/ 3 h 116"/>
                <a:gd name="T74" fmla="*/ 8 w 96"/>
                <a:gd name="T75" fmla="*/ 3 h 116"/>
                <a:gd name="T76" fmla="*/ 8 w 96"/>
                <a:gd name="T77" fmla="*/ 3 h 116"/>
                <a:gd name="T78" fmla="*/ 8 w 96"/>
                <a:gd name="T79" fmla="*/ 3 h 116"/>
                <a:gd name="T80" fmla="*/ 8 w 96"/>
                <a:gd name="T81" fmla="*/ 3 h 116"/>
                <a:gd name="T82" fmla="*/ 8 w 96"/>
                <a:gd name="T83" fmla="*/ 3 h 116"/>
                <a:gd name="T84" fmla="*/ 8 w 96"/>
                <a:gd name="T85" fmla="*/ 3 h 116"/>
                <a:gd name="T86" fmla="*/ 8 w 96"/>
                <a:gd name="T87" fmla="*/ 3 h 116"/>
                <a:gd name="T88" fmla="*/ 8 w 96"/>
                <a:gd name="T89" fmla="*/ 3 h 116"/>
                <a:gd name="T90" fmla="*/ 8 w 96"/>
                <a:gd name="T91" fmla="*/ 3 h 116"/>
                <a:gd name="T92" fmla="*/ 8 w 96"/>
                <a:gd name="T93" fmla="*/ 3 h 116"/>
                <a:gd name="T94" fmla="*/ 8 w 96"/>
                <a:gd name="T95" fmla="*/ 3 h 116"/>
                <a:gd name="T96" fmla="*/ 8 w 96"/>
                <a:gd name="T97" fmla="*/ 3 h 116"/>
                <a:gd name="T98" fmla="*/ 8 w 96"/>
                <a:gd name="T99" fmla="*/ 3 h 116"/>
                <a:gd name="T100" fmla="*/ 8 w 96"/>
                <a:gd name="T101" fmla="*/ 3 h 116"/>
                <a:gd name="T102" fmla="*/ 8 w 96"/>
                <a:gd name="T103" fmla="*/ 3 h 1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6"/>
                <a:gd name="T157" fmla="*/ 0 h 116"/>
                <a:gd name="T158" fmla="*/ 96 w 96"/>
                <a:gd name="T159" fmla="*/ 116 h 1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6" h="116">
                  <a:moveTo>
                    <a:pt x="53" y="0"/>
                  </a:moveTo>
                  <a:lnTo>
                    <a:pt x="58" y="0"/>
                  </a:lnTo>
                  <a:lnTo>
                    <a:pt x="58" y="5"/>
                  </a:lnTo>
                  <a:lnTo>
                    <a:pt x="53" y="5"/>
                  </a:lnTo>
                  <a:lnTo>
                    <a:pt x="53" y="10"/>
                  </a:lnTo>
                  <a:lnTo>
                    <a:pt x="96" y="10"/>
                  </a:lnTo>
                  <a:lnTo>
                    <a:pt x="96" y="39"/>
                  </a:lnTo>
                  <a:lnTo>
                    <a:pt x="82" y="39"/>
                  </a:lnTo>
                  <a:lnTo>
                    <a:pt x="82" y="29"/>
                  </a:lnTo>
                  <a:lnTo>
                    <a:pt x="14" y="29"/>
                  </a:lnTo>
                  <a:lnTo>
                    <a:pt x="14" y="44"/>
                  </a:lnTo>
                  <a:lnTo>
                    <a:pt x="0" y="44"/>
                  </a:lnTo>
                  <a:lnTo>
                    <a:pt x="0" y="10"/>
                  </a:lnTo>
                  <a:lnTo>
                    <a:pt x="38" y="10"/>
                  </a:lnTo>
                  <a:lnTo>
                    <a:pt x="38" y="0"/>
                  </a:lnTo>
                  <a:lnTo>
                    <a:pt x="53" y="0"/>
                  </a:lnTo>
                  <a:close/>
                  <a:moveTo>
                    <a:pt x="77" y="68"/>
                  </a:moveTo>
                  <a:lnTo>
                    <a:pt x="62" y="68"/>
                  </a:lnTo>
                  <a:lnTo>
                    <a:pt x="53" y="68"/>
                  </a:lnTo>
                  <a:lnTo>
                    <a:pt x="53" y="73"/>
                  </a:lnTo>
                  <a:lnTo>
                    <a:pt x="87" y="73"/>
                  </a:lnTo>
                  <a:lnTo>
                    <a:pt x="87" y="116"/>
                  </a:lnTo>
                  <a:lnTo>
                    <a:pt x="72" y="116"/>
                  </a:lnTo>
                  <a:lnTo>
                    <a:pt x="72" y="111"/>
                  </a:lnTo>
                  <a:lnTo>
                    <a:pt x="24" y="111"/>
                  </a:lnTo>
                  <a:lnTo>
                    <a:pt x="24" y="116"/>
                  </a:lnTo>
                  <a:lnTo>
                    <a:pt x="9" y="116"/>
                  </a:lnTo>
                  <a:lnTo>
                    <a:pt x="9" y="73"/>
                  </a:lnTo>
                  <a:lnTo>
                    <a:pt x="38" y="73"/>
                  </a:lnTo>
                  <a:lnTo>
                    <a:pt x="38" y="68"/>
                  </a:lnTo>
                  <a:lnTo>
                    <a:pt x="29" y="68"/>
                  </a:lnTo>
                  <a:lnTo>
                    <a:pt x="14" y="68"/>
                  </a:lnTo>
                  <a:lnTo>
                    <a:pt x="14" y="29"/>
                  </a:lnTo>
                  <a:lnTo>
                    <a:pt x="77" y="29"/>
                  </a:lnTo>
                  <a:lnTo>
                    <a:pt x="77" y="68"/>
                  </a:lnTo>
                  <a:close/>
                  <a:moveTo>
                    <a:pt x="29" y="44"/>
                  </a:moveTo>
                  <a:lnTo>
                    <a:pt x="29" y="53"/>
                  </a:lnTo>
                  <a:lnTo>
                    <a:pt x="62" y="53"/>
                  </a:lnTo>
                  <a:lnTo>
                    <a:pt x="62" y="44"/>
                  </a:lnTo>
                  <a:lnTo>
                    <a:pt x="29" y="44"/>
                  </a:lnTo>
                  <a:close/>
                  <a:moveTo>
                    <a:pt x="24" y="87"/>
                  </a:moveTo>
                  <a:lnTo>
                    <a:pt x="24" y="97"/>
                  </a:lnTo>
                  <a:lnTo>
                    <a:pt x="72" y="97"/>
                  </a:lnTo>
                  <a:lnTo>
                    <a:pt x="72" y="87"/>
                  </a:lnTo>
                  <a:lnTo>
                    <a:pt x="24" y="87"/>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28" name="Freeform 99">
              <a:extLst>
                <a:ext uri="{FF2B5EF4-FFF2-40B4-BE49-F238E27FC236}">
                  <a16:creationId xmlns:a16="http://schemas.microsoft.com/office/drawing/2014/main" id="{FEEAE1C5-B471-4FF2-BEEC-42C125D15206}"/>
                </a:ext>
              </a:extLst>
            </p:cNvPr>
            <p:cNvSpPr>
              <a:spLocks noEditPoints="1"/>
            </p:cNvSpPr>
            <p:nvPr/>
          </p:nvSpPr>
          <p:spPr bwMode="auto">
            <a:xfrm>
              <a:off x="7462567" y="4233115"/>
              <a:ext cx="191914" cy="194304"/>
            </a:xfrm>
            <a:custGeom>
              <a:avLst/>
              <a:gdLst>
                <a:gd name="T0" fmla="*/ 7 w 106"/>
                <a:gd name="T1" fmla="*/ 0 h 116"/>
                <a:gd name="T2" fmla="*/ 7 w 106"/>
                <a:gd name="T3" fmla="*/ 3 h 116"/>
                <a:gd name="T4" fmla="*/ 7 w 106"/>
                <a:gd name="T5" fmla="*/ 3 h 116"/>
                <a:gd name="T6" fmla="*/ 7 w 106"/>
                <a:gd name="T7" fmla="*/ 3 h 116"/>
                <a:gd name="T8" fmla="*/ 7 w 106"/>
                <a:gd name="T9" fmla="*/ 3 h 116"/>
                <a:gd name="T10" fmla="*/ 7 w 106"/>
                <a:gd name="T11" fmla="*/ 3 h 116"/>
                <a:gd name="T12" fmla="*/ 7 w 106"/>
                <a:gd name="T13" fmla="*/ 3 h 116"/>
                <a:gd name="T14" fmla="*/ 7 w 106"/>
                <a:gd name="T15" fmla="*/ 3 h 116"/>
                <a:gd name="T16" fmla="*/ 7 w 106"/>
                <a:gd name="T17" fmla="*/ 3 h 116"/>
                <a:gd name="T18" fmla="*/ 7 w 106"/>
                <a:gd name="T19" fmla="*/ 3 h 116"/>
                <a:gd name="T20" fmla="*/ 7 w 106"/>
                <a:gd name="T21" fmla="*/ 3 h 116"/>
                <a:gd name="T22" fmla="*/ 7 w 106"/>
                <a:gd name="T23" fmla="*/ 3 h 116"/>
                <a:gd name="T24" fmla="*/ 7 w 106"/>
                <a:gd name="T25" fmla="*/ 3 h 116"/>
                <a:gd name="T26" fmla="*/ 7 w 106"/>
                <a:gd name="T27" fmla="*/ 3 h 116"/>
                <a:gd name="T28" fmla="*/ 7 w 106"/>
                <a:gd name="T29" fmla="*/ 3 h 116"/>
                <a:gd name="T30" fmla="*/ 7 w 106"/>
                <a:gd name="T31" fmla="*/ 3 h 116"/>
                <a:gd name="T32" fmla="*/ 0 w 106"/>
                <a:gd name="T33" fmla="*/ 3 h 116"/>
                <a:gd name="T34" fmla="*/ 7 w 106"/>
                <a:gd name="T35" fmla="*/ 3 h 116"/>
                <a:gd name="T36" fmla="*/ 7 w 106"/>
                <a:gd name="T37" fmla="*/ 3 h 116"/>
                <a:gd name="T38" fmla="*/ 7 w 106"/>
                <a:gd name="T39" fmla="*/ 3 h 116"/>
                <a:gd name="T40" fmla="*/ 7 w 106"/>
                <a:gd name="T41" fmla="*/ 3 h 116"/>
                <a:gd name="T42" fmla="*/ 7 w 106"/>
                <a:gd name="T43" fmla="*/ 3 h 116"/>
                <a:gd name="T44" fmla="*/ 7 w 106"/>
                <a:gd name="T45" fmla="*/ 3 h 116"/>
                <a:gd name="T46" fmla="*/ 7 w 106"/>
                <a:gd name="T47" fmla="*/ 3 h 116"/>
                <a:gd name="T48" fmla="*/ 7 w 106"/>
                <a:gd name="T49" fmla="*/ 3 h 116"/>
                <a:gd name="T50" fmla="*/ 7 w 106"/>
                <a:gd name="T51" fmla="*/ 3 h 116"/>
                <a:gd name="T52" fmla="*/ 7 w 106"/>
                <a:gd name="T53" fmla="*/ 3 h 116"/>
                <a:gd name="T54" fmla="*/ 7 w 106"/>
                <a:gd name="T55" fmla="*/ 3 h 116"/>
                <a:gd name="T56" fmla="*/ 7 w 106"/>
                <a:gd name="T57" fmla="*/ 3 h 116"/>
                <a:gd name="T58" fmla="*/ 7 w 106"/>
                <a:gd name="T59" fmla="*/ 3 h 116"/>
                <a:gd name="T60" fmla="*/ 7 w 106"/>
                <a:gd name="T61" fmla="*/ 3 h 116"/>
                <a:gd name="T62" fmla="*/ 7 w 106"/>
                <a:gd name="T63" fmla="*/ 3 h 116"/>
                <a:gd name="T64" fmla="*/ 7 w 106"/>
                <a:gd name="T65" fmla="*/ 3 h 116"/>
                <a:gd name="T66" fmla="*/ 7 w 106"/>
                <a:gd name="T67" fmla="*/ 0 h 116"/>
                <a:gd name="T68" fmla="*/ 7 w 106"/>
                <a:gd name="T69" fmla="*/ 0 h 116"/>
                <a:gd name="T70" fmla="*/ 7 w 106"/>
                <a:gd name="T71" fmla="*/ 3 h 116"/>
                <a:gd name="T72" fmla="*/ 7 w 106"/>
                <a:gd name="T73" fmla="*/ 3 h 116"/>
                <a:gd name="T74" fmla="*/ 7 w 106"/>
                <a:gd name="T75" fmla="*/ 3 h 116"/>
                <a:gd name="T76" fmla="*/ 7 w 106"/>
                <a:gd name="T77" fmla="*/ 3 h 116"/>
                <a:gd name="T78" fmla="*/ 7 w 106"/>
                <a:gd name="T79" fmla="*/ 3 h 116"/>
                <a:gd name="T80" fmla="*/ 7 w 106"/>
                <a:gd name="T81" fmla="*/ 3 h 116"/>
                <a:gd name="T82" fmla="*/ 7 w 106"/>
                <a:gd name="T83" fmla="*/ 3 h 116"/>
                <a:gd name="T84" fmla="*/ 7 w 106"/>
                <a:gd name="T85" fmla="*/ 3 h 116"/>
                <a:gd name="T86" fmla="*/ 7 w 106"/>
                <a:gd name="T87" fmla="*/ 3 h 116"/>
                <a:gd name="T88" fmla="*/ 7 w 106"/>
                <a:gd name="T89" fmla="*/ 3 h 116"/>
                <a:gd name="T90" fmla="*/ 7 w 106"/>
                <a:gd name="T91" fmla="*/ 3 h 1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6"/>
                <a:gd name="T139" fmla="*/ 0 h 116"/>
                <a:gd name="T140" fmla="*/ 106 w 106"/>
                <a:gd name="T141" fmla="*/ 116 h 1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6" h="116">
                  <a:moveTo>
                    <a:pt x="72" y="0"/>
                  </a:moveTo>
                  <a:lnTo>
                    <a:pt x="77" y="0"/>
                  </a:lnTo>
                  <a:lnTo>
                    <a:pt x="82" y="0"/>
                  </a:lnTo>
                  <a:lnTo>
                    <a:pt x="77" y="5"/>
                  </a:lnTo>
                  <a:lnTo>
                    <a:pt x="77" y="10"/>
                  </a:lnTo>
                  <a:lnTo>
                    <a:pt x="101" y="10"/>
                  </a:lnTo>
                  <a:lnTo>
                    <a:pt x="101" y="24"/>
                  </a:lnTo>
                  <a:lnTo>
                    <a:pt x="77" y="24"/>
                  </a:lnTo>
                  <a:lnTo>
                    <a:pt x="82" y="24"/>
                  </a:lnTo>
                  <a:lnTo>
                    <a:pt x="86" y="29"/>
                  </a:lnTo>
                  <a:lnTo>
                    <a:pt x="91" y="34"/>
                  </a:lnTo>
                  <a:lnTo>
                    <a:pt x="101" y="34"/>
                  </a:lnTo>
                  <a:lnTo>
                    <a:pt x="96" y="49"/>
                  </a:lnTo>
                  <a:lnTo>
                    <a:pt x="106" y="49"/>
                  </a:lnTo>
                  <a:lnTo>
                    <a:pt x="106" y="63"/>
                  </a:lnTo>
                  <a:lnTo>
                    <a:pt x="96" y="63"/>
                  </a:lnTo>
                  <a:lnTo>
                    <a:pt x="96" y="106"/>
                  </a:lnTo>
                  <a:lnTo>
                    <a:pt x="96" y="111"/>
                  </a:lnTo>
                  <a:lnTo>
                    <a:pt x="91" y="116"/>
                  </a:lnTo>
                  <a:lnTo>
                    <a:pt x="86" y="116"/>
                  </a:lnTo>
                  <a:lnTo>
                    <a:pt x="72" y="116"/>
                  </a:lnTo>
                  <a:lnTo>
                    <a:pt x="72" y="102"/>
                  </a:lnTo>
                  <a:lnTo>
                    <a:pt x="82" y="102"/>
                  </a:lnTo>
                  <a:lnTo>
                    <a:pt x="82" y="63"/>
                  </a:lnTo>
                  <a:lnTo>
                    <a:pt x="43" y="63"/>
                  </a:lnTo>
                  <a:lnTo>
                    <a:pt x="43" y="92"/>
                  </a:lnTo>
                  <a:lnTo>
                    <a:pt x="29" y="92"/>
                  </a:lnTo>
                  <a:lnTo>
                    <a:pt x="14" y="92"/>
                  </a:lnTo>
                  <a:lnTo>
                    <a:pt x="14" y="102"/>
                  </a:lnTo>
                  <a:lnTo>
                    <a:pt x="0" y="102"/>
                  </a:lnTo>
                  <a:lnTo>
                    <a:pt x="0" y="20"/>
                  </a:lnTo>
                  <a:lnTo>
                    <a:pt x="9" y="20"/>
                  </a:lnTo>
                  <a:lnTo>
                    <a:pt x="14" y="24"/>
                  </a:lnTo>
                  <a:lnTo>
                    <a:pt x="14" y="29"/>
                  </a:lnTo>
                  <a:lnTo>
                    <a:pt x="14" y="73"/>
                  </a:lnTo>
                  <a:lnTo>
                    <a:pt x="14" y="5"/>
                  </a:lnTo>
                  <a:lnTo>
                    <a:pt x="24" y="5"/>
                  </a:lnTo>
                  <a:lnTo>
                    <a:pt x="29" y="5"/>
                  </a:lnTo>
                  <a:lnTo>
                    <a:pt x="29" y="10"/>
                  </a:lnTo>
                  <a:lnTo>
                    <a:pt x="29" y="73"/>
                  </a:lnTo>
                  <a:lnTo>
                    <a:pt x="29" y="20"/>
                  </a:lnTo>
                  <a:lnTo>
                    <a:pt x="38" y="20"/>
                  </a:lnTo>
                  <a:lnTo>
                    <a:pt x="43" y="24"/>
                  </a:lnTo>
                  <a:lnTo>
                    <a:pt x="43" y="29"/>
                  </a:lnTo>
                  <a:lnTo>
                    <a:pt x="43" y="49"/>
                  </a:lnTo>
                  <a:lnTo>
                    <a:pt x="38" y="34"/>
                  </a:lnTo>
                  <a:lnTo>
                    <a:pt x="48" y="34"/>
                  </a:lnTo>
                  <a:lnTo>
                    <a:pt x="53" y="34"/>
                  </a:lnTo>
                  <a:lnTo>
                    <a:pt x="58" y="29"/>
                  </a:lnTo>
                  <a:lnTo>
                    <a:pt x="58" y="24"/>
                  </a:lnTo>
                  <a:lnTo>
                    <a:pt x="43" y="24"/>
                  </a:lnTo>
                  <a:lnTo>
                    <a:pt x="43" y="10"/>
                  </a:lnTo>
                  <a:lnTo>
                    <a:pt x="62" y="10"/>
                  </a:lnTo>
                  <a:lnTo>
                    <a:pt x="62" y="5"/>
                  </a:lnTo>
                  <a:lnTo>
                    <a:pt x="62" y="0"/>
                  </a:lnTo>
                  <a:lnTo>
                    <a:pt x="72" y="0"/>
                  </a:lnTo>
                  <a:close/>
                  <a:moveTo>
                    <a:pt x="91" y="49"/>
                  </a:moveTo>
                  <a:lnTo>
                    <a:pt x="77" y="44"/>
                  </a:lnTo>
                  <a:lnTo>
                    <a:pt x="67" y="34"/>
                  </a:lnTo>
                  <a:lnTo>
                    <a:pt x="67" y="39"/>
                  </a:lnTo>
                  <a:lnTo>
                    <a:pt x="58" y="44"/>
                  </a:lnTo>
                  <a:lnTo>
                    <a:pt x="53" y="49"/>
                  </a:lnTo>
                  <a:lnTo>
                    <a:pt x="91" y="49"/>
                  </a:lnTo>
                  <a:close/>
                  <a:moveTo>
                    <a:pt x="82" y="97"/>
                  </a:moveTo>
                  <a:lnTo>
                    <a:pt x="58" y="97"/>
                  </a:lnTo>
                  <a:lnTo>
                    <a:pt x="58" y="102"/>
                  </a:lnTo>
                  <a:lnTo>
                    <a:pt x="43" y="102"/>
                  </a:lnTo>
                  <a:lnTo>
                    <a:pt x="43" y="63"/>
                  </a:lnTo>
                  <a:lnTo>
                    <a:pt x="82" y="63"/>
                  </a:lnTo>
                  <a:lnTo>
                    <a:pt x="82" y="97"/>
                  </a:lnTo>
                  <a:close/>
                  <a:moveTo>
                    <a:pt x="58" y="78"/>
                  </a:moveTo>
                  <a:lnTo>
                    <a:pt x="58" y="82"/>
                  </a:lnTo>
                  <a:lnTo>
                    <a:pt x="67" y="82"/>
                  </a:lnTo>
                  <a:lnTo>
                    <a:pt x="67" y="78"/>
                  </a:lnTo>
                  <a:lnTo>
                    <a:pt x="58" y="78"/>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29" name="Freeform 100">
              <a:extLst>
                <a:ext uri="{FF2B5EF4-FFF2-40B4-BE49-F238E27FC236}">
                  <a16:creationId xmlns:a16="http://schemas.microsoft.com/office/drawing/2014/main" id="{49991802-49E5-4BE6-B0D0-2DEFBAB071F7}"/>
                </a:ext>
              </a:extLst>
            </p:cNvPr>
            <p:cNvSpPr>
              <a:spLocks noEditPoints="1"/>
            </p:cNvSpPr>
            <p:nvPr/>
          </p:nvSpPr>
          <p:spPr bwMode="auto">
            <a:xfrm>
              <a:off x="7679682" y="4233115"/>
              <a:ext cx="176407" cy="194304"/>
            </a:xfrm>
            <a:custGeom>
              <a:avLst/>
              <a:gdLst>
                <a:gd name="T0" fmla="*/ 8 w 97"/>
                <a:gd name="T1" fmla="*/ 3 h 116"/>
                <a:gd name="T2" fmla="*/ 8 w 97"/>
                <a:gd name="T3" fmla="*/ 0 h 116"/>
                <a:gd name="T4" fmla="*/ 8 w 97"/>
                <a:gd name="T5" fmla="*/ 3 h 116"/>
                <a:gd name="T6" fmla="*/ 8 w 97"/>
                <a:gd name="T7" fmla="*/ 3 h 116"/>
                <a:gd name="T8" fmla="*/ 8 w 97"/>
                <a:gd name="T9" fmla="*/ 3 h 116"/>
                <a:gd name="T10" fmla="*/ 8 w 97"/>
                <a:gd name="T11" fmla="*/ 3 h 116"/>
                <a:gd name="T12" fmla="*/ 8 w 97"/>
                <a:gd name="T13" fmla="*/ 3 h 116"/>
                <a:gd name="T14" fmla="*/ 8 w 97"/>
                <a:gd name="T15" fmla="*/ 3 h 116"/>
                <a:gd name="T16" fmla="*/ 8 w 97"/>
                <a:gd name="T17" fmla="*/ 3 h 116"/>
                <a:gd name="T18" fmla="*/ 8 w 97"/>
                <a:gd name="T19" fmla="*/ 3 h 116"/>
                <a:gd name="T20" fmla="*/ 8 w 97"/>
                <a:gd name="T21" fmla="*/ 3 h 116"/>
                <a:gd name="T22" fmla="*/ 8 w 97"/>
                <a:gd name="T23" fmla="*/ 3 h 116"/>
                <a:gd name="T24" fmla="*/ 8 w 97"/>
                <a:gd name="T25" fmla="*/ 3 h 116"/>
                <a:gd name="T26" fmla="*/ 8 w 97"/>
                <a:gd name="T27" fmla="*/ 3 h 116"/>
                <a:gd name="T28" fmla="*/ 0 w 97"/>
                <a:gd name="T29" fmla="*/ 3 h 116"/>
                <a:gd name="T30" fmla="*/ 8 w 97"/>
                <a:gd name="T31" fmla="*/ 3 h 116"/>
                <a:gd name="T32" fmla="*/ 8 w 97"/>
                <a:gd name="T33" fmla="*/ 3 h 116"/>
                <a:gd name="T34" fmla="*/ 8 w 97"/>
                <a:gd name="T35" fmla="*/ 3 h 116"/>
                <a:gd name="T36" fmla="*/ 8 w 97"/>
                <a:gd name="T37" fmla="*/ 3 h 116"/>
                <a:gd name="T38" fmla="*/ 8 w 97"/>
                <a:gd name="T39" fmla="*/ 3 h 116"/>
                <a:gd name="T40" fmla="*/ 8 w 97"/>
                <a:gd name="T41" fmla="*/ 3 h 116"/>
                <a:gd name="T42" fmla="*/ 8 w 97"/>
                <a:gd name="T43" fmla="*/ 3 h 116"/>
                <a:gd name="T44" fmla="*/ 8 w 97"/>
                <a:gd name="T45" fmla="*/ 3 h 116"/>
                <a:gd name="T46" fmla="*/ 8 w 97"/>
                <a:gd name="T47" fmla="*/ 3 h 116"/>
                <a:gd name="T48" fmla="*/ 8 w 97"/>
                <a:gd name="T49" fmla="*/ 3 h 116"/>
                <a:gd name="T50" fmla="*/ 8 w 97"/>
                <a:gd name="T51" fmla="*/ 3 h 116"/>
                <a:gd name="T52" fmla="*/ 8 w 97"/>
                <a:gd name="T53" fmla="*/ 3 h 116"/>
                <a:gd name="T54" fmla="*/ 8 w 97"/>
                <a:gd name="T55" fmla="*/ 3 h 116"/>
                <a:gd name="T56" fmla="*/ 8 w 97"/>
                <a:gd name="T57" fmla="*/ 3 h 116"/>
                <a:gd name="T58" fmla="*/ 0 w 97"/>
                <a:gd name="T59" fmla="*/ 3 h 116"/>
                <a:gd name="T60" fmla="*/ 8 w 97"/>
                <a:gd name="T61" fmla="*/ 3 h 116"/>
                <a:gd name="T62" fmla="*/ 8 w 97"/>
                <a:gd name="T63" fmla="*/ 3 h 1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7"/>
                <a:gd name="T97" fmla="*/ 0 h 116"/>
                <a:gd name="T98" fmla="*/ 97 w 97"/>
                <a:gd name="T99" fmla="*/ 116 h 1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7" h="116">
                  <a:moveTo>
                    <a:pt x="82" y="63"/>
                  </a:moveTo>
                  <a:lnTo>
                    <a:pt x="20" y="63"/>
                  </a:lnTo>
                  <a:lnTo>
                    <a:pt x="20" y="0"/>
                  </a:lnTo>
                  <a:lnTo>
                    <a:pt x="82" y="0"/>
                  </a:lnTo>
                  <a:lnTo>
                    <a:pt x="82" y="63"/>
                  </a:lnTo>
                  <a:close/>
                  <a:moveTo>
                    <a:pt x="15" y="10"/>
                  </a:moveTo>
                  <a:lnTo>
                    <a:pt x="15" y="10"/>
                  </a:lnTo>
                  <a:lnTo>
                    <a:pt x="15" y="15"/>
                  </a:lnTo>
                  <a:lnTo>
                    <a:pt x="15" y="63"/>
                  </a:lnTo>
                  <a:lnTo>
                    <a:pt x="97" y="63"/>
                  </a:lnTo>
                  <a:lnTo>
                    <a:pt x="97" y="78"/>
                  </a:lnTo>
                  <a:lnTo>
                    <a:pt x="73" y="78"/>
                  </a:lnTo>
                  <a:lnTo>
                    <a:pt x="82" y="92"/>
                  </a:lnTo>
                  <a:lnTo>
                    <a:pt x="97" y="97"/>
                  </a:lnTo>
                  <a:lnTo>
                    <a:pt x="92" y="111"/>
                  </a:lnTo>
                  <a:lnTo>
                    <a:pt x="82" y="106"/>
                  </a:lnTo>
                  <a:lnTo>
                    <a:pt x="73" y="102"/>
                  </a:lnTo>
                  <a:lnTo>
                    <a:pt x="63" y="92"/>
                  </a:lnTo>
                  <a:lnTo>
                    <a:pt x="58" y="87"/>
                  </a:lnTo>
                  <a:lnTo>
                    <a:pt x="68" y="78"/>
                  </a:lnTo>
                  <a:lnTo>
                    <a:pt x="58" y="78"/>
                  </a:lnTo>
                  <a:lnTo>
                    <a:pt x="58" y="116"/>
                  </a:lnTo>
                  <a:lnTo>
                    <a:pt x="39" y="116"/>
                  </a:lnTo>
                  <a:lnTo>
                    <a:pt x="39" y="78"/>
                  </a:lnTo>
                  <a:lnTo>
                    <a:pt x="15" y="78"/>
                  </a:lnTo>
                  <a:lnTo>
                    <a:pt x="15" y="82"/>
                  </a:lnTo>
                  <a:lnTo>
                    <a:pt x="0" y="82"/>
                  </a:lnTo>
                  <a:lnTo>
                    <a:pt x="0" y="10"/>
                  </a:lnTo>
                  <a:lnTo>
                    <a:pt x="15" y="10"/>
                  </a:lnTo>
                  <a:close/>
                  <a:moveTo>
                    <a:pt x="34" y="15"/>
                  </a:moveTo>
                  <a:lnTo>
                    <a:pt x="34" y="15"/>
                  </a:lnTo>
                  <a:lnTo>
                    <a:pt x="68" y="15"/>
                  </a:lnTo>
                  <a:lnTo>
                    <a:pt x="34" y="15"/>
                  </a:lnTo>
                  <a:close/>
                  <a:moveTo>
                    <a:pt x="34" y="29"/>
                  </a:moveTo>
                  <a:lnTo>
                    <a:pt x="34" y="34"/>
                  </a:lnTo>
                  <a:lnTo>
                    <a:pt x="68" y="34"/>
                  </a:lnTo>
                  <a:lnTo>
                    <a:pt x="68" y="29"/>
                  </a:lnTo>
                  <a:lnTo>
                    <a:pt x="34" y="29"/>
                  </a:lnTo>
                  <a:close/>
                  <a:moveTo>
                    <a:pt x="34" y="49"/>
                  </a:moveTo>
                  <a:lnTo>
                    <a:pt x="34" y="49"/>
                  </a:lnTo>
                  <a:lnTo>
                    <a:pt x="68" y="49"/>
                  </a:lnTo>
                  <a:lnTo>
                    <a:pt x="34" y="49"/>
                  </a:lnTo>
                  <a:close/>
                  <a:moveTo>
                    <a:pt x="34" y="82"/>
                  </a:moveTo>
                  <a:lnTo>
                    <a:pt x="34" y="87"/>
                  </a:lnTo>
                  <a:lnTo>
                    <a:pt x="34" y="92"/>
                  </a:lnTo>
                  <a:lnTo>
                    <a:pt x="29" y="97"/>
                  </a:lnTo>
                  <a:lnTo>
                    <a:pt x="20" y="106"/>
                  </a:lnTo>
                  <a:lnTo>
                    <a:pt x="15" y="111"/>
                  </a:lnTo>
                  <a:lnTo>
                    <a:pt x="10" y="116"/>
                  </a:lnTo>
                  <a:lnTo>
                    <a:pt x="0" y="102"/>
                  </a:lnTo>
                  <a:lnTo>
                    <a:pt x="5" y="97"/>
                  </a:lnTo>
                  <a:lnTo>
                    <a:pt x="15" y="87"/>
                  </a:lnTo>
                  <a:lnTo>
                    <a:pt x="24" y="78"/>
                  </a:lnTo>
                  <a:lnTo>
                    <a:pt x="34" y="82"/>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0" name="Freeform 101">
              <a:extLst>
                <a:ext uri="{FF2B5EF4-FFF2-40B4-BE49-F238E27FC236}">
                  <a16:creationId xmlns:a16="http://schemas.microsoft.com/office/drawing/2014/main" id="{8B97BCF0-8871-459F-85A6-5DCCC667354B}"/>
                </a:ext>
              </a:extLst>
            </p:cNvPr>
            <p:cNvSpPr>
              <a:spLocks/>
            </p:cNvSpPr>
            <p:nvPr/>
          </p:nvSpPr>
          <p:spPr bwMode="auto">
            <a:xfrm>
              <a:off x="7260961" y="4233115"/>
              <a:ext cx="174467" cy="73835"/>
            </a:xfrm>
            <a:custGeom>
              <a:avLst/>
              <a:gdLst>
                <a:gd name="T0" fmla="*/ 8 w 96"/>
                <a:gd name="T1" fmla="*/ 0 h 44"/>
                <a:gd name="T2" fmla="*/ 8 w 96"/>
                <a:gd name="T3" fmla="*/ 0 h 44"/>
                <a:gd name="T4" fmla="*/ 8 w 96"/>
                <a:gd name="T5" fmla="*/ 3 h 44"/>
                <a:gd name="T6" fmla="*/ 8 w 96"/>
                <a:gd name="T7" fmla="*/ 3 h 44"/>
                <a:gd name="T8" fmla="*/ 8 w 96"/>
                <a:gd name="T9" fmla="*/ 3 h 44"/>
                <a:gd name="T10" fmla="*/ 8 w 96"/>
                <a:gd name="T11" fmla="*/ 3 h 44"/>
                <a:gd name="T12" fmla="*/ 8 w 96"/>
                <a:gd name="T13" fmla="*/ 3 h 44"/>
                <a:gd name="T14" fmla="*/ 8 w 96"/>
                <a:gd name="T15" fmla="*/ 3 h 44"/>
                <a:gd name="T16" fmla="*/ 8 w 96"/>
                <a:gd name="T17" fmla="*/ 3 h 44"/>
                <a:gd name="T18" fmla="*/ 8 w 96"/>
                <a:gd name="T19" fmla="*/ 3 h 44"/>
                <a:gd name="T20" fmla="*/ 8 w 96"/>
                <a:gd name="T21" fmla="*/ 3 h 44"/>
                <a:gd name="T22" fmla="*/ 0 w 96"/>
                <a:gd name="T23" fmla="*/ 3 h 44"/>
                <a:gd name="T24" fmla="*/ 0 w 96"/>
                <a:gd name="T25" fmla="*/ 3 h 44"/>
                <a:gd name="T26" fmla="*/ 8 w 96"/>
                <a:gd name="T27" fmla="*/ 3 h 44"/>
                <a:gd name="T28" fmla="*/ 8 w 96"/>
                <a:gd name="T29" fmla="*/ 0 h 44"/>
                <a:gd name="T30" fmla="*/ 8 w 96"/>
                <a:gd name="T31" fmla="*/ 0 h 44"/>
                <a:gd name="T32" fmla="*/ 8 w 96"/>
                <a:gd name="T33" fmla="*/ 0 h 44"/>
                <a:gd name="T34" fmla="*/ 8 w 96"/>
                <a:gd name="T35" fmla="*/ 0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44"/>
                <a:gd name="T56" fmla="*/ 96 w 96"/>
                <a:gd name="T57" fmla="*/ 44 h 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44">
                  <a:moveTo>
                    <a:pt x="53" y="0"/>
                  </a:moveTo>
                  <a:lnTo>
                    <a:pt x="58" y="0"/>
                  </a:lnTo>
                  <a:lnTo>
                    <a:pt x="58" y="5"/>
                  </a:lnTo>
                  <a:lnTo>
                    <a:pt x="53" y="5"/>
                  </a:lnTo>
                  <a:lnTo>
                    <a:pt x="53" y="10"/>
                  </a:lnTo>
                  <a:lnTo>
                    <a:pt x="96" y="10"/>
                  </a:lnTo>
                  <a:lnTo>
                    <a:pt x="96" y="39"/>
                  </a:lnTo>
                  <a:lnTo>
                    <a:pt x="82" y="39"/>
                  </a:lnTo>
                  <a:lnTo>
                    <a:pt x="82" y="29"/>
                  </a:lnTo>
                  <a:lnTo>
                    <a:pt x="14" y="29"/>
                  </a:lnTo>
                  <a:lnTo>
                    <a:pt x="14" y="44"/>
                  </a:lnTo>
                  <a:lnTo>
                    <a:pt x="0" y="44"/>
                  </a:lnTo>
                  <a:lnTo>
                    <a:pt x="0" y="10"/>
                  </a:lnTo>
                  <a:lnTo>
                    <a:pt x="38" y="10"/>
                  </a:lnTo>
                  <a:lnTo>
                    <a:pt x="38" y="0"/>
                  </a:lnTo>
                  <a:lnTo>
                    <a:pt x="53"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1" name="Freeform 102">
              <a:extLst>
                <a:ext uri="{FF2B5EF4-FFF2-40B4-BE49-F238E27FC236}">
                  <a16:creationId xmlns:a16="http://schemas.microsoft.com/office/drawing/2014/main" id="{E38880C5-0073-41C0-8F8D-816B0DBC0D39}"/>
                </a:ext>
              </a:extLst>
            </p:cNvPr>
            <p:cNvSpPr>
              <a:spLocks/>
            </p:cNvSpPr>
            <p:nvPr/>
          </p:nvSpPr>
          <p:spPr bwMode="auto">
            <a:xfrm>
              <a:off x="7276469" y="4281691"/>
              <a:ext cx="141513" cy="145728"/>
            </a:xfrm>
            <a:custGeom>
              <a:avLst/>
              <a:gdLst>
                <a:gd name="T0" fmla="*/ 7 w 78"/>
                <a:gd name="T1" fmla="*/ 3 h 87"/>
                <a:gd name="T2" fmla="*/ 7 w 78"/>
                <a:gd name="T3" fmla="*/ 3 h 87"/>
                <a:gd name="T4" fmla="*/ 7 w 78"/>
                <a:gd name="T5" fmla="*/ 3 h 87"/>
                <a:gd name="T6" fmla="*/ 7 w 78"/>
                <a:gd name="T7" fmla="*/ 3 h 87"/>
                <a:gd name="T8" fmla="*/ 7 w 78"/>
                <a:gd name="T9" fmla="*/ 3 h 87"/>
                <a:gd name="T10" fmla="*/ 7 w 78"/>
                <a:gd name="T11" fmla="*/ 3 h 87"/>
                <a:gd name="T12" fmla="*/ 7 w 78"/>
                <a:gd name="T13" fmla="*/ 3 h 87"/>
                <a:gd name="T14" fmla="*/ 7 w 78"/>
                <a:gd name="T15" fmla="*/ 3 h 87"/>
                <a:gd name="T16" fmla="*/ 7 w 78"/>
                <a:gd name="T17" fmla="*/ 3 h 87"/>
                <a:gd name="T18" fmla="*/ 7 w 78"/>
                <a:gd name="T19" fmla="*/ 3 h 87"/>
                <a:gd name="T20" fmla="*/ 7 w 78"/>
                <a:gd name="T21" fmla="*/ 3 h 87"/>
                <a:gd name="T22" fmla="*/ 0 w 78"/>
                <a:gd name="T23" fmla="*/ 3 h 87"/>
                <a:gd name="T24" fmla="*/ 0 w 78"/>
                <a:gd name="T25" fmla="*/ 3 h 87"/>
                <a:gd name="T26" fmla="*/ 7 w 78"/>
                <a:gd name="T27" fmla="*/ 3 h 87"/>
                <a:gd name="T28" fmla="*/ 7 w 78"/>
                <a:gd name="T29" fmla="*/ 3 h 87"/>
                <a:gd name="T30" fmla="*/ 7 w 78"/>
                <a:gd name="T31" fmla="*/ 3 h 87"/>
                <a:gd name="T32" fmla="*/ 7 w 78"/>
                <a:gd name="T33" fmla="*/ 3 h 87"/>
                <a:gd name="T34" fmla="*/ 5 w 78"/>
                <a:gd name="T35" fmla="*/ 3 h 87"/>
                <a:gd name="T36" fmla="*/ 5 w 78"/>
                <a:gd name="T37" fmla="*/ 0 h 87"/>
                <a:gd name="T38" fmla="*/ 7 w 78"/>
                <a:gd name="T39" fmla="*/ 0 h 87"/>
                <a:gd name="T40" fmla="*/ 7 w 78"/>
                <a:gd name="T41" fmla="*/ 3 h 87"/>
                <a:gd name="T42" fmla="*/ 7 w 78"/>
                <a:gd name="T43" fmla="*/ 3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87"/>
                <a:gd name="T68" fmla="*/ 78 w 78"/>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87">
                  <a:moveTo>
                    <a:pt x="68" y="39"/>
                  </a:moveTo>
                  <a:lnTo>
                    <a:pt x="53" y="39"/>
                  </a:lnTo>
                  <a:lnTo>
                    <a:pt x="44" y="39"/>
                  </a:lnTo>
                  <a:lnTo>
                    <a:pt x="44" y="44"/>
                  </a:lnTo>
                  <a:lnTo>
                    <a:pt x="78" y="44"/>
                  </a:lnTo>
                  <a:lnTo>
                    <a:pt x="78" y="87"/>
                  </a:lnTo>
                  <a:lnTo>
                    <a:pt x="63" y="87"/>
                  </a:lnTo>
                  <a:lnTo>
                    <a:pt x="63" y="82"/>
                  </a:lnTo>
                  <a:lnTo>
                    <a:pt x="15" y="82"/>
                  </a:lnTo>
                  <a:lnTo>
                    <a:pt x="15" y="87"/>
                  </a:lnTo>
                  <a:lnTo>
                    <a:pt x="0" y="87"/>
                  </a:lnTo>
                  <a:lnTo>
                    <a:pt x="0" y="44"/>
                  </a:lnTo>
                  <a:lnTo>
                    <a:pt x="29" y="44"/>
                  </a:lnTo>
                  <a:lnTo>
                    <a:pt x="29" y="39"/>
                  </a:lnTo>
                  <a:lnTo>
                    <a:pt x="20" y="39"/>
                  </a:lnTo>
                  <a:lnTo>
                    <a:pt x="5" y="39"/>
                  </a:lnTo>
                  <a:lnTo>
                    <a:pt x="5" y="0"/>
                  </a:lnTo>
                  <a:lnTo>
                    <a:pt x="68" y="0"/>
                  </a:lnTo>
                  <a:lnTo>
                    <a:pt x="68" y="39"/>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2" name="Freeform 103">
              <a:extLst>
                <a:ext uri="{FF2B5EF4-FFF2-40B4-BE49-F238E27FC236}">
                  <a16:creationId xmlns:a16="http://schemas.microsoft.com/office/drawing/2014/main" id="{238A5076-8B05-4851-9FB1-5DC09F3A9F81}"/>
                </a:ext>
              </a:extLst>
            </p:cNvPr>
            <p:cNvSpPr>
              <a:spLocks/>
            </p:cNvSpPr>
            <p:nvPr/>
          </p:nvSpPr>
          <p:spPr bwMode="auto">
            <a:xfrm>
              <a:off x="7313301" y="4306951"/>
              <a:ext cx="60094" cy="15544"/>
            </a:xfrm>
            <a:custGeom>
              <a:avLst/>
              <a:gdLst>
                <a:gd name="T0" fmla="*/ 0 w 33"/>
                <a:gd name="T1" fmla="*/ 0 h 9"/>
                <a:gd name="T2" fmla="*/ 0 w 33"/>
                <a:gd name="T3" fmla="*/ 4 h 9"/>
                <a:gd name="T4" fmla="*/ 8 w 33"/>
                <a:gd name="T5" fmla="*/ 4 h 9"/>
                <a:gd name="T6" fmla="*/ 8 w 33"/>
                <a:gd name="T7" fmla="*/ 0 h 9"/>
                <a:gd name="T8" fmla="*/ 0 w 33"/>
                <a:gd name="T9" fmla="*/ 0 h 9"/>
                <a:gd name="T10" fmla="*/ 0 w 33"/>
                <a:gd name="T11" fmla="*/ 0 h 9"/>
                <a:gd name="T12" fmla="*/ 0 60000 65536"/>
                <a:gd name="T13" fmla="*/ 0 60000 65536"/>
                <a:gd name="T14" fmla="*/ 0 60000 65536"/>
                <a:gd name="T15" fmla="*/ 0 60000 65536"/>
                <a:gd name="T16" fmla="*/ 0 60000 65536"/>
                <a:gd name="T17" fmla="*/ 0 60000 65536"/>
                <a:gd name="T18" fmla="*/ 0 w 33"/>
                <a:gd name="T19" fmla="*/ 0 h 9"/>
                <a:gd name="T20" fmla="*/ 33 w 3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3" h="9">
                  <a:moveTo>
                    <a:pt x="0" y="0"/>
                  </a:moveTo>
                  <a:lnTo>
                    <a:pt x="0" y="9"/>
                  </a:lnTo>
                  <a:lnTo>
                    <a:pt x="33" y="9"/>
                  </a:lnTo>
                  <a:lnTo>
                    <a:pt x="33"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3" name="Freeform 104">
              <a:extLst>
                <a:ext uri="{FF2B5EF4-FFF2-40B4-BE49-F238E27FC236}">
                  <a16:creationId xmlns:a16="http://schemas.microsoft.com/office/drawing/2014/main" id="{932C29F3-6CF3-489F-8582-BB4EFDC81619}"/>
                </a:ext>
              </a:extLst>
            </p:cNvPr>
            <p:cNvSpPr>
              <a:spLocks/>
            </p:cNvSpPr>
            <p:nvPr/>
          </p:nvSpPr>
          <p:spPr bwMode="auto">
            <a:xfrm>
              <a:off x="7303609" y="4378844"/>
              <a:ext cx="87233" cy="17487"/>
            </a:xfrm>
            <a:custGeom>
              <a:avLst/>
              <a:gdLst>
                <a:gd name="T0" fmla="*/ 0 w 48"/>
                <a:gd name="T1" fmla="*/ 0 h 10"/>
                <a:gd name="T2" fmla="*/ 0 w 48"/>
                <a:gd name="T3" fmla="*/ 5 h 10"/>
                <a:gd name="T4" fmla="*/ 8 w 48"/>
                <a:gd name="T5" fmla="*/ 5 h 10"/>
                <a:gd name="T6" fmla="*/ 8 w 48"/>
                <a:gd name="T7" fmla="*/ 0 h 10"/>
                <a:gd name="T8" fmla="*/ 0 w 48"/>
                <a:gd name="T9" fmla="*/ 0 h 10"/>
                <a:gd name="T10" fmla="*/ 0 w 48"/>
                <a:gd name="T11" fmla="*/ 0 h 10"/>
                <a:gd name="T12" fmla="*/ 0 60000 65536"/>
                <a:gd name="T13" fmla="*/ 0 60000 65536"/>
                <a:gd name="T14" fmla="*/ 0 60000 65536"/>
                <a:gd name="T15" fmla="*/ 0 60000 65536"/>
                <a:gd name="T16" fmla="*/ 0 60000 65536"/>
                <a:gd name="T17" fmla="*/ 0 60000 65536"/>
                <a:gd name="T18" fmla="*/ 0 w 48"/>
                <a:gd name="T19" fmla="*/ 0 h 10"/>
                <a:gd name="T20" fmla="*/ 48 w 4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8" h="10">
                  <a:moveTo>
                    <a:pt x="0" y="0"/>
                  </a:moveTo>
                  <a:lnTo>
                    <a:pt x="0" y="10"/>
                  </a:lnTo>
                  <a:lnTo>
                    <a:pt x="48" y="10"/>
                  </a:lnTo>
                  <a:lnTo>
                    <a:pt x="48"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4" name="Freeform 105">
              <a:extLst>
                <a:ext uri="{FF2B5EF4-FFF2-40B4-BE49-F238E27FC236}">
                  <a16:creationId xmlns:a16="http://schemas.microsoft.com/office/drawing/2014/main" id="{A9921922-6FC0-4ACD-B369-C8EA0A2A7CA4}"/>
                </a:ext>
              </a:extLst>
            </p:cNvPr>
            <p:cNvSpPr>
              <a:spLocks/>
            </p:cNvSpPr>
            <p:nvPr/>
          </p:nvSpPr>
          <p:spPr bwMode="auto">
            <a:xfrm>
              <a:off x="7462567" y="4233115"/>
              <a:ext cx="191914" cy="194304"/>
            </a:xfrm>
            <a:custGeom>
              <a:avLst/>
              <a:gdLst>
                <a:gd name="T0" fmla="*/ 7 w 106"/>
                <a:gd name="T1" fmla="*/ 0 h 116"/>
                <a:gd name="T2" fmla="*/ 7 w 106"/>
                <a:gd name="T3" fmla="*/ 3 h 116"/>
                <a:gd name="T4" fmla="*/ 7 w 106"/>
                <a:gd name="T5" fmla="*/ 3 h 116"/>
                <a:gd name="T6" fmla="*/ 7 w 106"/>
                <a:gd name="T7" fmla="*/ 3 h 116"/>
                <a:gd name="T8" fmla="*/ 7 w 106"/>
                <a:gd name="T9" fmla="*/ 3 h 116"/>
                <a:gd name="T10" fmla="*/ 7 w 106"/>
                <a:gd name="T11" fmla="*/ 3 h 116"/>
                <a:gd name="T12" fmla="*/ 7 w 106"/>
                <a:gd name="T13" fmla="*/ 3 h 116"/>
                <a:gd name="T14" fmla="*/ 7 w 106"/>
                <a:gd name="T15" fmla="*/ 3 h 116"/>
                <a:gd name="T16" fmla="*/ 7 w 106"/>
                <a:gd name="T17" fmla="*/ 3 h 116"/>
                <a:gd name="T18" fmla="*/ 7 w 106"/>
                <a:gd name="T19" fmla="*/ 3 h 116"/>
                <a:gd name="T20" fmla="*/ 7 w 106"/>
                <a:gd name="T21" fmla="*/ 3 h 116"/>
                <a:gd name="T22" fmla="*/ 7 w 106"/>
                <a:gd name="T23" fmla="*/ 3 h 116"/>
                <a:gd name="T24" fmla="*/ 7 w 106"/>
                <a:gd name="T25" fmla="*/ 3 h 116"/>
                <a:gd name="T26" fmla="*/ 7 w 106"/>
                <a:gd name="T27" fmla="*/ 3 h 116"/>
                <a:gd name="T28" fmla="*/ 7 w 106"/>
                <a:gd name="T29" fmla="*/ 3 h 116"/>
                <a:gd name="T30" fmla="*/ 7 w 106"/>
                <a:gd name="T31" fmla="*/ 3 h 116"/>
                <a:gd name="T32" fmla="*/ 0 w 106"/>
                <a:gd name="T33" fmla="*/ 3 h 116"/>
                <a:gd name="T34" fmla="*/ 7 w 106"/>
                <a:gd name="T35" fmla="*/ 3 h 116"/>
                <a:gd name="T36" fmla="*/ 7 w 106"/>
                <a:gd name="T37" fmla="*/ 3 h 116"/>
                <a:gd name="T38" fmla="*/ 7 w 106"/>
                <a:gd name="T39" fmla="*/ 3 h 116"/>
                <a:gd name="T40" fmla="*/ 7 w 106"/>
                <a:gd name="T41" fmla="*/ 3 h 116"/>
                <a:gd name="T42" fmla="*/ 7 w 106"/>
                <a:gd name="T43" fmla="*/ 3 h 116"/>
                <a:gd name="T44" fmla="*/ 7 w 106"/>
                <a:gd name="T45" fmla="*/ 3 h 116"/>
                <a:gd name="T46" fmla="*/ 7 w 106"/>
                <a:gd name="T47" fmla="*/ 3 h 116"/>
                <a:gd name="T48" fmla="*/ 7 w 106"/>
                <a:gd name="T49" fmla="*/ 3 h 116"/>
                <a:gd name="T50" fmla="*/ 7 w 106"/>
                <a:gd name="T51" fmla="*/ 3 h 116"/>
                <a:gd name="T52" fmla="*/ 7 w 106"/>
                <a:gd name="T53" fmla="*/ 3 h 116"/>
                <a:gd name="T54" fmla="*/ 7 w 106"/>
                <a:gd name="T55" fmla="*/ 3 h 116"/>
                <a:gd name="T56" fmla="*/ 7 w 106"/>
                <a:gd name="T57" fmla="*/ 3 h 116"/>
                <a:gd name="T58" fmla="*/ 7 w 106"/>
                <a:gd name="T59" fmla="*/ 3 h 116"/>
                <a:gd name="T60" fmla="*/ 7 w 106"/>
                <a:gd name="T61" fmla="*/ 3 h 116"/>
                <a:gd name="T62" fmla="*/ 7 w 106"/>
                <a:gd name="T63" fmla="*/ 3 h 116"/>
                <a:gd name="T64" fmla="*/ 7 w 106"/>
                <a:gd name="T65" fmla="*/ 3 h 116"/>
                <a:gd name="T66" fmla="*/ 7 w 106"/>
                <a:gd name="T67" fmla="*/ 0 h 116"/>
                <a:gd name="T68" fmla="*/ 7 w 106"/>
                <a:gd name="T69" fmla="*/ 0 h 1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
                <a:gd name="T106" fmla="*/ 0 h 116"/>
                <a:gd name="T107" fmla="*/ 106 w 106"/>
                <a:gd name="T108" fmla="*/ 116 h 1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 h="116">
                  <a:moveTo>
                    <a:pt x="72" y="0"/>
                  </a:moveTo>
                  <a:lnTo>
                    <a:pt x="77" y="0"/>
                  </a:lnTo>
                  <a:lnTo>
                    <a:pt x="82" y="0"/>
                  </a:lnTo>
                  <a:lnTo>
                    <a:pt x="77" y="5"/>
                  </a:lnTo>
                  <a:lnTo>
                    <a:pt x="77" y="10"/>
                  </a:lnTo>
                  <a:lnTo>
                    <a:pt x="101" y="10"/>
                  </a:lnTo>
                  <a:lnTo>
                    <a:pt x="101" y="24"/>
                  </a:lnTo>
                  <a:lnTo>
                    <a:pt x="77" y="24"/>
                  </a:lnTo>
                  <a:lnTo>
                    <a:pt x="82" y="24"/>
                  </a:lnTo>
                  <a:lnTo>
                    <a:pt x="86" y="29"/>
                  </a:lnTo>
                  <a:lnTo>
                    <a:pt x="91" y="34"/>
                  </a:lnTo>
                  <a:lnTo>
                    <a:pt x="101" y="34"/>
                  </a:lnTo>
                  <a:lnTo>
                    <a:pt x="96" y="49"/>
                  </a:lnTo>
                  <a:lnTo>
                    <a:pt x="106" y="49"/>
                  </a:lnTo>
                  <a:lnTo>
                    <a:pt x="106" y="63"/>
                  </a:lnTo>
                  <a:lnTo>
                    <a:pt x="96" y="63"/>
                  </a:lnTo>
                  <a:lnTo>
                    <a:pt x="96" y="106"/>
                  </a:lnTo>
                  <a:lnTo>
                    <a:pt x="96" y="111"/>
                  </a:lnTo>
                  <a:lnTo>
                    <a:pt x="91" y="116"/>
                  </a:lnTo>
                  <a:lnTo>
                    <a:pt x="86" y="116"/>
                  </a:lnTo>
                  <a:lnTo>
                    <a:pt x="72" y="116"/>
                  </a:lnTo>
                  <a:lnTo>
                    <a:pt x="72" y="102"/>
                  </a:lnTo>
                  <a:lnTo>
                    <a:pt x="82" y="102"/>
                  </a:lnTo>
                  <a:lnTo>
                    <a:pt x="82" y="63"/>
                  </a:lnTo>
                  <a:lnTo>
                    <a:pt x="43" y="63"/>
                  </a:lnTo>
                  <a:lnTo>
                    <a:pt x="43" y="92"/>
                  </a:lnTo>
                  <a:lnTo>
                    <a:pt x="29" y="92"/>
                  </a:lnTo>
                  <a:lnTo>
                    <a:pt x="14" y="92"/>
                  </a:lnTo>
                  <a:lnTo>
                    <a:pt x="14" y="102"/>
                  </a:lnTo>
                  <a:lnTo>
                    <a:pt x="0" y="102"/>
                  </a:lnTo>
                  <a:lnTo>
                    <a:pt x="0" y="20"/>
                  </a:lnTo>
                  <a:lnTo>
                    <a:pt x="9" y="20"/>
                  </a:lnTo>
                  <a:lnTo>
                    <a:pt x="14" y="24"/>
                  </a:lnTo>
                  <a:lnTo>
                    <a:pt x="14" y="29"/>
                  </a:lnTo>
                  <a:lnTo>
                    <a:pt x="14" y="73"/>
                  </a:lnTo>
                  <a:lnTo>
                    <a:pt x="14" y="5"/>
                  </a:lnTo>
                  <a:lnTo>
                    <a:pt x="24" y="5"/>
                  </a:lnTo>
                  <a:lnTo>
                    <a:pt x="29" y="5"/>
                  </a:lnTo>
                  <a:lnTo>
                    <a:pt x="29" y="10"/>
                  </a:lnTo>
                  <a:lnTo>
                    <a:pt x="29" y="73"/>
                  </a:lnTo>
                  <a:lnTo>
                    <a:pt x="29" y="20"/>
                  </a:lnTo>
                  <a:lnTo>
                    <a:pt x="38" y="20"/>
                  </a:lnTo>
                  <a:lnTo>
                    <a:pt x="43" y="24"/>
                  </a:lnTo>
                  <a:lnTo>
                    <a:pt x="43" y="29"/>
                  </a:lnTo>
                  <a:lnTo>
                    <a:pt x="43" y="49"/>
                  </a:lnTo>
                  <a:lnTo>
                    <a:pt x="38" y="34"/>
                  </a:lnTo>
                  <a:lnTo>
                    <a:pt x="48" y="34"/>
                  </a:lnTo>
                  <a:lnTo>
                    <a:pt x="53" y="34"/>
                  </a:lnTo>
                  <a:lnTo>
                    <a:pt x="58" y="29"/>
                  </a:lnTo>
                  <a:lnTo>
                    <a:pt x="58" y="24"/>
                  </a:lnTo>
                  <a:lnTo>
                    <a:pt x="43" y="24"/>
                  </a:lnTo>
                  <a:lnTo>
                    <a:pt x="43" y="10"/>
                  </a:lnTo>
                  <a:lnTo>
                    <a:pt x="62" y="10"/>
                  </a:lnTo>
                  <a:lnTo>
                    <a:pt x="62" y="5"/>
                  </a:lnTo>
                  <a:lnTo>
                    <a:pt x="62" y="0"/>
                  </a:lnTo>
                  <a:lnTo>
                    <a:pt x="72"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5" name="Freeform 106">
              <a:extLst>
                <a:ext uri="{FF2B5EF4-FFF2-40B4-BE49-F238E27FC236}">
                  <a16:creationId xmlns:a16="http://schemas.microsoft.com/office/drawing/2014/main" id="{0FA7A85F-814F-4EED-A461-BEB62426CFF7}"/>
                </a:ext>
              </a:extLst>
            </p:cNvPr>
            <p:cNvSpPr>
              <a:spLocks/>
            </p:cNvSpPr>
            <p:nvPr/>
          </p:nvSpPr>
          <p:spPr bwMode="auto">
            <a:xfrm>
              <a:off x="7557555" y="4289463"/>
              <a:ext cx="69787" cy="25260"/>
            </a:xfrm>
            <a:custGeom>
              <a:avLst/>
              <a:gdLst>
                <a:gd name="T0" fmla="*/ 9 w 38"/>
                <a:gd name="T1" fmla="*/ 3 h 15"/>
                <a:gd name="T2" fmla="*/ 9 w 38"/>
                <a:gd name="T3" fmla="*/ 3 h 15"/>
                <a:gd name="T4" fmla="*/ 9 w 38"/>
                <a:gd name="T5" fmla="*/ 0 h 15"/>
                <a:gd name="T6" fmla="*/ 9 w 38"/>
                <a:gd name="T7" fmla="*/ 0 h 15"/>
                <a:gd name="T8" fmla="*/ 9 w 38"/>
                <a:gd name="T9" fmla="*/ 3 h 15"/>
                <a:gd name="T10" fmla="*/ 5 w 38"/>
                <a:gd name="T11" fmla="*/ 3 h 15"/>
                <a:gd name="T12" fmla="*/ 0 w 38"/>
                <a:gd name="T13" fmla="*/ 3 h 15"/>
                <a:gd name="T14" fmla="*/ 9 w 38"/>
                <a:gd name="T15" fmla="*/ 3 h 15"/>
                <a:gd name="T16" fmla="*/ 9 w 38"/>
                <a:gd name="T17" fmla="*/ 3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15"/>
                <a:gd name="T29" fmla="*/ 38 w 38"/>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15">
                  <a:moveTo>
                    <a:pt x="38" y="15"/>
                  </a:moveTo>
                  <a:lnTo>
                    <a:pt x="24" y="10"/>
                  </a:lnTo>
                  <a:lnTo>
                    <a:pt x="14" y="0"/>
                  </a:lnTo>
                  <a:lnTo>
                    <a:pt x="14" y="5"/>
                  </a:lnTo>
                  <a:lnTo>
                    <a:pt x="5" y="10"/>
                  </a:lnTo>
                  <a:lnTo>
                    <a:pt x="0" y="15"/>
                  </a:lnTo>
                  <a:lnTo>
                    <a:pt x="38" y="15"/>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6" name="Freeform 107">
              <a:extLst>
                <a:ext uri="{FF2B5EF4-FFF2-40B4-BE49-F238E27FC236}">
                  <a16:creationId xmlns:a16="http://schemas.microsoft.com/office/drawing/2014/main" id="{8CEFFF16-D0A5-4649-96C1-1862378214D0}"/>
                </a:ext>
              </a:extLst>
            </p:cNvPr>
            <p:cNvSpPr>
              <a:spLocks/>
            </p:cNvSpPr>
            <p:nvPr/>
          </p:nvSpPr>
          <p:spPr bwMode="auto">
            <a:xfrm>
              <a:off x="7540109" y="4338039"/>
              <a:ext cx="69787" cy="66063"/>
            </a:xfrm>
            <a:custGeom>
              <a:avLst/>
              <a:gdLst>
                <a:gd name="T0" fmla="*/ 6 w 39"/>
                <a:gd name="T1" fmla="*/ 3 h 39"/>
                <a:gd name="T2" fmla="*/ 6 w 39"/>
                <a:gd name="T3" fmla="*/ 3 h 39"/>
                <a:gd name="T4" fmla="*/ 6 w 39"/>
                <a:gd name="T5" fmla="*/ 3 h 39"/>
                <a:gd name="T6" fmla="*/ 0 w 39"/>
                <a:gd name="T7" fmla="*/ 3 h 39"/>
                <a:gd name="T8" fmla="*/ 0 w 39"/>
                <a:gd name="T9" fmla="*/ 0 h 39"/>
                <a:gd name="T10" fmla="*/ 6 w 39"/>
                <a:gd name="T11" fmla="*/ 0 h 39"/>
                <a:gd name="T12" fmla="*/ 6 w 39"/>
                <a:gd name="T13" fmla="*/ 3 h 39"/>
                <a:gd name="T14" fmla="*/ 6 w 39"/>
                <a:gd name="T15" fmla="*/ 3 h 39"/>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9"/>
                <a:gd name="T26" fmla="*/ 39 w 39"/>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9">
                  <a:moveTo>
                    <a:pt x="39" y="34"/>
                  </a:moveTo>
                  <a:lnTo>
                    <a:pt x="15" y="34"/>
                  </a:lnTo>
                  <a:lnTo>
                    <a:pt x="15" y="39"/>
                  </a:lnTo>
                  <a:lnTo>
                    <a:pt x="0" y="39"/>
                  </a:lnTo>
                  <a:lnTo>
                    <a:pt x="0" y="0"/>
                  </a:lnTo>
                  <a:lnTo>
                    <a:pt x="39" y="0"/>
                  </a:lnTo>
                  <a:lnTo>
                    <a:pt x="39" y="34"/>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7" name="Freeform 108">
              <a:extLst>
                <a:ext uri="{FF2B5EF4-FFF2-40B4-BE49-F238E27FC236}">
                  <a16:creationId xmlns:a16="http://schemas.microsoft.com/office/drawing/2014/main" id="{28409B1B-EB39-4288-9544-DA5BAF1D4CB1}"/>
                </a:ext>
              </a:extLst>
            </p:cNvPr>
            <p:cNvSpPr>
              <a:spLocks/>
            </p:cNvSpPr>
            <p:nvPr/>
          </p:nvSpPr>
          <p:spPr bwMode="auto">
            <a:xfrm>
              <a:off x="7567248" y="4363299"/>
              <a:ext cx="15508" cy="7772"/>
            </a:xfrm>
            <a:custGeom>
              <a:avLst/>
              <a:gdLst>
                <a:gd name="T0" fmla="*/ 0 w 9"/>
                <a:gd name="T1" fmla="*/ 0 h 4"/>
                <a:gd name="T2" fmla="*/ 0 w 9"/>
                <a:gd name="T3" fmla="*/ 4 h 4"/>
                <a:gd name="T4" fmla="*/ 4 w 9"/>
                <a:gd name="T5" fmla="*/ 4 h 4"/>
                <a:gd name="T6" fmla="*/ 4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0" y="0"/>
                  </a:moveTo>
                  <a:lnTo>
                    <a:pt x="0" y="4"/>
                  </a:lnTo>
                  <a:lnTo>
                    <a:pt x="9" y="4"/>
                  </a:lnTo>
                  <a:lnTo>
                    <a:pt x="9"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8" name="Freeform 109">
              <a:extLst>
                <a:ext uri="{FF2B5EF4-FFF2-40B4-BE49-F238E27FC236}">
                  <a16:creationId xmlns:a16="http://schemas.microsoft.com/office/drawing/2014/main" id="{1B2D54A0-C75F-40F5-A494-33B37BC51D62}"/>
                </a:ext>
              </a:extLst>
            </p:cNvPr>
            <p:cNvSpPr>
              <a:spLocks/>
            </p:cNvSpPr>
            <p:nvPr/>
          </p:nvSpPr>
          <p:spPr bwMode="auto">
            <a:xfrm>
              <a:off x="7716515" y="4233115"/>
              <a:ext cx="112435" cy="104924"/>
            </a:xfrm>
            <a:custGeom>
              <a:avLst/>
              <a:gdLst>
                <a:gd name="T0" fmla="*/ 7 w 62"/>
                <a:gd name="T1" fmla="*/ 3 h 63"/>
                <a:gd name="T2" fmla="*/ 0 w 62"/>
                <a:gd name="T3" fmla="*/ 3 h 63"/>
                <a:gd name="T4" fmla="*/ 0 w 62"/>
                <a:gd name="T5" fmla="*/ 0 h 63"/>
                <a:gd name="T6" fmla="*/ 7 w 62"/>
                <a:gd name="T7" fmla="*/ 0 h 63"/>
                <a:gd name="T8" fmla="*/ 7 w 62"/>
                <a:gd name="T9" fmla="*/ 3 h 63"/>
                <a:gd name="T10" fmla="*/ 7 w 62"/>
                <a:gd name="T11" fmla="*/ 3 h 63"/>
                <a:gd name="T12" fmla="*/ 0 60000 65536"/>
                <a:gd name="T13" fmla="*/ 0 60000 65536"/>
                <a:gd name="T14" fmla="*/ 0 60000 65536"/>
                <a:gd name="T15" fmla="*/ 0 60000 65536"/>
                <a:gd name="T16" fmla="*/ 0 60000 65536"/>
                <a:gd name="T17" fmla="*/ 0 60000 65536"/>
                <a:gd name="T18" fmla="*/ 0 w 62"/>
                <a:gd name="T19" fmla="*/ 0 h 63"/>
                <a:gd name="T20" fmla="*/ 62 w 62"/>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2" h="63">
                  <a:moveTo>
                    <a:pt x="62" y="63"/>
                  </a:moveTo>
                  <a:lnTo>
                    <a:pt x="0" y="63"/>
                  </a:lnTo>
                  <a:lnTo>
                    <a:pt x="0" y="0"/>
                  </a:lnTo>
                  <a:lnTo>
                    <a:pt x="62" y="0"/>
                  </a:lnTo>
                  <a:lnTo>
                    <a:pt x="62" y="63"/>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9" name="Freeform 110">
              <a:extLst>
                <a:ext uri="{FF2B5EF4-FFF2-40B4-BE49-F238E27FC236}">
                  <a16:creationId xmlns:a16="http://schemas.microsoft.com/office/drawing/2014/main" id="{48F2551D-3437-4AE2-9791-875F599A9CDC}"/>
                </a:ext>
              </a:extLst>
            </p:cNvPr>
            <p:cNvSpPr>
              <a:spLocks/>
            </p:cNvSpPr>
            <p:nvPr/>
          </p:nvSpPr>
          <p:spPr bwMode="auto">
            <a:xfrm>
              <a:off x="7679682" y="4248661"/>
              <a:ext cx="176407" cy="178759"/>
            </a:xfrm>
            <a:custGeom>
              <a:avLst/>
              <a:gdLst>
                <a:gd name="T0" fmla="*/ 8 w 97"/>
                <a:gd name="T1" fmla="*/ 0 h 106"/>
                <a:gd name="T2" fmla="*/ 8 w 97"/>
                <a:gd name="T3" fmla="*/ 0 h 106"/>
                <a:gd name="T4" fmla="*/ 8 w 97"/>
                <a:gd name="T5" fmla="*/ 0 h 106"/>
                <a:gd name="T6" fmla="*/ 8 w 97"/>
                <a:gd name="T7" fmla="*/ 0 h 106"/>
                <a:gd name="T8" fmla="*/ 8 w 97"/>
                <a:gd name="T9" fmla="*/ 3 h 106"/>
                <a:gd name="T10" fmla="*/ 8 w 97"/>
                <a:gd name="T11" fmla="*/ 3 h 106"/>
                <a:gd name="T12" fmla="*/ 8 w 97"/>
                <a:gd name="T13" fmla="*/ 3 h 106"/>
                <a:gd name="T14" fmla="*/ 8 w 97"/>
                <a:gd name="T15" fmla="*/ 3 h 106"/>
                <a:gd name="T16" fmla="*/ 8 w 97"/>
                <a:gd name="T17" fmla="*/ 3 h 106"/>
                <a:gd name="T18" fmla="*/ 8 w 97"/>
                <a:gd name="T19" fmla="*/ 3 h 106"/>
                <a:gd name="T20" fmla="*/ 8 w 97"/>
                <a:gd name="T21" fmla="*/ 3 h 106"/>
                <a:gd name="T22" fmla="*/ 8 w 97"/>
                <a:gd name="T23" fmla="*/ 3 h 106"/>
                <a:gd name="T24" fmla="*/ 8 w 97"/>
                <a:gd name="T25" fmla="*/ 3 h 106"/>
                <a:gd name="T26" fmla="*/ 8 w 97"/>
                <a:gd name="T27" fmla="*/ 3 h 106"/>
                <a:gd name="T28" fmla="*/ 8 w 97"/>
                <a:gd name="T29" fmla="*/ 3 h 106"/>
                <a:gd name="T30" fmla="*/ 8 w 97"/>
                <a:gd name="T31" fmla="*/ 3 h 106"/>
                <a:gd name="T32" fmla="*/ 8 w 97"/>
                <a:gd name="T33" fmla="*/ 3 h 106"/>
                <a:gd name="T34" fmla="*/ 8 w 97"/>
                <a:gd name="T35" fmla="*/ 3 h 106"/>
                <a:gd name="T36" fmla="*/ 8 w 97"/>
                <a:gd name="T37" fmla="*/ 3 h 106"/>
                <a:gd name="T38" fmla="*/ 8 w 97"/>
                <a:gd name="T39" fmla="*/ 3 h 106"/>
                <a:gd name="T40" fmla="*/ 8 w 97"/>
                <a:gd name="T41" fmla="*/ 3 h 106"/>
                <a:gd name="T42" fmla="*/ 8 w 97"/>
                <a:gd name="T43" fmla="*/ 3 h 106"/>
                <a:gd name="T44" fmla="*/ 8 w 97"/>
                <a:gd name="T45" fmla="*/ 3 h 106"/>
                <a:gd name="T46" fmla="*/ 0 w 97"/>
                <a:gd name="T47" fmla="*/ 3 h 106"/>
                <a:gd name="T48" fmla="*/ 0 w 97"/>
                <a:gd name="T49" fmla="*/ 0 h 106"/>
                <a:gd name="T50" fmla="*/ 8 w 97"/>
                <a:gd name="T51" fmla="*/ 0 h 106"/>
                <a:gd name="T52" fmla="*/ 8 w 97"/>
                <a:gd name="T53" fmla="*/ 0 h 10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7"/>
                <a:gd name="T82" fmla="*/ 0 h 106"/>
                <a:gd name="T83" fmla="*/ 97 w 97"/>
                <a:gd name="T84" fmla="*/ 106 h 10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7" h="106">
                  <a:moveTo>
                    <a:pt x="15" y="0"/>
                  </a:moveTo>
                  <a:lnTo>
                    <a:pt x="15" y="0"/>
                  </a:lnTo>
                  <a:lnTo>
                    <a:pt x="15" y="5"/>
                  </a:lnTo>
                  <a:lnTo>
                    <a:pt x="15" y="53"/>
                  </a:lnTo>
                  <a:lnTo>
                    <a:pt x="97" y="53"/>
                  </a:lnTo>
                  <a:lnTo>
                    <a:pt x="97" y="68"/>
                  </a:lnTo>
                  <a:lnTo>
                    <a:pt x="73" y="68"/>
                  </a:lnTo>
                  <a:lnTo>
                    <a:pt x="82" y="82"/>
                  </a:lnTo>
                  <a:lnTo>
                    <a:pt x="97" y="87"/>
                  </a:lnTo>
                  <a:lnTo>
                    <a:pt x="92" y="101"/>
                  </a:lnTo>
                  <a:lnTo>
                    <a:pt x="82" y="96"/>
                  </a:lnTo>
                  <a:lnTo>
                    <a:pt x="73" y="92"/>
                  </a:lnTo>
                  <a:lnTo>
                    <a:pt x="63" y="82"/>
                  </a:lnTo>
                  <a:lnTo>
                    <a:pt x="58" y="77"/>
                  </a:lnTo>
                  <a:lnTo>
                    <a:pt x="68" y="68"/>
                  </a:lnTo>
                  <a:lnTo>
                    <a:pt x="58" y="68"/>
                  </a:lnTo>
                  <a:lnTo>
                    <a:pt x="58" y="106"/>
                  </a:lnTo>
                  <a:lnTo>
                    <a:pt x="39" y="106"/>
                  </a:lnTo>
                  <a:lnTo>
                    <a:pt x="39" y="68"/>
                  </a:lnTo>
                  <a:lnTo>
                    <a:pt x="15" y="68"/>
                  </a:lnTo>
                  <a:lnTo>
                    <a:pt x="15" y="72"/>
                  </a:lnTo>
                  <a:lnTo>
                    <a:pt x="0" y="72"/>
                  </a:lnTo>
                  <a:lnTo>
                    <a:pt x="0" y="0"/>
                  </a:lnTo>
                  <a:lnTo>
                    <a:pt x="15"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40" name="Freeform 111">
              <a:extLst>
                <a:ext uri="{FF2B5EF4-FFF2-40B4-BE49-F238E27FC236}">
                  <a16:creationId xmlns:a16="http://schemas.microsoft.com/office/drawing/2014/main" id="{76E0C83E-57E7-4BD4-8776-04D8147B5813}"/>
                </a:ext>
              </a:extLst>
            </p:cNvPr>
            <p:cNvSpPr>
              <a:spLocks/>
            </p:cNvSpPr>
            <p:nvPr/>
          </p:nvSpPr>
          <p:spPr bwMode="auto">
            <a:xfrm>
              <a:off x="7741716" y="4258375"/>
              <a:ext cx="62032" cy="1943"/>
            </a:xfrm>
            <a:custGeom>
              <a:avLst/>
              <a:gdLst>
                <a:gd name="T0" fmla="*/ 0 w 34"/>
                <a:gd name="T1" fmla="*/ 0 h 1"/>
                <a:gd name="T2" fmla="*/ 0 w 34"/>
                <a:gd name="T3" fmla="*/ 0 h 1"/>
                <a:gd name="T4" fmla="*/ 8 w 34"/>
                <a:gd name="T5" fmla="*/ 0 h 1"/>
                <a:gd name="T6" fmla="*/ 8 w 34"/>
                <a:gd name="T7" fmla="*/ 0 h 1"/>
                <a:gd name="T8" fmla="*/ 0 w 34"/>
                <a:gd name="T9" fmla="*/ 0 h 1"/>
                <a:gd name="T10" fmla="*/ 0 w 34"/>
                <a:gd name="T11" fmla="*/ 0 h 1"/>
                <a:gd name="T12" fmla="*/ 0 60000 65536"/>
                <a:gd name="T13" fmla="*/ 0 60000 65536"/>
                <a:gd name="T14" fmla="*/ 0 60000 65536"/>
                <a:gd name="T15" fmla="*/ 0 60000 65536"/>
                <a:gd name="T16" fmla="*/ 0 60000 65536"/>
                <a:gd name="T17" fmla="*/ 0 60000 65536"/>
                <a:gd name="T18" fmla="*/ 0 w 34"/>
                <a:gd name="T19" fmla="*/ 0 h 1"/>
                <a:gd name="T20" fmla="*/ 34 w 34"/>
                <a:gd name="T21" fmla="*/ 1 h 1"/>
              </a:gdLst>
              <a:ahLst/>
              <a:cxnLst>
                <a:cxn ang="T12">
                  <a:pos x="T0" y="T1"/>
                </a:cxn>
                <a:cxn ang="T13">
                  <a:pos x="T2" y="T3"/>
                </a:cxn>
                <a:cxn ang="T14">
                  <a:pos x="T4" y="T5"/>
                </a:cxn>
                <a:cxn ang="T15">
                  <a:pos x="T6" y="T7"/>
                </a:cxn>
                <a:cxn ang="T16">
                  <a:pos x="T8" y="T9"/>
                </a:cxn>
                <a:cxn ang="T17">
                  <a:pos x="T10" y="T11"/>
                </a:cxn>
              </a:cxnLst>
              <a:rect l="T18" t="T19" r="T20" b="T21"/>
              <a:pathLst>
                <a:path w="34" h="1">
                  <a:moveTo>
                    <a:pt x="0" y="0"/>
                  </a:moveTo>
                  <a:lnTo>
                    <a:pt x="0" y="0"/>
                  </a:lnTo>
                  <a:lnTo>
                    <a:pt x="34"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41" name="Freeform 112">
              <a:extLst>
                <a:ext uri="{FF2B5EF4-FFF2-40B4-BE49-F238E27FC236}">
                  <a16:creationId xmlns:a16="http://schemas.microsoft.com/office/drawing/2014/main" id="{C535DF7A-8057-47E0-A40E-90DA940366A1}"/>
                </a:ext>
              </a:extLst>
            </p:cNvPr>
            <p:cNvSpPr>
              <a:spLocks/>
            </p:cNvSpPr>
            <p:nvPr/>
          </p:nvSpPr>
          <p:spPr bwMode="auto">
            <a:xfrm>
              <a:off x="7741716" y="4281691"/>
              <a:ext cx="62032" cy="7772"/>
            </a:xfrm>
            <a:custGeom>
              <a:avLst/>
              <a:gdLst>
                <a:gd name="T0" fmla="*/ 0 w 34"/>
                <a:gd name="T1" fmla="*/ 0 h 5"/>
                <a:gd name="T2" fmla="*/ 0 w 34"/>
                <a:gd name="T3" fmla="*/ 2 h 5"/>
                <a:gd name="T4" fmla="*/ 8 w 34"/>
                <a:gd name="T5" fmla="*/ 2 h 5"/>
                <a:gd name="T6" fmla="*/ 8 w 34"/>
                <a:gd name="T7" fmla="*/ 0 h 5"/>
                <a:gd name="T8" fmla="*/ 0 w 34"/>
                <a:gd name="T9" fmla="*/ 0 h 5"/>
                <a:gd name="T10" fmla="*/ 0 w 34"/>
                <a:gd name="T11" fmla="*/ 0 h 5"/>
                <a:gd name="T12" fmla="*/ 0 60000 65536"/>
                <a:gd name="T13" fmla="*/ 0 60000 65536"/>
                <a:gd name="T14" fmla="*/ 0 60000 65536"/>
                <a:gd name="T15" fmla="*/ 0 60000 65536"/>
                <a:gd name="T16" fmla="*/ 0 60000 65536"/>
                <a:gd name="T17" fmla="*/ 0 60000 65536"/>
                <a:gd name="T18" fmla="*/ 0 w 34"/>
                <a:gd name="T19" fmla="*/ 0 h 5"/>
                <a:gd name="T20" fmla="*/ 34 w 34"/>
                <a:gd name="T21" fmla="*/ 5 h 5"/>
              </a:gdLst>
              <a:ahLst/>
              <a:cxnLst>
                <a:cxn ang="T12">
                  <a:pos x="T0" y="T1"/>
                </a:cxn>
                <a:cxn ang="T13">
                  <a:pos x="T2" y="T3"/>
                </a:cxn>
                <a:cxn ang="T14">
                  <a:pos x="T4" y="T5"/>
                </a:cxn>
                <a:cxn ang="T15">
                  <a:pos x="T6" y="T7"/>
                </a:cxn>
                <a:cxn ang="T16">
                  <a:pos x="T8" y="T9"/>
                </a:cxn>
                <a:cxn ang="T17">
                  <a:pos x="T10" y="T11"/>
                </a:cxn>
              </a:cxnLst>
              <a:rect l="T18" t="T19" r="T20" b="T21"/>
              <a:pathLst>
                <a:path w="34" h="5">
                  <a:moveTo>
                    <a:pt x="0" y="0"/>
                  </a:moveTo>
                  <a:lnTo>
                    <a:pt x="0" y="5"/>
                  </a:lnTo>
                  <a:lnTo>
                    <a:pt x="34" y="5"/>
                  </a:lnTo>
                  <a:lnTo>
                    <a:pt x="34"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42" name="Freeform 113">
              <a:extLst>
                <a:ext uri="{FF2B5EF4-FFF2-40B4-BE49-F238E27FC236}">
                  <a16:creationId xmlns:a16="http://schemas.microsoft.com/office/drawing/2014/main" id="{4C549FA2-F591-4B6B-A18C-10A6A282F4CC}"/>
                </a:ext>
              </a:extLst>
            </p:cNvPr>
            <p:cNvSpPr>
              <a:spLocks/>
            </p:cNvSpPr>
            <p:nvPr/>
          </p:nvSpPr>
          <p:spPr bwMode="auto">
            <a:xfrm>
              <a:off x="7741716" y="4314723"/>
              <a:ext cx="62032" cy="1943"/>
            </a:xfrm>
            <a:custGeom>
              <a:avLst/>
              <a:gdLst>
                <a:gd name="T0" fmla="*/ 0 w 34"/>
                <a:gd name="T1" fmla="*/ 0 h 1"/>
                <a:gd name="T2" fmla="*/ 0 w 34"/>
                <a:gd name="T3" fmla="*/ 0 h 1"/>
                <a:gd name="T4" fmla="*/ 8 w 34"/>
                <a:gd name="T5" fmla="*/ 0 h 1"/>
                <a:gd name="T6" fmla="*/ 8 w 34"/>
                <a:gd name="T7" fmla="*/ 0 h 1"/>
                <a:gd name="T8" fmla="*/ 0 w 34"/>
                <a:gd name="T9" fmla="*/ 0 h 1"/>
                <a:gd name="T10" fmla="*/ 0 w 34"/>
                <a:gd name="T11" fmla="*/ 0 h 1"/>
                <a:gd name="T12" fmla="*/ 0 60000 65536"/>
                <a:gd name="T13" fmla="*/ 0 60000 65536"/>
                <a:gd name="T14" fmla="*/ 0 60000 65536"/>
                <a:gd name="T15" fmla="*/ 0 60000 65536"/>
                <a:gd name="T16" fmla="*/ 0 60000 65536"/>
                <a:gd name="T17" fmla="*/ 0 60000 65536"/>
                <a:gd name="T18" fmla="*/ 0 w 34"/>
                <a:gd name="T19" fmla="*/ 0 h 1"/>
                <a:gd name="T20" fmla="*/ 34 w 34"/>
                <a:gd name="T21" fmla="*/ 1 h 1"/>
              </a:gdLst>
              <a:ahLst/>
              <a:cxnLst>
                <a:cxn ang="T12">
                  <a:pos x="T0" y="T1"/>
                </a:cxn>
                <a:cxn ang="T13">
                  <a:pos x="T2" y="T3"/>
                </a:cxn>
                <a:cxn ang="T14">
                  <a:pos x="T4" y="T5"/>
                </a:cxn>
                <a:cxn ang="T15">
                  <a:pos x="T6" y="T7"/>
                </a:cxn>
                <a:cxn ang="T16">
                  <a:pos x="T8" y="T9"/>
                </a:cxn>
                <a:cxn ang="T17">
                  <a:pos x="T10" y="T11"/>
                </a:cxn>
              </a:cxnLst>
              <a:rect l="T18" t="T19" r="T20" b="T21"/>
              <a:pathLst>
                <a:path w="34" h="1">
                  <a:moveTo>
                    <a:pt x="0" y="0"/>
                  </a:moveTo>
                  <a:lnTo>
                    <a:pt x="0" y="0"/>
                  </a:lnTo>
                  <a:lnTo>
                    <a:pt x="34"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43" name="Freeform 114">
              <a:extLst>
                <a:ext uri="{FF2B5EF4-FFF2-40B4-BE49-F238E27FC236}">
                  <a16:creationId xmlns:a16="http://schemas.microsoft.com/office/drawing/2014/main" id="{3AFB2EFB-FC03-4D94-A208-B785FD764079}"/>
                </a:ext>
              </a:extLst>
            </p:cNvPr>
            <p:cNvSpPr>
              <a:spLocks/>
            </p:cNvSpPr>
            <p:nvPr/>
          </p:nvSpPr>
          <p:spPr bwMode="auto">
            <a:xfrm>
              <a:off x="7679682" y="4363299"/>
              <a:ext cx="62032" cy="64120"/>
            </a:xfrm>
            <a:custGeom>
              <a:avLst/>
              <a:gdLst>
                <a:gd name="T0" fmla="*/ 8 w 34"/>
                <a:gd name="T1" fmla="*/ 3 h 38"/>
                <a:gd name="T2" fmla="*/ 8 w 34"/>
                <a:gd name="T3" fmla="*/ 3 h 38"/>
                <a:gd name="T4" fmla="*/ 8 w 34"/>
                <a:gd name="T5" fmla="*/ 3 h 38"/>
                <a:gd name="T6" fmla="*/ 8 w 34"/>
                <a:gd name="T7" fmla="*/ 3 h 38"/>
                <a:gd name="T8" fmla="*/ 8 w 34"/>
                <a:gd name="T9" fmla="*/ 3 h 38"/>
                <a:gd name="T10" fmla="*/ 8 w 34"/>
                <a:gd name="T11" fmla="*/ 3 h 38"/>
                <a:gd name="T12" fmla="*/ 8 w 34"/>
                <a:gd name="T13" fmla="*/ 3 h 38"/>
                <a:gd name="T14" fmla="*/ 8 w 34"/>
                <a:gd name="T15" fmla="*/ 3 h 38"/>
                <a:gd name="T16" fmla="*/ 0 w 34"/>
                <a:gd name="T17" fmla="*/ 3 h 38"/>
                <a:gd name="T18" fmla="*/ 5 w 34"/>
                <a:gd name="T19" fmla="*/ 3 h 38"/>
                <a:gd name="T20" fmla="*/ 8 w 34"/>
                <a:gd name="T21" fmla="*/ 3 h 38"/>
                <a:gd name="T22" fmla="*/ 8 w 34"/>
                <a:gd name="T23" fmla="*/ 0 h 38"/>
                <a:gd name="T24" fmla="*/ 8 w 34"/>
                <a:gd name="T25" fmla="*/ 3 h 38"/>
                <a:gd name="T26" fmla="*/ 8 w 34"/>
                <a:gd name="T27" fmla="*/ 3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38"/>
                <a:gd name="T44" fmla="*/ 34 w 34"/>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38">
                  <a:moveTo>
                    <a:pt x="34" y="4"/>
                  </a:moveTo>
                  <a:lnTo>
                    <a:pt x="34" y="9"/>
                  </a:lnTo>
                  <a:lnTo>
                    <a:pt x="34" y="14"/>
                  </a:lnTo>
                  <a:lnTo>
                    <a:pt x="29" y="19"/>
                  </a:lnTo>
                  <a:lnTo>
                    <a:pt x="20" y="28"/>
                  </a:lnTo>
                  <a:lnTo>
                    <a:pt x="15" y="33"/>
                  </a:lnTo>
                  <a:lnTo>
                    <a:pt x="10" y="38"/>
                  </a:lnTo>
                  <a:lnTo>
                    <a:pt x="0" y="24"/>
                  </a:lnTo>
                  <a:lnTo>
                    <a:pt x="5" y="19"/>
                  </a:lnTo>
                  <a:lnTo>
                    <a:pt x="15" y="9"/>
                  </a:lnTo>
                  <a:lnTo>
                    <a:pt x="24" y="0"/>
                  </a:lnTo>
                  <a:lnTo>
                    <a:pt x="34" y="4"/>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45" name="Freeform 116">
              <a:extLst>
                <a:ext uri="{FF2B5EF4-FFF2-40B4-BE49-F238E27FC236}">
                  <a16:creationId xmlns:a16="http://schemas.microsoft.com/office/drawing/2014/main" id="{45ECD0FF-E194-419D-BD6A-FDA2D6C48705}"/>
                </a:ext>
              </a:extLst>
            </p:cNvPr>
            <p:cNvSpPr>
              <a:spLocks/>
            </p:cNvSpPr>
            <p:nvPr/>
          </p:nvSpPr>
          <p:spPr bwMode="auto">
            <a:xfrm>
              <a:off x="4547023" y="889148"/>
              <a:ext cx="253947" cy="227335"/>
            </a:xfrm>
            <a:custGeom>
              <a:avLst/>
              <a:gdLst>
                <a:gd name="T0" fmla="*/ 7 w 140"/>
                <a:gd name="T1" fmla="*/ 0 h 135"/>
                <a:gd name="T2" fmla="*/ 7 w 140"/>
                <a:gd name="T3" fmla="*/ 0 h 135"/>
                <a:gd name="T4" fmla="*/ 7 w 140"/>
                <a:gd name="T5" fmla="*/ 3 h 135"/>
                <a:gd name="T6" fmla="*/ 7 w 140"/>
                <a:gd name="T7" fmla="*/ 3 h 135"/>
                <a:gd name="T8" fmla="*/ 7 w 140"/>
                <a:gd name="T9" fmla="*/ 3 h 135"/>
                <a:gd name="T10" fmla="*/ 7 w 140"/>
                <a:gd name="T11" fmla="*/ 3 h 135"/>
                <a:gd name="T12" fmla="*/ 7 w 140"/>
                <a:gd name="T13" fmla="*/ 3 h 135"/>
                <a:gd name="T14" fmla="*/ 7 w 140"/>
                <a:gd name="T15" fmla="*/ 3 h 135"/>
                <a:gd name="T16" fmla="*/ 7 w 140"/>
                <a:gd name="T17" fmla="*/ 3 h 135"/>
                <a:gd name="T18" fmla="*/ 7 w 140"/>
                <a:gd name="T19" fmla="*/ 3 h 135"/>
                <a:gd name="T20" fmla="*/ 7 w 140"/>
                <a:gd name="T21" fmla="*/ 3 h 135"/>
                <a:gd name="T22" fmla="*/ 7 w 140"/>
                <a:gd name="T23" fmla="*/ 3 h 135"/>
                <a:gd name="T24" fmla="*/ 7 w 140"/>
                <a:gd name="T25" fmla="*/ 3 h 135"/>
                <a:gd name="T26" fmla="*/ 7 w 140"/>
                <a:gd name="T27" fmla="*/ 3 h 135"/>
                <a:gd name="T28" fmla="*/ 7 w 140"/>
                <a:gd name="T29" fmla="*/ 3 h 135"/>
                <a:gd name="T30" fmla="*/ 7 w 140"/>
                <a:gd name="T31" fmla="*/ 3 h 135"/>
                <a:gd name="T32" fmla="*/ 7 w 140"/>
                <a:gd name="T33" fmla="*/ 3 h 135"/>
                <a:gd name="T34" fmla="*/ 7 w 140"/>
                <a:gd name="T35" fmla="*/ 3 h 135"/>
                <a:gd name="T36" fmla="*/ 7 w 140"/>
                <a:gd name="T37" fmla="*/ 3 h 135"/>
                <a:gd name="T38" fmla="*/ 7 w 140"/>
                <a:gd name="T39" fmla="*/ 3 h 135"/>
                <a:gd name="T40" fmla="*/ 7 w 140"/>
                <a:gd name="T41" fmla="*/ 3 h 135"/>
                <a:gd name="T42" fmla="*/ 7 w 140"/>
                <a:gd name="T43" fmla="*/ 3 h 135"/>
                <a:gd name="T44" fmla="*/ 7 w 140"/>
                <a:gd name="T45" fmla="*/ 3 h 135"/>
                <a:gd name="T46" fmla="*/ 7 w 140"/>
                <a:gd name="T47" fmla="*/ 3 h 135"/>
                <a:gd name="T48" fmla="*/ 7 w 140"/>
                <a:gd name="T49" fmla="*/ 3 h 135"/>
                <a:gd name="T50" fmla="*/ 7 w 140"/>
                <a:gd name="T51" fmla="*/ 3 h 135"/>
                <a:gd name="T52" fmla="*/ 7 w 140"/>
                <a:gd name="T53" fmla="*/ 3 h 135"/>
                <a:gd name="T54" fmla="*/ 7 w 140"/>
                <a:gd name="T55" fmla="*/ 3 h 135"/>
                <a:gd name="T56" fmla="*/ 7 w 140"/>
                <a:gd name="T57" fmla="*/ 3 h 135"/>
                <a:gd name="T58" fmla="*/ 7 w 140"/>
                <a:gd name="T59" fmla="*/ 3 h 135"/>
                <a:gd name="T60" fmla="*/ 7 w 140"/>
                <a:gd name="T61" fmla="*/ 3 h 135"/>
                <a:gd name="T62" fmla="*/ 7 w 140"/>
                <a:gd name="T63" fmla="*/ 3 h 135"/>
                <a:gd name="T64" fmla="*/ 7 w 140"/>
                <a:gd name="T65" fmla="*/ 3 h 135"/>
                <a:gd name="T66" fmla="*/ 7 w 140"/>
                <a:gd name="T67" fmla="*/ 3 h 135"/>
                <a:gd name="T68" fmla="*/ 7 w 140"/>
                <a:gd name="T69" fmla="*/ 3 h 135"/>
                <a:gd name="T70" fmla="*/ 7 w 140"/>
                <a:gd name="T71" fmla="*/ 3 h 135"/>
                <a:gd name="T72" fmla="*/ 7 w 140"/>
                <a:gd name="T73" fmla="*/ 3 h 135"/>
                <a:gd name="T74" fmla="*/ 0 w 140"/>
                <a:gd name="T75" fmla="*/ 3 h 135"/>
                <a:gd name="T76" fmla="*/ 7 w 140"/>
                <a:gd name="T77" fmla="*/ 3 h 135"/>
                <a:gd name="T78" fmla="*/ 7 w 140"/>
                <a:gd name="T79" fmla="*/ 3 h 135"/>
                <a:gd name="T80" fmla="*/ 7 w 140"/>
                <a:gd name="T81" fmla="*/ 3 h 135"/>
                <a:gd name="T82" fmla="*/ 7 w 140"/>
                <a:gd name="T83" fmla="*/ 3 h 135"/>
                <a:gd name="T84" fmla="*/ 7 w 140"/>
                <a:gd name="T85" fmla="*/ 3 h 135"/>
                <a:gd name="T86" fmla="*/ 7 w 140"/>
                <a:gd name="T87" fmla="*/ 3 h 135"/>
                <a:gd name="T88" fmla="*/ 7 w 140"/>
                <a:gd name="T89" fmla="*/ 3 h 135"/>
                <a:gd name="T90" fmla="*/ 7 w 140"/>
                <a:gd name="T91" fmla="*/ 3 h 135"/>
                <a:gd name="T92" fmla="*/ 7 w 140"/>
                <a:gd name="T93" fmla="*/ 3 h 135"/>
                <a:gd name="T94" fmla="*/ 7 w 140"/>
                <a:gd name="T95" fmla="*/ 0 h 135"/>
                <a:gd name="T96" fmla="*/ 7 w 140"/>
                <a:gd name="T97" fmla="*/ 0 h 1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
                <a:gd name="T148" fmla="*/ 0 h 135"/>
                <a:gd name="T149" fmla="*/ 140 w 140"/>
                <a:gd name="T150" fmla="*/ 135 h 1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 h="135">
                  <a:moveTo>
                    <a:pt x="77" y="0"/>
                  </a:moveTo>
                  <a:lnTo>
                    <a:pt x="82" y="0"/>
                  </a:lnTo>
                  <a:lnTo>
                    <a:pt x="82" y="4"/>
                  </a:lnTo>
                  <a:lnTo>
                    <a:pt x="87" y="4"/>
                  </a:lnTo>
                  <a:lnTo>
                    <a:pt x="82" y="4"/>
                  </a:lnTo>
                  <a:lnTo>
                    <a:pt x="82" y="9"/>
                  </a:lnTo>
                  <a:lnTo>
                    <a:pt x="82" y="24"/>
                  </a:lnTo>
                  <a:lnTo>
                    <a:pt x="135" y="24"/>
                  </a:lnTo>
                  <a:lnTo>
                    <a:pt x="135" y="43"/>
                  </a:lnTo>
                  <a:lnTo>
                    <a:pt x="87" y="43"/>
                  </a:lnTo>
                  <a:lnTo>
                    <a:pt x="101" y="62"/>
                  </a:lnTo>
                  <a:lnTo>
                    <a:pt x="111" y="72"/>
                  </a:lnTo>
                  <a:lnTo>
                    <a:pt x="121" y="82"/>
                  </a:lnTo>
                  <a:lnTo>
                    <a:pt x="130" y="86"/>
                  </a:lnTo>
                  <a:lnTo>
                    <a:pt x="140" y="96"/>
                  </a:lnTo>
                  <a:lnTo>
                    <a:pt x="130" y="111"/>
                  </a:lnTo>
                  <a:lnTo>
                    <a:pt x="121" y="106"/>
                  </a:lnTo>
                  <a:lnTo>
                    <a:pt x="106" y="91"/>
                  </a:lnTo>
                  <a:lnTo>
                    <a:pt x="92" y="82"/>
                  </a:lnTo>
                  <a:lnTo>
                    <a:pt x="82" y="62"/>
                  </a:lnTo>
                  <a:lnTo>
                    <a:pt x="82" y="86"/>
                  </a:lnTo>
                  <a:lnTo>
                    <a:pt x="101" y="86"/>
                  </a:lnTo>
                  <a:lnTo>
                    <a:pt x="101" y="106"/>
                  </a:lnTo>
                  <a:lnTo>
                    <a:pt x="82" y="106"/>
                  </a:lnTo>
                  <a:lnTo>
                    <a:pt x="82" y="135"/>
                  </a:lnTo>
                  <a:lnTo>
                    <a:pt x="63" y="135"/>
                  </a:lnTo>
                  <a:lnTo>
                    <a:pt x="63" y="106"/>
                  </a:lnTo>
                  <a:lnTo>
                    <a:pt x="43" y="106"/>
                  </a:lnTo>
                  <a:lnTo>
                    <a:pt x="43" y="86"/>
                  </a:lnTo>
                  <a:lnTo>
                    <a:pt x="63" y="86"/>
                  </a:lnTo>
                  <a:lnTo>
                    <a:pt x="63" y="67"/>
                  </a:lnTo>
                  <a:lnTo>
                    <a:pt x="58" y="72"/>
                  </a:lnTo>
                  <a:lnTo>
                    <a:pt x="53" y="77"/>
                  </a:lnTo>
                  <a:lnTo>
                    <a:pt x="48" y="86"/>
                  </a:lnTo>
                  <a:lnTo>
                    <a:pt x="43" y="96"/>
                  </a:lnTo>
                  <a:lnTo>
                    <a:pt x="24" y="106"/>
                  </a:lnTo>
                  <a:lnTo>
                    <a:pt x="15" y="115"/>
                  </a:lnTo>
                  <a:lnTo>
                    <a:pt x="0" y="101"/>
                  </a:lnTo>
                  <a:lnTo>
                    <a:pt x="15" y="91"/>
                  </a:lnTo>
                  <a:lnTo>
                    <a:pt x="24" y="86"/>
                  </a:lnTo>
                  <a:lnTo>
                    <a:pt x="39" y="72"/>
                  </a:lnTo>
                  <a:lnTo>
                    <a:pt x="48" y="58"/>
                  </a:lnTo>
                  <a:lnTo>
                    <a:pt x="53" y="48"/>
                  </a:lnTo>
                  <a:lnTo>
                    <a:pt x="58" y="43"/>
                  </a:lnTo>
                  <a:lnTo>
                    <a:pt x="10" y="43"/>
                  </a:lnTo>
                  <a:lnTo>
                    <a:pt x="10" y="24"/>
                  </a:lnTo>
                  <a:lnTo>
                    <a:pt x="63" y="24"/>
                  </a:lnTo>
                  <a:lnTo>
                    <a:pt x="63" y="0"/>
                  </a:lnTo>
                  <a:lnTo>
                    <a:pt x="77" y="0"/>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64" name="Freeform 135">
              <a:extLst>
                <a:ext uri="{FF2B5EF4-FFF2-40B4-BE49-F238E27FC236}">
                  <a16:creationId xmlns:a16="http://schemas.microsoft.com/office/drawing/2014/main" id="{5FEB9C25-DEA5-46A1-8268-9BE5F97B8443}"/>
                </a:ext>
              </a:extLst>
            </p:cNvPr>
            <p:cNvSpPr>
              <a:spLocks noEditPoints="1"/>
            </p:cNvSpPr>
            <p:nvPr/>
          </p:nvSpPr>
          <p:spPr bwMode="auto">
            <a:xfrm>
              <a:off x="1999798" y="5051135"/>
              <a:ext cx="191914" cy="194304"/>
            </a:xfrm>
            <a:custGeom>
              <a:avLst/>
              <a:gdLst>
                <a:gd name="T0" fmla="*/ 7 w 106"/>
                <a:gd name="T1" fmla="*/ 3 h 115"/>
                <a:gd name="T2" fmla="*/ 7 w 106"/>
                <a:gd name="T3" fmla="*/ 3 h 115"/>
                <a:gd name="T4" fmla="*/ 0 w 106"/>
                <a:gd name="T5" fmla="*/ 3 h 115"/>
                <a:gd name="T6" fmla="*/ 5 w 106"/>
                <a:gd name="T7" fmla="*/ 3 h 115"/>
                <a:gd name="T8" fmla="*/ 5 w 106"/>
                <a:gd name="T9" fmla="*/ 3 h 115"/>
                <a:gd name="T10" fmla="*/ 7 w 106"/>
                <a:gd name="T11" fmla="*/ 0 h 115"/>
                <a:gd name="T12" fmla="*/ 7 w 106"/>
                <a:gd name="T13" fmla="*/ 0 h 115"/>
                <a:gd name="T14" fmla="*/ 7 w 106"/>
                <a:gd name="T15" fmla="*/ 3 h 115"/>
                <a:gd name="T16" fmla="*/ 7 w 106"/>
                <a:gd name="T17" fmla="*/ 3 h 115"/>
                <a:gd name="T18" fmla="*/ 7 w 106"/>
                <a:gd name="T19" fmla="*/ 3 h 115"/>
                <a:gd name="T20" fmla="*/ 7 w 106"/>
                <a:gd name="T21" fmla="*/ 3 h 115"/>
                <a:gd name="T22" fmla="*/ 7 w 106"/>
                <a:gd name="T23" fmla="*/ 3 h 115"/>
                <a:gd name="T24" fmla="*/ 7 w 106"/>
                <a:gd name="T25" fmla="*/ 3 h 115"/>
                <a:gd name="T26" fmla="*/ 7 w 106"/>
                <a:gd name="T27" fmla="*/ 3 h 115"/>
                <a:gd name="T28" fmla="*/ 7 w 106"/>
                <a:gd name="T29" fmla="*/ 3 h 115"/>
                <a:gd name="T30" fmla="*/ 7 w 106"/>
                <a:gd name="T31" fmla="*/ 3 h 115"/>
                <a:gd name="T32" fmla="*/ 7 w 106"/>
                <a:gd name="T33" fmla="*/ 3 h 115"/>
                <a:gd name="T34" fmla="*/ 7 w 106"/>
                <a:gd name="T35" fmla="*/ 3 h 115"/>
                <a:gd name="T36" fmla="*/ 7 w 106"/>
                <a:gd name="T37" fmla="*/ 3 h 115"/>
                <a:gd name="T38" fmla="*/ 7 w 106"/>
                <a:gd name="T39" fmla="*/ 3 h 115"/>
                <a:gd name="T40" fmla="*/ 7 w 106"/>
                <a:gd name="T41" fmla="*/ 3 h 115"/>
                <a:gd name="T42" fmla="*/ 7 w 106"/>
                <a:gd name="T43" fmla="*/ 3 h 115"/>
                <a:gd name="T44" fmla="*/ 7 w 106"/>
                <a:gd name="T45" fmla="*/ 3 h 115"/>
                <a:gd name="T46" fmla="*/ 7 w 106"/>
                <a:gd name="T47" fmla="*/ 3 h 115"/>
                <a:gd name="T48" fmla="*/ 7 w 106"/>
                <a:gd name="T49" fmla="*/ 3 h 115"/>
                <a:gd name="T50" fmla="*/ 7 w 106"/>
                <a:gd name="T51" fmla="*/ 3 h 115"/>
                <a:gd name="T52" fmla="*/ 7 w 106"/>
                <a:gd name="T53" fmla="*/ 3 h 115"/>
                <a:gd name="T54" fmla="*/ 7 w 106"/>
                <a:gd name="T55" fmla="*/ 3 h 115"/>
                <a:gd name="T56" fmla="*/ 7 w 106"/>
                <a:gd name="T57" fmla="*/ 3 h 115"/>
                <a:gd name="T58" fmla="*/ 7 w 106"/>
                <a:gd name="T59" fmla="*/ 3 h 115"/>
                <a:gd name="T60" fmla="*/ 7 w 106"/>
                <a:gd name="T61" fmla="*/ 3 h 115"/>
                <a:gd name="T62" fmla="*/ 7 w 106"/>
                <a:gd name="T63" fmla="*/ 3 h 115"/>
                <a:gd name="T64" fmla="*/ 7 w 106"/>
                <a:gd name="T65" fmla="*/ 3 h 115"/>
                <a:gd name="T66" fmla="*/ 7 w 106"/>
                <a:gd name="T67" fmla="*/ 3 h 115"/>
                <a:gd name="T68" fmla="*/ 7 w 106"/>
                <a:gd name="T69" fmla="*/ 3 h 115"/>
                <a:gd name="T70" fmla="*/ 7 w 106"/>
                <a:gd name="T71" fmla="*/ 3 h 115"/>
                <a:gd name="T72" fmla="*/ 7 w 106"/>
                <a:gd name="T73" fmla="*/ 3 h 115"/>
                <a:gd name="T74" fmla="*/ 7 w 106"/>
                <a:gd name="T75" fmla="*/ 3 h 115"/>
                <a:gd name="T76" fmla="*/ 7 w 106"/>
                <a:gd name="T77" fmla="*/ 3 h 115"/>
                <a:gd name="T78" fmla="*/ 7 w 106"/>
                <a:gd name="T79" fmla="*/ 3 h 115"/>
                <a:gd name="T80" fmla="*/ 7 w 106"/>
                <a:gd name="T81" fmla="*/ 3 h 115"/>
                <a:gd name="T82" fmla="*/ 7 w 106"/>
                <a:gd name="T83" fmla="*/ 3 h 115"/>
                <a:gd name="T84" fmla="*/ 7 w 106"/>
                <a:gd name="T85" fmla="*/ 3 h 115"/>
                <a:gd name="T86" fmla="*/ 7 w 106"/>
                <a:gd name="T87" fmla="*/ 3 h 115"/>
                <a:gd name="T88" fmla="*/ 7 w 106"/>
                <a:gd name="T89" fmla="*/ 3 h 115"/>
                <a:gd name="T90" fmla="*/ 7 w 106"/>
                <a:gd name="T91" fmla="*/ 3 h 115"/>
                <a:gd name="T92" fmla="*/ 7 w 106"/>
                <a:gd name="T93" fmla="*/ 3 h 115"/>
                <a:gd name="T94" fmla="*/ 7 w 106"/>
                <a:gd name="T95" fmla="*/ 3 h 115"/>
                <a:gd name="T96" fmla="*/ 7 w 106"/>
                <a:gd name="T97" fmla="*/ 3 h 115"/>
                <a:gd name="T98" fmla="*/ 7 w 106"/>
                <a:gd name="T99" fmla="*/ 3 h 115"/>
                <a:gd name="T100" fmla="*/ 7 w 106"/>
                <a:gd name="T101" fmla="*/ 3 h 115"/>
                <a:gd name="T102" fmla="*/ 7 w 106"/>
                <a:gd name="T103" fmla="*/ 3 h 115"/>
                <a:gd name="T104" fmla="*/ 7 w 106"/>
                <a:gd name="T105" fmla="*/ 3 h 115"/>
                <a:gd name="T106" fmla="*/ 7 w 106"/>
                <a:gd name="T107" fmla="*/ 3 h 115"/>
                <a:gd name="T108" fmla="*/ 7 w 106"/>
                <a:gd name="T109" fmla="*/ 3 h 115"/>
                <a:gd name="T110" fmla="*/ 7 w 106"/>
                <a:gd name="T111" fmla="*/ 3 h 115"/>
                <a:gd name="T112" fmla="*/ 7 w 106"/>
                <a:gd name="T113" fmla="*/ 3 h 1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
                <a:gd name="T172" fmla="*/ 0 h 115"/>
                <a:gd name="T173" fmla="*/ 106 w 106"/>
                <a:gd name="T174" fmla="*/ 115 h 1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 h="115">
                  <a:moveTo>
                    <a:pt x="19" y="77"/>
                  </a:moveTo>
                  <a:lnTo>
                    <a:pt x="19" y="82"/>
                  </a:lnTo>
                  <a:lnTo>
                    <a:pt x="19" y="91"/>
                  </a:lnTo>
                  <a:lnTo>
                    <a:pt x="15" y="106"/>
                  </a:lnTo>
                  <a:lnTo>
                    <a:pt x="10" y="115"/>
                  </a:lnTo>
                  <a:lnTo>
                    <a:pt x="0" y="106"/>
                  </a:lnTo>
                  <a:lnTo>
                    <a:pt x="5" y="91"/>
                  </a:lnTo>
                  <a:lnTo>
                    <a:pt x="5" y="86"/>
                  </a:lnTo>
                  <a:lnTo>
                    <a:pt x="5" y="77"/>
                  </a:lnTo>
                  <a:lnTo>
                    <a:pt x="5" y="9"/>
                  </a:lnTo>
                  <a:lnTo>
                    <a:pt x="44" y="9"/>
                  </a:lnTo>
                  <a:lnTo>
                    <a:pt x="44" y="0"/>
                  </a:lnTo>
                  <a:lnTo>
                    <a:pt x="58" y="0"/>
                  </a:lnTo>
                  <a:lnTo>
                    <a:pt x="63" y="0"/>
                  </a:lnTo>
                  <a:lnTo>
                    <a:pt x="58" y="4"/>
                  </a:lnTo>
                  <a:lnTo>
                    <a:pt x="58" y="9"/>
                  </a:lnTo>
                  <a:lnTo>
                    <a:pt x="101" y="9"/>
                  </a:lnTo>
                  <a:lnTo>
                    <a:pt x="101" y="24"/>
                  </a:lnTo>
                  <a:lnTo>
                    <a:pt x="19" y="24"/>
                  </a:lnTo>
                  <a:lnTo>
                    <a:pt x="19" y="33"/>
                  </a:lnTo>
                  <a:lnTo>
                    <a:pt x="34" y="33"/>
                  </a:lnTo>
                  <a:lnTo>
                    <a:pt x="34" y="24"/>
                  </a:lnTo>
                  <a:lnTo>
                    <a:pt x="44" y="24"/>
                  </a:lnTo>
                  <a:lnTo>
                    <a:pt x="48" y="24"/>
                  </a:lnTo>
                  <a:lnTo>
                    <a:pt x="48" y="29"/>
                  </a:lnTo>
                  <a:lnTo>
                    <a:pt x="48" y="33"/>
                  </a:lnTo>
                  <a:lnTo>
                    <a:pt x="58" y="33"/>
                  </a:lnTo>
                  <a:lnTo>
                    <a:pt x="58" y="24"/>
                  </a:lnTo>
                  <a:lnTo>
                    <a:pt x="68" y="24"/>
                  </a:lnTo>
                  <a:lnTo>
                    <a:pt x="72" y="24"/>
                  </a:lnTo>
                  <a:lnTo>
                    <a:pt x="72" y="29"/>
                  </a:lnTo>
                  <a:lnTo>
                    <a:pt x="72" y="33"/>
                  </a:lnTo>
                  <a:lnTo>
                    <a:pt x="97" y="33"/>
                  </a:lnTo>
                  <a:lnTo>
                    <a:pt x="97" y="62"/>
                  </a:lnTo>
                  <a:lnTo>
                    <a:pt x="19" y="62"/>
                  </a:lnTo>
                  <a:lnTo>
                    <a:pt x="19" y="77"/>
                  </a:lnTo>
                  <a:close/>
                  <a:moveTo>
                    <a:pt x="58" y="62"/>
                  </a:moveTo>
                  <a:lnTo>
                    <a:pt x="68" y="62"/>
                  </a:lnTo>
                  <a:lnTo>
                    <a:pt x="72" y="62"/>
                  </a:lnTo>
                  <a:lnTo>
                    <a:pt x="72" y="67"/>
                  </a:lnTo>
                  <a:lnTo>
                    <a:pt x="72" y="72"/>
                  </a:lnTo>
                  <a:lnTo>
                    <a:pt x="82" y="72"/>
                  </a:lnTo>
                  <a:lnTo>
                    <a:pt x="92" y="67"/>
                  </a:lnTo>
                  <a:lnTo>
                    <a:pt x="97" y="77"/>
                  </a:lnTo>
                  <a:lnTo>
                    <a:pt x="101" y="82"/>
                  </a:lnTo>
                  <a:lnTo>
                    <a:pt x="97" y="82"/>
                  </a:lnTo>
                  <a:lnTo>
                    <a:pt x="92" y="82"/>
                  </a:lnTo>
                  <a:lnTo>
                    <a:pt x="82" y="86"/>
                  </a:lnTo>
                  <a:lnTo>
                    <a:pt x="72" y="91"/>
                  </a:lnTo>
                  <a:lnTo>
                    <a:pt x="72" y="96"/>
                  </a:lnTo>
                  <a:lnTo>
                    <a:pt x="87" y="96"/>
                  </a:lnTo>
                  <a:lnTo>
                    <a:pt x="92" y="86"/>
                  </a:lnTo>
                  <a:lnTo>
                    <a:pt x="106" y="91"/>
                  </a:lnTo>
                  <a:lnTo>
                    <a:pt x="101" y="101"/>
                  </a:lnTo>
                  <a:lnTo>
                    <a:pt x="101" y="106"/>
                  </a:lnTo>
                  <a:lnTo>
                    <a:pt x="97" y="111"/>
                  </a:lnTo>
                  <a:lnTo>
                    <a:pt x="92" y="115"/>
                  </a:lnTo>
                  <a:lnTo>
                    <a:pt x="68" y="115"/>
                  </a:lnTo>
                  <a:lnTo>
                    <a:pt x="63" y="111"/>
                  </a:lnTo>
                  <a:lnTo>
                    <a:pt x="58" y="106"/>
                  </a:lnTo>
                  <a:lnTo>
                    <a:pt x="24" y="115"/>
                  </a:lnTo>
                  <a:lnTo>
                    <a:pt x="19" y="115"/>
                  </a:lnTo>
                  <a:lnTo>
                    <a:pt x="19" y="111"/>
                  </a:lnTo>
                  <a:lnTo>
                    <a:pt x="15" y="101"/>
                  </a:lnTo>
                  <a:lnTo>
                    <a:pt x="29" y="96"/>
                  </a:lnTo>
                  <a:lnTo>
                    <a:pt x="29" y="62"/>
                  </a:lnTo>
                  <a:lnTo>
                    <a:pt x="39" y="62"/>
                  </a:lnTo>
                  <a:lnTo>
                    <a:pt x="44" y="62"/>
                  </a:lnTo>
                  <a:lnTo>
                    <a:pt x="44" y="67"/>
                  </a:lnTo>
                  <a:lnTo>
                    <a:pt x="44" y="72"/>
                  </a:lnTo>
                  <a:lnTo>
                    <a:pt x="58" y="72"/>
                  </a:lnTo>
                  <a:lnTo>
                    <a:pt x="58" y="86"/>
                  </a:lnTo>
                  <a:lnTo>
                    <a:pt x="44" y="86"/>
                  </a:lnTo>
                  <a:lnTo>
                    <a:pt x="44" y="96"/>
                  </a:lnTo>
                  <a:lnTo>
                    <a:pt x="58" y="91"/>
                  </a:lnTo>
                  <a:lnTo>
                    <a:pt x="58" y="101"/>
                  </a:lnTo>
                  <a:lnTo>
                    <a:pt x="58" y="62"/>
                  </a:lnTo>
                  <a:close/>
                  <a:moveTo>
                    <a:pt x="19" y="48"/>
                  </a:moveTo>
                  <a:lnTo>
                    <a:pt x="19" y="53"/>
                  </a:lnTo>
                  <a:lnTo>
                    <a:pt x="34" y="53"/>
                  </a:lnTo>
                  <a:lnTo>
                    <a:pt x="34" y="48"/>
                  </a:lnTo>
                  <a:lnTo>
                    <a:pt x="19" y="48"/>
                  </a:lnTo>
                  <a:close/>
                  <a:moveTo>
                    <a:pt x="48" y="48"/>
                  </a:moveTo>
                  <a:lnTo>
                    <a:pt x="48" y="53"/>
                  </a:lnTo>
                  <a:lnTo>
                    <a:pt x="58" y="53"/>
                  </a:lnTo>
                  <a:lnTo>
                    <a:pt x="58" y="48"/>
                  </a:lnTo>
                  <a:lnTo>
                    <a:pt x="48" y="48"/>
                  </a:lnTo>
                  <a:close/>
                  <a:moveTo>
                    <a:pt x="72" y="48"/>
                  </a:moveTo>
                  <a:lnTo>
                    <a:pt x="72" y="53"/>
                  </a:lnTo>
                  <a:lnTo>
                    <a:pt x="82" y="53"/>
                  </a:lnTo>
                  <a:lnTo>
                    <a:pt x="82" y="48"/>
                  </a:lnTo>
                  <a:lnTo>
                    <a:pt x="72" y="48"/>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65" name="Freeform 136">
              <a:extLst>
                <a:ext uri="{FF2B5EF4-FFF2-40B4-BE49-F238E27FC236}">
                  <a16:creationId xmlns:a16="http://schemas.microsoft.com/office/drawing/2014/main" id="{727C00E7-F953-4204-B9C2-567FD126B9D3}"/>
                </a:ext>
              </a:extLst>
            </p:cNvPr>
            <p:cNvSpPr>
              <a:spLocks noEditPoints="1"/>
            </p:cNvSpPr>
            <p:nvPr/>
          </p:nvSpPr>
          <p:spPr bwMode="auto">
            <a:xfrm>
              <a:off x="2201405" y="5051135"/>
              <a:ext cx="191914" cy="194304"/>
            </a:xfrm>
            <a:custGeom>
              <a:avLst/>
              <a:gdLst>
                <a:gd name="T0" fmla="*/ 7 w 106"/>
                <a:gd name="T1" fmla="*/ 3 h 115"/>
                <a:gd name="T2" fmla="*/ 7 w 106"/>
                <a:gd name="T3" fmla="*/ 3 h 115"/>
                <a:gd name="T4" fmla="*/ 7 w 106"/>
                <a:gd name="T5" fmla="*/ 3 h 115"/>
                <a:gd name="T6" fmla="*/ 7 w 106"/>
                <a:gd name="T7" fmla="*/ 0 h 115"/>
                <a:gd name="T8" fmla="*/ 7 w 106"/>
                <a:gd name="T9" fmla="*/ 3 h 115"/>
                <a:gd name="T10" fmla="*/ 7 w 106"/>
                <a:gd name="T11" fmla="*/ 3 h 115"/>
                <a:gd name="T12" fmla="*/ 7 w 106"/>
                <a:gd name="T13" fmla="*/ 3 h 115"/>
                <a:gd name="T14" fmla="*/ 7 w 106"/>
                <a:gd name="T15" fmla="*/ 3 h 115"/>
                <a:gd name="T16" fmla="*/ 7 w 106"/>
                <a:gd name="T17" fmla="*/ 3 h 115"/>
                <a:gd name="T18" fmla="*/ 7 w 106"/>
                <a:gd name="T19" fmla="*/ 3 h 115"/>
                <a:gd name="T20" fmla="*/ 7 w 106"/>
                <a:gd name="T21" fmla="*/ 3 h 115"/>
                <a:gd name="T22" fmla="*/ 7 w 106"/>
                <a:gd name="T23" fmla="*/ 3 h 115"/>
                <a:gd name="T24" fmla="*/ 7 w 106"/>
                <a:gd name="T25" fmla="*/ 3 h 115"/>
                <a:gd name="T26" fmla="*/ 7 w 106"/>
                <a:gd name="T27" fmla="*/ 3 h 115"/>
                <a:gd name="T28" fmla="*/ 7 w 106"/>
                <a:gd name="T29" fmla="*/ 3 h 115"/>
                <a:gd name="T30" fmla="*/ 7 w 106"/>
                <a:gd name="T31" fmla="*/ 3 h 115"/>
                <a:gd name="T32" fmla="*/ 7 w 106"/>
                <a:gd name="T33" fmla="*/ 3 h 115"/>
                <a:gd name="T34" fmla="*/ 7 w 106"/>
                <a:gd name="T35" fmla="*/ 3 h 115"/>
                <a:gd name="T36" fmla="*/ 7 w 106"/>
                <a:gd name="T37" fmla="*/ 3 h 115"/>
                <a:gd name="T38" fmla="*/ 7 w 106"/>
                <a:gd name="T39" fmla="*/ 3 h 115"/>
                <a:gd name="T40" fmla="*/ 7 w 106"/>
                <a:gd name="T41" fmla="*/ 3 h 115"/>
                <a:gd name="T42" fmla="*/ 7 w 106"/>
                <a:gd name="T43" fmla="*/ 3 h 115"/>
                <a:gd name="T44" fmla="*/ 7 w 106"/>
                <a:gd name="T45" fmla="*/ 3 h 115"/>
                <a:gd name="T46" fmla="*/ 7 w 106"/>
                <a:gd name="T47" fmla="*/ 3 h 115"/>
                <a:gd name="T48" fmla="*/ 7 w 106"/>
                <a:gd name="T49" fmla="*/ 3 h 115"/>
                <a:gd name="T50" fmla="*/ 7 w 106"/>
                <a:gd name="T51" fmla="*/ 3 h 115"/>
                <a:gd name="T52" fmla="*/ 7 w 106"/>
                <a:gd name="T53" fmla="*/ 3 h 115"/>
                <a:gd name="T54" fmla="*/ 7 w 106"/>
                <a:gd name="T55" fmla="*/ 3 h 115"/>
                <a:gd name="T56" fmla="*/ 7 w 106"/>
                <a:gd name="T57" fmla="*/ 3 h 115"/>
                <a:gd name="T58" fmla="*/ 7 w 106"/>
                <a:gd name="T59" fmla="*/ 3 h 115"/>
                <a:gd name="T60" fmla="*/ 7 w 106"/>
                <a:gd name="T61" fmla="*/ 3 h 115"/>
                <a:gd name="T62" fmla="*/ 7 w 106"/>
                <a:gd name="T63" fmla="*/ 3 h 115"/>
                <a:gd name="T64" fmla="*/ 7 w 106"/>
                <a:gd name="T65" fmla="*/ 3 h 115"/>
                <a:gd name="T66" fmla="*/ 7 w 106"/>
                <a:gd name="T67" fmla="*/ 3 h 115"/>
                <a:gd name="T68" fmla="*/ 0 w 106"/>
                <a:gd name="T69" fmla="*/ 3 h 115"/>
                <a:gd name="T70" fmla="*/ 7 w 106"/>
                <a:gd name="T71" fmla="*/ 3 h 115"/>
                <a:gd name="T72" fmla="*/ 7 w 106"/>
                <a:gd name="T73" fmla="*/ 3 h 115"/>
                <a:gd name="T74" fmla="*/ 7 w 106"/>
                <a:gd name="T75" fmla="*/ 3 h 115"/>
                <a:gd name="T76" fmla="*/ 7 w 106"/>
                <a:gd name="T77" fmla="*/ 3 h 11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6"/>
                <a:gd name="T118" fmla="*/ 0 h 115"/>
                <a:gd name="T119" fmla="*/ 106 w 106"/>
                <a:gd name="T120" fmla="*/ 115 h 11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6" h="115">
                  <a:moveTo>
                    <a:pt x="24" y="0"/>
                  </a:moveTo>
                  <a:lnTo>
                    <a:pt x="29" y="4"/>
                  </a:lnTo>
                  <a:lnTo>
                    <a:pt x="29" y="9"/>
                  </a:lnTo>
                  <a:lnTo>
                    <a:pt x="29" y="72"/>
                  </a:lnTo>
                  <a:lnTo>
                    <a:pt x="15" y="72"/>
                  </a:lnTo>
                  <a:lnTo>
                    <a:pt x="15" y="0"/>
                  </a:lnTo>
                  <a:lnTo>
                    <a:pt x="24" y="0"/>
                  </a:lnTo>
                  <a:close/>
                  <a:moveTo>
                    <a:pt x="97" y="67"/>
                  </a:moveTo>
                  <a:lnTo>
                    <a:pt x="82" y="67"/>
                  </a:lnTo>
                  <a:lnTo>
                    <a:pt x="82" y="62"/>
                  </a:lnTo>
                  <a:lnTo>
                    <a:pt x="48" y="62"/>
                  </a:lnTo>
                  <a:lnTo>
                    <a:pt x="48" y="67"/>
                  </a:lnTo>
                  <a:lnTo>
                    <a:pt x="34" y="67"/>
                  </a:lnTo>
                  <a:lnTo>
                    <a:pt x="34" y="4"/>
                  </a:lnTo>
                  <a:lnTo>
                    <a:pt x="97" y="4"/>
                  </a:lnTo>
                  <a:lnTo>
                    <a:pt x="97" y="67"/>
                  </a:lnTo>
                  <a:close/>
                  <a:moveTo>
                    <a:pt x="48" y="19"/>
                  </a:moveTo>
                  <a:lnTo>
                    <a:pt x="48" y="24"/>
                  </a:lnTo>
                  <a:lnTo>
                    <a:pt x="82" y="24"/>
                  </a:lnTo>
                  <a:lnTo>
                    <a:pt x="82" y="19"/>
                  </a:lnTo>
                  <a:lnTo>
                    <a:pt x="48" y="19"/>
                  </a:lnTo>
                  <a:close/>
                  <a:moveTo>
                    <a:pt x="48" y="43"/>
                  </a:moveTo>
                  <a:lnTo>
                    <a:pt x="48" y="48"/>
                  </a:lnTo>
                  <a:lnTo>
                    <a:pt x="82" y="48"/>
                  </a:lnTo>
                  <a:lnTo>
                    <a:pt x="82" y="43"/>
                  </a:lnTo>
                  <a:lnTo>
                    <a:pt x="48" y="43"/>
                  </a:lnTo>
                  <a:close/>
                  <a:moveTo>
                    <a:pt x="72" y="62"/>
                  </a:moveTo>
                  <a:lnTo>
                    <a:pt x="72" y="62"/>
                  </a:lnTo>
                  <a:lnTo>
                    <a:pt x="77" y="67"/>
                  </a:lnTo>
                  <a:lnTo>
                    <a:pt x="72" y="67"/>
                  </a:lnTo>
                  <a:lnTo>
                    <a:pt x="72" y="96"/>
                  </a:lnTo>
                  <a:lnTo>
                    <a:pt x="77" y="96"/>
                  </a:lnTo>
                  <a:lnTo>
                    <a:pt x="87" y="96"/>
                  </a:lnTo>
                  <a:lnTo>
                    <a:pt x="92" y="82"/>
                  </a:lnTo>
                  <a:lnTo>
                    <a:pt x="106" y="86"/>
                  </a:lnTo>
                  <a:lnTo>
                    <a:pt x="101" y="101"/>
                  </a:lnTo>
                  <a:lnTo>
                    <a:pt x="101" y="106"/>
                  </a:lnTo>
                  <a:lnTo>
                    <a:pt x="97" y="111"/>
                  </a:lnTo>
                  <a:lnTo>
                    <a:pt x="92" y="115"/>
                  </a:lnTo>
                  <a:lnTo>
                    <a:pt x="68" y="115"/>
                  </a:lnTo>
                  <a:lnTo>
                    <a:pt x="63" y="111"/>
                  </a:lnTo>
                  <a:lnTo>
                    <a:pt x="58" y="106"/>
                  </a:lnTo>
                  <a:lnTo>
                    <a:pt x="58" y="101"/>
                  </a:lnTo>
                  <a:lnTo>
                    <a:pt x="58" y="62"/>
                  </a:lnTo>
                  <a:lnTo>
                    <a:pt x="72" y="62"/>
                  </a:lnTo>
                  <a:close/>
                  <a:moveTo>
                    <a:pt x="44" y="67"/>
                  </a:moveTo>
                  <a:lnTo>
                    <a:pt x="48" y="67"/>
                  </a:lnTo>
                  <a:lnTo>
                    <a:pt x="48" y="72"/>
                  </a:lnTo>
                  <a:lnTo>
                    <a:pt x="48" y="82"/>
                  </a:lnTo>
                  <a:lnTo>
                    <a:pt x="48" y="86"/>
                  </a:lnTo>
                  <a:lnTo>
                    <a:pt x="48" y="91"/>
                  </a:lnTo>
                  <a:lnTo>
                    <a:pt x="44" y="101"/>
                  </a:lnTo>
                  <a:lnTo>
                    <a:pt x="34" y="106"/>
                  </a:lnTo>
                  <a:lnTo>
                    <a:pt x="24" y="111"/>
                  </a:lnTo>
                  <a:lnTo>
                    <a:pt x="10" y="115"/>
                  </a:lnTo>
                  <a:lnTo>
                    <a:pt x="0" y="96"/>
                  </a:lnTo>
                  <a:lnTo>
                    <a:pt x="10" y="96"/>
                  </a:lnTo>
                  <a:lnTo>
                    <a:pt x="15" y="96"/>
                  </a:lnTo>
                  <a:lnTo>
                    <a:pt x="24" y="91"/>
                  </a:lnTo>
                  <a:lnTo>
                    <a:pt x="29" y="91"/>
                  </a:lnTo>
                  <a:lnTo>
                    <a:pt x="34" y="86"/>
                  </a:lnTo>
                  <a:lnTo>
                    <a:pt x="34" y="77"/>
                  </a:lnTo>
                  <a:lnTo>
                    <a:pt x="34" y="67"/>
                  </a:lnTo>
                  <a:lnTo>
                    <a:pt x="44" y="67"/>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66" name="Freeform 137">
              <a:extLst>
                <a:ext uri="{FF2B5EF4-FFF2-40B4-BE49-F238E27FC236}">
                  <a16:creationId xmlns:a16="http://schemas.microsoft.com/office/drawing/2014/main" id="{3BA95770-4F26-4445-ADE4-20139AA46171}"/>
                </a:ext>
              </a:extLst>
            </p:cNvPr>
            <p:cNvSpPr>
              <a:spLocks noEditPoints="1"/>
            </p:cNvSpPr>
            <p:nvPr/>
          </p:nvSpPr>
          <p:spPr bwMode="auto">
            <a:xfrm>
              <a:off x="2420458" y="5051135"/>
              <a:ext cx="184160" cy="194304"/>
            </a:xfrm>
            <a:custGeom>
              <a:avLst/>
              <a:gdLst>
                <a:gd name="T0" fmla="*/ 8 w 101"/>
                <a:gd name="T1" fmla="*/ 0 h 115"/>
                <a:gd name="T2" fmla="*/ 8 w 101"/>
                <a:gd name="T3" fmla="*/ 3 h 115"/>
                <a:gd name="T4" fmla="*/ 8 w 101"/>
                <a:gd name="T5" fmla="*/ 3 h 115"/>
                <a:gd name="T6" fmla="*/ 8 w 101"/>
                <a:gd name="T7" fmla="*/ 3 h 115"/>
                <a:gd name="T8" fmla="*/ 8 w 101"/>
                <a:gd name="T9" fmla="*/ 3 h 115"/>
                <a:gd name="T10" fmla="*/ 8 w 101"/>
                <a:gd name="T11" fmla="*/ 3 h 115"/>
                <a:gd name="T12" fmla="*/ 8 w 101"/>
                <a:gd name="T13" fmla="*/ 3 h 115"/>
                <a:gd name="T14" fmla="*/ 8 w 101"/>
                <a:gd name="T15" fmla="*/ 3 h 115"/>
                <a:gd name="T16" fmla="*/ 8 w 101"/>
                <a:gd name="T17" fmla="*/ 3 h 115"/>
                <a:gd name="T18" fmla="*/ 8 w 101"/>
                <a:gd name="T19" fmla="*/ 3 h 115"/>
                <a:gd name="T20" fmla="*/ 8 w 101"/>
                <a:gd name="T21" fmla="*/ 3 h 115"/>
                <a:gd name="T22" fmla="*/ 0 w 101"/>
                <a:gd name="T23" fmla="*/ 3 h 115"/>
                <a:gd name="T24" fmla="*/ 8 w 101"/>
                <a:gd name="T25" fmla="*/ 3 h 115"/>
                <a:gd name="T26" fmla="*/ 8 w 101"/>
                <a:gd name="T27" fmla="*/ 3 h 115"/>
                <a:gd name="T28" fmla="*/ 8 w 101"/>
                <a:gd name="T29" fmla="*/ 3 h 115"/>
                <a:gd name="T30" fmla="*/ 8 w 101"/>
                <a:gd name="T31" fmla="*/ 3 h 115"/>
                <a:gd name="T32" fmla="*/ 8 w 101"/>
                <a:gd name="T33" fmla="*/ 3 h 115"/>
                <a:gd name="T34" fmla="*/ 8 w 101"/>
                <a:gd name="T35" fmla="*/ 3 h 115"/>
                <a:gd name="T36" fmla="*/ 8 w 101"/>
                <a:gd name="T37" fmla="*/ 0 h 115"/>
                <a:gd name="T38" fmla="*/ 8 w 101"/>
                <a:gd name="T39" fmla="*/ 3 h 115"/>
                <a:gd name="T40" fmla="*/ 8 w 101"/>
                <a:gd name="T41" fmla="*/ 3 h 115"/>
                <a:gd name="T42" fmla="*/ 8 w 101"/>
                <a:gd name="T43" fmla="*/ 3 h 115"/>
                <a:gd name="T44" fmla="*/ 8 w 101"/>
                <a:gd name="T45" fmla="*/ 3 h 115"/>
                <a:gd name="T46" fmla="*/ 8 w 101"/>
                <a:gd name="T47" fmla="*/ 3 h 115"/>
                <a:gd name="T48" fmla="*/ 8 w 101"/>
                <a:gd name="T49" fmla="*/ 3 h 115"/>
                <a:gd name="T50" fmla="*/ 8 w 101"/>
                <a:gd name="T51" fmla="*/ 3 h 115"/>
                <a:gd name="T52" fmla="*/ 8 w 101"/>
                <a:gd name="T53" fmla="*/ 3 h 115"/>
                <a:gd name="T54" fmla="*/ 8 w 101"/>
                <a:gd name="T55" fmla="*/ 3 h 115"/>
                <a:gd name="T56" fmla="*/ 8 w 101"/>
                <a:gd name="T57" fmla="*/ 3 h 115"/>
                <a:gd name="T58" fmla="*/ 8 w 101"/>
                <a:gd name="T59" fmla="*/ 3 h 115"/>
                <a:gd name="T60" fmla="*/ 8 w 101"/>
                <a:gd name="T61" fmla="*/ 3 h 115"/>
                <a:gd name="T62" fmla="*/ 8 w 101"/>
                <a:gd name="T63" fmla="*/ 3 h 115"/>
                <a:gd name="T64" fmla="*/ 8 w 101"/>
                <a:gd name="T65" fmla="*/ 3 h 115"/>
                <a:gd name="T66" fmla="*/ 8 w 101"/>
                <a:gd name="T67" fmla="*/ 3 h 1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1"/>
                <a:gd name="T103" fmla="*/ 0 h 115"/>
                <a:gd name="T104" fmla="*/ 101 w 101"/>
                <a:gd name="T105" fmla="*/ 115 h 1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1" h="115">
                  <a:moveTo>
                    <a:pt x="53" y="0"/>
                  </a:moveTo>
                  <a:lnTo>
                    <a:pt x="58" y="0"/>
                  </a:lnTo>
                  <a:lnTo>
                    <a:pt x="58" y="4"/>
                  </a:lnTo>
                  <a:lnTo>
                    <a:pt x="53" y="4"/>
                  </a:lnTo>
                  <a:lnTo>
                    <a:pt x="53" y="9"/>
                  </a:lnTo>
                  <a:lnTo>
                    <a:pt x="82" y="9"/>
                  </a:lnTo>
                  <a:lnTo>
                    <a:pt x="82" y="53"/>
                  </a:lnTo>
                  <a:lnTo>
                    <a:pt x="29" y="53"/>
                  </a:lnTo>
                  <a:lnTo>
                    <a:pt x="101" y="53"/>
                  </a:lnTo>
                  <a:lnTo>
                    <a:pt x="101" y="67"/>
                  </a:lnTo>
                  <a:lnTo>
                    <a:pt x="29" y="67"/>
                  </a:lnTo>
                  <a:lnTo>
                    <a:pt x="101" y="67"/>
                  </a:lnTo>
                  <a:lnTo>
                    <a:pt x="96" y="101"/>
                  </a:lnTo>
                  <a:lnTo>
                    <a:pt x="96" y="106"/>
                  </a:lnTo>
                  <a:lnTo>
                    <a:pt x="91" y="111"/>
                  </a:lnTo>
                  <a:lnTo>
                    <a:pt x="87" y="115"/>
                  </a:lnTo>
                  <a:lnTo>
                    <a:pt x="82" y="115"/>
                  </a:lnTo>
                  <a:lnTo>
                    <a:pt x="67" y="115"/>
                  </a:lnTo>
                  <a:lnTo>
                    <a:pt x="67" y="106"/>
                  </a:lnTo>
                  <a:lnTo>
                    <a:pt x="19" y="106"/>
                  </a:lnTo>
                  <a:lnTo>
                    <a:pt x="19" y="111"/>
                  </a:lnTo>
                  <a:lnTo>
                    <a:pt x="0" y="111"/>
                  </a:lnTo>
                  <a:lnTo>
                    <a:pt x="0" y="82"/>
                  </a:lnTo>
                  <a:lnTo>
                    <a:pt x="14" y="82"/>
                  </a:lnTo>
                  <a:lnTo>
                    <a:pt x="19" y="82"/>
                  </a:lnTo>
                  <a:lnTo>
                    <a:pt x="19" y="86"/>
                  </a:lnTo>
                  <a:lnTo>
                    <a:pt x="19" y="91"/>
                  </a:lnTo>
                  <a:lnTo>
                    <a:pt x="29" y="91"/>
                  </a:lnTo>
                  <a:lnTo>
                    <a:pt x="29" y="82"/>
                  </a:lnTo>
                  <a:lnTo>
                    <a:pt x="9" y="82"/>
                  </a:lnTo>
                  <a:lnTo>
                    <a:pt x="9" y="9"/>
                  </a:lnTo>
                  <a:lnTo>
                    <a:pt x="33" y="9"/>
                  </a:lnTo>
                  <a:lnTo>
                    <a:pt x="38" y="0"/>
                  </a:lnTo>
                  <a:lnTo>
                    <a:pt x="53" y="0"/>
                  </a:lnTo>
                  <a:close/>
                  <a:moveTo>
                    <a:pt x="29" y="24"/>
                  </a:moveTo>
                  <a:lnTo>
                    <a:pt x="29" y="24"/>
                  </a:lnTo>
                  <a:lnTo>
                    <a:pt x="67" y="24"/>
                  </a:lnTo>
                  <a:lnTo>
                    <a:pt x="29" y="24"/>
                  </a:lnTo>
                  <a:close/>
                  <a:moveTo>
                    <a:pt x="29" y="38"/>
                  </a:moveTo>
                  <a:lnTo>
                    <a:pt x="29" y="38"/>
                  </a:lnTo>
                  <a:lnTo>
                    <a:pt x="67" y="38"/>
                  </a:lnTo>
                  <a:lnTo>
                    <a:pt x="29" y="38"/>
                  </a:lnTo>
                  <a:close/>
                  <a:moveTo>
                    <a:pt x="72" y="82"/>
                  </a:moveTo>
                  <a:lnTo>
                    <a:pt x="72" y="82"/>
                  </a:lnTo>
                  <a:lnTo>
                    <a:pt x="72" y="86"/>
                  </a:lnTo>
                  <a:lnTo>
                    <a:pt x="72" y="101"/>
                  </a:lnTo>
                  <a:lnTo>
                    <a:pt x="77" y="101"/>
                  </a:lnTo>
                  <a:lnTo>
                    <a:pt x="82" y="101"/>
                  </a:lnTo>
                  <a:lnTo>
                    <a:pt x="82" y="96"/>
                  </a:lnTo>
                  <a:lnTo>
                    <a:pt x="82" y="82"/>
                  </a:lnTo>
                  <a:lnTo>
                    <a:pt x="43" y="82"/>
                  </a:lnTo>
                  <a:lnTo>
                    <a:pt x="43" y="91"/>
                  </a:lnTo>
                  <a:lnTo>
                    <a:pt x="58" y="91"/>
                  </a:lnTo>
                  <a:lnTo>
                    <a:pt x="58" y="82"/>
                  </a:lnTo>
                  <a:lnTo>
                    <a:pt x="72" y="82"/>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68" name="Freeform 139">
              <a:extLst>
                <a:ext uri="{FF2B5EF4-FFF2-40B4-BE49-F238E27FC236}">
                  <a16:creationId xmlns:a16="http://schemas.microsoft.com/office/drawing/2014/main" id="{01B5EF56-FE42-445D-92A3-6D415D4234B9}"/>
                </a:ext>
              </a:extLst>
            </p:cNvPr>
            <p:cNvSpPr>
              <a:spLocks/>
            </p:cNvSpPr>
            <p:nvPr/>
          </p:nvSpPr>
          <p:spPr bwMode="auto">
            <a:xfrm>
              <a:off x="1999798" y="5051135"/>
              <a:ext cx="184160" cy="194304"/>
            </a:xfrm>
            <a:custGeom>
              <a:avLst/>
              <a:gdLst>
                <a:gd name="T0" fmla="*/ 8 w 101"/>
                <a:gd name="T1" fmla="*/ 3 h 115"/>
                <a:gd name="T2" fmla="*/ 8 w 101"/>
                <a:gd name="T3" fmla="*/ 3 h 115"/>
                <a:gd name="T4" fmla="*/ 8 w 101"/>
                <a:gd name="T5" fmla="*/ 3 h 115"/>
                <a:gd name="T6" fmla="*/ 8 w 101"/>
                <a:gd name="T7" fmla="*/ 3 h 115"/>
                <a:gd name="T8" fmla="*/ 8 w 101"/>
                <a:gd name="T9" fmla="*/ 3 h 115"/>
                <a:gd name="T10" fmla="*/ 0 w 101"/>
                <a:gd name="T11" fmla="*/ 3 h 115"/>
                <a:gd name="T12" fmla="*/ 5 w 101"/>
                <a:gd name="T13" fmla="*/ 3 h 115"/>
                <a:gd name="T14" fmla="*/ 5 w 101"/>
                <a:gd name="T15" fmla="*/ 3 h 115"/>
                <a:gd name="T16" fmla="*/ 5 w 101"/>
                <a:gd name="T17" fmla="*/ 3 h 115"/>
                <a:gd name="T18" fmla="*/ 5 w 101"/>
                <a:gd name="T19" fmla="*/ 3 h 115"/>
                <a:gd name="T20" fmla="*/ 8 w 101"/>
                <a:gd name="T21" fmla="*/ 3 h 115"/>
                <a:gd name="T22" fmla="*/ 8 w 101"/>
                <a:gd name="T23" fmla="*/ 0 h 115"/>
                <a:gd name="T24" fmla="*/ 8 w 101"/>
                <a:gd name="T25" fmla="*/ 0 h 115"/>
                <a:gd name="T26" fmla="*/ 8 w 101"/>
                <a:gd name="T27" fmla="*/ 0 h 115"/>
                <a:gd name="T28" fmla="*/ 8 w 101"/>
                <a:gd name="T29" fmla="*/ 3 h 115"/>
                <a:gd name="T30" fmla="*/ 8 w 101"/>
                <a:gd name="T31" fmla="*/ 3 h 115"/>
                <a:gd name="T32" fmla="*/ 8 w 101"/>
                <a:gd name="T33" fmla="*/ 3 h 115"/>
                <a:gd name="T34" fmla="*/ 8 w 101"/>
                <a:gd name="T35" fmla="*/ 3 h 115"/>
                <a:gd name="T36" fmla="*/ 8 w 101"/>
                <a:gd name="T37" fmla="*/ 3 h 115"/>
                <a:gd name="T38" fmla="*/ 8 w 101"/>
                <a:gd name="T39" fmla="*/ 3 h 115"/>
                <a:gd name="T40" fmla="*/ 8 w 101"/>
                <a:gd name="T41" fmla="*/ 3 h 115"/>
                <a:gd name="T42" fmla="*/ 8 w 101"/>
                <a:gd name="T43" fmla="*/ 3 h 115"/>
                <a:gd name="T44" fmla="*/ 8 w 101"/>
                <a:gd name="T45" fmla="*/ 3 h 115"/>
                <a:gd name="T46" fmla="*/ 8 w 101"/>
                <a:gd name="T47" fmla="*/ 3 h 115"/>
                <a:gd name="T48" fmla="*/ 8 w 101"/>
                <a:gd name="T49" fmla="*/ 3 h 115"/>
                <a:gd name="T50" fmla="*/ 8 w 101"/>
                <a:gd name="T51" fmla="*/ 3 h 115"/>
                <a:gd name="T52" fmla="*/ 8 w 101"/>
                <a:gd name="T53" fmla="*/ 3 h 115"/>
                <a:gd name="T54" fmla="*/ 8 w 101"/>
                <a:gd name="T55" fmla="*/ 3 h 115"/>
                <a:gd name="T56" fmla="*/ 8 w 101"/>
                <a:gd name="T57" fmla="*/ 3 h 115"/>
                <a:gd name="T58" fmla="*/ 8 w 101"/>
                <a:gd name="T59" fmla="*/ 3 h 115"/>
                <a:gd name="T60" fmla="*/ 8 w 101"/>
                <a:gd name="T61" fmla="*/ 3 h 115"/>
                <a:gd name="T62" fmla="*/ 8 w 101"/>
                <a:gd name="T63" fmla="*/ 3 h 115"/>
                <a:gd name="T64" fmla="*/ 8 w 101"/>
                <a:gd name="T65" fmla="*/ 3 h 115"/>
                <a:gd name="T66" fmla="*/ 8 w 101"/>
                <a:gd name="T67" fmla="*/ 3 h 115"/>
                <a:gd name="T68" fmla="*/ 8 w 101"/>
                <a:gd name="T69" fmla="*/ 3 h 115"/>
                <a:gd name="T70" fmla="*/ 8 w 101"/>
                <a:gd name="T71" fmla="*/ 3 h 115"/>
                <a:gd name="T72" fmla="*/ 8 w 101"/>
                <a:gd name="T73" fmla="*/ 3 h 115"/>
                <a:gd name="T74" fmla="*/ 8 w 101"/>
                <a:gd name="T75" fmla="*/ 3 h 115"/>
                <a:gd name="T76" fmla="*/ 8 w 101"/>
                <a:gd name="T77" fmla="*/ 3 h 115"/>
                <a:gd name="T78" fmla="*/ 8 w 101"/>
                <a:gd name="T79" fmla="*/ 3 h 11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1"/>
                <a:gd name="T121" fmla="*/ 0 h 115"/>
                <a:gd name="T122" fmla="*/ 101 w 101"/>
                <a:gd name="T123" fmla="*/ 115 h 11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1" h="115">
                  <a:moveTo>
                    <a:pt x="19" y="77"/>
                  </a:moveTo>
                  <a:lnTo>
                    <a:pt x="19" y="82"/>
                  </a:lnTo>
                  <a:lnTo>
                    <a:pt x="19" y="91"/>
                  </a:lnTo>
                  <a:lnTo>
                    <a:pt x="15" y="106"/>
                  </a:lnTo>
                  <a:lnTo>
                    <a:pt x="10" y="115"/>
                  </a:lnTo>
                  <a:lnTo>
                    <a:pt x="0" y="106"/>
                  </a:lnTo>
                  <a:lnTo>
                    <a:pt x="5" y="91"/>
                  </a:lnTo>
                  <a:lnTo>
                    <a:pt x="5" y="86"/>
                  </a:lnTo>
                  <a:lnTo>
                    <a:pt x="5" y="77"/>
                  </a:lnTo>
                  <a:lnTo>
                    <a:pt x="5" y="9"/>
                  </a:lnTo>
                  <a:lnTo>
                    <a:pt x="44" y="9"/>
                  </a:lnTo>
                  <a:lnTo>
                    <a:pt x="44" y="0"/>
                  </a:lnTo>
                  <a:lnTo>
                    <a:pt x="58" y="0"/>
                  </a:lnTo>
                  <a:lnTo>
                    <a:pt x="63" y="0"/>
                  </a:lnTo>
                  <a:lnTo>
                    <a:pt x="58" y="4"/>
                  </a:lnTo>
                  <a:lnTo>
                    <a:pt x="58" y="9"/>
                  </a:lnTo>
                  <a:lnTo>
                    <a:pt x="101" y="9"/>
                  </a:lnTo>
                  <a:lnTo>
                    <a:pt x="101" y="24"/>
                  </a:lnTo>
                  <a:lnTo>
                    <a:pt x="19" y="24"/>
                  </a:lnTo>
                  <a:lnTo>
                    <a:pt x="19" y="33"/>
                  </a:lnTo>
                  <a:lnTo>
                    <a:pt x="34" y="33"/>
                  </a:lnTo>
                  <a:lnTo>
                    <a:pt x="34" y="24"/>
                  </a:lnTo>
                  <a:lnTo>
                    <a:pt x="44" y="24"/>
                  </a:lnTo>
                  <a:lnTo>
                    <a:pt x="48" y="24"/>
                  </a:lnTo>
                  <a:lnTo>
                    <a:pt x="48" y="29"/>
                  </a:lnTo>
                  <a:lnTo>
                    <a:pt x="48" y="33"/>
                  </a:lnTo>
                  <a:lnTo>
                    <a:pt x="58" y="33"/>
                  </a:lnTo>
                  <a:lnTo>
                    <a:pt x="58" y="24"/>
                  </a:lnTo>
                  <a:lnTo>
                    <a:pt x="68" y="24"/>
                  </a:lnTo>
                  <a:lnTo>
                    <a:pt x="72" y="24"/>
                  </a:lnTo>
                  <a:lnTo>
                    <a:pt x="72" y="29"/>
                  </a:lnTo>
                  <a:lnTo>
                    <a:pt x="72" y="33"/>
                  </a:lnTo>
                  <a:lnTo>
                    <a:pt x="97" y="33"/>
                  </a:lnTo>
                  <a:lnTo>
                    <a:pt x="97" y="62"/>
                  </a:lnTo>
                  <a:lnTo>
                    <a:pt x="19" y="62"/>
                  </a:lnTo>
                  <a:lnTo>
                    <a:pt x="19" y="77"/>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69" name="Freeform 140">
              <a:extLst>
                <a:ext uri="{FF2B5EF4-FFF2-40B4-BE49-F238E27FC236}">
                  <a16:creationId xmlns:a16="http://schemas.microsoft.com/office/drawing/2014/main" id="{88EEF52E-6B62-4AA2-9478-41D9E3DDC251}"/>
                </a:ext>
              </a:extLst>
            </p:cNvPr>
            <p:cNvSpPr>
              <a:spLocks/>
            </p:cNvSpPr>
            <p:nvPr/>
          </p:nvSpPr>
          <p:spPr bwMode="auto">
            <a:xfrm>
              <a:off x="2026937" y="5156060"/>
              <a:ext cx="164774" cy="89380"/>
            </a:xfrm>
            <a:custGeom>
              <a:avLst/>
              <a:gdLst>
                <a:gd name="T0" fmla="*/ 7 w 91"/>
                <a:gd name="T1" fmla="*/ 0 h 53"/>
                <a:gd name="T2" fmla="*/ 7 w 91"/>
                <a:gd name="T3" fmla="*/ 0 h 53"/>
                <a:gd name="T4" fmla="*/ 7 w 91"/>
                <a:gd name="T5" fmla="*/ 0 h 53"/>
                <a:gd name="T6" fmla="*/ 7 w 91"/>
                <a:gd name="T7" fmla="*/ 0 h 53"/>
                <a:gd name="T8" fmla="*/ 7 w 91"/>
                <a:gd name="T9" fmla="*/ 3 h 53"/>
                <a:gd name="T10" fmla="*/ 7 w 91"/>
                <a:gd name="T11" fmla="*/ 3 h 53"/>
                <a:gd name="T12" fmla="*/ 7 w 91"/>
                <a:gd name="T13" fmla="*/ 3 h 53"/>
                <a:gd name="T14" fmla="*/ 7 w 91"/>
                <a:gd name="T15" fmla="*/ 3 h 53"/>
                <a:gd name="T16" fmla="*/ 7 w 91"/>
                <a:gd name="T17" fmla="*/ 3 h 53"/>
                <a:gd name="T18" fmla="*/ 7 w 91"/>
                <a:gd name="T19" fmla="*/ 3 h 53"/>
                <a:gd name="T20" fmla="*/ 7 w 91"/>
                <a:gd name="T21" fmla="*/ 3 h 53"/>
                <a:gd name="T22" fmla="*/ 7 w 91"/>
                <a:gd name="T23" fmla="*/ 3 h 53"/>
                <a:gd name="T24" fmla="*/ 7 w 91"/>
                <a:gd name="T25" fmla="*/ 3 h 53"/>
                <a:gd name="T26" fmla="*/ 7 w 91"/>
                <a:gd name="T27" fmla="*/ 3 h 53"/>
                <a:gd name="T28" fmla="*/ 7 w 91"/>
                <a:gd name="T29" fmla="*/ 3 h 53"/>
                <a:gd name="T30" fmla="*/ 7 w 91"/>
                <a:gd name="T31" fmla="*/ 3 h 53"/>
                <a:gd name="T32" fmla="*/ 7 w 91"/>
                <a:gd name="T33" fmla="*/ 3 h 53"/>
                <a:gd name="T34" fmla="*/ 7 w 91"/>
                <a:gd name="T35" fmla="*/ 3 h 53"/>
                <a:gd name="T36" fmla="*/ 7 w 91"/>
                <a:gd name="T37" fmla="*/ 3 h 53"/>
                <a:gd name="T38" fmla="*/ 7 w 91"/>
                <a:gd name="T39" fmla="*/ 3 h 53"/>
                <a:gd name="T40" fmla="*/ 7 w 91"/>
                <a:gd name="T41" fmla="*/ 3 h 53"/>
                <a:gd name="T42" fmla="*/ 7 w 91"/>
                <a:gd name="T43" fmla="*/ 3 h 53"/>
                <a:gd name="T44" fmla="*/ 7 w 91"/>
                <a:gd name="T45" fmla="*/ 3 h 53"/>
                <a:gd name="T46" fmla="*/ 7 w 91"/>
                <a:gd name="T47" fmla="*/ 3 h 53"/>
                <a:gd name="T48" fmla="*/ 7 w 91"/>
                <a:gd name="T49" fmla="*/ 3 h 53"/>
                <a:gd name="T50" fmla="*/ 7 w 91"/>
                <a:gd name="T51" fmla="*/ 3 h 53"/>
                <a:gd name="T52" fmla="*/ 7 w 91"/>
                <a:gd name="T53" fmla="*/ 3 h 53"/>
                <a:gd name="T54" fmla="*/ 7 w 91"/>
                <a:gd name="T55" fmla="*/ 3 h 53"/>
                <a:gd name="T56" fmla="*/ 7 w 91"/>
                <a:gd name="T57" fmla="*/ 3 h 53"/>
                <a:gd name="T58" fmla="*/ 7 w 91"/>
                <a:gd name="T59" fmla="*/ 3 h 53"/>
                <a:gd name="T60" fmla="*/ 7 w 91"/>
                <a:gd name="T61" fmla="*/ 3 h 53"/>
                <a:gd name="T62" fmla="*/ 7 w 91"/>
                <a:gd name="T63" fmla="*/ 3 h 53"/>
                <a:gd name="T64" fmla="*/ 7 w 91"/>
                <a:gd name="T65" fmla="*/ 3 h 53"/>
                <a:gd name="T66" fmla="*/ 7 w 91"/>
                <a:gd name="T67" fmla="*/ 3 h 53"/>
                <a:gd name="T68" fmla="*/ 7 w 91"/>
                <a:gd name="T69" fmla="*/ 3 h 53"/>
                <a:gd name="T70" fmla="*/ 7 w 91"/>
                <a:gd name="T71" fmla="*/ 3 h 53"/>
                <a:gd name="T72" fmla="*/ 4 w 91"/>
                <a:gd name="T73" fmla="*/ 3 h 53"/>
                <a:gd name="T74" fmla="*/ 4 w 91"/>
                <a:gd name="T75" fmla="*/ 3 h 53"/>
                <a:gd name="T76" fmla="*/ 4 w 91"/>
                <a:gd name="T77" fmla="*/ 3 h 53"/>
                <a:gd name="T78" fmla="*/ 0 w 91"/>
                <a:gd name="T79" fmla="*/ 3 h 53"/>
                <a:gd name="T80" fmla="*/ 7 w 91"/>
                <a:gd name="T81" fmla="*/ 3 h 53"/>
                <a:gd name="T82" fmla="*/ 7 w 91"/>
                <a:gd name="T83" fmla="*/ 0 h 53"/>
                <a:gd name="T84" fmla="*/ 7 w 91"/>
                <a:gd name="T85" fmla="*/ 0 h 53"/>
                <a:gd name="T86" fmla="*/ 7 w 91"/>
                <a:gd name="T87" fmla="*/ 0 h 53"/>
                <a:gd name="T88" fmla="*/ 7 w 91"/>
                <a:gd name="T89" fmla="*/ 0 h 53"/>
                <a:gd name="T90" fmla="*/ 7 w 91"/>
                <a:gd name="T91" fmla="*/ 3 h 53"/>
                <a:gd name="T92" fmla="*/ 7 w 91"/>
                <a:gd name="T93" fmla="*/ 3 h 53"/>
                <a:gd name="T94" fmla="*/ 7 w 91"/>
                <a:gd name="T95" fmla="*/ 3 h 53"/>
                <a:gd name="T96" fmla="*/ 7 w 91"/>
                <a:gd name="T97" fmla="*/ 3 h 53"/>
                <a:gd name="T98" fmla="*/ 7 w 91"/>
                <a:gd name="T99" fmla="*/ 3 h 53"/>
                <a:gd name="T100" fmla="*/ 7 w 91"/>
                <a:gd name="T101" fmla="*/ 3 h 53"/>
                <a:gd name="T102" fmla="*/ 7 w 91"/>
                <a:gd name="T103" fmla="*/ 3 h 53"/>
                <a:gd name="T104" fmla="*/ 7 w 91"/>
                <a:gd name="T105" fmla="*/ 3 h 53"/>
                <a:gd name="T106" fmla="*/ 7 w 91"/>
                <a:gd name="T107" fmla="*/ 3 h 53"/>
                <a:gd name="T108" fmla="*/ 7 w 91"/>
                <a:gd name="T109" fmla="*/ 0 h 53"/>
                <a:gd name="T110" fmla="*/ 7 w 91"/>
                <a:gd name="T111" fmla="*/ 0 h 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
                <a:gd name="T169" fmla="*/ 0 h 53"/>
                <a:gd name="T170" fmla="*/ 91 w 91"/>
                <a:gd name="T171" fmla="*/ 53 h 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 h="53">
                  <a:moveTo>
                    <a:pt x="43" y="0"/>
                  </a:moveTo>
                  <a:lnTo>
                    <a:pt x="53" y="0"/>
                  </a:lnTo>
                  <a:lnTo>
                    <a:pt x="57" y="0"/>
                  </a:lnTo>
                  <a:lnTo>
                    <a:pt x="57" y="5"/>
                  </a:lnTo>
                  <a:lnTo>
                    <a:pt x="57" y="10"/>
                  </a:lnTo>
                  <a:lnTo>
                    <a:pt x="67" y="10"/>
                  </a:lnTo>
                  <a:lnTo>
                    <a:pt x="77" y="5"/>
                  </a:lnTo>
                  <a:lnTo>
                    <a:pt x="82" y="15"/>
                  </a:lnTo>
                  <a:lnTo>
                    <a:pt x="86" y="20"/>
                  </a:lnTo>
                  <a:lnTo>
                    <a:pt x="82" y="20"/>
                  </a:lnTo>
                  <a:lnTo>
                    <a:pt x="77" y="20"/>
                  </a:lnTo>
                  <a:lnTo>
                    <a:pt x="67" y="24"/>
                  </a:lnTo>
                  <a:lnTo>
                    <a:pt x="57" y="29"/>
                  </a:lnTo>
                  <a:lnTo>
                    <a:pt x="57" y="34"/>
                  </a:lnTo>
                  <a:lnTo>
                    <a:pt x="72" y="34"/>
                  </a:lnTo>
                  <a:lnTo>
                    <a:pt x="77" y="24"/>
                  </a:lnTo>
                  <a:lnTo>
                    <a:pt x="91" y="29"/>
                  </a:lnTo>
                  <a:lnTo>
                    <a:pt x="86" y="39"/>
                  </a:lnTo>
                  <a:lnTo>
                    <a:pt x="86" y="44"/>
                  </a:lnTo>
                  <a:lnTo>
                    <a:pt x="82" y="49"/>
                  </a:lnTo>
                  <a:lnTo>
                    <a:pt x="77" y="53"/>
                  </a:lnTo>
                  <a:lnTo>
                    <a:pt x="53" y="53"/>
                  </a:lnTo>
                  <a:lnTo>
                    <a:pt x="48" y="49"/>
                  </a:lnTo>
                  <a:lnTo>
                    <a:pt x="43" y="44"/>
                  </a:lnTo>
                  <a:lnTo>
                    <a:pt x="9" y="53"/>
                  </a:lnTo>
                  <a:lnTo>
                    <a:pt x="4" y="53"/>
                  </a:lnTo>
                  <a:lnTo>
                    <a:pt x="4" y="49"/>
                  </a:lnTo>
                  <a:lnTo>
                    <a:pt x="0" y="39"/>
                  </a:lnTo>
                  <a:lnTo>
                    <a:pt x="14" y="34"/>
                  </a:lnTo>
                  <a:lnTo>
                    <a:pt x="14" y="0"/>
                  </a:lnTo>
                  <a:lnTo>
                    <a:pt x="24" y="0"/>
                  </a:lnTo>
                  <a:lnTo>
                    <a:pt x="29" y="0"/>
                  </a:lnTo>
                  <a:lnTo>
                    <a:pt x="29" y="5"/>
                  </a:lnTo>
                  <a:lnTo>
                    <a:pt x="29" y="10"/>
                  </a:lnTo>
                  <a:lnTo>
                    <a:pt x="43" y="10"/>
                  </a:lnTo>
                  <a:lnTo>
                    <a:pt x="43" y="24"/>
                  </a:lnTo>
                  <a:lnTo>
                    <a:pt x="29" y="24"/>
                  </a:lnTo>
                  <a:lnTo>
                    <a:pt x="29" y="34"/>
                  </a:lnTo>
                  <a:lnTo>
                    <a:pt x="43" y="29"/>
                  </a:lnTo>
                  <a:lnTo>
                    <a:pt x="43" y="39"/>
                  </a:lnTo>
                  <a:lnTo>
                    <a:pt x="43"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0" name="Freeform 141">
              <a:extLst>
                <a:ext uri="{FF2B5EF4-FFF2-40B4-BE49-F238E27FC236}">
                  <a16:creationId xmlns:a16="http://schemas.microsoft.com/office/drawing/2014/main" id="{657B9F62-920B-4895-9777-B511BFC01356}"/>
                </a:ext>
              </a:extLst>
            </p:cNvPr>
            <p:cNvSpPr>
              <a:spLocks/>
            </p:cNvSpPr>
            <p:nvPr/>
          </p:nvSpPr>
          <p:spPr bwMode="auto">
            <a:xfrm>
              <a:off x="2034691" y="5132742"/>
              <a:ext cx="27140" cy="7772"/>
            </a:xfrm>
            <a:custGeom>
              <a:avLst/>
              <a:gdLst>
                <a:gd name="T0" fmla="*/ 0 w 15"/>
                <a:gd name="T1" fmla="*/ 0 h 5"/>
                <a:gd name="T2" fmla="*/ 0 w 15"/>
                <a:gd name="T3" fmla="*/ 2 h 5"/>
                <a:gd name="T4" fmla="*/ 7 w 15"/>
                <a:gd name="T5" fmla="*/ 2 h 5"/>
                <a:gd name="T6" fmla="*/ 7 w 15"/>
                <a:gd name="T7" fmla="*/ 0 h 5"/>
                <a:gd name="T8" fmla="*/ 0 w 15"/>
                <a:gd name="T9" fmla="*/ 0 h 5"/>
                <a:gd name="T10" fmla="*/ 0 w 15"/>
                <a:gd name="T11" fmla="*/ 0 h 5"/>
                <a:gd name="T12" fmla="*/ 0 60000 65536"/>
                <a:gd name="T13" fmla="*/ 0 60000 65536"/>
                <a:gd name="T14" fmla="*/ 0 60000 65536"/>
                <a:gd name="T15" fmla="*/ 0 60000 65536"/>
                <a:gd name="T16" fmla="*/ 0 60000 65536"/>
                <a:gd name="T17" fmla="*/ 0 60000 65536"/>
                <a:gd name="T18" fmla="*/ 0 w 15"/>
                <a:gd name="T19" fmla="*/ 0 h 5"/>
                <a:gd name="T20" fmla="*/ 15 w 15"/>
                <a:gd name="T21" fmla="*/ 5 h 5"/>
              </a:gdLst>
              <a:ahLst/>
              <a:cxnLst>
                <a:cxn ang="T12">
                  <a:pos x="T0" y="T1"/>
                </a:cxn>
                <a:cxn ang="T13">
                  <a:pos x="T2" y="T3"/>
                </a:cxn>
                <a:cxn ang="T14">
                  <a:pos x="T4" y="T5"/>
                </a:cxn>
                <a:cxn ang="T15">
                  <a:pos x="T6" y="T7"/>
                </a:cxn>
                <a:cxn ang="T16">
                  <a:pos x="T8" y="T9"/>
                </a:cxn>
                <a:cxn ang="T17">
                  <a:pos x="T10" y="T11"/>
                </a:cxn>
              </a:cxnLst>
              <a:rect l="T18" t="T19" r="T20" b="T21"/>
              <a:pathLst>
                <a:path w="15" h="5">
                  <a:moveTo>
                    <a:pt x="0" y="0"/>
                  </a:moveTo>
                  <a:lnTo>
                    <a:pt x="0" y="5"/>
                  </a:lnTo>
                  <a:lnTo>
                    <a:pt x="15" y="5"/>
                  </a:lnTo>
                  <a:lnTo>
                    <a:pt x="15"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1" name="Freeform 142">
              <a:extLst>
                <a:ext uri="{FF2B5EF4-FFF2-40B4-BE49-F238E27FC236}">
                  <a16:creationId xmlns:a16="http://schemas.microsoft.com/office/drawing/2014/main" id="{95DC3811-9A5B-4EEA-8A93-F3712EDBB54D}"/>
                </a:ext>
              </a:extLst>
            </p:cNvPr>
            <p:cNvSpPr>
              <a:spLocks/>
            </p:cNvSpPr>
            <p:nvPr/>
          </p:nvSpPr>
          <p:spPr bwMode="auto">
            <a:xfrm>
              <a:off x="2087032" y="5132742"/>
              <a:ext cx="19385" cy="7772"/>
            </a:xfrm>
            <a:custGeom>
              <a:avLst/>
              <a:gdLst>
                <a:gd name="T0" fmla="*/ 0 w 10"/>
                <a:gd name="T1" fmla="*/ 0 h 5"/>
                <a:gd name="T2" fmla="*/ 0 w 10"/>
                <a:gd name="T3" fmla="*/ 2 h 5"/>
                <a:gd name="T4" fmla="*/ 10 w 10"/>
                <a:gd name="T5" fmla="*/ 2 h 5"/>
                <a:gd name="T6" fmla="*/ 10 w 10"/>
                <a:gd name="T7" fmla="*/ 0 h 5"/>
                <a:gd name="T8" fmla="*/ 0 w 10"/>
                <a:gd name="T9" fmla="*/ 0 h 5"/>
                <a:gd name="T10" fmla="*/ 0 w 10"/>
                <a:gd name="T11" fmla="*/ 0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0" y="0"/>
                  </a:moveTo>
                  <a:lnTo>
                    <a:pt x="0" y="5"/>
                  </a:lnTo>
                  <a:lnTo>
                    <a:pt x="10" y="5"/>
                  </a:lnTo>
                  <a:lnTo>
                    <a:pt x="10"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2" name="Freeform 143">
              <a:extLst>
                <a:ext uri="{FF2B5EF4-FFF2-40B4-BE49-F238E27FC236}">
                  <a16:creationId xmlns:a16="http://schemas.microsoft.com/office/drawing/2014/main" id="{77C76A27-962B-4709-8367-2B645DB4CDF5}"/>
                </a:ext>
              </a:extLst>
            </p:cNvPr>
            <p:cNvSpPr>
              <a:spLocks/>
            </p:cNvSpPr>
            <p:nvPr/>
          </p:nvSpPr>
          <p:spPr bwMode="auto">
            <a:xfrm>
              <a:off x="2131617" y="5132742"/>
              <a:ext cx="17447" cy="7772"/>
            </a:xfrm>
            <a:custGeom>
              <a:avLst/>
              <a:gdLst>
                <a:gd name="T0" fmla="*/ 0 w 10"/>
                <a:gd name="T1" fmla="*/ 0 h 5"/>
                <a:gd name="T2" fmla="*/ 0 w 10"/>
                <a:gd name="T3" fmla="*/ 2 h 5"/>
                <a:gd name="T4" fmla="*/ 5 w 10"/>
                <a:gd name="T5" fmla="*/ 2 h 5"/>
                <a:gd name="T6" fmla="*/ 5 w 10"/>
                <a:gd name="T7" fmla="*/ 0 h 5"/>
                <a:gd name="T8" fmla="*/ 0 w 10"/>
                <a:gd name="T9" fmla="*/ 0 h 5"/>
                <a:gd name="T10" fmla="*/ 0 w 10"/>
                <a:gd name="T11" fmla="*/ 0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0" y="0"/>
                  </a:moveTo>
                  <a:lnTo>
                    <a:pt x="0" y="5"/>
                  </a:lnTo>
                  <a:lnTo>
                    <a:pt x="10" y="5"/>
                  </a:lnTo>
                  <a:lnTo>
                    <a:pt x="10"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3" name="Freeform 144">
              <a:extLst>
                <a:ext uri="{FF2B5EF4-FFF2-40B4-BE49-F238E27FC236}">
                  <a16:creationId xmlns:a16="http://schemas.microsoft.com/office/drawing/2014/main" id="{2D4B3246-D7F1-40A4-9396-F0F17FDC7C22}"/>
                </a:ext>
              </a:extLst>
            </p:cNvPr>
            <p:cNvSpPr>
              <a:spLocks/>
            </p:cNvSpPr>
            <p:nvPr/>
          </p:nvSpPr>
          <p:spPr bwMode="auto">
            <a:xfrm>
              <a:off x="2228545" y="5051135"/>
              <a:ext cx="25201" cy="122411"/>
            </a:xfrm>
            <a:custGeom>
              <a:avLst/>
              <a:gdLst>
                <a:gd name="T0" fmla="*/ 7 w 14"/>
                <a:gd name="T1" fmla="*/ 0 h 72"/>
                <a:gd name="T2" fmla="*/ 7 w 14"/>
                <a:gd name="T3" fmla="*/ 4 h 72"/>
                <a:gd name="T4" fmla="*/ 7 w 14"/>
                <a:gd name="T5" fmla="*/ 4 h 72"/>
                <a:gd name="T6" fmla="*/ 7 w 14"/>
                <a:gd name="T7" fmla="*/ 4 h 72"/>
                <a:gd name="T8" fmla="*/ 7 w 14"/>
                <a:gd name="T9" fmla="*/ 4 h 72"/>
                <a:gd name="T10" fmla="*/ 0 w 14"/>
                <a:gd name="T11" fmla="*/ 4 h 72"/>
                <a:gd name="T12" fmla="*/ 0 w 14"/>
                <a:gd name="T13" fmla="*/ 0 h 72"/>
                <a:gd name="T14" fmla="*/ 7 w 14"/>
                <a:gd name="T15" fmla="*/ 0 h 72"/>
                <a:gd name="T16" fmla="*/ 7 w 14"/>
                <a:gd name="T17" fmla="*/ 0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2"/>
                <a:gd name="T29" fmla="*/ 14 w 14"/>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2">
                  <a:moveTo>
                    <a:pt x="9" y="0"/>
                  </a:moveTo>
                  <a:lnTo>
                    <a:pt x="14" y="4"/>
                  </a:lnTo>
                  <a:lnTo>
                    <a:pt x="14" y="9"/>
                  </a:lnTo>
                  <a:lnTo>
                    <a:pt x="14" y="72"/>
                  </a:lnTo>
                  <a:lnTo>
                    <a:pt x="0" y="72"/>
                  </a:lnTo>
                  <a:lnTo>
                    <a:pt x="0" y="0"/>
                  </a:lnTo>
                  <a:lnTo>
                    <a:pt x="9"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4" name="Freeform 145">
              <a:extLst>
                <a:ext uri="{FF2B5EF4-FFF2-40B4-BE49-F238E27FC236}">
                  <a16:creationId xmlns:a16="http://schemas.microsoft.com/office/drawing/2014/main" id="{4A21548C-1005-458E-991C-4ED319EDB4EA}"/>
                </a:ext>
              </a:extLst>
            </p:cNvPr>
            <p:cNvSpPr>
              <a:spLocks/>
            </p:cNvSpPr>
            <p:nvPr/>
          </p:nvSpPr>
          <p:spPr bwMode="auto">
            <a:xfrm>
              <a:off x="2263437" y="5058907"/>
              <a:ext cx="114373" cy="104924"/>
            </a:xfrm>
            <a:custGeom>
              <a:avLst/>
              <a:gdLst>
                <a:gd name="T0" fmla="*/ 7 w 63"/>
                <a:gd name="T1" fmla="*/ 3 h 63"/>
                <a:gd name="T2" fmla="*/ 7 w 63"/>
                <a:gd name="T3" fmla="*/ 3 h 63"/>
                <a:gd name="T4" fmla="*/ 7 w 63"/>
                <a:gd name="T5" fmla="*/ 3 h 63"/>
                <a:gd name="T6" fmla="*/ 7 w 63"/>
                <a:gd name="T7" fmla="*/ 3 h 63"/>
                <a:gd name="T8" fmla="*/ 7 w 63"/>
                <a:gd name="T9" fmla="*/ 3 h 63"/>
                <a:gd name="T10" fmla="*/ 0 w 63"/>
                <a:gd name="T11" fmla="*/ 3 h 63"/>
                <a:gd name="T12" fmla="*/ 0 w 63"/>
                <a:gd name="T13" fmla="*/ 0 h 63"/>
                <a:gd name="T14" fmla="*/ 7 w 63"/>
                <a:gd name="T15" fmla="*/ 0 h 63"/>
                <a:gd name="T16" fmla="*/ 7 w 63"/>
                <a:gd name="T17" fmla="*/ 3 h 63"/>
                <a:gd name="T18" fmla="*/ 7 w 63"/>
                <a:gd name="T19" fmla="*/ 3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63"/>
                <a:gd name="T32" fmla="*/ 63 w 63"/>
                <a:gd name="T33" fmla="*/ 63 h 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63">
                  <a:moveTo>
                    <a:pt x="63" y="63"/>
                  </a:moveTo>
                  <a:lnTo>
                    <a:pt x="48" y="63"/>
                  </a:lnTo>
                  <a:lnTo>
                    <a:pt x="48" y="58"/>
                  </a:lnTo>
                  <a:lnTo>
                    <a:pt x="14" y="58"/>
                  </a:lnTo>
                  <a:lnTo>
                    <a:pt x="14" y="63"/>
                  </a:lnTo>
                  <a:lnTo>
                    <a:pt x="0" y="63"/>
                  </a:lnTo>
                  <a:lnTo>
                    <a:pt x="0" y="0"/>
                  </a:lnTo>
                  <a:lnTo>
                    <a:pt x="63" y="0"/>
                  </a:lnTo>
                  <a:lnTo>
                    <a:pt x="63" y="63"/>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5" name="Freeform 146">
              <a:extLst>
                <a:ext uri="{FF2B5EF4-FFF2-40B4-BE49-F238E27FC236}">
                  <a16:creationId xmlns:a16="http://schemas.microsoft.com/office/drawing/2014/main" id="{E5B01F6F-AC2E-4531-BE69-B7981B8AFC79}"/>
                </a:ext>
              </a:extLst>
            </p:cNvPr>
            <p:cNvSpPr>
              <a:spLocks/>
            </p:cNvSpPr>
            <p:nvPr/>
          </p:nvSpPr>
          <p:spPr bwMode="auto">
            <a:xfrm>
              <a:off x="2288638" y="5084166"/>
              <a:ext cx="62032" cy="7772"/>
            </a:xfrm>
            <a:custGeom>
              <a:avLst/>
              <a:gdLst>
                <a:gd name="T0" fmla="*/ 0 w 34"/>
                <a:gd name="T1" fmla="*/ 0 h 5"/>
                <a:gd name="T2" fmla="*/ 0 w 34"/>
                <a:gd name="T3" fmla="*/ 2 h 5"/>
                <a:gd name="T4" fmla="*/ 8 w 34"/>
                <a:gd name="T5" fmla="*/ 2 h 5"/>
                <a:gd name="T6" fmla="*/ 8 w 34"/>
                <a:gd name="T7" fmla="*/ 0 h 5"/>
                <a:gd name="T8" fmla="*/ 0 w 34"/>
                <a:gd name="T9" fmla="*/ 0 h 5"/>
                <a:gd name="T10" fmla="*/ 0 w 34"/>
                <a:gd name="T11" fmla="*/ 0 h 5"/>
                <a:gd name="T12" fmla="*/ 0 60000 65536"/>
                <a:gd name="T13" fmla="*/ 0 60000 65536"/>
                <a:gd name="T14" fmla="*/ 0 60000 65536"/>
                <a:gd name="T15" fmla="*/ 0 60000 65536"/>
                <a:gd name="T16" fmla="*/ 0 60000 65536"/>
                <a:gd name="T17" fmla="*/ 0 60000 65536"/>
                <a:gd name="T18" fmla="*/ 0 w 34"/>
                <a:gd name="T19" fmla="*/ 0 h 5"/>
                <a:gd name="T20" fmla="*/ 34 w 34"/>
                <a:gd name="T21" fmla="*/ 5 h 5"/>
              </a:gdLst>
              <a:ahLst/>
              <a:cxnLst>
                <a:cxn ang="T12">
                  <a:pos x="T0" y="T1"/>
                </a:cxn>
                <a:cxn ang="T13">
                  <a:pos x="T2" y="T3"/>
                </a:cxn>
                <a:cxn ang="T14">
                  <a:pos x="T4" y="T5"/>
                </a:cxn>
                <a:cxn ang="T15">
                  <a:pos x="T6" y="T7"/>
                </a:cxn>
                <a:cxn ang="T16">
                  <a:pos x="T8" y="T9"/>
                </a:cxn>
                <a:cxn ang="T17">
                  <a:pos x="T10" y="T11"/>
                </a:cxn>
              </a:cxnLst>
              <a:rect l="T18" t="T19" r="T20" b="T21"/>
              <a:pathLst>
                <a:path w="34" h="5">
                  <a:moveTo>
                    <a:pt x="0" y="0"/>
                  </a:moveTo>
                  <a:lnTo>
                    <a:pt x="0" y="5"/>
                  </a:lnTo>
                  <a:lnTo>
                    <a:pt x="34" y="5"/>
                  </a:lnTo>
                  <a:lnTo>
                    <a:pt x="34"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6" name="Freeform 147">
              <a:extLst>
                <a:ext uri="{FF2B5EF4-FFF2-40B4-BE49-F238E27FC236}">
                  <a16:creationId xmlns:a16="http://schemas.microsoft.com/office/drawing/2014/main" id="{F6A0F868-EE4D-41C4-A5C6-08D04DD90F99}"/>
                </a:ext>
              </a:extLst>
            </p:cNvPr>
            <p:cNvSpPr>
              <a:spLocks/>
            </p:cNvSpPr>
            <p:nvPr/>
          </p:nvSpPr>
          <p:spPr bwMode="auto">
            <a:xfrm>
              <a:off x="2288638" y="5123028"/>
              <a:ext cx="62032" cy="9715"/>
            </a:xfrm>
            <a:custGeom>
              <a:avLst/>
              <a:gdLst>
                <a:gd name="T0" fmla="*/ 0 w 34"/>
                <a:gd name="T1" fmla="*/ 0 h 5"/>
                <a:gd name="T2" fmla="*/ 0 w 34"/>
                <a:gd name="T3" fmla="*/ 5 h 5"/>
                <a:gd name="T4" fmla="*/ 8 w 34"/>
                <a:gd name="T5" fmla="*/ 5 h 5"/>
                <a:gd name="T6" fmla="*/ 8 w 34"/>
                <a:gd name="T7" fmla="*/ 0 h 5"/>
                <a:gd name="T8" fmla="*/ 0 w 34"/>
                <a:gd name="T9" fmla="*/ 0 h 5"/>
                <a:gd name="T10" fmla="*/ 0 w 34"/>
                <a:gd name="T11" fmla="*/ 0 h 5"/>
                <a:gd name="T12" fmla="*/ 0 60000 65536"/>
                <a:gd name="T13" fmla="*/ 0 60000 65536"/>
                <a:gd name="T14" fmla="*/ 0 60000 65536"/>
                <a:gd name="T15" fmla="*/ 0 60000 65536"/>
                <a:gd name="T16" fmla="*/ 0 60000 65536"/>
                <a:gd name="T17" fmla="*/ 0 60000 65536"/>
                <a:gd name="T18" fmla="*/ 0 w 34"/>
                <a:gd name="T19" fmla="*/ 0 h 5"/>
                <a:gd name="T20" fmla="*/ 34 w 34"/>
                <a:gd name="T21" fmla="*/ 5 h 5"/>
              </a:gdLst>
              <a:ahLst/>
              <a:cxnLst>
                <a:cxn ang="T12">
                  <a:pos x="T0" y="T1"/>
                </a:cxn>
                <a:cxn ang="T13">
                  <a:pos x="T2" y="T3"/>
                </a:cxn>
                <a:cxn ang="T14">
                  <a:pos x="T4" y="T5"/>
                </a:cxn>
                <a:cxn ang="T15">
                  <a:pos x="T6" y="T7"/>
                </a:cxn>
                <a:cxn ang="T16">
                  <a:pos x="T8" y="T9"/>
                </a:cxn>
                <a:cxn ang="T17">
                  <a:pos x="T10" y="T11"/>
                </a:cxn>
              </a:cxnLst>
              <a:rect l="T18" t="T19" r="T20" b="T21"/>
              <a:pathLst>
                <a:path w="34" h="5">
                  <a:moveTo>
                    <a:pt x="0" y="0"/>
                  </a:moveTo>
                  <a:lnTo>
                    <a:pt x="0" y="5"/>
                  </a:lnTo>
                  <a:lnTo>
                    <a:pt x="34" y="5"/>
                  </a:lnTo>
                  <a:lnTo>
                    <a:pt x="34"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7" name="Freeform 148">
              <a:extLst>
                <a:ext uri="{FF2B5EF4-FFF2-40B4-BE49-F238E27FC236}">
                  <a16:creationId xmlns:a16="http://schemas.microsoft.com/office/drawing/2014/main" id="{F6FA4696-9DB4-4E7E-8132-EB41D25F92C8}"/>
                </a:ext>
              </a:extLst>
            </p:cNvPr>
            <p:cNvSpPr>
              <a:spLocks/>
            </p:cNvSpPr>
            <p:nvPr/>
          </p:nvSpPr>
          <p:spPr bwMode="auto">
            <a:xfrm>
              <a:off x="2306085" y="5156060"/>
              <a:ext cx="87233" cy="89380"/>
            </a:xfrm>
            <a:custGeom>
              <a:avLst/>
              <a:gdLst>
                <a:gd name="T0" fmla="*/ 8 w 48"/>
                <a:gd name="T1" fmla="*/ 0 h 53"/>
                <a:gd name="T2" fmla="*/ 8 w 48"/>
                <a:gd name="T3" fmla="*/ 0 h 53"/>
                <a:gd name="T4" fmla="*/ 8 w 48"/>
                <a:gd name="T5" fmla="*/ 3 h 53"/>
                <a:gd name="T6" fmla="*/ 8 w 48"/>
                <a:gd name="T7" fmla="*/ 3 h 53"/>
                <a:gd name="T8" fmla="*/ 8 w 48"/>
                <a:gd name="T9" fmla="*/ 3 h 53"/>
                <a:gd name="T10" fmla="*/ 8 w 48"/>
                <a:gd name="T11" fmla="*/ 3 h 53"/>
                <a:gd name="T12" fmla="*/ 8 w 48"/>
                <a:gd name="T13" fmla="*/ 3 h 53"/>
                <a:gd name="T14" fmla="*/ 8 w 48"/>
                <a:gd name="T15" fmla="*/ 3 h 53"/>
                <a:gd name="T16" fmla="*/ 8 w 48"/>
                <a:gd name="T17" fmla="*/ 3 h 53"/>
                <a:gd name="T18" fmla="*/ 8 w 48"/>
                <a:gd name="T19" fmla="*/ 3 h 53"/>
                <a:gd name="T20" fmla="*/ 8 w 48"/>
                <a:gd name="T21" fmla="*/ 3 h 53"/>
                <a:gd name="T22" fmla="*/ 8 w 48"/>
                <a:gd name="T23" fmla="*/ 3 h 53"/>
                <a:gd name="T24" fmla="*/ 8 w 48"/>
                <a:gd name="T25" fmla="*/ 3 h 53"/>
                <a:gd name="T26" fmla="*/ 8 w 48"/>
                <a:gd name="T27" fmla="*/ 3 h 53"/>
                <a:gd name="T28" fmla="*/ 8 w 48"/>
                <a:gd name="T29" fmla="*/ 3 h 53"/>
                <a:gd name="T30" fmla="*/ 8 w 48"/>
                <a:gd name="T31" fmla="*/ 3 h 53"/>
                <a:gd name="T32" fmla="*/ 8 w 48"/>
                <a:gd name="T33" fmla="*/ 3 h 53"/>
                <a:gd name="T34" fmla="*/ 8 w 48"/>
                <a:gd name="T35" fmla="*/ 3 h 53"/>
                <a:gd name="T36" fmla="*/ 8 w 48"/>
                <a:gd name="T37" fmla="*/ 3 h 53"/>
                <a:gd name="T38" fmla="*/ 5 w 48"/>
                <a:gd name="T39" fmla="*/ 3 h 53"/>
                <a:gd name="T40" fmla="*/ 5 w 48"/>
                <a:gd name="T41" fmla="*/ 3 h 53"/>
                <a:gd name="T42" fmla="*/ 0 w 48"/>
                <a:gd name="T43" fmla="*/ 3 h 53"/>
                <a:gd name="T44" fmla="*/ 0 w 48"/>
                <a:gd name="T45" fmla="*/ 3 h 53"/>
                <a:gd name="T46" fmla="*/ 0 w 48"/>
                <a:gd name="T47" fmla="*/ 0 h 53"/>
                <a:gd name="T48" fmla="*/ 8 w 48"/>
                <a:gd name="T49" fmla="*/ 0 h 53"/>
                <a:gd name="T50" fmla="*/ 8 w 48"/>
                <a:gd name="T51" fmla="*/ 0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
                <a:gd name="T79" fmla="*/ 0 h 53"/>
                <a:gd name="T80" fmla="*/ 48 w 48"/>
                <a:gd name="T81" fmla="*/ 53 h 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 h="53">
                  <a:moveTo>
                    <a:pt x="14" y="0"/>
                  </a:moveTo>
                  <a:lnTo>
                    <a:pt x="14" y="0"/>
                  </a:lnTo>
                  <a:lnTo>
                    <a:pt x="19" y="5"/>
                  </a:lnTo>
                  <a:lnTo>
                    <a:pt x="14" y="5"/>
                  </a:lnTo>
                  <a:lnTo>
                    <a:pt x="14" y="34"/>
                  </a:lnTo>
                  <a:lnTo>
                    <a:pt x="19" y="34"/>
                  </a:lnTo>
                  <a:lnTo>
                    <a:pt x="29" y="34"/>
                  </a:lnTo>
                  <a:lnTo>
                    <a:pt x="34" y="20"/>
                  </a:lnTo>
                  <a:lnTo>
                    <a:pt x="48" y="24"/>
                  </a:lnTo>
                  <a:lnTo>
                    <a:pt x="43" y="39"/>
                  </a:lnTo>
                  <a:lnTo>
                    <a:pt x="43" y="44"/>
                  </a:lnTo>
                  <a:lnTo>
                    <a:pt x="39" y="49"/>
                  </a:lnTo>
                  <a:lnTo>
                    <a:pt x="34" y="53"/>
                  </a:lnTo>
                  <a:lnTo>
                    <a:pt x="10" y="53"/>
                  </a:lnTo>
                  <a:lnTo>
                    <a:pt x="5" y="49"/>
                  </a:lnTo>
                  <a:lnTo>
                    <a:pt x="0" y="44"/>
                  </a:lnTo>
                  <a:lnTo>
                    <a:pt x="0" y="39"/>
                  </a:lnTo>
                  <a:lnTo>
                    <a:pt x="0" y="0"/>
                  </a:lnTo>
                  <a:lnTo>
                    <a:pt x="14"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8" name="Freeform 149">
              <a:extLst>
                <a:ext uri="{FF2B5EF4-FFF2-40B4-BE49-F238E27FC236}">
                  <a16:creationId xmlns:a16="http://schemas.microsoft.com/office/drawing/2014/main" id="{9744F6CA-8488-4692-89F1-F0AAE69B5C2F}"/>
                </a:ext>
              </a:extLst>
            </p:cNvPr>
            <p:cNvSpPr>
              <a:spLocks/>
            </p:cNvSpPr>
            <p:nvPr/>
          </p:nvSpPr>
          <p:spPr bwMode="auto">
            <a:xfrm>
              <a:off x="2201405" y="5163832"/>
              <a:ext cx="87233" cy="81608"/>
            </a:xfrm>
            <a:custGeom>
              <a:avLst/>
              <a:gdLst>
                <a:gd name="T0" fmla="*/ 8 w 48"/>
                <a:gd name="T1" fmla="*/ 0 h 48"/>
                <a:gd name="T2" fmla="*/ 8 w 48"/>
                <a:gd name="T3" fmla="*/ 0 h 48"/>
                <a:gd name="T4" fmla="*/ 8 w 48"/>
                <a:gd name="T5" fmla="*/ 0 h 48"/>
                <a:gd name="T6" fmla="*/ 8 w 48"/>
                <a:gd name="T7" fmla="*/ 4 h 48"/>
                <a:gd name="T8" fmla="*/ 8 w 48"/>
                <a:gd name="T9" fmla="*/ 4 h 48"/>
                <a:gd name="T10" fmla="*/ 8 w 48"/>
                <a:gd name="T11" fmla="*/ 4 h 48"/>
                <a:gd name="T12" fmla="*/ 8 w 48"/>
                <a:gd name="T13" fmla="*/ 4 h 48"/>
                <a:gd name="T14" fmla="*/ 8 w 48"/>
                <a:gd name="T15" fmla="*/ 4 h 48"/>
                <a:gd name="T16" fmla="*/ 8 w 48"/>
                <a:gd name="T17" fmla="*/ 4 h 48"/>
                <a:gd name="T18" fmla="*/ 8 w 48"/>
                <a:gd name="T19" fmla="*/ 4 h 48"/>
                <a:gd name="T20" fmla="*/ 8 w 48"/>
                <a:gd name="T21" fmla="*/ 4 h 48"/>
                <a:gd name="T22" fmla="*/ 8 w 48"/>
                <a:gd name="T23" fmla="*/ 4 h 48"/>
                <a:gd name="T24" fmla="*/ 0 w 48"/>
                <a:gd name="T25" fmla="*/ 4 h 48"/>
                <a:gd name="T26" fmla="*/ 8 w 48"/>
                <a:gd name="T27" fmla="*/ 4 h 48"/>
                <a:gd name="T28" fmla="*/ 8 w 48"/>
                <a:gd name="T29" fmla="*/ 4 h 48"/>
                <a:gd name="T30" fmla="*/ 8 w 48"/>
                <a:gd name="T31" fmla="*/ 4 h 48"/>
                <a:gd name="T32" fmla="*/ 8 w 48"/>
                <a:gd name="T33" fmla="*/ 4 h 48"/>
                <a:gd name="T34" fmla="*/ 8 w 48"/>
                <a:gd name="T35" fmla="*/ 4 h 48"/>
                <a:gd name="T36" fmla="*/ 8 w 48"/>
                <a:gd name="T37" fmla="*/ 4 h 48"/>
                <a:gd name="T38" fmla="*/ 8 w 48"/>
                <a:gd name="T39" fmla="*/ 0 h 48"/>
                <a:gd name="T40" fmla="*/ 8 w 48"/>
                <a:gd name="T41" fmla="*/ 0 h 48"/>
                <a:gd name="T42" fmla="*/ 8 w 48"/>
                <a:gd name="T43" fmla="*/ 0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48"/>
                <a:gd name="T68" fmla="*/ 48 w 48"/>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48">
                  <a:moveTo>
                    <a:pt x="44" y="0"/>
                  </a:moveTo>
                  <a:lnTo>
                    <a:pt x="48" y="0"/>
                  </a:lnTo>
                  <a:lnTo>
                    <a:pt x="48" y="5"/>
                  </a:lnTo>
                  <a:lnTo>
                    <a:pt x="48" y="15"/>
                  </a:lnTo>
                  <a:lnTo>
                    <a:pt x="48" y="19"/>
                  </a:lnTo>
                  <a:lnTo>
                    <a:pt x="48" y="24"/>
                  </a:lnTo>
                  <a:lnTo>
                    <a:pt x="44" y="34"/>
                  </a:lnTo>
                  <a:lnTo>
                    <a:pt x="34" y="39"/>
                  </a:lnTo>
                  <a:lnTo>
                    <a:pt x="24" y="44"/>
                  </a:lnTo>
                  <a:lnTo>
                    <a:pt x="10" y="48"/>
                  </a:lnTo>
                  <a:lnTo>
                    <a:pt x="0" y="29"/>
                  </a:lnTo>
                  <a:lnTo>
                    <a:pt x="10" y="29"/>
                  </a:lnTo>
                  <a:lnTo>
                    <a:pt x="15" y="29"/>
                  </a:lnTo>
                  <a:lnTo>
                    <a:pt x="24" y="24"/>
                  </a:lnTo>
                  <a:lnTo>
                    <a:pt x="29" y="24"/>
                  </a:lnTo>
                  <a:lnTo>
                    <a:pt x="34" y="19"/>
                  </a:lnTo>
                  <a:lnTo>
                    <a:pt x="34" y="10"/>
                  </a:lnTo>
                  <a:lnTo>
                    <a:pt x="34" y="0"/>
                  </a:lnTo>
                  <a:lnTo>
                    <a:pt x="44"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80" name="Freeform 151">
              <a:extLst>
                <a:ext uri="{FF2B5EF4-FFF2-40B4-BE49-F238E27FC236}">
                  <a16:creationId xmlns:a16="http://schemas.microsoft.com/office/drawing/2014/main" id="{EE3FF57A-2B51-4F06-B6A3-B3ACF5B70FEB}"/>
                </a:ext>
              </a:extLst>
            </p:cNvPr>
            <p:cNvSpPr>
              <a:spLocks/>
            </p:cNvSpPr>
            <p:nvPr/>
          </p:nvSpPr>
          <p:spPr bwMode="auto">
            <a:xfrm>
              <a:off x="2472798" y="5091938"/>
              <a:ext cx="69787" cy="1943"/>
            </a:xfrm>
            <a:custGeom>
              <a:avLst/>
              <a:gdLst>
                <a:gd name="T0" fmla="*/ 0 w 38"/>
                <a:gd name="T1" fmla="*/ 0 h 1"/>
                <a:gd name="T2" fmla="*/ 0 w 38"/>
                <a:gd name="T3" fmla="*/ 0 h 1"/>
                <a:gd name="T4" fmla="*/ 9 w 38"/>
                <a:gd name="T5" fmla="*/ 0 h 1"/>
                <a:gd name="T6" fmla="*/ 9 w 38"/>
                <a:gd name="T7" fmla="*/ 0 h 1"/>
                <a:gd name="T8" fmla="*/ 0 w 38"/>
                <a:gd name="T9" fmla="*/ 0 h 1"/>
                <a:gd name="T10" fmla="*/ 0 w 38"/>
                <a:gd name="T11" fmla="*/ 0 h 1"/>
                <a:gd name="T12" fmla="*/ 0 60000 65536"/>
                <a:gd name="T13" fmla="*/ 0 60000 65536"/>
                <a:gd name="T14" fmla="*/ 0 60000 65536"/>
                <a:gd name="T15" fmla="*/ 0 60000 65536"/>
                <a:gd name="T16" fmla="*/ 0 60000 65536"/>
                <a:gd name="T17" fmla="*/ 0 60000 65536"/>
                <a:gd name="T18" fmla="*/ 0 w 38"/>
                <a:gd name="T19" fmla="*/ 0 h 1"/>
                <a:gd name="T20" fmla="*/ 38 w 38"/>
                <a:gd name="T21" fmla="*/ 1 h 1"/>
              </a:gdLst>
              <a:ahLst/>
              <a:cxnLst>
                <a:cxn ang="T12">
                  <a:pos x="T0" y="T1"/>
                </a:cxn>
                <a:cxn ang="T13">
                  <a:pos x="T2" y="T3"/>
                </a:cxn>
                <a:cxn ang="T14">
                  <a:pos x="T4" y="T5"/>
                </a:cxn>
                <a:cxn ang="T15">
                  <a:pos x="T6" y="T7"/>
                </a:cxn>
                <a:cxn ang="T16">
                  <a:pos x="T8" y="T9"/>
                </a:cxn>
                <a:cxn ang="T17">
                  <a:pos x="T10" y="T11"/>
                </a:cxn>
              </a:cxnLst>
              <a:rect l="T18" t="T19" r="T20" b="T21"/>
              <a:pathLst>
                <a:path w="38" h="1">
                  <a:moveTo>
                    <a:pt x="0" y="0"/>
                  </a:moveTo>
                  <a:lnTo>
                    <a:pt x="0" y="0"/>
                  </a:lnTo>
                  <a:lnTo>
                    <a:pt x="38"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81" name="Freeform 152">
              <a:extLst>
                <a:ext uri="{FF2B5EF4-FFF2-40B4-BE49-F238E27FC236}">
                  <a16:creationId xmlns:a16="http://schemas.microsoft.com/office/drawing/2014/main" id="{FF7AEBB3-614E-4CFC-9383-56E33C5EB37A}"/>
                </a:ext>
              </a:extLst>
            </p:cNvPr>
            <p:cNvSpPr>
              <a:spLocks/>
            </p:cNvSpPr>
            <p:nvPr/>
          </p:nvSpPr>
          <p:spPr bwMode="auto">
            <a:xfrm>
              <a:off x="2472798" y="5115256"/>
              <a:ext cx="69787" cy="1943"/>
            </a:xfrm>
            <a:custGeom>
              <a:avLst/>
              <a:gdLst>
                <a:gd name="T0" fmla="*/ 0 w 38"/>
                <a:gd name="T1" fmla="*/ 0 h 1"/>
                <a:gd name="T2" fmla="*/ 0 w 38"/>
                <a:gd name="T3" fmla="*/ 0 h 1"/>
                <a:gd name="T4" fmla="*/ 9 w 38"/>
                <a:gd name="T5" fmla="*/ 0 h 1"/>
                <a:gd name="T6" fmla="*/ 9 w 38"/>
                <a:gd name="T7" fmla="*/ 0 h 1"/>
                <a:gd name="T8" fmla="*/ 0 w 38"/>
                <a:gd name="T9" fmla="*/ 0 h 1"/>
                <a:gd name="T10" fmla="*/ 0 w 38"/>
                <a:gd name="T11" fmla="*/ 0 h 1"/>
                <a:gd name="T12" fmla="*/ 0 60000 65536"/>
                <a:gd name="T13" fmla="*/ 0 60000 65536"/>
                <a:gd name="T14" fmla="*/ 0 60000 65536"/>
                <a:gd name="T15" fmla="*/ 0 60000 65536"/>
                <a:gd name="T16" fmla="*/ 0 60000 65536"/>
                <a:gd name="T17" fmla="*/ 0 60000 65536"/>
                <a:gd name="T18" fmla="*/ 0 w 38"/>
                <a:gd name="T19" fmla="*/ 0 h 1"/>
                <a:gd name="T20" fmla="*/ 38 w 38"/>
                <a:gd name="T21" fmla="*/ 1 h 1"/>
              </a:gdLst>
              <a:ahLst/>
              <a:cxnLst>
                <a:cxn ang="T12">
                  <a:pos x="T0" y="T1"/>
                </a:cxn>
                <a:cxn ang="T13">
                  <a:pos x="T2" y="T3"/>
                </a:cxn>
                <a:cxn ang="T14">
                  <a:pos x="T4" y="T5"/>
                </a:cxn>
                <a:cxn ang="T15">
                  <a:pos x="T6" y="T7"/>
                </a:cxn>
                <a:cxn ang="T16">
                  <a:pos x="T8" y="T9"/>
                </a:cxn>
                <a:cxn ang="T17">
                  <a:pos x="T10" y="T11"/>
                </a:cxn>
              </a:cxnLst>
              <a:rect l="T18" t="T19" r="T20" b="T21"/>
              <a:pathLst>
                <a:path w="38" h="1">
                  <a:moveTo>
                    <a:pt x="0" y="0"/>
                  </a:moveTo>
                  <a:lnTo>
                    <a:pt x="0" y="0"/>
                  </a:lnTo>
                  <a:lnTo>
                    <a:pt x="38"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89" name="Line 160">
              <a:extLst>
                <a:ext uri="{FF2B5EF4-FFF2-40B4-BE49-F238E27FC236}">
                  <a16:creationId xmlns:a16="http://schemas.microsoft.com/office/drawing/2014/main" id="{38073D80-8C62-44AB-9E51-BF3CD0B54755}"/>
                </a:ext>
              </a:extLst>
            </p:cNvPr>
            <p:cNvSpPr>
              <a:spLocks noChangeShapeType="1"/>
            </p:cNvSpPr>
            <p:nvPr/>
          </p:nvSpPr>
          <p:spPr bwMode="auto">
            <a:xfrm flipV="1">
              <a:off x="2920598" y="1382679"/>
              <a:ext cx="7754" cy="40804"/>
            </a:xfrm>
            <a:prstGeom prst="line">
              <a:avLst/>
            </a:prstGeom>
            <a:noFill/>
            <a:ln w="222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0" name="Rectangle 161">
              <a:extLst>
                <a:ext uri="{FF2B5EF4-FFF2-40B4-BE49-F238E27FC236}">
                  <a16:creationId xmlns:a16="http://schemas.microsoft.com/office/drawing/2014/main" id="{310BBB71-725B-4F1A-83BD-9B8CAEACF37F}"/>
                </a:ext>
              </a:extLst>
            </p:cNvPr>
            <p:cNvSpPr>
              <a:spLocks noChangeArrowheads="1"/>
            </p:cNvSpPr>
            <p:nvPr/>
          </p:nvSpPr>
          <p:spPr bwMode="auto">
            <a:xfrm>
              <a:off x="5177045" y="2735034"/>
              <a:ext cx="909169" cy="413867"/>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391" name="Freeform 162">
              <a:extLst>
                <a:ext uri="{FF2B5EF4-FFF2-40B4-BE49-F238E27FC236}">
                  <a16:creationId xmlns:a16="http://schemas.microsoft.com/office/drawing/2014/main" id="{F855C35B-36D0-44F3-9424-AC4289D96069}"/>
                </a:ext>
              </a:extLst>
            </p:cNvPr>
            <p:cNvSpPr>
              <a:spLocks/>
            </p:cNvSpPr>
            <p:nvPr/>
          </p:nvSpPr>
          <p:spPr bwMode="auto">
            <a:xfrm>
              <a:off x="5184798" y="2744748"/>
              <a:ext cx="901415" cy="404151"/>
            </a:xfrm>
            <a:custGeom>
              <a:avLst/>
              <a:gdLst>
                <a:gd name="T0" fmla="*/ 7 w 497"/>
                <a:gd name="T1" fmla="*/ 0 h 241"/>
                <a:gd name="T2" fmla="*/ 7 w 497"/>
                <a:gd name="T3" fmla="*/ 0 h 241"/>
                <a:gd name="T4" fmla="*/ 7 w 497"/>
                <a:gd name="T5" fmla="*/ 3 h 241"/>
                <a:gd name="T6" fmla="*/ 7 w 497"/>
                <a:gd name="T7" fmla="*/ 3 h 241"/>
                <a:gd name="T8" fmla="*/ 7 w 497"/>
                <a:gd name="T9" fmla="*/ 3 h 241"/>
                <a:gd name="T10" fmla="*/ 7 w 497"/>
                <a:gd name="T11" fmla="*/ 3 h 241"/>
                <a:gd name="T12" fmla="*/ 5 w 497"/>
                <a:gd name="T13" fmla="*/ 3 h 241"/>
                <a:gd name="T14" fmla="*/ 0 w 497"/>
                <a:gd name="T15" fmla="*/ 3 h 241"/>
                <a:gd name="T16" fmla="*/ 0 w 497"/>
                <a:gd name="T17" fmla="*/ 3 h 241"/>
                <a:gd name="T18" fmla="*/ 0 w 497"/>
                <a:gd name="T19" fmla="*/ 3 h 241"/>
                <a:gd name="T20" fmla="*/ 0 w 497"/>
                <a:gd name="T21" fmla="*/ 3 h 241"/>
                <a:gd name="T22" fmla="*/ 5 w 497"/>
                <a:gd name="T23" fmla="*/ 3 h 241"/>
                <a:gd name="T24" fmla="*/ 7 w 497"/>
                <a:gd name="T25" fmla="*/ 3 h 241"/>
                <a:gd name="T26" fmla="*/ 7 w 497"/>
                <a:gd name="T27" fmla="*/ 3 h 241"/>
                <a:gd name="T28" fmla="*/ 7 w 497"/>
                <a:gd name="T29" fmla="*/ 3 h 241"/>
                <a:gd name="T30" fmla="*/ 7 w 497"/>
                <a:gd name="T31" fmla="*/ 3 h 241"/>
                <a:gd name="T32" fmla="*/ 7 w 497"/>
                <a:gd name="T33" fmla="*/ 3 h 241"/>
                <a:gd name="T34" fmla="*/ 7 w 497"/>
                <a:gd name="T35" fmla="*/ 3 h 241"/>
                <a:gd name="T36" fmla="*/ 7 w 497"/>
                <a:gd name="T37" fmla="*/ 3 h 241"/>
                <a:gd name="T38" fmla="*/ 7 w 497"/>
                <a:gd name="T39" fmla="*/ 3 h 241"/>
                <a:gd name="T40" fmla="*/ 7 w 497"/>
                <a:gd name="T41" fmla="*/ 3 h 241"/>
                <a:gd name="T42" fmla="*/ 7 w 497"/>
                <a:gd name="T43" fmla="*/ 3 h 241"/>
                <a:gd name="T44" fmla="*/ 7 w 497"/>
                <a:gd name="T45" fmla="*/ 3 h 241"/>
                <a:gd name="T46" fmla="*/ 7 w 497"/>
                <a:gd name="T47" fmla="*/ 3 h 241"/>
                <a:gd name="T48" fmla="*/ 7 w 497"/>
                <a:gd name="T49" fmla="*/ 3 h 241"/>
                <a:gd name="T50" fmla="*/ 7 w 497"/>
                <a:gd name="T51" fmla="*/ 3 h 241"/>
                <a:gd name="T52" fmla="*/ 7 w 497"/>
                <a:gd name="T53" fmla="*/ 3 h 241"/>
                <a:gd name="T54" fmla="*/ 7 w 497"/>
                <a:gd name="T55" fmla="*/ 3 h 241"/>
                <a:gd name="T56" fmla="*/ 7 w 497"/>
                <a:gd name="T57" fmla="*/ 3 h 241"/>
                <a:gd name="T58" fmla="*/ 7 w 497"/>
                <a:gd name="T59" fmla="*/ 3 h 241"/>
                <a:gd name="T60" fmla="*/ 7 w 497"/>
                <a:gd name="T61" fmla="*/ 3 h 241"/>
                <a:gd name="T62" fmla="*/ 7 w 497"/>
                <a:gd name="T63" fmla="*/ 3 h 241"/>
                <a:gd name="T64" fmla="*/ 7 w 497"/>
                <a:gd name="T65" fmla="*/ 3 h 241"/>
                <a:gd name="T66" fmla="*/ 7 w 497"/>
                <a:gd name="T67" fmla="*/ 3 h 241"/>
                <a:gd name="T68" fmla="*/ 7 w 497"/>
                <a:gd name="T69" fmla="*/ 0 h 241"/>
                <a:gd name="T70" fmla="*/ 7 w 497"/>
                <a:gd name="T71" fmla="*/ 0 h 241"/>
                <a:gd name="T72" fmla="*/ 7 w 497"/>
                <a:gd name="T73" fmla="*/ 0 h 2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7"/>
                <a:gd name="T112" fmla="*/ 0 h 241"/>
                <a:gd name="T113" fmla="*/ 497 w 497"/>
                <a:gd name="T114" fmla="*/ 241 h 24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7" h="241">
                  <a:moveTo>
                    <a:pt x="77" y="0"/>
                  </a:moveTo>
                  <a:lnTo>
                    <a:pt x="63" y="0"/>
                  </a:lnTo>
                  <a:lnTo>
                    <a:pt x="49" y="4"/>
                  </a:lnTo>
                  <a:lnTo>
                    <a:pt x="34" y="9"/>
                  </a:lnTo>
                  <a:lnTo>
                    <a:pt x="20" y="19"/>
                  </a:lnTo>
                  <a:lnTo>
                    <a:pt x="10" y="33"/>
                  </a:lnTo>
                  <a:lnTo>
                    <a:pt x="5" y="48"/>
                  </a:lnTo>
                  <a:lnTo>
                    <a:pt x="0" y="62"/>
                  </a:lnTo>
                  <a:lnTo>
                    <a:pt x="0" y="77"/>
                  </a:lnTo>
                  <a:lnTo>
                    <a:pt x="0" y="159"/>
                  </a:lnTo>
                  <a:lnTo>
                    <a:pt x="0" y="173"/>
                  </a:lnTo>
                  <a:lnTo>
                    <a:pt x="5" y="193"/>
                  </a:lnTo>
                  <a:lnTo>
                    <a:pt x="10" y="202"/>
                  </a:lnTo>
                  <a:lnTo>
                    <a:pt x="20" y="217"/>
                  </a:lnTo>
                  <a:lnTo>
                    <a:pt x="34" y="226"/>
                  </a:lnTo>
                  <a:lnTo>
                    <a:pt x="49" y="231"/>
                  </a:lnTo>
                  <a:lnTo>
                    <a:pt x="63" y="236"/>
                  </a:lnTo>
                  <a:lnTo>
                    <a:pt x="77" y="241"/>
                  </a:lnTo>
                  <a:lnTo>
                    <a:pt x="415" y="241"/>
                  </a:lnTo>
                  <a:lnTo>
                    <a:pt x="430" y="236"/>
                  </a:lnTo>
                  <a:lnTo>
                    <a:pt x="449" y="231"/>
                  </a:lnTo>
                  <a:lnTo>
                    <a:pt x="459" y="226"/>
                  </a:lnTo>
                  <a:lnTo>
                    <a:pt x="473" y="217"/>
                  </a:lnTo>
                  <a:lnTo>
                    <a:pt x="483" y="202"/>
                  </a:lnTo>
                  <a:lnTo>
                    <a:pt x="488" y="193"/>
                  </a:lnTo>
                  <a:lnTo>
                    <a:pt x="492" y="173"/>
                  </a:lnTo>
                  <a:lnTo>
                    <a:pt x="497" y="159"/>
                  </a:lnTo>
                  <a:lnTo>
                    <a:pt x="497" y="77"/>
                  </a:lnTo>
                  <a:lnTo>
                    <a:pt x="492" y="62"/>
                  </a:lnTo>
                  <a:lnTo>
                    <a:pt x="488" y="48"/>
                  </a:lnTo>
                  <a:lnTo>
                    <a:pt x="483" y="33"/>
                  </a:lnTo>
                  <a:lnTo>
                    <a:pt x="473" y="19"/>
                  </a:lnTo>
                  <a:lnTo>
                    <a:pt x="459" y="9"/>
                  </a:lnTo>
                  <a:lnTo>
                    <a:pt x="449" y="4"/>
                  </a:lnTo>
                  <a:lnTo>
                    <a:pt x="430" y="0"/>
                  </a:lnTo>
                  <a:lnTo>
                    <a:pt x="415" y="0"/>
                  </a:lnTo>
                  <a:lnTo>
                    <a:pt x="77" y="0"/>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2" name="Rectangle 163">
              <a:extLst>
                <a:ext uri="{FF2B5EF4-FFF2-40B4-BE49-F238E27FC236}">
                  <a16:creationId xmlns:a16="http://schemas.microsoft.com/office/drawing/2014/main" id="{AA91718C-A6CF-4266-889B-E91175B7E3C4}"/>
                </a:ext>
              </a:extLst>
            </p:cNvPr>
            <p:cNvSpPr>
              <a:spLocks noChangeArrowheads="1"/>
            </p:cNvSpPr>
            <p:nvPr/>
          </p:nvSpPr>
          <p:spPr bwMode="auto">
            <a:xfrm>
              <a:off x="5177045" y="2735034"/>
              <a:ext cx="909169" cy="413867"/>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393" name="Freeform 167">
              <a:extLst>
                <a:ext uri="{FF2B5EF4-FFF2-40B4-BE49-F238E27FC236}">
                  <a16:creationId xmlns:a16="http://schemas.microsoft.com/office/drawing/2014/main" id="{9C886BC0-CCAA-4929-99B2-E9569D16CDC0}"/>
                </a:ext>
              </a:extLst>
            </p:cNvPr>
            <p:cNvSpPr>
              <a:spLocks noEditPoints="1"/>
            </p:cNvSpPr>
            <p:nvPr/>
          </p:nvSpPr>
          <p:spPr bwMode="auto">
            <a:xfrm>
              <a:off x="4755023" y="2126862"/>
              <a:ext cx="217115" cy="753899"/>
            </a:xfrm>
            <a:custGeom>
              <a:avLst/>
              <a:gdLst>
                <a:gd name="T0" fmla="*/ 7 w 120"/>
                <a:gd name="T1" fmla="*/ 3 h 449"/>
                <a:gd name="T2" fmla="*/ 7 w 120"/>
                <a:gd name="T3" fmla="*/ 3 h 449"/>
                <a:gd name="T4" fmla="*/ 7 w 120"/>
                <a:gd name="T5" fmla="*/ 3 h 449"/>
                <a:gd name="T6" fmla="*/ 7 w 120"/>
                <a:gd name="T7" fmla="*/ 3 h 449"/>
                <a:gd name="T8" fmla="*/ 7 w 120"/>
                <a:gd name="T9" fmla="*/ 3 h 449"/>
                <a:gd name="T10" fmla="*/ 0 w 120"/>
                <a:gd name="T11" fmla="*/ 3 h 449"/>
                <a:gd name="T12" fmla="*/ 0 w 120"/>
                <a:gd name="T13" fmla="*/ 3 h 449"/>
                <a:gd name="T14" fmla="*/ 0 w 120"/>
                <a:gd name="T15" fmla="*/ 3 h 449"/>
                <a:gd name="T16" fmla="*/ 7 w 120"/>
                <a:gd name="T17" fmla="*/ 0 h 449"/>
                <a:gd name="T18" fmla="*/ 7 w 120"/>
                <a:gd name="T19" fmla="*/ 3 h 449"/>
                <a:gd name="T20" fmla="*/ 7 w 120"/>
                <a:gd name="T21" fmla="*/ 3 h 449"/>
                <a:gd name="T22" fmla="*/ 7 w 120"/>
                <a:gd name="T23" fmla="*/ 3 h 449"/>
                <a:gd name="T24" fmla="*/ 7 w 120"/>
                <a:gd name="T25" fmla="*/ 3 h 449"/>
                <a:gd name="T26" fmla="*/ 7 w 120"/>
                <a:gd name="T27" fmla="*/ 3 h 4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449"/>
                <a:gd name="T44" fmla="*/ 120 w 120"/>
                <a:gd name="T45" fmla="*/ 449 h 4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449">
                  <a:moveTo>
                    <a:pt x="120" y="14"/>
                  </a:moveTo>
                  <a:lnTo>
                    <a:pt x="24" y="193"/>
                  </a:lnTo>
                  <a:lnTo>
                    <a:pt x="24" y="183"/>
                  </a:lnTo>
                  <a:lnTo>
                    <a:pt x="82" y="372"/>
                  </a:lnTo>
                  <a:lnTo>
                    <a:pt x="53" y="381"/>
                  </a:lnTo>
                  <a:lnTo>
                    <a:pt x="0" y="193"/>
                  </a:lnTo>
                  <a:lnTo>
                    <a:pt x="0" y="188"/>
                  </a:lnTo>
                  <a:lnTo>
                    <a:pt x="0" y="179"/>
                  </a:lnTo>
                  <a:lnTo>
                    <a:pt x="96" y="0"/>
                  </a:lnTo>
                  <a:lnTo>
                    <a:pt x="120" y="14"/>
                  </a:lnTo>
                  <a:close/>
                  <a:moveTo>
                    <a:pt x="106" y="352"/>
                  </a:moveTo>
                  <a:lnTo>
                    <a:pt x="92" y="449"/>
                  </a:lnTo>
                  <a:lnTo>
                    <a:pt x="24" y="376"/>
                  </a:lnTo>
                  <a:lnTo>
                    <a:pt x="106" y="352"/>
                  </a:lnTo>
                  <a:close/>
                </a:path>
              </a:pathLst>
            </a:custGeom>
            <a:noFill/>
            <a:ln w="7938">
              <a:solidFill>
                <a:srgbClr val="00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94" name="Freeform 168">
              <a:extLst>
                <a:ext uri="{FF2B5EF4-FFF2-40B4-BE49-F238E27FC236}">
                  <a16:creationId xmlns:a16="http://schemas.microsoft.com/office/drawing/2014/main" id="{B16C8EA4-EBA6-4956-B7FC-9D40F2BA09A6}"/>
                </a:ext>
              </a:extLst>
            </p:cNvPr>
            <p:cNvSpPr>
              <a:spLocks noEditPoints="1"/>
            </p:cNvSpPr>
            <p:nvPr/>
          </p:nvSpPr>
          <p:spPr bwMode="auto">
            <a:xfrm>
              <a:off x="5072363" y="4419648"/>
              <a:ext cx="453615" cy="299227"/>
            </a:xfrm>
            <a:custGeom>
              <a:avLst/>
              <a:gdLst>
                <a:gd name="T0" fmla="*/ 7 w 250"/>
                <a:gd name="T1" fmla="*/ 3 h 179"/>
                <a:gd name="T2" fmla="*/ 7 w 250"/>
                <a:gd name="T3" fmla="*/ 3 h 179"/>
                <a:gd name="T4" fmla="*/ 7 w 250"/>
                <a:gd name="T5" fmla="*/ 3 h 179"/>
                <a:gd name="T6" fmla="*/ 7 w 250"/>
                <a:gd name="T7" fmla="*/ 0 h 179"/>
                <a:gd name="T8" fmla="*/ 7 w 250"/>
                <a:gd name="T9" fmla="*/ 3 h 179"/>
                <a:gd name="T10" fmla="*/ 7 w 250"/>
                <a:gd name="T11" fmla="*/ 3 h 179"/>
                <a:gd name="T12" fmla="*/ 0 w 250"/>
                <a:gd name="T13" fmla="*/ 3 h 179"/>
                <a:gd name="T14" fmla="*/ 7 w 250"/>
                <a:gd name="T15" fmla="*/ 3 h 179"/>
                <a:gd name="T16" fmla="*/ 7 w 250"/>
                <a:gd name="T17" fmla="*/ 3 h 1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0"/>
                <a:gd name="T28" fmla="*/ 0 h 179"/>
                <a:gd name="T29" fmla="*/ 250 w 250"/>
                <a:gd name="T30" fmla="*/ 179 h 1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0" h="179">
                  <a:moveTo>
                    <a:pt x="250" y="24"/>
                  </a:moveTo>
                  <a:lnTo>
                    <a:pt x="67" y="150"/>
                  </a:lnTo>
                  <a:lnTo>
                    <a:pt x="48" y="126"/>
                  </a:lnTo>
                  <a:lnTo>
                    <a:pt x="236" y="0"/>
                  </a:lnTo>
                  <a:lnTo>
                    <a:pt x="250" y="24"/>
                  </a:lnTo>
                  <a:close/>
                  <a:moveTo>
                    <a:pt x="96" y="164"/>
                  </a:moveTo>
                  <a:lnTo>
                    <a:pt x="0" y="179"/>
                  </a:lnTo>
                  <a:lnTo>
                    <a:pt x="48" y="92"/>
                  </a:lnTo>
                  <a:lnTo>
                    <a:pt x="96" y="164"/>
                  </a:lnTo>
                  <a:close/>
                </a:path>
              </a:pathLst>
            </a:custGeom>
            <a:noFill/>
            <a:ln w="7938">
              <a:solidFill>
                <a:srgbClr val="00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5" name="Freeform 169">
              <a:extLst>
                <a:ext uri="{FF2B5EF4-FFF2-40B4-BE49-F238E27FC236}">
                  <a16:creationId xmlns:a16="http://schemas.microsoft.com/office/drawing/2014/main" id="{303A053C-E2E2-4F05-B370-C7005F5ECDCD}"/>
                </a:ext>
              </a:extLst>
            </p:cNvPr>
            <p:cNvSpPr>
              <a:spLocks noEditPoints="1"/>
            </p:cNvSpPr>
            <p:nvPr/>
          </p:nvSpPr>
          <p:spPr bwMode="auto">
            <a:xfrm rot="19292391">
              <a:off x="2730146" y="3806914"/>
              <a:ext cx="157021" cy="456614"/>
            </a:xfrm>
            <a:custGeom>
              <a:avLst/>
              <a:gdLst>
                <a:gd name="T0" fmla="*/ 7 w 87"/>
                <a:gd name="T1" fmla="*/ 3 h 271"/>
                <a:gd name="T2" fmla="*/ 7 w 87"/>
                <a:gd name="T3" fmla="*/ 3 h 271"/>
                <a:gd name="T4" fmla="*/ 7 w 87"/>
                <a:gd name="T5" fmla="*/ 3 h 271"/>
                <a:gd name="T6" fmla="*/ 7 w 87"/>
                <a:gd name="T7" fmla="*/ 3 h 271"/>
                <a:gd name="T8" fmla="*/ 7 w 87"/>
                <a:gd name="T9" fmla="*/ 3 h 271"/>
                <a:gd name="T10" fmla="*/ 0 w 87"/>
                <a:gd name="T11" fmla="*/ 3 h 271"/>
                <a:gd name="T12" fmla="*/ 7 w 87"/>
                <a:gd name="T13" fmla="*/ 0 h 271"/>
                <a:gd name="T14" fmla="*/ 7 w 87"/>
                <a:gd name="T15" fmla="*/ 3 h 271"/>
                <a:gd name="T16" fmla="*/ 0 w 87"/>
                <a:gd name="T17" fmla="*/ 3 h 2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271"/>
                <a:gd name="T29" fmla="*/ 87 w 87"/>
                <a:gd name="T30" fmla="*/ 271 h 2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271">
                  <a:moveTo>
                    <a:pt x="29" y="271"/>
                  </a:moveTo>
                  <a:lnTo>
                    <a:pt x="29" y="73"/>
                  </a:lnTo>
                  <a:lnTo>
                    <a:pt x="58" y="73"/>
                  </a:lnTo>
                  <a:lnTo>
                    <a:pt x="58" y="271"/>
                  </a:lnTo>
                  <a:lnTo>
                    <a:pt x="29" y="271"/>
                  </a:lnTo>
                  <a:close/>
                  <a:moveTo>
                    <a:pt x="0" y="87"/>
                  </a:moveTo>
                  <a:lnTo>
                    <a:pt x="44" y="0"/>
                  </a:lnTo>
                  <a:lnTo>
                    <a:pt x="87" y="87"/>
                  </a:lnTo>
                  <a:lnTo>
                    <a:pt x="0" y="87"/>
                  </a:lnTo>
                  <a:close/>
                </a:path>
              </a:pathLst>
            </a:custGeom>
            <a:noFill/>
            <a:ln w="7938">
              <a:solidFill>
                <a:srgbClr val="00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6" name="Freeform 170">
              <a:extLst>
                <a:ext uri="{FF2B5EF4-FFF2-40B4-BE49-F238E27FC236}">
                  <a16:creationId xmlns:a16="http://schemas.microsoft.com/office/drawing/2014/main" id="{858858DA-1B17-4FE6-8540-2588606DAA21}"/>
                </a:ext>
              </a:extLst>
            </p:cNvPr>
            <p:cNvSpPr>
              <a:spLocks/>
            </p:cNvSpPr>
            <p:nvPr/>
          </p:nvSpPr>
          <p:spPr bwMode="auto">
            <a:xfrm>
              <a:off x="3180361" y="2233730"/>
              <a:ext cx="98865" cy="31088"/>
            </a:xfrm>
            <a:custGeom>
              <a:avLst/>
              <a:gdLst>
                <a:gd name="T0" fmla="*/ 9 w 54"/>
                <a:gd name="T1" fmla="*/ 3 h 19"/>
                <a:gd name="T2" fmla="*/ 9 w 54"/>
                <a:gd name="T3" fmla="*/ 0 h 19"/>
                <a:gd name="T4" fmla="*/ 9 w 54"/>
                <a:gd name="T5" fmla="*/ 3 h 19"/>
                <a:gd name="T6" fmla="*/ 0 w 54"/>
                <a:gd name="T7" fmla="*/ 3 h 19"/>
                <a:gd name="T8" fmla="*/ 9 w 54"/>
                <a:gd name="T9" fmla="*/ 3 h 19"/>
                <a:gd name="T10" fmla="*/ 0 60000 65536"/>
                <a:gd name="T11" fmla="*/ 0 60000 65536"/>
                <a:gd name="T12" fmla="*/ 0 60000 65536"/>
                <a:gd name="T13" fmla="*/ 0 60000 65536"/>
                <a:gd name="T14" fmla="*/ 0 60000 65536"/>
                <a:gd name="T15" fmla="*/ 0 w 54"/>
                <a:gd name="T16" fmla="*/ 0 h 19"/>
                <a:gd name="T17" fmla="*/ 54 w 54"/>
                <a:gd name="T18" fmla="*/ 19 h 19"/>
              </a:gdLst>
              <a:ahLst/>
              <a:cxnLst>
                <a:cxn ang="T10">
                  <a:pos x="T0" y="T1"/>
                </a:cxn>
                <a:cxn ang="T11">
                  <a:pos x="T2" y="T3"/>
                </a:cxn>
                <a:cxn ang="T12">
                  <a:pos x="T4" y="T5"/>
                </a:cxn>
                <a:cxn ang="T13">
                  <a:pos x="T6" y="T7"/>
                </a:cxn>
                <a:cxn ang="T14">
                  <a:pos x="T8" y="T9"/>
                </a:cxn>
              </a:cxnLst>
              <a:rect l="T15" t="T16" r="T17" b="T18"/>
              <a:pathLst>
                <a:path w="54" h="19">
                  <a:moveTo>
                    <a:pt x="54" y="4"/>
                  </a:moveTo>
                  <a:lnTo>
                    <a:pt x="34" y="0"/>
                  </a:lnTo>
                  <a:lnTo>
                    <a:pt x="10" y="9"/>
                  </a:lnTo>
                  <a:lnTo>
                    <a:pt x="0" y="19"/>
                  </a:lnTo>
                  <a:lnTo>
                    <a:pt x="54" y="4"/>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7" name="Freeform 171">
              <a:extLst>
                <a:ext uri="{FF2B5EF4-FFF2-40B4-BE49-F238E27FC236}">
                  <a16:creationId xmlns:a16="http://schemas.microsoft.com/office/drawing/2014/main" id="{5C8967B6-3D18-4500-BF78-A9AEF0173FC8}"/>
                </a:ext>
              </a:extLst>
            </p:cNvPr>
            <p:cNvSpPr>
              <a:spLocks/>
            </p:cNvSpPr>
            <p:nvPr/>
          </p:nvSpPr>
          <p:spPr bwMode="auto">
            <a:xfrm>
              <a:off x="3180361" y="2233730"/>
              <a:ext cx="98865" cy="31088"/>
            </a:xfrm>
            <a:custGeom>
              <a:avLst/>
              <a:gdLst>
                <a:gd name="T0" fmla="*/ 9 w 54"/>
                <a:gd name="T1" fmla="*/ 3 h 19"/>
                <a:gd name="T2" fmla="*/ 9 w 54"/>
                <a:gd name="T3" fmla="*/ 0 h 19"/>
                <a:gd name="T4" fmla="*/ 9 w 54"/>
                <a:gd name="T5" fmla="*/ 3 h 19"/>
                <a:gd name="T6" fmla="*/ 0 w 54"/>
                <a:gd name="T7" fmla="*/ 3 h 19"/>
                <a:gd name="T8" fmla="*/ 9 w 54"/>
                <a:gd name="T9" fmla="*/ 3 h 19"/>
                <a:gd name="T10" fmla="*/ 0 60000 65536"/>
                <a:gd name="T11" fmla="*/ 0 60000 65536"/>
                <a:gd name="T12" fmla="*/ 0 60000 65536"/>
                <a:gd name="T13" fmla="*/ 0 60000 65536"/>
                <a:gd name="T14" fmla="*/ 0 60000 65536"/>
                <a:gd name="T15" fmla="*/ 0 w 54"/>
                <a:gd name="T16" fmla="*/ 0 h 19"/>
                <a:gd name="T17" fmla="*/ 54 w 54"/>
                <a:gd name="T18" fmla="*/ 19 h 19"/>
              </a:gdLst>
              <a:ahLst/>
              <a:cxnLst>
                <a:cxn ang="T10">
                  <a:pos x="T0" y="T1"/>
                </a:cxn>
                <a:cxn ang="T11">
                  <a:pos x="T2" y="T3"/>
                </a:cxn>
                <a:cxn ang="T12">
                  <a:pos x="T4" y="T5"/>
                </a:cxn>
                <a:cxn ang="T13">
                  <a:pos x="T6" y="T7"/>
                </a:cxn>
                <a:cxn ang="T14">
                  <a:pos x="T8" y="T9"/>
                </a:cxn>
              </a:cxnLst>
              <a:rect l="T15" t="T16" r="T17" b="T18"/>
              <a:pathLst>
                <a:path w="54" h="19">
                  <a:moveTo>
                    <a:pt x="54" y="4"/>
                  </a:moveTo>
                  <a:lnTo>
                    <a:pt x="34" y="0"/>
                  </a:lnTo>
                  <a:lnTo>
                    <a:pt x="10" y="9"/>
                  </a:lnTo>
                  <a:lnTo>
                    <a:pt x="0" y="19"/>
                  </a:lnTo>
                  <a:lnTo>
                    <a:pt x="54" y="4"/>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8" name="Freeform 172">
              <a:extLst>
                <a:ext uri="{FF2B5EF4-FFF2-40B4-BE49-F238E27FC236}">
                  <a16:creationId xmlns:a16="http://schemas.microsoft.com/office/drawing/2014/main" id="{DD1C55DF-C05F-4A5B-92DB-04997D13296D}"/>
                </a:ext>
              </a:extLst>
            </p:cNvPr>
            <p:cNvSpPr>
              <a:spLocks/>
            </p:cNvSpPr>
            <p:nvPr/>
          </p:nvSpPr>
          <p:spPr bwMode="auto">
            <a:xfrm>
              <a:off x="3102820" y="2913793"/>
              <a:ext cx="96926" cy="64120"/>
            </a:xfrm>
            <a:custGeom>
              <a:avLst/>
              <a:gdLst>
                <a:gd name="T0" fmla="*/ 8 w 53"/>
                <a:gd name="T1" fmla="*/ 3 h 38"/>
                <a:gd name="T2" fmla="*/ 8 w 53"/>
                <a:gd name="T3" fmla="*/ 3 h 38"/>
                <a:gd name="T4" fmla="*/ 8 w 53"/>
                <a:gd name="T5" fmla="*/ 0 h 38"/>
                <a:gd name="T6" fmla="*/ 0 w 53"/>
                <a:gd name="T7" fmla="*/ 3 h 38"/>
                <a:gd name="T8" fmla="*/ 8 w 53"/>
                <a:gd name="T9" fmla="*/ 3 h 38"/>
                <a:gd name="T10" fmla="*/ 0 60000 65536"/>
                <a:gd name="T11" fmla="*/ 0 60000 65536"/>
                <a:gd name="T12" fmla="*/ 0 60000 65536"/>
                <a:gd name="T13" fmla="*/ 0 60000 65536"/>
                <a:gd name="T14" fmla="*/ 0 60000 65536"/>
                <a:gd name="T15" fmla="*/ 0 w 53"/>
                <a:gd name="T16" fmla="*/ 0 h 38"/>
                <a:gd name="T17" fmla="*/ 53 w 53"/>
                <a:gd name="T18" fmla="*/ 38 h 38"/>
              </a:gdLst>
              <a:ahLst/>
              <a:cxnLst>
                <a:cxn ang="T10">
                  <a:pos x="T0" y="T1"/>
                </a:cxn>
                <a:cxn ang="T11">
                  <a:pos x="T2" y="T3"/>
                </a:cxn>
                <a:cxn ang="T12">
                  <a:pos x="T4" y="T5"/>
                </a:cxn>
                <a:cxn ang="T13">
                  <a:pos x="T6" y="T7"/>
                </a:cxn>
                <a:cxn ang="T14">
                  <a:pos x="T8" y="T9"/>
                </a:cxn>
              </a:cxnLst>
              <a:rect l="T15" t="T16" r="T17" b="T18"/>
              <a:pathLst>
                <a:path w="53" h="38">
                  <a:moveTo>
                    <a:pt x="53" y="38"/>
                  </a:moveTo>
                  <a:lnTo>
                    <a:pt x="48" y="14"/>
                  </a:lnTo>
                  <a:lnTo>
                    <a:pt x="24" y="0"/>
                  </a:lnTo>
                  <a:lnTo>
                    <a:pt x="0" y="9"/>
                  </a:lnTo>
                  <a:lnTo>
                    <a:pt x="53" y="38"/>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9" name="Freeform 173">
              <a:extLst>
                <a:ext uri="{FF2B5EF4-FFF2-40B4-BE49-F238E27FC236}">
                  <a16:creationId xmlns:a16="http://schemas.microsoft.com/office/drawing/2014/main" id="{AB8E0E00-B6CC-4638-996F-DB6DCF72E2AA}"/>
                </a:ext>
              </a:extLst>
            </p:cNvPr>
            <p:cNvSpPr>
              <a:spLocks/>
            </p:cNvSpPr>
            <p:nvPr/>
          </p:nvSpPr>
          <p:spPr bwMode="auto">
            <a:xfrm>
              <a:off x="3102820" y="2913793"/>
              <a:ext cx="96926" cy="64120"/>
            </a:xfrm>
            <a:custGeom>
              <a:avLst/>
              <a:gdLst>
                <a:gd name="T0" fmla="*/ 8 w 53"/>
                <a:gd name="T1" fmla="*/ 3 h 38"/>
                <a:gd name="T2" fmla="*/ 8 w 53"/>
                <a:gd name="T3" fmla="*/ 3 h 38"/>
                <a:gd name="T4" fmla="*/ 8 w 53"/>
                <a:gd name="T5" fmla="*/ 0 h 38"/>
                <a:gd name="T6" fmla="*/ 0 w 53"/>
                <a:gd name="T7" fmla="*/ 3 h 38"/>
                <a:gd name="T8" fmla="*/ 8 w 53"/>
                <a:gd name="T9" fmla="*/ 3 h 38"/>
                <a:gd name="T10" fmla="*/ 0 60000 65536"/>
                <a:gd name="T11" fmla="*/ 0 60000 65536"/>
                <a:gd name="T12" fmla="*/ 0 60000 65536"/>
                <a:gd name="T13" fmla="*/ 0 60000 65536"/>
                <a:gd name="T14" fmla="*/ 0 60000 65536"/>
                <a:gd name="T15" fmla="*/ 0 w 53"/>
                <a:gd name="T16" fmla="*/ 0 h 38"/>
                <a:gd name="T17" fmla="*/ 53 w 53"/>
                <a:gd name="T18" fmla="*/ 38 h 38"/>
              </a:gdLst>
              <a:ahLst/>
              <a:cxnLst>
                <a:cxn ang="T10">
                  <a:pos x="T0" y="T1"/>
                </a:cxn>
                <a:cxn ang="T11">
                  <a:pos x="T2" y="T3"/>
                </a:cxn>
                <a:cxn ang="T12">
                  <a:pos x="T4" y="T5"/>
                </a:cxn>
                <a:cxn ang="T13">
                  <a:pos x="T6" y="T7"/>
                </a:cxn>
                <a:cxn ang="T14">
                  <a:pos x="T8" y="T9"/>
                </a:cxn>
              </a:cxnLst>
              <a:rect l="T15" t="T16" r="T17" b="T18"/>
              <a:pathLst>
                <a:path w="53" h="38">
                  <a:moveTo>
                    <a:pt x="53" y="38"/>
                  </a:moveTo>
                  <a:lnTo>
                    <a:pt x="48" y="14"/>
                  </a:lnTo>
                  <a:lnTo>
                    <a:pt x="24" y="0"/>
                  </a:lnTo>
                  <a:lnTo>
                    <a:pt x="0" y="9"/>
                  </a:lnTo>
                  <a:lnTo>
                    <a:pt x="53" y="38"/>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0" name="Freeform 174">
              <a:extLst>
                <a:ext uri="{FF2B5EF4-FFF2-40B4-BE49-F238E27FC236}">
                  <a16:creationId xmlns:a16="http://schemas.microsoft.com/office/drawing/2014/main" id="{1852BA53-F28B-4ADF-B9DF-26A13309552D}"/>
                </a:ext>
              </a:extLst>
            </p:cNvPr>
            <p:cNvSpPr>
              <a:spLocks/>
            </p:cNvSpPr>
            <p:nvPr/>
          </p:nvSpPr>
          <p:spPr bwMode="auto">
            <a:xfrm>
              <a:off x="2106417" y="459736"/>
              <a:ext cx="5697332" cy="5529886"/>
            </a:xfrm>
            <a:custGeom>
              <a:avLst/>
              <a:gdLst>
                <a:gd name="T0" fmla="*/ 7 w 3141"/>
                <a:gd name="T1" fmla="*/ 3 h 3295"/>
                <a:gd name="T2" fmla="*/ 7 w 3141"/>
                <a:gd name="T3" fmla="*/ 3 h 3295"/>
                <a:gd name="T4" fmla="*/ 7 w 3141"/>
                <a:gd name="T5" fmla="*/ 3 h 3295"/>
                <a:gd name="T6" fmla="*/ 7 w 3141"/>
                <a:gd name="T7" fmla="*/ 3 h 3295"/>
                <a:gd name="T8" fmla="*/ 7 w 3141"/>
                <a:gd name="T9" fmla="*/ 3 h 3295"/>
                <a:gd name="T10" fmla="*/ 7 w 3141"/>
                <a:gd name="T11" fmla="*/ 3 h 3295"/>
                <a:gd name="T12" fmla="*/ 7 w 3141"/>
                <a:gd name="T13" fmla="*/ 3 h 3295"/>
                <a:gd name="T14" fmla="*/ 7 w 3141"/>
                <a:gd name="T15" fmla="*/ 3 h 3295"/>
                <a:gd name="T16" fmla="*/ 7 w 3141"/>
                <a:gd name="T17" fmla="*/ 3 h 3295"/>
                <a:gd name="T18" fmla="*/ 7 w 3141"/>
                <a:gd name="T19" fmla="*/ 3 h 3295"/>
                <a:gd name="T20" fmla="*/ 7 w 3141"/>
                <a:gd name="T21" fmla="*/ 3 h 3295"/>
                <a:gd name="T22" fmla="*/ 7 w 3141"/>
                <a:gd name="T23" fmla="*/ 3 h 3295"/>
                <a:gd name="T24" fmla="*/ 7 w 3141"/>
                <a:gd name="T25" fmla="*/ 3 h 3295"/>
                <a:gd name="T26" fmla="*/ 7 w 3141"/>
                <a:gd name="T27" fmla="*/ 3 h 3295"/>
                <a:gd name="T28" fmla="*/ 7 w 3141"/>
                <a:gd name="T29" fmla="*/ 3 h 3295"/>
                <a:gd name="T30" fmla="*/ 7 w 3141"/>
                <a:gd name="T31" fmla="*/ 3 h 3295"/>
                <a:gd name="T32" fmla="*/ 7 w 3141"/>
                <a:gd name="T33" fmla="*/ 3 h 3295"/>
                <a:gd name="T34" fmla="*/ 7 w 3141"/>
                <a:gd name="T35" fmla="*/ 3 h 3295"/>
                <a:gd name="T36" fmla="*/ 7 w 3141"/>
                <a:gd name="T37" fmla="*/ 3 h 3295"/>
                <a:gd name="T38" fmla="*/ 7 w 3141"/>
                <a:gd name="T39" fmla="*/ 3 h 3295"/>
                <a:gd name="T40" fmla="*/ 7 w 3141"/>
                <a:gd name="T41" fmla="*/ 3 h 3295"/>
                <a:gd name="T42" fmla="*/ 7 w 3141"/>
                <a:gd name="T43" fmla="*/ 3 h 3295"/>
                <a:gd name="T44" fmla="*/ 7 w 3141"/>
                <a:gd name="T45" fmla="*/ 3 h 3295"/>
                <a:gd name="T46" fmla="*/ 7 w 3141"/>
                <a:gd name="T47" fmla="*/ 3 h 3295"/>
                <a:gd name="T48" fmla="*/ 7 w 3141"/>
                <a:gd name="T49" fmla="*/ 3 h 3295"/>
                <a:gd name="T50" fmla="*/ 7 w 3141"/>
                <a:gd name="T51" fmla="*/ 3 h 3295"/>
                <a:gd name="T52" fmla="*/ 7 w 3141"/>
                <a:gd name="T53" fmla="*/ 3 h 3295"/>
                <a:gd name="T54" fmla="*/ 7 w 3141"/>
                <a:gd name="T55" fmla="*/ 3 h 3295"/>
                <a:gd name="T56" fmla="*/ 7 w 3141"/>
                <a:gd name="T57" fmla="*/ 3 h 3295"/>
                <a:gd name="T58" fmla="*/ 7 w 3141"/>
                <a:gd name="T59" fmla="*/ 3 h 3295"/>
                <a:gd name="T60" fmla="*/ 7 w 3141"/>
                <a:gd name="T61" fmla="*/ 3 h 3295"/>
                <a:gd name="T62" fmla="*/ 7 w 3141"/>
                <a:gd name="T63" fmla="*/ 3 h 3295"/>
                <a:gd name="T64" fmla="*/ 7 w 3141"/>
                <a:gd name="T65" fmla="*/ 3 h 3295"/>
                <a:gd name="T66" fmla="*/ 7 w 3141"/>
                <a:gd name="T67" fmla="*/ 3 h 3295"/>
                <a:gd name="T68" fmla="*/ 7 w 3141"/>
                <a:gd name="T69" fmla="*/ 3 h 3295"/>
                <a:gd name="T70" fmla="*/ 7 w 3141"/>
                <a:gd name="T71" fmla="*/ 3 h 3295"/>
                <a:gd name="T72" fmla="*/ 7 w 3141"/>
                <a:gd name="T73" fmla="*/ 3 h 3295"/>
                <a:gd name="T74" fmla="*/ 7 w 3141"/>
                <a:gd name="T75" fmla="*/ 3 h 3295"/>
                <a:gd name="T76" fmla="*/ 7 w 3141"/>
                <a:gd name="T77" fmla="*/ 3 h 3295"/>
                <a:gd name="T78" fmla="*/ 7 w 3141"/>
                <a:gd name="T79" fmla="*/ 3 h 3295"/>
                <a:gd name="T80" fmla="*/ 7 w 3141"/>
                <a:gd name="T81" fmla="*/ 3 h 3295"/>
                <a:gd name="T82" fmla="*/ 7 w 3141"/>
                <a:gd name="T83" fmla="*/ 3 h 3295"/>
                <a:gd name="T84" fmla="*/ 7 w 3141"/>
                <a:gd name="T85" fmla="*/ 3 h 3295"/>
                <a:gd name="T86" fmla="*/ 7 w 3141"/>
                <a:gd name="T87" fmla="*/ 3 h 3295"/>
                <a:gd name="T88" fmla="*/ 7 w 3141"/>
                <a:gd name="T89" fmla="*/ 3 h 3295"/>
                <a:gd name="T90" fmla="*/ 7 w 3141"/>
                <a:gd name="T91" fmla="*/ 3 h 3295"/>
                <a:gd name="T92" fmla="*/ 7 w 3141"/>
                <a:gd name="T93" fmla="*/ 3 h 3295"/>
                <a:gd name="T94" fmla="*/ 7 w 3141"/>
                <a:gd name="T95" fmla="*/ 3 h 3295"/>
                <a:gd name="T96" fmla="*/ 7 w 3141"/>
                <a:gd name="T97" fmla="*/ 3 h 3295"/>
                <a:gd name="T98" fmla="*/ 7 w 3141"/>
                <a:gd name="T99" fmla="*/ 3 h 3295"/>
                <a:gd name="T100" fmla="*/ 7 w 3141"/>
                <a:gd name="T101" fmla="*/ 3 h 3295"/>
                <a:gd name="T102" fmla="*/ 7 w 3141"/>
                <a:gd name="T103" fmla="*/ 3 h 3295"/>
                <a:gd name="T104" fmla="*/ 7 w 3141"/>
                <a:gd name="T105" fmla="*/ 3 h 3295"/>
                <a:gd name="T106" fmla="*/ 7 w 3141"/>
                <a:gd name="T107" fmla="*/ 3 h 3295"/>
                <a:gd name="T108" fmla="*/ 7 w 3141"/>
                <a:gd name="T109" fmla="*/ 3 h 3295"/>
                <a:gd name="T110" fmla="*/ 7 w 3141"/>
                <a:gd name="T111" fmla="*/ 3 h 3295"/>
                <a:gd name="T112" fmla="*/ 7 w 3141"/>
                <a:gd name="T113" fmla="*/ 3 h 3295"/>
                <a:gd name="T114" fmla="*/ 7 w 3141"/>
                <a:gd name="T115" fmla="*/ 3 h 3295"/>
                <a:gd name="T116" fmla="*/ 7 w 3141"/>
                <a:gd name="T117" fmla="*/ 3 h 3295"/>
                <a:gd name="T118" fmla="*/ 7 w 3141"/>
                <a:gd name="T119" fmla="*/ 3 h 32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41"/>
                <a:gd name="T181" fmla="*/ 0 h 3295"/>
                <a:gd name="T182" fmla="*/ 3141 w 3141"/>
                <a:gd name="T183" fmla="*/ 3295 h 32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41" h="3295">
                  <a:moveTo>
                    <a:pt x="207" y="733"/>
                  </a:moveTo>
                  <a:lnTo>
                    <a:pt x="232" y="700"/>
                  </a:lnTo>
                  <a:lnTo>
                    <a:pt x="251" y="685"/>
                  </a:lnTo>
                  <a:lnTo>
                    <a:pt x="265" y="675"/>
                  </a:lnTo>
                  <a:lnTo>
                    <a:pt x="280" y="675"/>
                  </a:lnTo>
                  <a:lnTo>
                    <a:pt x="294" y="661"/>
                  </a:lnTo>
                  <a:lnTo>
                    <a:pt x="314" y="661"/>
                  </a:lnTo>
                  <a:lnTo>
                    <a:pt x="328" y="656"/>
                  </a:lnTo>
                  <a:lnTo>
                    <a:pt x="338" y="646"/>
                  </a:lnTo>
                  <a:lnTo>
                    <a:pt x="343" y="632"/>
                  </a:lnTo>
                  <a:lnTo>
                    <a:pt x="352" y="613"/>
                  </a:lnTo>
                  <a:lnTo>
                    <a:pt x="372" y="608"/>
                  </a:lnTo>
                  <a:lnTo>
                    <a:pt x="400" y="603"/>
                  </a:lnTo>
                  <a:lnTo>
                    <a:pt x="434" y="598"/>
                  </a:lnTo>
                  <a:lnTo>
                    <a:pt x="454" y="593"/>
                  </a:lnTo>
                  <a:lnTo>
                    <a:pt x="468" y="593"/>
                  </a:lnTo>
                  <a:lnTo>
                    <a:pt x="497" y="617"/>
                  </a:lnTo>
                  <a:lnTo>
                    <a:pt x="511" y="646"/>
                  </a:lnTo>
                  <a:lnTo>
                    <a:pt x="507" y="666"/>
                  </a:lnTo>
                  <a:lnTo>
                    <a:pt x="507" y="704"/>
                  </a:lnTo>
                  <a:lnTo>
                    <a:pt x="497" y="748"/>
                  </a:lnTo>
                  <a:lnTo>
                    <a:pt x="478" y="757"/>
                  </a:lnTo>
                  <a:lnTo>
                    <a:pt x="458" y="782"/>
                  </a:lnTo>
                  <a:lnTo>
                    <a:pt x="425" y="801"/>
                  </a:lnTo>
                  <a:lnTo>
                    <a:pt x="420" y="820"/>
                  </a:lnTo>
                  <a:lnTo>
                    <a:pt x="400" y="844"/>
                  </a:lnTo>
                  <a:lnTo>
                    <a:pt x="415" y="873"/>
                  </a:lnTo>
                  <a:lnTo>
                    <a:pt x="425" y="897"/>
                  </a:lnTo>
                  <a:lnTo>
                    <a:pt x="444" y="912"/>
                  </a:lnTo>
                  <a:lnTo>
                    <a:pt x="434" y="950"/>
                  </a:lnTo>
                  <a:lnTo>
                    <a:pt x="410" y="946"/>
                  </a:lnTo>
                  <a:lnTo>
                    <a:pt x="391" y="970"/>
                  </a:lnTo>
                  <a:lnTo>
                    <a:pt x="372" y="975"/>
                  </a:lnTo>
                  <a:lnTo>
                    <a:pt x="357" y="989"/>
                  </a:lnTo>
                  <a:lnTo>
                    <a:pt x="347" y="1013"/>
                  </a:lnTo>
                  <a:lnTo>
                    <a:pt x="328" y="1018"/>
                  </a:lnTo>
                  <a:lnTo>
                    <a:pt x="328" y="1028"/>
                  </a:lnTo>
                  <a:lnTo>
                    <a:pt x="338" y="1042"/>
                  </a:lnTo>
                  <a:lnTo>
                    <a:pt x="352" y="1061"/>
                  </a:lnTo>
                  <a:lnTo>
                    <a:pt x="352" y="1081"/>
                  </a:lnTo>
                  <a:lnTo>
                    <a:pt x="362" y="1105"/>
                  </a:lnTo>
                  <a:lnTo>
                    <a:pt x="362" y="1119"/>
                  </a:lnTo>
                  <a:lnTo>
                    <a:pt x="381" y="1134"/>
                  </a:lnTo>
                  <a:lnTo>
                    <a:pt x="400" y="1153"/>
                  </a:lnTo>
                  <a:lnTo>
                    <a:pt x="396" y="1172"/>
                  </a:lnTo>
                  <a:lnTo>
                    <a:pt x="381" y="1187"/>
                  </a:lnTo>
                  <a:lnTo>
                    <a:pt x="357" y="1196"/>
                  </a:lnTo>
                  <a:lnTo>
                    <a:pt x="343" y="1206"/>
                  </a:lnTo>
                  <a:lnTo>
                    <a:pt x="333" y="1206"/>
                  </a:lnTo>
                  <a:lnTo>
                    <a:pt x="323" y="1206"/>
                  </a:lnTo>
                  <a:lnTo>
                    <a:pt x="309" y="1216"/>
                  </a:lnTo>
                  <a:lnTo>
                    <a:pt x="285" y="1221"/>
                  </a:lnTo>
                  <a:lnTo>
                    <a:pt x="261" y="1235"/>
                  </a:lnTo>
                  <a:lnTo>
                    <a:pt x="246" y="1235"/>
                  </a:lnTo>
                  <a:lnTo>
                    <a:pt x="227" y="1259"/>
                  </a:lnTo>
                  <a:lnTo>
                    <a:pt x="212" y="1278"/>
                  </a:lnTo>
                  <a:lnTo>
                    <a:pt x="198" y="1298"/>
                  </a:lnTo>
                  <a:lnTo>
                    <a:pt x="193" y="1317"/>
                  </a:lnTo>
                  <a:lnTo>
                    <a:pt x="164" y="1332"/>
                  </a:lnTo>
                  <a:lnTo>
                    <a:pt x="150" y="1322"/>
                  </a:lnTo>
                  <a:lnTo>
                    <a:pt x="135" y="1332"/>
                  </a:lnTo>
                  <a:lnTo>
                    <a:pt x="121" y="1332"/>
                  </a:lnTo>
                  <a:lnTo>
                    <a:pt x="106" y="1351"/>
                  </a:lnTo>
                  <a:lnTo>
                    <a:pt x="101" y="1375"/>
                  </a:lnTo>
                  <a:lnTo>
                    <a:pt x="87" y="1385"/>
                  </a:lnTo>
                  <a:lnTo>
                    <a:pt x="72" y="1394"/>
                  </a:lnTo>
                  <a:lnTo>
                    <a:pt x="77" y="1418"/>
                  </a:lnTo>
                  <a:lnTo>
                    <a:pt x="58" y="1428"/>
                  </a:lnTo>
                  <a:lnTo>
                    <a:pt x="39" y="1443"/>
                  </a:lnTo>
                  <a:lnTo>
                    <a:pt x="24" y="1467"/>
                  </a:lnTo>
                  <a:lnTo>
                    <a:pt x="19" y="1486"/>
                  </a:lnTo>
                  <a:lnTo>
                    <a:pt x="14" y="1510"/>
                  </a:lnTo>
                  <a:lnTo>
                    <a:pt x="34" y="1534"/>
                  </a:lnTo>
                  <a:lnTo>
                    <a:pt x="63" y="1549"/>
                  </a:lnTo>
                  <a:lnTo>
                    <a:pt x="43" y="1573"/>
                  </a:lnTo>
                  <a:lnTo>
                    <a:pt x="5" y="1597"/>
                  </a:lnTo>
                  <a:lnTo>
                    <a:pt x="0" y="1626"/>
                  </a:lnTo>
                  <a:lnTo>
                    <a:pt x="10" y="1664"/>
                  </a:lnTo>
                  <a:lnTo>
                    <a:pt x="14" y="1684"/>
                  </a:lnTo>
                  <a:lnTo>
                    <a:pt x="24" y="1708"/>
                  </a:lnTo>
                  <a:lnTo>
                    <a:pt x="14" y="1732"/>
                  </a:lnTo>
                  <a:lnTo>
                    <a:pt x="19" y="1761"/>
                  </a:lnTo>
                  <a:lnTo>
                    <a:pt x="5" y="1790"/>
                  </a:lnTo>
                  <a:lnTo>
                    <a:pt x="19" y="1809"/>
                  </a:lnTo>
                  <a:lnTo>
                    <a:pt x="24" y="1833"/>
                  </a:lnTo>
                  <a:lnTo>
                    <a:pt x="34" y="1853"/>
                  </a:lnTo>
                  <a:lnTo>
                    <a:pt x="29" y="1882"/>
                  </a:lnTo>
                  <a:lnTo>
                    <a:pt x="53" y="1872"/>
                  </a:lnTo>
                  <a:lnTo>
                    <a:pt x="63" y="1891"/>
                  </a:lnTo>
                  <a:lnTo>
                    <a:pt x="92" y="1901"/>
                  </a:lnTo>
                  <a:lnTo>
                    <a:pt x="116" y="1915"/>
                  </a:lnTo>
                  <a:lnTo>
                    <a:pt x="130" y="1896"/>
                  </a:lnTo>
                  <a:lnTo>
                    <a:pt x="159" y="1886"/>
                  </a:lnTo>
                  <a:lnTo>
                    <a:pt x="183" y="1901"/>
                  </a:lnTo>
                  <a:lnTo>
                    <a:pt x="203" y="1925"/>
                  </a:lnTo>
                  <a:lnTo>
                    <a:pt x="174" y="1949"/>
                  </a:lnTo>
                  <a:lnTo>
                    <a:pt x="159" y="1968"/>
                  </a:lnTo>
                  <a:lnTo>
                    <a:pt x="150" y="1988"/>
                  </a:lnTo>
                  <a:lnTo>
                    <a:pt x="169" y="2002"/>
                  </a:lnTo>
                  <a:lnTo>
                    <a:pt x="188" y="2017"/>
                  </a:lnTo>
                  <a:lnTo>
                    <a:pt x="212" y="2036"/>
                  </a:lnTo>
                  <a:lnTo>
                    <a:pt x="212" y="2060"/>
                  </a:lnTo>
                  <a:lnTo>
                    <a:pt x="207" y="2089"/>
                  </a:lnTo>
                  <a:lnTo>
                    <a:pt x="212" y="2113"/>
                  </a:lnTo>
                  <a:lnTo>
                    <a:pt x="217" y="2147"/>
                  </a:lnTo>
                  <a:lnTo>
                    <a:pt x="222" y="2186"/>
                  </a:lnTo>
                  <a:lnTo>
                    <a:pt x="227" y="2224"/>
                  </a:lnTo>
                  <a:lnTo>
                    <a:pt x="251" y="2229"/>
                  </a:lnTo>
                  <a:lnTo>
                    <a:pt x="256" y="2258"/>
                  </a:lnTo>
                  <a:lnTo>
                    <a:pt x="241" y="2272"/>
                  </a:lnTo>
                  <a:lnTo>
                    <a:pt x="251" y="2297"/>
                  </a:lnTo>
                  <a:lnTo>
                    <a:pt x="265" y="2316"/>
                  </a:lnTo>
                  <a:lnTo>
                    <a:pt x="285" y="2340"/>
                  </a:lnTo>
                  <a:lnTo>
                    <a:pt x="285" y="2364"/>
                  </a:lnTo>
                  <a:lnTo>
                    <a:pt x="261" y="2408"/>
                  </a:lnTo>
                  <a:lnTo>
                    <a:pt x="261" y="2441"/>
                  </a:lnTo>
                  <a:lnTo>
                    <a:pt x="285" y="2456"/>
                  </a:lnTo>
                  <a:lnTo>
                    <a:pt x="285" y="2490"/>
                  </a:lnTo>
                  <a:lnTo>
                    <a:pt x="270" y="2509"/>
                  </a:lnTo>
                  <a:lnTo>
                    <a:pt x="261" y="2533"/>
                  </a:lnTo>
                  <a:lnTo>
                    <a:pt x="251" y="2547"/>
                  </a:lnTo>
                  <a:lnTo>
                    <a:pt x="270" y="2572"/>
                  </a:lnTo>
                  <a:lnTo>
                    <a:pt x="294" y="2591"/>
                  </a:lnTo>
                  <a:lnTo>
                    <a:pt x="309" y="2610"/>
                  </a:lnTo>
                  <a:lnTo>
                    <a:pt x="333" y="2601"/>
                  </a:lnTo>
                  <a:lnTo>
                    <a:pt x="357" y="2610"/>
                  </a:lnTo>
                  <a:lnTo>
                    <a:pt x="381" y="2601"/>
                  </a:lnTo>
                  <a:lnTo>
                    <a:pt x="400" y="2601"/>
                  </a:lnTo>
                  <a:lnTo>
                    <a:pt x="420" y="2605"/>
                  </a:lnTo>
                  <a:lnTo>
                    <a:pt x="429" y="2629"/>
                  </a:lnTo>
                  <a:lnTo>
                    <a:pt x="434" y="2654"/>
                  </a:lnTo>
                  <a:lnTo>
                    <a:pt x="444" y="2673"/>
                  </a:lnTo>
                  <a:lnTo>
                    <a:pt x="449" y="2692"/>
                  </a:lnTo>
                  <a:lnTo>
                    <a:pt x="454" y="2721"/>
                  </a:lnTo>
                  <a:lnTo>
                    <a:pt x="444" y="2726"/>
                  </a:lnTo>
                  <a:lnTo>
                    <a:pt x="463" y="2755"/>
                  </a:lnTo>
                  <a:lnTo>
                    <a:pt x="478" y="2784"/>
                  </a:lnTo>
                  <a:lnTo>
                    <a:pt x="492" y="2808"/>
                  </a:lnTo>
                  <a:lnTo>
                    <a:pt x="507" y="2798"/>
                  </a:lnTo>
                  <a:lnTo>
                    <a:pt x="531" y="2803"/>
                  </a:lnTo>
                  <a:lnTo>
                    <a:pt x="555" y="2818"/>
                  </a:lnTo>
                  <a:lnTo>
                    <a:pt x="569" y="2813"/>
                  </a:lnTo>
                  <a:lnTo>
                    <a:pt x="589" y="2832"/>
                  </a:lnTo>
                  <a:lnTo>
                    <a:pt x="622" y="2832"/>
                  </a:lnTo>
                  <a:lnTo>
                    <a:pt x="647" y="2847"/>
                  </a:lnTo>
                  <a:lnTo>
                    <a:pt x="656" y="2876"/>
                  </a:lnTo>
                  <a:lnTo>
                    <a:pt x="666" y="2900"/>
                  </a:lnTo>
                  <a:lnTo>
                    <a:pt x="661" y="2929"/>
                  </a:lnTo>
                  <a:lnTo>
                    <a:pt x="675" y="2943"/>
                  </a:lnTo>
                  <a:lnTo>
                    <a:pt x="685" y="2953"/>
                  </a:lnTo>
                  <a:lnTo>
                    <a:pt x="709" y="2958"/>
                  </a:lnTo>
                  <a:lnTo>
                    <a:pt x="724" y="2987"/>
                  </a:lnTo>
                  <a:lnTo>
                    <a:pt x="743" y="2982"/>
                  </a:lnTo>
                  <a:lnTo>
                    <a:pt x="757" y="3011"/>
                  </a:lnTo>
                  <a:lnTo>
                    <a:pt x="753" y="3040"/>
                  </a:lnTo>
                  <a:lnTo>
                    <a:pt x="782" y="3069"/>
                  </a:lnTo>
                  <a:lnTo>
                    <a:pt x="786" y="3102"/>
                  </a:lnTo>
                  <a:lnTo>
                    <a:pt x="777" y="3117"/>
                  </a:lnTo>
                  <a:lnTo>
                    <a:pt x="786" y="3131"/>
                  </a:lnTo>
                  <a:lnTo>
                    <a:pt x="825" y="3146"/>
                  </a:lnTo>
                  <a:lnTo>
                    <a:pt x="830" y="3184"/>
                  </a:lnTo>
                  <a:lnTo>
                    <a:pt x="839" y="3199"/>
                  </a:lnTo>
                  <a:lnTo>
                    <a:pt x="941" y="3199"/>
                  </a:lnTo>
                  <a:lnTo>
                    <a:pt x="960" y="3233"/>
                  </a:lnTo>
                  <a:lnTo>
                    <a:pt x="960" y="3257"/>
                  </a:lnTo>
                  <a:lnTo>
                    <a:pt x="989" y="3281"/>
                  </a:lnTo>
                  <a:lnTo>
                    <a:pt x="1023" y="3286"/>
                  </a:lnTo>
                  <a:lnTo>
                    <a:pt x="1037" y="3276"/>
                  </a:lnTo>
                  <a:lnTo>
                    <a:pt x="1066" y="3266"/>
                  </a:lnTo>
                  <a:lnTo>
                    <a:pt x="1090" y="3252"/>
                  </a:lnTo>
                  <a:lnTo>
                    <a:pt x="1119" y="3257"/>
                  </a:lnTo>
                  <a:lnTo>
                    <a:pt x="1158" y="3252"/>
                  </a:lnTo>
                  <a:lnTo>
                    <a:pt x="1187" y="3266"/>
                  </a:lnTo>
                  <a:lnTo>
                    <a:pt x="1221" y="3266"/>
                  </a:lnTo>
                  <a:lnTo>
                    <a:pt x="1240" y="3266"/>
                  </a:lnTo>
                  <a:lnTo>
                    <a:pt x="1288" y="3242"/>
                  </a:lnTo>
                  <a:lnTo>
                    <a:pt x="1303" y="3262"/>
                  </a:lnTo>
                  <a:lnTo>
                    <a:pt x="1336" y="3233"/>
                  </a:lnTo>
                  <a:lnTo>
                    <a:pt x="1356" y="3204"/>
                  </a:lnTo>
                  <a:lnTo>
                    <a:pt x="1375" y="3199"/>
                  </a:lnTo>
                  <a:lnTo>
                    <a:pt x="1409" y="3184"/>
                  </a:lnTo>
                  <a:lnTo>
                    <a:pt x="1438" y="3213"/>
                  </a:lnTo>
                  <a:lnTo>
                    <a:pt x="1452" y="3213"/>
                  </a:lnTo>
                  <a:lnTo>
                    <a:pt x="1481" y="3199"/>
                  </a:lnTo>
                  <a:lnTo>
                    <a:pt x="1520" y="3266"/>
                  </a:lnTo>
                  <a:lnTo>
                    <a:pt x="1563" y="3242"/>
                  </a:lnTo>
                  <a:lnTo>
                    <a:pt x="1602" y="3295"/>
                  </a:lnTo>
                  <a:lnTo>
                    <a:pt x="1664" y="3276"/>
                  </a:lnTo>
                  <a:lnTo>
                    <a:pt x="1689" y="3271"/>
                  </a:lnTo>
                  <a:lnTo>
                    <a:pt x="1713" y="3233"/>
                  </a:lnTo>
                  <a:lnTo>
                    <a:pt x="1718" y="3204"/>
                  </a:lnTo>
                  <a:lnTo>
                    <a:pt x="1713" y="3170"/>
                  </a:lnTo>
                  <a:lnTo>
                    <a:pt x="1718" y="3151"/>
                  </a:lnTo>
                  <a:lnTo>
                    <a:pt x="1742" y="3160"/>
                  </a:lnTo>
                  <a:lnTo>
                    <a:pt x="1766" y="3175"/>
                  </a:lnTo>
                  <a:lnTo>
                    <a:pt x="1795" y="3151"/>
                  </a:lnTo>
                  <a:lnTo>
                    <a:pt x="1809" y="3122"/>
                  </a:lnTo>
                  <a:lnTo>
                    <a:pt x="1814" y="3093"/>
                  </a:lnTo>
                  <a:lnTo>
                    <a:pt x="1829" y="3073"/>
                  </a:lnTo>
                  <a:lnTo>
                    <a:pt x="1843" y="3073"/>
                  </a:lnTo>
                  <a:lnTo>
                    <a:pt x="1867" y="3064"/>
                  </a:lnTo>
                  <a:lnTo>
                    <a:pt x="1882" y="3030"/>
                  </a:lnTo>
                  <a:lnTo>
                    <a:pt x="1853" y="3001"/>
                  </a:lnTo>
                  <a:lnTo>
                    <a:pt x="1838" y="2991"/>
                  </a:lnTo>
                  <a:lnTo>
                    <a:pt x="1833" y="2967"/>
                  </a:lnTo>
                  <a:lnTo>
                    <a:pt x="1829" y="2938"/>
                  </a:lnTo>
                  <a:lnTo>
                    <a:pt x="1819" y="2919"/>
                  </a:lnTo>
                  <a:lnTo>
                    <a:pt x="1838" y="2900"/>
                  </a:lnTo>
                  <a:lnTo>
                    <a:pt x="1862" y="2890"/>
                  </a:lnTo>
                  <a:lnTo>
                    <a:pt x="1867" y="2866"/>
                  </a:lnTo>
                  <a:lnTo>
                    <a:pt x="1896" y="2876"/>
                  </a:lnTo>
                  <a:lnTo>
                    <a:pt x="1915" y="2876"/>
                  </a:lnTo>
                  <a:lnTo>
                    <a:pt x="1925" y="2861"/>
                  </a:lnTo>
                  <a:lnTo>
                    <a:pt x="1949" y="2861"/>
                  </a:lnTo>
                  <a:lnTo>
                    <a:pt x="1973" y="2861"/>
                  </a:lnTo>
                  <a:lnTo>
                    <a:pt x="1993" y="2847"/>
                  </a:lnTo>
                  <a:lnTo>
                    <a:pt x="2012" y="2827"/>
                  </a:lnTo>
                  <a:lnTo>
                    <a:pt x="2031" y="2803"/>
                  </a:lnTo>
                  <a:lnTo>
                    <a:pt x="2036" y="2779"/>
                  </a:lnTo>
                  <a:lnTo>
                    <a:pt x="2026" y="2760"/>
                  </a:lnTo>
                  <a:lnTo>
                    <a:pt x="2012" y="2731"/>
                  </a:lnTo>
                  <a:lnTo>
                    <a:pt x="2046" y="2721"/>
                  </a:lnTo>
                  <a:lnTo>
                    <a:pt x="2075" y="2716"/>
                  </a:lnTo>
                  <a:lnTo>
                    <a:pt x="2099" y="2721"/>
                  </a:lnTo>
                  <a:lnTo>
                    <a:pt x="2123" y="2740"/>
                  </a:lnTo>
                  <a:lnTo>
                    <a:pt x="2152" y="2750"/>
                  </a:lnTo>
                  <a:lnTo>
                    <a:pt x="2186" y="2769"/>
                  </a:lnTo>
                  <a:lnTo>
                    <a:pt x="2219" y="2798"/>
                  </a:lnTo>
                  <a:lnTo>
                    <a:pt x="2268" y="2789"/>
                  </a:lnTo>
                  <a:lnTo>
                    <a:pt x="2301" y="2798"/>
                  </a:lnTo>
                  <a:lnTo>
                    <a:pt x="2335" y="2789"/>
                  </a:lnTo>
                  <a:lnTo>
                    <a:pt x="2359" y="2794"/>
                  </a:lnTo>
                  <a:lnTo>
                    <a:pt x="2383" y="2794"/>
                  </a:lnTo>
                  <a:lnTo>
                    <a:pt x="2403" y="2798"/>
                  </a:lnTo>
                  <a:lnTo>
                    <a:pt x="2427" y="2803"/>
                  </a:lnTo>
                  <a:lnTo>
                    <a:pt x="2436" y="2779"/>
                  </a:lnTo>
                  <a:lnTo>
                    <a:pt x="2441" y="2755"/>
                  </a:lnTo>
                  <a:lnTo>
                    <a:pt x="2441" y="2726"/>
                  </a:lnTo>
                  <a:lnTo>
                    <a:pt x="2441" y="2692"/>
                  </a:lnTo>
                  <a:lnTo>
                    <a:pt x="2456" y="2687"/>
                  </a:lnTo>
                  <a:lnTo>
                    <a:pt x="2456" y="2683"/>
                  </a:lnTo>
                  <a:lnTo>
                    <a:pt x="2456" y="2678"/>
                  </a:lnTo>
                  <a:lnTo>
                    <a:pt x="2456" y="2668"/>
                  </a:lnTo>
                  <a:lnTo>
                    <a:pt x="2456" y="2654"/>
                  </a:lnTo>
                  <a:lnTo>
                    <a:pt x="2456" y="2649"/>
                  </a:lnTo>
                  <a:lnTo>
                    <a:pt x="2456" y="2644"/>
                  </a:lnTo>
                  <a:lnTo>
                    <a:pt x="2465" y="2634"/>
                  </a:lnTo>
                  <a:lnTo>
                    <a:pt x="2456" y="2596"/>
                  </a:lnTo>
                  <a:lnTo>
                    <a:pt x="2446" y="2591"/>
                  </a:lnTo>
                  <a:lnTo>
                    <a:pt x="2417" y="2586"/>
                  </a:lnTo>
                  <a:lnTo>
                    <a:pt x="2412" y="2567"/>
                  </a:lnTo>
                  <a:lnTo>
                    <a:pt x="2417" y="2533"/>
                  </a:lnTo>
                  <a:lnTo>
                    <a:pt x="2432" y="2499"/>
                  </a:lnTo>
                  <a:lnTo>
                    <a:pt x="2432" y="2456"/>
                  </a:lnTo>
                  <a:lnTo>
                    <a:pt x="2451" y="2436"/>
                  </a:lnTo>
                  <a:lnTo>
                    <a:pt x="2465" y="2427"/>
                  </a:lnTo>
                  <a:lnTo>
                    <a:pt x="2489" y="2403"/>
                  </a:lnTo>
                  <a:lnTo>
                    <a:pt x="2509" y="2383"/>
                  </a:lnTo>
                  <a:lnTo>
                    <a:pt x="2509" y="2364"/>
                  </a:lnTo>
                  <a:lnTo>
                    <a:pt x="2514" y="2340"/>
                  </a:lnTo>
                  <a:lnTo>
                    <a:pt x="2509" y="2316"/>
                  </a:lnTo>
                  <a:lnTo>
                    <a:pt x="2528" y="2301"/>
                  </a:lnTo>
                  <a:lnTo>
                    <a:pt x="2557" y="2297"/>
                  </a:lnTo>
                  <a:lnTo>
                    <a:pt x="2576" y="2301"/>
                  </a:lnTo>
                  <a:lnTo>
                    <a:pt x="2600" y="2316"/>
                  </a:lnTo>
                  <a:lnTo>
                    <a:pt x="2620" y="2311"/>
                  </a:lnTo>
                  <a:lnTo>
                    <a:pt x="2625" y="2292"/>
                  </a:lnTo>
                  <a:lnTo>
                    <a:pt x="2629" y="2268"/>
                  </a:lnTo>
                  <a:lnTo>
                    <a:pt x="2639" y="2248"/>
                  </a:lnTo>
                  <a:lnTo>
                    <a:pt x="2658" y="2239"/>
                  </a:lnTo>
                  <a:lnTo>
                    <a:pt x="2678" y="2229"/>
                  </a:lnTo>
                  <a:lnTo>
                    <a:pt x="2697" y="2234"/>
                  </a:lnTo>
                  <a:lnTo>
                    <a:pt x="2716" y="2248"/>
                  </a:lnTo>
                  <a:lnTo>
                    <a:pt x="2740" y="2258"/>
                  </a:lnTo>
                  <a:lnTo>
                    <a:pt x="2755" y="2248"/>
                  </a:lnTo>
                  <a:lnTo>
                    <a:pt x="2784" y="2248"/>
                  </a:lnTo>
                  <a:lnTo>
                    <a:pt x="2789" y="2224"/>
                  </a:lnTo>
                  <a:lnTo>
                    <a:pt x="2764" y="2195"/>
                  </a:lnTo>
                  <a:lnTo>
                    <a:pt x="2764" y="2166"/>
                  </a:lnTo>
                  <a:lnTo>
                    <a:pt x="2760" y="2133"/>
                  </a:lnTo>
                  <a:lnTo>
                    <a:pt x="2764" y="2118"/>
                  </a:lnTo>
                  <a:lnTo>
                    <a:pt x="2774" y="2094"/>
                  </a:lnTo>
                  <a:lnTo>
                    <a:pt x="2789" y="2089"/>
                  </a:lnTo>
                  <a:lnTo>
                    <a:pt x="2813" y="2084"/>
                  </a:lnTo>
                  <a:lnTo>
                    <a:pt x="2827" y="2065"/>
                  </a:lnTo>
                  <a:lnTo>
                    <a:pt x="2827" y="2036"/>
                  </a:lnTo>
                  <a:lnTo>
                    <a:pt x="2818" y="2007"/>
                  </a:lnTo>
                  <a:lnTo>
                    <a:pt x="2803" y="1997"/>
                  </a:lnTo>
                  <a:lnTo>
                    <a:pt x="2808" y="1973"/>
                  </a:lnTo>
                  <a:lnTo>
                    <a:pt x="2808" y="1944"/>
                  </a:lnTo>
                  <a:lnTo>
                    <a:pt x="2822" y="1940"/>
                  </a:lnTo>
                  <a:lnTo>
                    <a:pt x="2837" y="1944"/>
                  </a:lnTo>
                  <a:lnTo>
                    <a:pt x="2856" y="1944"/>
                  </a:lnTo>
                  <a:lnTo>
                    <a:pt x="2875" y="1959"/>
                  </a:lnTo>
                  <a:lnTo>
                    <a:pt x="2895" y="1964"/>
                  </a:lnTo>
                  <a:lnTo>
                    <a:pt x="2914" y="1983"/>
                  </a:lnTo>
                  <a:lnTo>
                    <a:pt x="2933" y="1978"/>
                  </a:lnTo>
                  <a:lnTo>
                    <a:pt x="2957" y="1978"/>
                  </a:lnTo>
                  <a:lnTo>
                    <a:pt x="2967" y="1949"/>
                  </a:lnTo>
                  <a:lnTo>
                    <a:pt x="2982" y="1940"/>
                  </a:lnTo>
                  <a:lnTo>
                    <a:pt x="2996" y="1920"/>
                  </a:lnTo>
                  <a:lnTo>
                    <a:pt x="3006" y="1901"/>
                  </a:lnTo>
                  <a:lnTo>
                    <a:pt x="3020" y="1896"/>
                  </a:lnTo>
                  <a:lnTo>
                    <a:pt x="3030" y="1877"/>
                  </a:lnTo>
                  <a:lnTo>
                    <a:pt x="3039" y="1853"/>
                  </a:lnTo>
                  <a:lnTo>
                    <a:pt x="3049" y="1833"/>
                  </a:lnTo>
                  <a:lnTo>
                    <a:pt x="3054" y="1814"/>
                  </a:lnTo>
                  <a:lnTo>
                    <a:pt x="3073" y="1785"/>
                  </a:lnTo>
                  <a:lnTo>
                    <a:pt x="3083" y="1756"/>
                  </a:lnTo>
                  <a:lnTo>
                    <a:pt x="3097" y="1732"/>
                  </a:lnTo>
                  <a:lnTo>
                    <a:pt x="3112" y="1703"/>
                  </a:lnTo>
                  <a:lnTo>
                    <a:pt x="3122" y="1684"/>
                  </a:lnTo>
                  <a:lnTo>
                    <a:pt x="3131" y="1669"/>
                  </a:lnTo>
                  <a:lnTo>
                    <a:pt x="3141" y="1655"/>
                  </a:lnTo>
                  <a:lnTo>
                    <a:pt x="3126" y="1645"/>
                  </a:lnTo>
                  <a:lnTo>
                    <a:pt x="3112" y="1631"/>
                  </a:lnTo>
                  <a:lnTo>
                    <a:pt x="3102" y="1611"/>
                  </a:lnTo>
                  <a:lnTo>
                    <a:pt x="3097" y="1587"/>
                  </a:lnTo>
                  <a:lnTo>
                    <a:pt x="3073" y="1573"/>
                  </a:lnTo>
                  <a:lnTo>
                    <a:pt x="3059" y="1554"/>
                  </a:lnTo>
                  <a:lnTo>
                    <a:pt x="3035" y="1554"/>
                  </a:lnTo>
                  <a:lnTo>
                    <a:pt x="3006" y="1554"/>
                  </a:lnTo>
                  <a:lnTo>
                    <a:pt x="2982" y="1539"/>
                  </a:lnTo>
                  <a:lnTo>
                    <a:pt x="2962" y="1515"/>
                  </a:lnTo>
                  <a:lnTo>
                    <a:pt x="2953" y="1496"/>
                  </a:lnTo>
                  <a:lnTo>
                    <a:pt x="2933" y="1471"/>
                  </a:lnTo>
                  <a:lnTo>
                    <a:pt x="2933" y="1452"/>
                  </a:lnTo>
                  <a:lnTo>
                    <a:pt x="2933" y="1438"/>
                  </a:lnTo>
                  <a:lnTo>
                    <a:pt x="2933" y="1418"/>
                  </a:lnTo>
                  <a:lnTo>
                    <a:pt x="2943" y="1404"/>
                  </a:lnTo>
                  <a:lnTo>
                    <a:pt x="2948" y="1380"/>
                  </a:lnTo>
                  <a:lnTo>
                    <a:pt x="2962" y="1365"/>
                  </a:lnTo>
                  <a:lnTo>
                    <a:pt x="2943" y="1341"/>
                  </a:lnTo>
                  <a:lnTo>
                    <a:pt x="2933" y="1312"/>
                  </a:lnTo>
                  <a:lnTo>
                    <a:pt x="2909" y="1307"/>
                  </a:lnTo>
                  <a:lnTo>
                    <a:pt x="2904" y="1288"/>
                  </a:lnTo>
                  <a:lnTo>
                    <a:pt x="2914" y="1274"/>
                  </a:lnTo>
                  <a:lnTo>
                    <a:pt x="2929" y="1259"/>
                  </a:lnTo>
                  <a:lnTo>
                    <a:pt x="2919" y="1221"/>
                  </a:lnTo>
                  <a:lnTo>
                    <a:pt x="2909" y="1196"/>
                  </a:lnTo>
                  <a:lnTo>
                    <a:pt x="2904" y="1172"/>
                  </a:lnTo>
                  <a:lnTo>
                    <a:pt x="2900" y="1148"/>
                  </a:lnTo>
                  <a:lnTo>
                    <a:pt x="2866" y="1153"/>
                  </a:lnTo>
                  <a:lnTo>
                    <a:pt x="2842" y="1158"/>
                  </a:lnTo>
                  <a:lnTo>
                    <a:pt x="2822" y="1143"/>
                  </a:lnTo>
                  <a:lnTo>
                    <a:pt x="2803" y="1148"/>
                  </a:lnTo>
                  <a:lnTo>
                    <a:pt x="2779" y="1148"/>
                  </a:lnTo>
                  <a:lnTo>
                    <a:pt x="2769" y="1139"/>
                  </a:lnTo>
                  <a:lnTo>
                    <a:pt x="2760" y="1124"/>
                  </a:lnTo>
                  <a:lnTo>
                    <a:pt x="2750" y="1100"/>
                  </a:lnTo>
                  <a:lnTo>
                    <a:pt x="2731" y="1076"/>
                  </a:lnTo>
                  <a:lnTo>
                    <a:pt x="2707" y="1061"/>
                  </a:lnTo>
                  <a:lnTo>
                    <a:pt x="2707" y="1037"/>
                  </a:lnTo>
                  <a:lnTo>
                    <a:pt x="2687" y="1013"/>
                  </a:lnTo>
                  <a:lnTo>
                    <a:pt x="2682" y="994"/>
                  </a:lnTo>
                  <a:lnTo>
                    <a:pt x="2663" y="975"/>
                  </a:lnTo>
                  <a:lnTo>
                    <a:pt x="2644" y="946"/>
                  </a:lnTo>
                  <a:lnTo>
                    <a:pt x="2639" y="926"/>
                  </a:lnTo>
                  <a:lnTo>
                    <a:pt x="2629" y="902"/>
                  </a:lnTo>
                  <a:lnTo>
                    <a:pt x="2620" y="883"/>
                  </a:lnTo>
                  <a:lnTo>
                    <a:pt x="2620" y="868"/>
                  </a:lnTo>
                  <a:lnTo>
                    <a:pt x="2620" y="849"/>
                  </a:lnTo>
                  <a:lnTo>
                    <a:pt x="2620" y="825"/>
                  </a:lnTo>
                  <a:lnTo>
                    <a:pt x="2620" y="806"/>
                  </a:lnTo>
                  <a:lnTo>
                    <a:pt x="2610" y="791"/>
                  </a:lnTo>
                  <a:lnTo>
                    <a:pt x="2615" y="777"/>
                  </a:lnTo>
                  <a:lnTo>
                    <a:pt x="2625" y="762"/>
                  </a:lnTo>
                  <a:lnTo>
                    <a:pt x="2615" y="738"/>
                  </a:lnTo>
                  <a:lnTo>
                    <a:pt x="2620" y="719"/>
                  </a:lnTo>
                  <a:lnTo>
                    <a:pt x="2610" y="700"/>
                  </a:lnTo>
                  <a:lnTo>
                    <a:pt x="2600" y="675"/>
                  </a:lnTo>
                  <a:lnTo>
                    <a:pt x="2591" y="661"/>
                  </a:lnTo>
                  <a:lnTo>
                    <a:pt x="2581" y="642"/>
                  </a:lnTo>
                  <a:lnTo>
                    <a:pt x="2576" y="622"/>
                  </a:lnTo>
                  <a:lnTo>
                    <a:pt x="2572" y="603"/>
                  </a:lnTo>
                  <a:lnTo>
                    <a:pt x="2567" y="579"/>
                  </a:lnTo>
                  <a:lnTo>
                    <a:pt x="2576" y="560"/>
                  </a:lnTo>
                  <a:lnTo>
                    <a:pt x="2576" y="535"/>
                  </a:lnTo>
                  <a:lnTo>
                    <a:pt x="2576" y="516"/>
                  </a:lnTo>
                  <a:lnTo>
                    <a:pt x="2581" y="497"/>
                  </a:lnTo>
                  <a:lnTo>
                    <a:pt x="2581" y="473"/>
                  </a:lnTo>
                  <a:lnTo>
                    <a:pt x="2586" y="449"/>
                  </a:lnTo>
                  <a:lnTo>
                    <a:pt x="2615" y="439"/>
                  </a:lnTo>
                  <a:lnTo>
                    <a:pt x="2634" y="415"/>
                  </a:lnTo>
                  <a:lnTo>
                    <a:pt x="2668" y="405"/>
                  </a:lnTo>
                  <a:lnTo>
                    <a:pt x="2663" y="376"/>
                  </a:lnTo>
                  <a:lnTo>
                    <a:pt x="2663" y="352"/>
                  </a:lnTo>
                  <a:lnTo>
                    <a:pt x="2654" y="333"/>
                  </a:lnTo>
                  <a:lnTo>
                    <a:pt x="2654" y="314"/>
                  </a:lnTo>
                  <a:lnTo>
                    <a:pt x="2644" y="289"/>
                  </a:lnTo>
                  <a:lnTo>
                    <a:pt x="2629" y="265"/>
                  </a:lnTo>
                  <a:lnTo>
                    <a:pt x="2629" y="241"/>
                  </a:lnTo>
                  <a:lnTo>
                    <a:pt x="2634" y="227"/>
                  </a:lnTo>
                  <a:lnTo>
                    <a:pt x="2625" y="212"/>
                  </a:lnTo>
                  <a:lnTo>
                    <a:pt x="2625" y="193"/>
                  </a:lnTo>
                  <a:lnTo>
                    <a:pt x="2600" y="183"/>
                  </a:lnTo>
                  <a:lnTo>
                    <a:pt x="2591" y="164"/>
                  </a:lnTo>
                  <a:lnTo>
                    <a:pt x="2586" y="140"/>
                  </a:lnTo>
                  <a:lnTo>
                    <a:pt x="2591" y="121"/>
                  </a:lnTo>
                  <a:lnTo>
                    <a:pt x="2552" y="111"/>
                  </a:lnTo>
                  <a:lnTo>
                    <a:pt x="2543" y="106"/>
                  </a:lnTo>
                  <a:lnTo>
                    <a:pt x="2523" y="87"/>
                  </a:lnTo>
                  <a:lnTo>
                    <a:pt x="2509" y="96"/>
                  </a:lnTo>
                  <a:lnTo>
                    <a:pt x="2499" y="92"/>
                  </a:lnTo>
                  <a:lnTo>
                    <a:pt x="2480" y="82"/>
                  </a:lnTo>
                  <a:lnTo>
                    <a:pt x="2456" y="82"/>
                  </a:lnTo>
                  <a:lnTo>
                    <a:pt x="2446" y="63"/>
                  </a:lnTo>
                  <a:lnTo>
                    <a:pt x="2436" y="63"/>
                  </a:lnTo>
                  <a:lnTo>
                    <a:pt x="2422" y="53"/>
                  </a:lnTo>
                  <a:lnTo>
                    <a:pt x="2403" y="43"/>
                  </a:lnTo>
                  <a:lnTo>
                    <a:pt x="2383" y="29"/>
                  </a:lnTo>
                  <a:lnTo>
                    <a:pt x="2364" y="24"/>
                  </a:lnTo>
                  <a:lnTo>
                    <a:pt x="2335" y="38"/>
                  </a:lnTo>
                  <a:lnTo>
                    <a:pt x="2316" y="34"/>
                  </a:lnTo>
                  <a:lnTo>
                    <a:pt x="2301" y="48"/>
                  </a:lnTo>
                  <a:lnTo>
                    <a:pt x="2287" y="48"/>
                  </a:lnTo>
                  <a:lnTo>
                    <a:pt x="2263" y="34"/>
                  </a:lnTo>
                  <a:lnTo>
                    <a:pt x="2229" y="48"/>
                  </a:lnTo>
                  <a:lnTo>
                    <a:pt x="2190" y="43"/>
                  </a:lnTo>
                  <a:lnTo>
                    <a:pt x="2157" y="53"/>
                  </a:lnTo>
                  <a:lnTo>
                    <a:pt x="2128" y="63"/>
                  </a:lnTo>
                  <a:lnTo>
                    <a:pt x="2104" y="58"/>
                  </a:lnTo>
                  <a:lnTo>
                    <a:pt x="2113" y="38"/>
                  </a:lnTo>
                  <a:lnTo>
                    <a:pt x="2104" y="29"/>
                  </a:lnTo>
                  <a:lnTo>
                    <a:pt x="2079" y="10"/>
                  </a:lnTo>
                  <a:lnTo>
                    <a:pt x="2055" y="0"/>
                  </a:lnTo>
                  <a:lnTo>
                    <a:pt x="2031" y="5"/>
                  </a:lnTo>
                  <a:lnTo>
                    <a:pt x="2022" y="29"/>
                  </a:lnTo>
                  <a:lnTo>
                    <a:pt x="2041" y="53"/>
                  </a:lnTo>
                  <a:lnTo>
                    <a:pt x="2012" y="58"/>
                  </a:lnTo>
                  <a:lnTo>
                    <a:pt x="1993" y="67"/>
                  </a:lnTo>
                  <a:lnTo>
                    <a:pt x="1978" y="82"/>
                  </a:lnTo>
                  <a:lnTo>
                    <a:pt x="1949" y="87"/>
                  </a:lnTo>
                  <a:lnTo>
                    <a:pt x="1935" y="82"/>
                  </a:lnTo>
                  <a:lnTo>
                    <a:pt x="1915" y="82"/>
                  </a:lnTo>
                  <a:lnTo>
                    <a:pt x="1911" y="67"/>
                  </a:lnTo>
                  <a:lnTo>
                    <a:pt x="1886" y="72"/>
                  </a:lnTo>
                  <a:lnTo>
                    <a:pt x="1867" y="77"/>
                  </a:lnTo>
                  <a:lnTo>
                    <a:pt x="1886" y="106"/>
                  </a:lnTo>
                  <a:lnTo>
                    <a:pt x="1877" y="130"/>
                  </a:lnTo>
                  <a:lnTo>
                    <a:pt x="1877" y="154"/>
                  </a:lnTo>
                  <a:lnTo>
                    <a:pt x="1857" y="154"/>
                  </a:lnTo>
                  <a:lnTo>
                    <a:pt x="1843" y="169"/>
                  </a:lnTo>
                  <a:lnTo>
                    <a:pt x="1843" y="198"/>
                  </a:lnTo>
                  <a:lnTo>
                    <a:pt x="1829" y="217"/>
                  </a:lnTo>
                  <a:lnTo>
                    <a:pt x="1829" y="241"/>
                  </a:lnTo>
                  <a:lnTo>
                    <a:pt x="1838" y="265"/>
                  </a:lnTo>
                  <a:lnTo>
                    <a:pt x="1833" y="280"/>
                  </a:lnTo>
                  <a:lnTo>
                    <a:pt x="1829" y="304"/>
                  </a:lnTo>
                  <a:lnTo>
                    <a:pt x="1848" y="342"/>
                  </a:lnTo>
                  <a:lnTo>
                    <a:pt x="1838" y="376"/>
                  </a:lnTo>
                  <a:lnTo>
                    <a:pt x="1804" y="405"/>
                  </a:lnTo>
                  <a:lnTo>
                    <a:pt x="1766" y="424"/>
                  </a:lnTo>
                  <a:lnTo>
                    <a:pt x="1747" y="405"/>
                  </a:lnTo>
                  <a:lnTo>
                    <a:pt x="1713" y="415"/>
                  </a:lnTo>
                  <a:lnTo>
                    <a:pt x="1689" y="429"/>
                  </a:lnTo>
                  <a:lnTo>
                    <a:pt x="1679" y="458"/>
                  </a:lnTo>
                  <a:lnTo>
                    <a:pt x="1684" y="487"/>
                  </a:lnTo>
                  <a:lnTo>
                    <a:pt x="1679" y="511"/>
                  </a:lnTo>
                  <a:lnTo>
                    <a:pt x="1679" y="540"/>
                  </a:lnTo>
                  <a:lnTo>
                    <a:pt x="1650" y="560"/>
                  </a:lnTo>
                  <a:lnTo>
                    <a:pt x="1602" y="589"/>
                  </a:lnTo>
                  <a:lnTo>
                    <a:pt x="1578" y="598"/>
                  </a:lnTo>
                  <a:lnTo>
                    <a:pt x="1563" y="603"/>
                  </a:lnTo>
                  <a:lnTo>
                    <a:pt x="1529" y="613"/>
                  </a:lnTo>
                  <a:lnTo>
                    <a:pt x="1496" y="593"/>
                  </a:lnTo>
                  <a:lnTo>
                    <a:pt x="1481" y="593"/>
                  </a:lnTo>
                  <a:lnTo>
                    <a:pt x="1457" y="598"/>
                  </a:lnTo>
                  <a:lnTo>
                    <a:pt x="1438" y="593"/>
                  </a:lnTo>
                  <a:lnTo>
                    <a:pt x="1414" y="593"/>
                  </a:lnTo>
                  <a:lnTo>
                    <a:pt x="1394" y="622"/>
                  </a:lnTo>
                  <a:lnTo>
                    <a:pt x="1375" y="642"/>
                  </a:lnTo>
                  <a:lnTo>
                    <a:pt x="1370" y="661"/>
                  </a:lnTo>
                  <a:lnTo>
                    <a:pt x="1336" y="666"/>
                  </a:lnTo>
                  <a:lnTo>
                    <a:pt x="1307" y="675"/>
                  </a:lnTo>
                  <a:lnTo>
                    <a:pt x="1283" y="675"/>
                  </a:lnTo>
                  <a:lnTo>
                    <a:pt x="1274" y="685"/>
                  </a:lnTo>
                  <a:lnTo>
                    <a:pt x="1254" y="685"/>
                  </a:lnTo>
                  <a:lnTo>
                    <a:pt x="1240" y="690"/>
                  </a:lnTo>
                  <a:lnTo>
                    <a:pt x="1225" y="690"/>
                  </a:lnTo>
                  <a:lnTo>
                    <a:pt x="1216" y="704"/>
                  </a:lnTo>
                  <a:lnTo>
                    <a:pt x="1197" y="714"/>
                  </a:lnTo>
                  <a:lnTo>
                    <a:pt x="1182" y="719"/>
                  </a:lnTo>
                  <a:lnTo>
                    <a:pt x="1187" y="757"/>
                  </a:lnTo>
                  <a:lnTo>
                    <a:pt x="1168" y="762"/>
                  </a:lnTo>
                  <a:lnTo>
                    <a:pt x="1134" y="753"/>
                  </a:lnTo>
                  <a:lnTo>
                    <a:pt x="1124" y="733"/>
                  </a:lnTo>
                  <a:lnTo>
                    <a:pt x="1110" y="743"/>
                  </a:lnTo>
                  <a:lnTo>
                    <a:pt x="1100" y="748"/>
                  </a:lnTo>
                  <a:lnTo>
                    <a:pt x="1095" y="738"/>
                  </a:lnTo>
                  <a:lnTo>
                    <a:pt x="1086" y="724"/>
                  </a:lnTo>
                  <a:lnTo>
                    <a:pt x="1071" y="704"/>
                  </a:lnTo>
                  <a:lnTo>
                    <a:pt x="1076" y="675"/>
                  </a:lnTo>
                  <a:lnTo>
                    <a:pt x="1037" y="675"/>
                  </a:lnTo>
                  <a:lnTo>
                    <a:pt x="1032" y="646"/>
                  </a:lnTo>
                  <a:lnTo>
                    <a:pt x="1018" y="632"/>
                  </a:lnTo>
                  <a:lnTo>
                    <a:pt x="999" y="613"/>
                  </a:lnTo>
                  <a:lnTo>
                    <a:pt x="984" y="589"/>
                  </a:lnTo>
                  <a:lnTo>
                    <a:pt x="960" y="589"/>
                  </a:lnTo>
                  <a:lnTo>
                    <a:pt x="931" y="584"/>
                  </a:lnTo>
                  <a:lnTo>
                    <a:pt x="912" y="598"/>
                  </a:lnTo>
                  <a:lnTo>
                    <a:pt x="902" y="613"/>
                  </a:lnTo>
                  <a:lnTo>
                    <a:pt x="888" y="632"/>
                  </a:lnTo>
                  <a:lnTo>
                    <a:pt x="888" y="651"/>
                  </a:lnTo>
                  <a:lnTo>
                    <a:pt x="868" y="656"/>
                  </a:lnTo>
                  <a:lnTo>
                    <a:pt x="844" y="646"/>
                  </a:lnTo>
                  <a:lnTo>
                    <a:pt x="825" y="646"/>
                  </a:lnTo>
                  <a:lnTo>
                    <a:pt x="806" y="651"/>
                  </a:lnTo>
                  <a:lnTo>
                    <a:pt x="796" y="666"/>
                  </a:lnTo>
                  <a:lnTo>
                    <a:pt x="772" y="666"/>
                  </a:lnTo>
                  <a:lnTo>
                    <a:pt x="762" y="642"/>
                  </a:lnTo>
                  <a:lnTo>
                    <a:pt x="748" y="632"/>
                  </a:lnTo>
                  <a:lnTo>
                    <a:pt x="738" y="613"/>
                  </a:lnTo>
                  <a:lnTo>
                    <a:pt x="704" y="632"/>
                  </a:lnTo>
                  <a:lnTo>
                    <a:pt x="685" y="661"/>
                  </a:lnTo>
                  <a:lnTo>
                    <a:pt x="661" y="675"/>
                  </a:lnTo>
                  <a:lnTo>
                    <a:pt x="642" y="685"/>
                  </a:lnTo>
                  <a:lnTo>
                    <a:pt x="632" y="695"/>
                  </a:lnTo>
                  <a:lnTo>
                    <a:pt x="608" y="685"/>
                  </a:lnTo>
                  <a:lnTo>
                    <a:pt x="603" y="671"/>
                  </a:lnTo>
                  <a:lnTo>
                    <a:pt x="593" y="642"/>
                  </a:lnTo>
                  <a:lnTo>
                    <a:pt x="569" y="627"/>
                  </a:lnTo>
                  <a:lnTo>
                    <a:pt x="545" y="613"/>
                  </a:lnTo>
                  <a:lnTo>
                    <a:pt x="545" y="584"/>
                  </a:lnTo>
                  <a:lnTo>
                    <a:pt x="536" y="555"/>
                  </a:lnTo>
                  <a:lnTo>
                    <a:pt x="507" y="540"/>
                  </a:lnTo>
                  <a:lnTo>
                    <a:pt x="482" y="535"/>
                  </a:lnTo>
                  <a:lnTo>
                    <a:pt x="463" y="516"/>
                  </a:lnTo>
                  <a:lnTo>
                    <a:pt x="439" y="502"/>
                  </a:lnTo>
                  <a:lnTo>
                    <a:pt x="415" y="502"/>
                  </a:lnTo>
                  <a:lnTo>
                    <a:pt x="386" y="497"/>
                  </a:lnTo>
                  <a:lnTo>
                    <a:pt x="357" y="497"/>
                  </a:lnTo>
                  <a:lnTo>
                    <a:pt x="357" y="516"/>
                  </a:lnTo>
                  <a:lnTo>
                    <a:pt x="347" y="511"/>
                  </a:lnTo>
                  <a:lnTo>
                    <a:pt x="343" y="521"/>
                  </a:lnTo>
                  <a:lnTo>
                    <a:pt x="309" y="511"/>
                  </a:lnTo>
                  <a:lnTo>
                    <a:pt x="289" y="507"/>
                  </a:lnTo>
                  <a:lnTo>
                    <a:pt x="270" y="497"/>
                  </a:lnTo>
                  <a:lnTo>
                    <a:pt x="246" y="492"/>
                  </a:lnTo>
                  <a:lnTo>
                    <a:pt x="232" y="502"/>
                  </a:lnTo>
                </a:path>
              </a:pathLst>
            </a:custGeom>
            <a:noFill/>
            <a:ln w="15875">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1" name="Freeform 175">
              <a:extLst>
                <a:ext uri="{FF2B5EF4-FFF2-40B4-BE49-F238E27FC236}">
                  <a16:creationId xmlns:a16="http://schemas.microsoft.com/office/drawing/2014/main" id="{305E623D-3D31-48D8-A242-74449BC9E043}"/>
                </a:ext>
              </a:extLst>
            </p:cNvPr>
            <p:cNvSpPr>
              <a:spLocks noEditPoints="1"/>
            </p:cNvSpPr>
            <p:nvPr/>
          </p:nvSpPr>
          <p:spPr bwMode="auto">
            <a:xfrm>
              <a:off x="5545364" y="451964"/>
              <a:ext cx="1409310" cy="1344582"/>
            </a:xfrm>
            <a:custGeom>
              <a:avLst/>
              <a:gdLst>
                <a:gd name="T0" fmla="*/ 7 w 777"/>
                <a:gd name="T1" fmla="*/ 3 h 801"/>
                <a:gd name="T2" fmla="*/ 7 w 777"/>
                <a:gd name="T3" fmla="*/ 3 h 801"/>
                <a:gd name="T4" fmla="*/ 7 w 777"/>
                <a:gd name="T5" fmla="*/ 3 h 801"/>
                <a:gd name="T6" fmla="*/ 7 w 777"/>
                <a:gd name="T7" fmla="*/ 3 h 801"/>
                <a:gd name="T8" fmla="*/ 7 w 777"/>
                <a:gd name="T9" fmla="*/ 3 h 801"/>
                <a:gd name="T10" fmla="*/ 7 w 777"/>
                <a:gd name="T11" fmla="*/ 3 h 801"/>
                <a:gd name="T12" fmla="*/ 7 w 777"/>
                <a:gd name="T13" fmla="*/ 3 h 801"/>
                <a:gd name="T14" fmla="*/ 7 w 777"/>
                <a:gd name="T15" fmla="*/ 3 h 801"/>
                <a:gd name="T16" fmla="*/ 7 w 777"/>
                <a:gd name="T17" fmla="*/ 3 h 801"/>
                <a:gd name="T18" fmla="*/ 7 w 777"/>
                <a:gd name="T19" fmla="*/ 3 h 801"/>
                <a:gd name="T20" fmla="*/ 7 w 777"/>
                <a:gd name="T21" fmla="*/ 3 h 801"/>
                <a:gd name="T22" fmla="*/ 7 w 777"/>
                <a:gd name="T23" fmla="*/ 3 h 801"/>
                <a:gd name="T24" fmla="*/ 7 w 777"/>
                <a:gd name="T25" fmla="*/ 3 h 801"/>
                <a:gd name="T26" fmla="*/ 7 w 777"/>
                <a:gd name="T27" fmla="*/ 3 h 801"/>
                <a:gd name="T28" fmla="*/ 7 w 777"/>
                <a:gd name="T29" fmla="*/ 3 h 801"/>
                <a:gd name="T30" fmla="*/ 7 w 777"/>
                <a:gd name="T31" fmla="*/ 3 h 801"/>
                <a:gd name="T32" fmla="*/ 7 w 777"/>
                <a:gd name="T33" fmla="*/ 3 h 801"/>
                <a:gd name="T34" fmla="*/ 7 w 777"/>
                <a:gd name="T35" fmla="*/ 3 h 801"/>
                <a:gd name="T36" fmla="*/ 7 w 777"/>
                <a:gd name="T37" fmla="*/ 3 h 801"/>
                <a:gd name="T38" fmla="*/ 7 w 777"/>
                <a:gd name="T39" fmla="*/ 3 h 801"/>
                <a:gd name="T40" fmla="*/ 7 w 777"/>
                <a:gd name="T41" fmla="*/ 3 h 801"/>
                <a:gd name="T42" fmla="*/ 7 w 777"/>
                <a:gd name="T43" fmla="*/ 3 h 801"/>
                <a:gd name="T44" fmla="*/ 7 w 777"/>
                <a:gd name="T45" fmla="*/ 3 h 801"/>
                <a:gd name="T46" fmla="*/ 7 w 777"/>
                <a:gd name="T47" fmla="*/ 3 h 801"/>
                <a:gd name="T48" fmla="*/ 7 w 777"/>
                <a:gd name="T49" fmla="*/ 3 h 801"/>
                <a:gd name="T50" fmla="*/ 7 w 777"/>
                <a:gd name="T51" fmla="*/ 3 h 801"/>
                <a:gd name="T52" fmla="*/ 7 w 777"/>
                <a:gd name="T53" fmla="*/ 3 h 801"/>
                <a:gd name="T54" fmla="*/ 7 w 777"/>
                <a:gd name="T55" fmla="*/ 3 h 801"/>
                <a:gd name="T56" fmla="*/ 7 w 777"/>
                <a:gd name="T57" fmla="*/ 3 h 801"/>
                <a:gd name="T58" fmla="*/ 7 w 777"/>
                <a:gd name="T59" fmla="*/ 3 h 801"/>
                <a:gd name="T60" fmla="*/ 7 w 777"/>
                <a:gd name="T61" fmla="*/ 3 h 801"/>
                <a:gd name="T62" fmla="*/ 7 w 777"/>
                <a:gd name="T63" fmla="*/ 3 h 801"/>
                <a:gd name="T64" fmla="*/ 7 w 777"/>
                <a:gd name="T65" fmla="*/ 3 h 801"/>
                <a:gd name="T66" fmla="*/ 7 w 777"/>
                <a:gd name="T67" fmla="*/ 3 h 801"/>
                <a:gd name="T68" fmla="*/ 7 w 777"/>
                <a:gd name="T69" fmla="*/ 3 h 801"/>
                <a:gd name="T70" fmla="*/ 7 w 777"/>
                <a:gd name="T71" fmla="*/ 3 h 801"/>
                <a:gd name="T72" fmla="*/ 7 w 777"/>
                <a:gd name="T73" fmla="*/ 3 h 801"/>
                <a:gd name="T74" fmla="*/ 7 w 777"/>
                <a:gd name="T75" fmla="*/ 3 h 801"/>
                <a:gd name="T76" fmla="*/ 7 w 777"/>
                <a:gd name="T77" fmla="*/ 3 h 801"/>
                <a:gd name="T78" fmla="*/ 7 w 777"/>
                <a:gd name="T79" fmla="*/ 3 h 801"/>
                <a:gd name="T80" fmla="*/ 7 w 777"/>
                <a:gd name="T81" fmla="*/ 3 h 801"/>
                <a:gd name="T82" fmla="*/ 7 w 777"/>
                <a:gd name="T83" fmla="*/ 3 h 801"/>
                <a:gd name="T84" fmla="*/ 7 w 777"/>
                <a:gd name="T85" fmla="*/ 3 h 801"/>
                <a:gd name="T86" fmla="*/ 7 w 777"/>
                <a:gd name="T87" fmla="*/ 3 h 801"/>
                <a:gd name="T88" fmla="*/ 7 w 777"/>
                <a:gd name="T89" fmla="*/ 3 h 801"/>
                <a:gd name="T90" fmla="*/ 7 w 777"/>
                <a:gd name="T91" fmla="*/ 3 h 801"/>
                <a:gd name="T92" fmla="*/ 7 w 777"/>
                <a:gd name="T93" fmla="*/ 3 h 801"/>
                <a:gd name="T94" fmla="*/ 7 w 777"/>
                <a:gd name="T95" fmla="*/ 3 h 801"/>
                <a:gd name="T96" fmla="*/ 7 w 777"/>
                <a:gd name="T97" fmla="*/ 3 h 801"/>
                <a:gd name="T98" fmla="*/ 7 w 777"/>
                <a:gd name="T99" fmla="*/ 3 h 801"/>
                <a:gd name="T100" fmla="*/ 7 w 777"/>
                <a:gd name="T101" fmla="*/ 3 h 801"/>
                <a:gd name="T102" fmla="*/ 7 w 777"/>
                <a:gd name="T103" fmla="*/ 3 h 801"/>
                <a:gd name="T104" fmla="*/ 7 w 777"/>
                <a:gd name="T105" fmla="*/ 3 h 801"/>
                <a:gd name="T106" fmla="*/ 7 w 777"/>
                <a:gd name="T107" fmla="*/ 3 h 801"/>
                <a:gd name="T108" fmla="*/ 7 w 777"/>
                <a:gd name="T109" fmla="*/ 3 h 801"/>
                <a:gd name="T110" fmla="*/ 7 w 777"/>
                <a:gd name="T111" fmla="*/ 3 h 801"/>
                <a:gd name="T112" fmla="*/ 0 w 777"/>
                <a:gd name="T113" fmla="*/ 3 h 801"/>
                <a:gd name="T114" fmla="*/ 7 w 777"/>
                <a:gd name="T115" fmla="*/ 3 h 80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77"/>
                <a:gd name="T175" fmla="*/ 0 h 801"/>
                <a:gd name="T176" fmla="*/ 777 w 777"/>
                <a:gd name="T177" fmla="*/ 801 h 80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77" h="801">
                  <a:moveTo>
                    <a:pt x="709" y="796"/>
                  </a:moveTo>
                  <a:lnTo>
                    <a:pt x="709" y="782"/>
                  </a:lnTo>
                  <a:lnTo>
                    <a:pt x="724" y="767"/>
                  </a:lnTo>
                  <a:lnTo>
                    <a:pt x="724" y="772"/>
                  </a:lnTo>
                  <a:lnTo>
                    <a:pt x="724" y="767"/>
                  </a:lnTo>
                  <a:lnTo>
                    <a:pt x="729" y="762"/>
                  </a:lnTo>
                  <a:lnTo>
                    <a:pt x="733" y="767"/>
                  </a:lnTo>
                  <a:lnTo>
                    <a:pt x="733" y="772"/>
                  </a:lnTo>
                  <a:lnTo>
                    <a:pt x="719" y="787"/>
                  </a:lnTo>
                  <a:lnTo>
                    <a:pt x="719" y="782"/>
                  </a:lnTo>
                  <a:lnTo>
                    <a:pt x="719" y="801"/>
                  </a:lnTo>
                  <a:lnTo>
                    <a:pt x="709" y="796"/>
                  </a:lnTo>
                  <a:close/>
                  <a:moveTo>
                    <a:pt x="714" y="738"/>
                  </a:moveTo>
                  <a:lnTo>
                    <a:pt x="719" y="724"/>
                  </a:lnTo>
                  <a:lnTo>
                    <a:pt x="719" y="729"/>
                  </a:lnTo>
                  <a:lnTo>
                    <a:pt x="709" y="709"/>
                  </a:lnTo>
                  <a:lnTo>
                    <a:pt x="719" y="705"/>
                  </a:lnTo>
                  <a:lnTo>
                    <a:pt x="729" y="724"/>
                  </a:lnTo>
                  <a:lnTo>
                    <a:pt x="729" y="729"/>
                  </a:lnTo>
                  <a:lnTo>
                    <a:pt x="724" y="743"/>
                  </a:lnTo>
                  <a:lnTo>
                    <a:pt x="714" y="738"/>
                  </a:lnTo>
                  <a:close/>
                  <a:moveTo>
                    <a:pt x="700" y="680"/>
                  </a:moveTo>
                  <a:lnTo>
                    <a:pt x="685" y="661"/>
                  </a:lnTo>
                  <a:lnTo>
                    <a:pt x="680" y="651"/>
                  </a:lnTo>
                  <a:lnTo>
                    <a:pt x="685" y="647"/>
                  </a:lnTo>
                  <a:lnTo>
                    <a:pt x="695" y="656"/>
                  </a:lnTo>
                  <a:lnTo>
                    <a:pt x="690" y="656"/>
                  </a:lnTo>
                  <a:lnTo>
                    <a:pt x="709" y="676"/>
                  </a:lnTo>
                  <a:lnTo>
                    <a:pt x="700" y="680"/>
                  </a:lnTo>
                  <a:close/>
                  <a:moveTo>
                    <a:pt x="666" y="622"/>
                  </a:moveTo>
                  <a:lnTo>
                    <a:pt x="666" y="618"/>
                  </a:lnTo>
                  <a:lnTo>
                    <a:pt x="666" y="598"/>
                  </a:lnTo>
                  <a:lnTo>
                    <a:pt x="666" y="584"/>
                  </a:lnTo>
                  <a:lnTo>
                    <a:pt x="671" y="579"/>
                  </a:lnTo>
                  <a:lnTo>
                    <a:pt x="676" y="584"/>
                  </a:lnTo>
                  <a:lnTo>
                    <a:pt x="676" y="598"/>
                  </a:lnTo>
                  <a:lnTo>
                    <a:pt x="676" y="618"/>
                  </a:lnTo>
                  <a:lnTo>
                    <a:pt x="666" y="622"/>
                  </a:lnTo>
                  <a:close/>
                  <a:moveTo>
                    <a:pt x="671" y="555"/>
                  </a:moveTo>
                  <a:lnTo>
                    <a:pt x="671" y="555"/>
                  </a:lnTo>
                  <a:lnTo>
                    <a:pt x="671" y="540"/>
                  </a:lnTo>
                  <a:lnTo>
                    <a:pt x="676" y="526"/>
                  </a:lnTo>
                  <a:lnTo>
                    <a:pt x="680" y="516"/>
                  </a:lnTo>
                  <a:lnTo>
                    <a:pt x="690" y="521"/>
                  </a:lnTo>
                  <a:lnTo>
                    <a:pt x="685" y="531"/>
                  </a:lnTo>
                  <a:lnTo>
                    <a:pt x="680" y="540"/>
                  </a:lnTo>
                  <a:lnTo>
                    <a:pt x="680" y="555"/>
                  </a:lnTo>
                  <a:lnTo>
                    <a:pt x="680" y="550"/>
                  </a:lnTo>
                  <a:lnTo>
                    <a:pt x="680" y="555"/>
                  </a:lnTo>
                  <a:lnTo>
                    <a:pt x="671" y="555"/>
                  </a:lnTo>
                  <a:close/>
                  <a:moveTo>
                    <a:pt x="680" y="487"/>
                  </a:moveTo>
                  <a:lnTo>
                    <a:pt x="680" y="478"/>
                  </a:lnTo>
                  <a:lnTo>
                    <a:pt x="680" y="483"/>
                  </a:lnTo>
                  <a:lnTo>
                    <a:pt x="676" y="463"/>
                  </a:lnTo>
                  <a:lnTo>
                    <a:pt x="676" y="458"/>
                  </a:lnTo>
                  <a:lnTo>
                    <a:pt x="685" y="449"/>
                  </a:lnTo>
                  <a:lnTo>
                    <a:pt x="690" y="458"/>
                  </a:lnTo>
                  <a:lnTo>
                    <a:pt x="685" y="463"/>
                  </a:lnTo>
                  <a:lnTo>
                    <a:pt x="685" y="458"/>
                  </a:lnTo>
                  <a:lnTo>
                    <a:pt x="690" y="478"/>
                  </a:lnTo>
                  <a:lnTo>
                    <a:pt x="690" y="487"/>
                  </a:lnTo>
                  <a:lnTo>
                    <a:pt x="680" y="487"/>
                  </a:lnTo>
                  <a:close/>
                  <a:moveTo>
                    <a:pt x="714" y="444"/>
                  </a:moveTo>
                  <a:lnTo>
                    <a:pt x="719" y="439"/>
                  </a:lnTo>
                  <a:lnTo>
                    <a:pt x="724" y="425"/>
                  </a:lnTo>
                  <a:lnTo>
                    <a:pt x="729" y="425"/>
                  </a:lnTo>
                  <a:lnTo>
                    <a:pt x="733" y="420"/>
                  </a:lnTo>
                  <a:lnTo>
                    <a:pt x="738" y="415"/>
                  </a:lnTo>
                  <a:lnTo>
                    <a:pt x="743" y="425"/>
                  </a:lnTo>
                  <a:lnTo>
                    <a:pt x="738" y="425"/>
                  </a:lnTo>
                  <a:lnTo>
                    <a:pt x="743" y="425"/>
                  </a:lnTo>
                  <a:lnTo>
                    <a:pt x="733" y="429"/>
                  </a:lnTo>
                  <a:lnTo>
                    <a:pt x="729" y="444"/>
                  </a:lnTo>
                  <a:lnTo>
                    <a:pt x="719" y="454"/>
                  </a:lnTo>
                  <a:lnTo>
                    <a:pt x="714" y="444"/>
                  </a:lnTo>
                  <a:close/>
                  <a:moveTo>
                    <a:pt x="767" y="410"/>
                  </a:moveTo>
                  <a:lnTo>
                    <a:pt x="767" y="410"/>
                  </a:lnTo>
                  <a:lnTo>
                    <a:pt x="767" y="415"/>
                  </a:lnTo>
                  <a:lnTo>
                    <a:pt x="762" y="401"/>
                  </a:lnTo>
                  <a:lnTo>
                    <a:pt x="758" y="381"/>
                  </a:lnTo>
                  <a:lnTo>
                    <a:pt x="767" y="376"/>
                  </a:lnTo>
                  <a:lnTo>
                    <a:pt x="767" y="381"/>
                  </a:lnTo>
                  <a:lnTo>
                    <a:pt x="767" y="376"/>
                  </a:lnTo>
                  <a:lnTo>
                    <a:pt x="772" y="396"/>
                  </a:lnTo>
                  <a:lnTo>
                    <a:pt x="777" y="415"/>
                  </a:lnTo>
                  <a:lnTo>
                    <a:pt x="772" y="420"/>
                  </a:lnTo>
                  <a:lnTo>
                    <a:pt x="767" y="410"/>
                  </a:lnTo>
                  <a:close/>
                  <a:moveTo>
                    <a:pt x="758" y="347"/>
                  </a:moveTo>
                  <a:lnTo>
                    <a:pt x="758" y="347"/>
                  </a:lnTo>
                  <a:lnTo>
                    <a:pt x="762" y="347"/>
                  </a:lnTo>
                  <a:lnTo>
                    <a:pt x="753" y="333"/>
                  </a:lnTo>
                  <a:lnTo>
                    <a:pt x="753" y="314"/>
                  </a:lnTo>
                  <a:lnTo>
                    <a:pt x="753" y="319"/>
                  </a:lnTo>
                  <a:lnTo>
                    <a:pt x="753" y="314"/>
                  </a:lnTo>
                  <a:lnTo>
                    <a:pt x="762" y="309"/>
                  </a:lnTo>
                  <a:lnTo>
                    <a:pt x="762" y="314"/>
                  </a:lnTo>
                  <a:lnTo>
                    <a:pt x="762" y="333"/>
                  </a:lnTo>
                  <a:lnTo>
                    <a:pt x="767" y="343"/>
                  </a:lnTo>
                  <a:lnTo>
                    <a:pt x="767" y="347"/>
                  </a:lnTo>
                  <a:lnTo>
                    <a:pt x="767" y="352"/>
                  </a:lnTo>
                  <a:lnTo>
                    <a:pt x="758" y="347"/>
                  </a:lnTo>
                  <a:close/>
                  <a:moveTo>
                    <a:pt x="733" y="290"/>
                  </a:moveTo>
                  <a:lnTo>
                    <a:pt x="729" y="285"/>
                  </a:lnTo>
                  <a:lnTo>
                    <a:pt x="729" y="280"/>
                  </a:lnTo>
                  <a:lnTo>
                    <a:pt x="729" y="265"/>
                  </a:lnTo>
                  <a:lnTo>
                    <a:pt x="724" y="256"/>
                  </a:lnTo>
                  <a:lnTo>
                    <a:pt x="733" y="251"/>
                  </a:lnTo>
                  <a:lnTo>
                    <a:pt x="738" y="261"/>
                  </a:lnTo>
                  <a:lnTo>
                    <a:pt x="738" y="280"/>
                  </a:lnTo>
                  <a:lnTo>
                    <a:pt x="743" y="290"/>
                  </a:lnTo>
                  <a:lnTo>
                    <a:pt x="733" y="290"/>
                  </a:lnTo>
                  <a:close/>
                  <a:moveTo>
                    <a:pt x="729" y="232"/>
                  </a:moveTo>
                  <a:lnTo>
                    <a:pt x="724" y="222"/>
                  </a:lnTo>
                  <a:lnTo>
                    <a:pt x="719" y="217"/>
                  </a:lnTo>
                  <a:lnTo>
                    <a:pt x="719" y="198"/>
                  </a:lnTo>
                  <a:lnTo>
                    <a:pt x="724" y="203"/>
                  </a:lnTo>
                  <a:lnTo>
                    <a:pt x="714" y="198"/>
                  </a:lnTo>
                  <a:lnTo>
                    <a:pt x="724" y="193"/>
                  </a:lnTo>
                  <a:lnTo>
                    <a:pt x="729" y="198"/>
                  </a:lnTo>
                  <a:lnTo>
                    <a:pt x="729" y="217"/>
                  </a:lnTo>
                  <a:lnTo>
                    <a:pt x="738" y="222"/>
                  </a:lnTo>
                  <a:lnTo>
                    <a:pt x="729" y="232"/>
                  </a:lnTo>
                  <a:close/>
                  <a:moveTo>
                    <a:pt x="695" y="179"/>
                  </a:moveTo>
                  <a:lnTo>
                    <a:pt x="690" y="164"/>
                  </a:lnTo>
                  <a:lnTo>
                    <a:pt x="695" y="169"/>
                  </a:lnTo>
                  <a:lnTo>
                    <a:pt x="685" y="154"/>
                  </a:lnTo>
                  <a:lnTo>
                    <a:pt x="685" y="150"/>
                  </a:lnTo>
                  <a:lnTo>
                    <a:pt x="685" y="140"/>
                  </a:lnTo>
                  <a:lnTo>
                    <a:pt x="695" y="145"/>
                  </a:lnTo>
                  <a:lnTo>
                    <a:pt x="690" y="154"/>
                  </a:lnTo>
                  <a:lnTo>
                    <a:pt x="690" y="150"/>
                  </a:lnTo>
                  <a:lnTo>
                    <a:pt x="700" y="159"/>
                  </a:lnTo>
                  <a:lnTo>
                    <a:pt x="700" y="164"/>
                  </a:lnTo>
                  <a:lnTo>
                    <a:pt x="704" y="174"/>
                  </a:lnTo>
                  <a:lnTo>
                    <a:pt x="695" y="179"/>
                  </a:lnTo>
                  <a:close/>
                  <a:moveTo>
                    <a:pt x="671" y="130"/>
                  </a:moveTo>
                  <a:lnTo>
                    <a:pt x="656" y="126"/>
                  </a:lnTo>
                  <a:lnTo>
                    <a:pt x="651" y="126"/>
                  </a:lnTo>
                  <a:lnTo>
                    <a:pt x="642" y="111"/>
                  </a:lnTo>
                  <a:lnTo>
                    <a:pt x="637" y="111"/>
                  </a:lnTo>
                  <a:lnTo>
                    <a:pt x="647" y="101"/>
                  </a:lnTo>
                  <a:lnTo>
                    <a:pt x="647" y="106"/>
                  </a:lnTo>
                  <a:lnTo>
                    <a:pt x="661" y="116"/>
                  </a:lnTo>
                  <a:lnTo>
                    <a:pt x="656" y="116"/>
                  </a:lnTo>
                  <a:lnTo>
                    <a:pt x="676" y="121"/>
                  </a:lnTo>
                  <a:lnTo>
                    <a:pt x="671" y="130"/>
                  </a:lnTo>
                  <a:close/>
                  <a:moveTo>
                    <a:pt x="622" y="106"/>
                  </a:moveTo>
                  <a:lnTo>
                    <a:pt x="618" y="106"/>
                  </a:lnTo>
                  <a:lnTo>
                    <a:pt x="613" y="111"/>
                  </a:lnTo>
                  <a:lnTo>
                    <a:pt x="608" y="111"/>
                  </a:lnTo>
                  <a:lnTo>
                    <a:pt x="593" y="106"/>
                  </a:lnTo>
                  <a:lnTo>
                    <a:pt x="593" y="101"/>
                  </a:lnTo>
                  <a:lnTo>
                    <a:pt x="584" y="92"/>
                  </a:lnTo>
                  <a:lnTo>
                    <a:pt x="589" y="87"/>
                  </a:lnTo>
                  <a:lnTo>
                    <a:pt x="598" y="97"/>
                  </a:lnTo>
                  <a:lnTo>
                    <a:pt x="613" y="101"/>
                  </a:lnTo>
                  <a:lnTo>
                    <a:pt x="608" y="101"/>
                  </a:lnTo>
                  <a:lnTo>
                    <a:pt x="618" y="97"/>
                  </a:lnTo>
                  <a:lnTo>
                    <a:pt x="613" y="97"/>
                  </a:lnTo>
                  <a:lnTo>
                    <a:pt x="618" y="97"/>
                  </a:lnTo>
                  <a:lnTo>
                    <a:pt x="622" y="106"/>
                  </a:lnTo>
                  <a:close/>
                  <a:moveTo>
                    <a:pt x="555" y="87"/>
                  </a:moveTo>
                  <a:lnTo>
                    <a:pt x="545" y="77"/>
                  </a:lnTo>
                  <a:lnTo>
                    <a:pt x="531" y="63"/>
                  </a:lnTo>
                  <a:lnTo>
                    <a:pt x="526" y="63"/>
                  </a:lnTo>
                  <a:lnTo>
                    <a:pt x="531" y="53"/>
                  </a:lnTo>
                  <a:lnTo>
                    <a:pt x="536" y="58"/>
                  </a:lnTo>
                  <a:lnTo>
                    <a:pt x="555" y="72"/>
                  </a:lnTo>
                  <a:lnTo>
                    <a:pt x="565" y="77"/>
                  </a:lnTo>
                  <a:lnTo>
                    <a:pt x="555" y="87"/>
                  </a:lnTo>
                  <a:close/>
                  <a:moveTo>
                    <a:pt x="502" y="48"/>
                  </a:moveTo>
                  <a:lnTo>
                    <a:pt x="497" y="43"/>
                  </a:lnTo>
                  <a:lnTo>
                    <a:pt x="468" y="34"/>
                  </a:lnTo>
                  <a:lnTo>
                    <a:pt x="468" y="24"/>
                  </a:lnTo>
                  <a:lnTo>
                    <a:pt x="502" y="34"/>
                  </a:lnTo>
                  <a:lnTo>
                    <a:pt x="507" y="39"/>
                  </a:lnTo>
                  <a:lnTo>
                    <a:pt x="502" y="48"/>
                  </a:lnTo>
                  <a:close/>
                  <a:moveTo>
                    <a:pt x="444" y="48"/>
                  </a:moveTo>
                  <a:lnTo>
                    <a:pt x="439" y="48"/>
                  </a:lnTo>
                  <a:lnTo>
                    <a:pt x="434" y="48"/>
                  </a:lnTo>
                  <a:lnTo>
                    <a:pt x="420" y="48"/>
                  </a:lnTo>
                  <a:lnTo>
                    <a:pt x="425" y="48"/>
                  </a:lnTo>
                  <a:lnTo>
                    <a:pt x="410" y="58"/>
                  </a:lnTo>
                  <a:lnTo>
                    <a:pt x="405" y="58"/>
                  </a:lnTo>
                  <a:lnTo>
                    <a:pt x="405" y="48"/>
                  </a:lnTo>
                  <a:lnTo>
                    <a:pt x="420" y="39"/>
                  </a:lnTo>
                  <a:lnTo>
                    <a:pt x="434" y="39"/>
                  </a:lnTo>
                  <a:lnTo>
                    <a:pt x="439" y="39"/>
                  </a:lnTo>
                  <a:lnTo>
                    <a:pt x="444" y="48"/>
                  </a:lnTo>
                  <a:close/>
                  <a:moveTo>
                    <a:pt x="376" y="53"/>
                  </a:moveTo>
                  <a:lnTo>
                    <a:pt x="372" y="53"/>
                  </a:lnTo>
                  <a:lnTo>
                    <a:pt x="362" y="48"/>
                  </a:lnTo>
                  <a:lnTo>
                    <a:pt x="367" y="48"/>
                  </a:lnTo>
                  <a:lnTo>
                    <a:pt x="347" y="53"/>
                  </a:lnTo>
                  <a:lnTo>
                    <a:pt x="343" y="48"/>
                  </a:lnTo>
                  <a:lnTo>
                    <a:pt x="343" y="43"/>
                  </a:lnTo>
                  <a:lnTo>
                    <a:pt x="347" y="43"/>
                  </a:lnTo>
                  <a:lnTo>
                    <a:pt x="362" y="39"/>
                  </a:lnTo>
                  <a:lnTo>
                    <a:pt x="367" y="39"/>
                  </a:lnTo>
                  <a:lnTo>
                    <a:pt x="376" y="43"/>
                  </a:lnTo>
                  <a:lnTo>
                    <a:pt x="381" y="43"/>
                  </a:lnTo>
                  <a:lnTo>
                    <a:pt x="376" y="53"/>
                  </a:lnTo>
                  <a:close/>
                  <a:moveTo>
                    <a:pt x="314" y="58"/>
                  </a:moveTo>
                  <a:lnTo>
                    <a:pt x="304" y="58"/>
                  </a:lnTo>
                  <a:lnTo>
                    <a:pt x="304" y="53"/>
                  </a:lnTo>
                  <a:lnTo>
                    <a:pt x="294" y="48"/>
                  </a:lnTo>
                  <a:lnTo>
                    <a:pt x="280" y="53"/>
                  </a:lnTo>
                  <a:lnTo>
                    <a:pt x="280" y="43"/>
                  </a:lnTo>
                  <a:lnTo>
                    <a:pt x="294" y="43"/>
                  </a:lnTo>
                  <a:lnTo>
                    <a:pt x="299" y="43"/>
                  </a:lnTo>
                  <a:lnTo>
                    <a:pt x="309" y="48"/>
                  </a:lnTo>
                  <a:lnTo>
                    <a:pt x="318" y="48"/>
                  </a:lnTo>
                  <a:lnTo>
                    <a:pt x="314" y="58"/>
                  </a:lnTo>
                  <a:close/>
                  <a:moveTo>
                    <a:pt x="256" y="68"/>
                  </a:moveTo>
                  <a:lnTo>
                    <a:pt x="256" y="68"/>
                  </a:lnTo>
                  <a:lnTo>
                    <a:pt x="241" y="72"/>
                  </a:lnTo>
                  <a:lnTo>
                    <a:pt x="227" y="72"/>
                  </a:lnTo>
                  <a:lnTo>
                    <a:pt x="217" y="72"/>
                  </a:lnTo>
                  <a:lnTo>
                    <a:pt x="212" y="68"/>
                  </a:lnTo>
                  <a:lnTo>
                    <a:pt x="222" y="63"/>
                  </a:lnTo>
                  <a:lnTo>
                    <a:pt x="217" y="63"/>
                  </a:lnTo>
                  <a:lnTo>
                    <a:pt x="232" y="63"/>
                  </a:lnTo>
                  <a:lnTo>
                    <a:pt x="227" y="63"/>
                  </a:lnTo>
                  <a:lnTo>
                    <a:pt x="241" y="63"/>
                  </a:lnTo>
                  <a:lnTo>
                    <a:pt x="236" y="63"/>
                  </a:lnTo>
                  <a:lnTo>
                    <a:pt x="251" y="58"/>
                  </a:lnTo>
                  <a:lnTo>
                    <a:pt x="256" y="68"/>
                  </a:lnTo>
                  <a:close/>
                  <a:moveTo>
                    <a:pt x="208" y="43"/>
                  </a:moveTo>
                  <a:lnTo>
                    <a:pt x="203" y="39"/>
                  </a:lnTo>
                  <a:lnTo>
                    <a:pt x="193" y="29"/>
                  </a:lnTo>
                  <a:lnTo>
                    <a:pt x="183" y="24"/>
                  </a:lnTo>
                  <a:lnTo>
                    <a:pt x="179" y="19"/>
                  </a:lnTo>
                  <a:lnTo>
                    <a:pt x="183" y="15"/>
                  </a:lnTo>
                  <a:lnTo>
                    <a:pt x="188" y="15"/>
                  </a:lnTo>
                  <a:lnTo>
                    <a:pt x="198" y="24"/>
                  </a:lnTo>
                  <a:lnTo>
                    <a:pt x="208" y="34"/>
                  </a:lnTo>
                  <a:lnTo>
                    <a:pt x="217" y="39"/>
                  </a:lnTo>
                  <a:lnTo>
                    <a:pt x="208" y="43"/>
                  </a:lnTo>
                  <a:close/>
                  <a:moveTo>
                    <a:pt x="159" y="10"/>
                  </a:moveTo>
                  <a:lnTo>
                    <a:pt x="150" y="10"/>
                  </a:lnTo>
                  <a:lnTo>
                    <a:pt x="135" y="15"/>
                  </a:lnTo>
                  <a:lnTo>
                    <a:pt x="140" y="10"/>
                  </a:lnTo>
                  <a:lnTo>
                    <a:pt x="135" y="24"/>
                  </a:lnTo>
                  <a:lnTo>
                    <a:pt x="130" y="24"/>
                  </a:lnTo>
                  <a:lnTo>
                    <a:pt x="126" y="19"/>
                  </a:lnTo>
                  <a:lnTo>
                    <a:pt x="130" y="5"/>
                  </a:lnTo>
                  <a:lnTo>
                    <a:pt x="135" y="5"/>
                  </a:lnTo>
                  <a:lnTo>
                    <a:pt x="145" y="0"/>
                  </a:lnTo>
                  <a:lnTo>
                    <a:pt x="154" y="0"/>
                  </a:lnTo>
                  <a:lnTo>
                    <a:pt x="159" y="10"/>
                  </a:lnTo>
                  <a:close/>
                  <a:moveTo>
                    <a:pt x="140" y="43"/>
                  </a:moveTo>
                  <a:lnTo>
                    <a:pt x="145" y="58"/>
                  </a:lnTo>
                  <a:lnTo>
                    <a:pt x="145" y="63"/>
                  </a:lnTo>
                  <a:lnTo>
                    <a:pt x="126" y="68"/>
                  </a:lnTo>
                  <a:lnTo>
                    <a:pt x="121" y="72"/>
                  </a:lnTo>
                  <a:lnTo>
                    <a:pt x="116" y="63"/>
                  </a:lnTo>
                  <a:lnTo>
                    <a:pt x="126" y="58"/>
                  </a:lnTo>
                  <a:lnTo>
                    <a:pt x="140" y="53"/>
                  </a:lnTo>
                  <a:lnTo>
                    <a:pt x="135" y="63"/>
                  </a:lnTo>
                  <a:lnTo>
                    <a:pt x="130" y="48"/>
                  </a:lnTo>
                  <a:lnTo>
                    <a:pt x="140" y="43"/>
                  </a:lnTo>
                  <a:close/>
                  <a:moveTo>
                    <a:pt x="97" y="77"/>
                  </a:moveTo>
                  <a:lnTo>
                    <a:pt x="87" y="87"/>
                  </a:lnTo>
                  <a:lnTo>
                    <a:pt x="82" y="92"/>
                  </a:lnTo>
                  <a:lnTo>
                    <a:pt x="82" y="97"/>
                  </a:lnTo>
                  <a:lnTo>
                    <a:pt x="68" y="97"/>
                  </a:lnTo>
                  <a:lnTo>
                    <a:pt x="63" y="101"/>
                  </a:lnTo>
                  <a:lnTo>
                    <a:pt x="58" y="92"/>
                  </a:lnTo>
                  <a:lnTo>
                    <a:pt x="63" y="87"/>
                  </a:lnTo>
                  <a:lnTo>
                    <a:pt x="77" y="87"/>
                  </a:lnTo>
                  <a:lnTo>
                    <a:pt x="77" y="82"/>
                  </a:lnTo>
                  <a:lnTo>
                    <a:pt x="82" y="82"/>
                  </a:lnTo>
                  <a:lnTo>
                    <a:pt x="87" y="72"/>
                  </a:lnTo>
                  <a:lnTo>
                    <a:pt x="97" y="77"/>
                  </a:lnTo>
                  <a:close/>
                  <a:moveTo>
                    <a:pt x="34" y="92"/>
                  </a:moveTo>
                  <a:lnTo>
                    <a:pt x="29" y="92"/>
                  </a:lnTo>
                  <a:lnTo>
                    <a:pt x="19" y="87"/>
                  </a:lnTo>
                  <a:lnTo>
                    <a:pt x="15" y="87"/>
                  </a:lnTo>
                  <a:lnTo>
                    <a:pt x="10" y="77"/>
                  </a:lnTo>
                  <a:lnTo>
                    <a:pt x="0" y="77"/>
                  </a:lnTo>
                  <a:lnTo>
                    <a:pt x="5" y="77"/>
                  </a:lnTo>
                  <a:lnTo>
                    <a:pt x="0" y="77"/>
                  </a:lnTo>
                  <a:lnTo>
                    <a:pt x="0" y="68"/>
                  </a:lnTo>
                  <a:lnTo>
                    <a:pt x="5" y="68"/>
                  </a:lnTo>
                  <a:lnTo>
                    <a:pt x="15" y="72"/>
                  </a:lnTo>
                  <a:lnTo>
                    <a:pt x="24" y="82"/>
                  </a:lnTo>
                  <a:lnTo>
                    <a:pt x="24" y="77"/>
                  </a:lnTo>
                  <a:lnTo>
                    <a:pt x="34" y="82"/>
                  </a:lnTo>
                  <a:lnTo>
                    <a:pt x="29" y="82"/>
                  </a:lnTo>
                  <a:lnTo>
                    <a:pt x="34" y="82"/>
                  </a:lnTo>
                  <a:lnTo>
                    <a:pt x="34" y="92"/>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2" name="Freeform 179">
              <a:extLst>
                <a:ext uri="{FF2B5EF4-FFF2-40B4-BE49-F238E27FC236}">
                  <a16:creationId xmlns:a16="http://schemas.microsoft.com/office/drawing/2014/main" id="{AFB8A50A-1B3A-4D31-9140-783257C9E318}"/>
                </a:ext>
              </a:extLst>
            </p:cNvPr>
            <p:cNvSpPr>
              <a:spLocks/>
            </p:cNvSpPr>
            <p:nvPr/>
          </p:nvSpPr>
          <p:spPr bwMode="auto">
            <a:xfrm>
              <a:off x="2761639" y="1666362"/>
              <a:ext cx="2021884" cy="2972848"/>
            </a:xfrm>
            <a:custGeom>
              <a:avLst/>
              <a:gdLst>
                <a:gd name="T0" fmla="*/ 7 w 1114"/>
                <a:gd name="T1" fmla="*/ 3 h 1771"/>
                <a:gd name="T2" fmla="*/ 7 w 1114"/>
                <a:gd name="T3" fmla="*/ 3 h 1771"/>
                <a:gd name="T4" fmla="*/ 7 w 1114"/>
                <a:gd name="T5" fmla="*/ 3 h 1771"/>
                <a:gd name="T6" fmla="*/ 7 w 1114"/>
                <a:gd name="T7" fmla="*/ 3 h 1771"/>
                <a:gd name="T8" fmla="*/ 7 w 1114"/>
                <a:gd name="T9" fmla="*/ 3 h 1771"/>
                <a:gd name="T10" fmla="*/ 7 w 1114"/>
                <a:gd name="T11" fmla="*/ 3 h 1771"/>
                <a:gd name="T12" fmla="*/ 7 w 1114"/>
                <a:gd name="T13" fmla="*/ 3 h 1771"/>
                <a:gd name="T14" fmla="*/ 7 w 1114"/>
                <a:gd name="T15" fmla="*/ 3 h 1771"/>
                <a:gd name="T16" fmla="*/ 7 w 1114"/>
                <a:gd name="T17" fmla="*/ 3 h 1771"/>
                <a:gd name="T18" fmla="*/ 7 w 1114"/>
                <a:gd name="T19" fmla="*/ 3 h 1771"/>
                <a:gd name="T20" fmla="*/ 7 w 1114"/>
                <a:gd name="T21" fmla="*/ 3 h 1771"/>
                <a:gd name="T22" fmla="*/ 7 w 1114"/>
                <a:gd name="T23" fmla="*/ 3 h 1771"/>
                <a:gd name="T24" fmla="*/ 7 w 1114"/>
                <a:gd name="T25" fmla="*/ 3 h 1771"/>
                <a:gd name="T26" fmla="*/ 7 w 1114"/>
                <a:gd name="T27" fmla="*/ 3 h 1771"/>
                <a:gd name="T28" fmla="*/ 7 w 1114"/>
                <a:gd name="T29" fmla="*/ 3 h 1771"/>
                <a:gd name="T30" fmla="*/ 7 w 1114"/>
                <a:gd name="T31" fmla="*/ 3 h 1771"/>
                <a:gd name="T32" fmla="*/ 7 w 1114"/>
                <a:gd name="T33" fmla="*/ 3 h 1771"/>
                <a:gd name="T34" fmla="*/ 7 w 1114"/>
                <a:gd name="T35" fmla="*/ 3 h 1771"/>
                <a:gd name="T36" fmla="*/ 7 w 1114"/>
                <a:gd name="T37" fmla="*/ 3 h 1771"/>
                <a:gd name="T38" fmla="*/ 7 w 1114"/>
                <a:gd name="T39" fmla="*/ 3 h 1771"/>
                <a:gd name="T40" fmla="*/ 7 w 1114"/>
                <a:gd name="T41" fmla="*/ 3 h 1771"/>
                <a:gd name="T42" fmla="*/ 7 w 1114"/>
                <a:gd name="T43" fmla="*/ 3 h 1771"/>
                <a:gd name="T44" fmla="*/ 7 w 1114"/>
                <a:gd name="T45" fmla="*/ 3 h 1771"/>
                <a:gd name="T46" fmla="*/ 7 w 1114"/>
                <a:gd name="T47" fmla="*/ 3 h 1771"/>
                <a:gd name="T48" fmla="*/ 7 w 1114"/>
                <a:gd name="T49" fmla="*/ 3 h 1771"/>
                <a:gd name="T50" fmla="*/ 7 w 1114"/>
                <a:gd name="T51" fmla="*/ 3 h 1771"/>
                <a:gd name="T52" fmla="*/ 7 w 1114"/>
                <a:gd name="T53" fmla="*/ 3 h 1771"/>
                <a:gd name="T54" fmla="*/ 7 w 1114"/>
                <a:gd name="T55" fmla="*/ 3 h 1771"/>
                <a:gd name="T56" fmla="*/ 7 w 1114"/>
                <a:gd name="T57" fmla="*/ 3 h 1771"/>
                <a:gd name="T58" fmla="*/ 7 w 1114"/>
                <a:gd name="T59" fmla="*/ 3 h 1771"/>
                <a:gd name="T60" fmla="*/ 7 w 1114"/>
                <a:gd name="T61" fmla="*/ 3 h 1771"/>
                <a:gd name="T62" fmla="*/ 5 w 1114"/>
                <a:gd name="T63" fmla="*/ 3 h 1771"/>
                <a:gd name="T64" fmla="*/ 7 w 1114"/>
                <a:gd name="T65" fmla="*/ 3 h 1771"/>
                <a:gd name="T66" fmla="*/ 7 w 1114"/>
                <a:gd name="T67" fmla="*/ 3 h 1771"/>
                <a:gd name="T68" fmla="*/ 7 w 1114"/>
                <a:gd name="T69" fmla="*/ 3 h 1771"/>
                <a:gd name="T70" fmla="*/ 7 w 1114"/>
                <a:gd name="T71" fmla="*/ 3 h 1771"/>
                <a:gd name="T72" fmla="*/ 7 w 1114"/>
                <a:gd name="T73" fmla="*/ 3 h 1771"/>
                <a:gd name="T74" fmla="*/ 7 w 1114"/>
                <a:gd name="T75" fmla="*/ 3 h 1771"/>
                <a:gd name="T76" fmla="*/ 7 w 1114"/>
                <a:gd name="T77" fmla="*/ 3 h 1771"/>
                <a:gd name="T78" fmla="*/ 7 w 1114"/>
                <a:gd name="T79" fmla="*/ 3 h 1771"/>
                <a:gd name="T80" fmla="*/ 7 w 1114"/>
                <a:gd name="T81" fmla="*/ 3 h 1771"/>
                <a:gd name="T82" fmla="*/ 7 w 1114"/>
                <a:gd name="T83" fmla="*/ 3 h 1771"/>
                <a:gd name="T84" fmla="*/ 7 w 1114"/>
                <a:gd name="T85" fmla="*/ 3 h 1771"/>
                <a:gd name="T86" fmla="*/ 7 w 1114"/>
                <a:gd name="T87" fmla="*/ 3 h 1771"/>
                <a:gd name="T88" fmla="*/ 7 w 1114"/>
                <a:gd name="T89" fmla="*/ 3 h 1771"/>
                <a:gd name="T90" fmla="*/ 7 w 1114"/>
                <a:gd name="T91" fmla="*/ 3 h 1771"/>
                <a:gd name="T92" fmla="*/ 7 w 1114"/>
                <a:gd name="T93" fmla="*/ 3 h 1771"/>
                <a:gd name="T94" fmla="*/ 7 w 1114"/>
                <a:gd name="T95" fmla="*/ 3 h 1771"/>
                <a:gd name="T96" fmla="*/ 7 w 1114"/>
                <a:gd name="T97" fmla="*/ 3 h 1771"/>
                <a:gd name="T98" fmla="*/ 7 w 1114"/>
                <a:gd name="T99" fmla="*/ 3 h 1771"/>
                <a:gd name="T100" fmla="*/ 7 w 1114"/>
                <a:gd name="T101" fmla="*/ 3 h 1771"/>
                <a:gd name="T102" fmla="*/ 7 w 1114"/>
                <a:gd name="T103" fmla="*/ 3 h 1771"/>
                <a:gd name="T104" fmla="*/ 7 w 1114"/>
                <a:gd name="T105" fmla="*/ 3 h 1771"/>
                <a:gd name="T106" fmla="*/ 7 w 1114"/>
                <a:gd name="T107" fmla="*/ 3 h 1771"/>
                <a:gd name="T108" fmla="*/ 7 w 1114"/>
                <a:gd name="T109" fmla="*/ 3 h 1771"/>
                <a:gd name="T110" fmla="*/ 7 w 1114"/>
                <a:gd name="T111" fmla="*/ 3 h 1771"/>
                <a:gd name="T112" fmla="*/ 7 w 1114"/>
                <a:gd name="T113" fmla="*/ 3 h 1771"/>
                <a:gd name="T114" fmla="*/ 7 w 1114"/>
                <a:gd name="T115" fmla="*/ 3 h 1771"/>
                <a:gd name="T116" fmla="*/ 7 w 1114"/>
                <a:gd name="T117" fmla="*/ 3 h 1771"/>
                <a:gd name="T118" fmla="*/ 7 w 1114"/>
                <a:gd name="T119" fmla="*/ 3 h 1771"/>
                <a:gd name="T120" fmla="*/ 7 w 1114"/>
                <a:gd name="T121" fmla="*/ 3 h 1771"/>
                <a:gd name="T122" fmla="*/ 7 w 1114"/>
                <a:gd name="T123" fmla="*/ 3 h 1771"/>
                <a:gd name="T124" fmla="*/ 7 w 1114"/>
                <a:gd name="T125" fmla="*/ 3 h 17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14"/>
                <a:gd name="T190" fmla="*/ 0 h 1771"/>
                <a:gd name="T191" fmla="*/ 1114 w 1114"/>
                <a:gd name="T192" fmla="*/ 1771 h 17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14" h="1771">
                  <a:moveTo>
                    <a:pt x="183" y="0"/>
                  </a:moveTo>
                  <a:lnTo>
                    <a:pt x="183" y="0"/>
                  </a:lnTo>
                  <a:lnTo>
                    <a:pt x="188" y="0"/>
                  </a:lnTo>
                  <a:lnTo>
                    <a:pt x="193" y="9"/>
                  </a:lnTo>
                  <a:lnTo>
                    <a:pt x="202" y="9"/>
                  </a:lnTo>
                  <a:lnTo>
                    <a:pt x="207" y="9"/>
                  </a:lnTo>
                  <a:lnTo>
                    <a:pt x="212" y="14"/>
                  </a:lnTo>
                  <a:lnTo>
                    <a:pt x="222" y="14"/>
                  </a:lnTo>
                  <a:lnTo>
                    <a:pt x="227" y="19"/>
                  </a:lnTo>
                  <a:lnTo>
                    <a:pt x="231" y="29"/>
                  </a:lnTo>
                  <a:lnTo>
                    <a:pt x="246" y="38"/>
                  </a:lnTo>
                  <a:lnTo>
                    <a:pt x="251" y="48"/>
                  </a:lnTo>
                  <a:lnTo>
                    <a:pt x="251" y="53"/>
                  </a:lnTo>
                  <a:lnTo>
                    <a:pt x="256" y="58"/>
                  </a:lnTo>
                  <a:lnTo>
                    <a:pt x="260" y="67"/>
                  </a:lnTo>
                  <a:lnTo>
                    <a:pt x="270" y="77"/>
                  </a:lnTo>
                  <a:lnTo>
                    <a:pt x="280" y="82"/>
                  </a:lnTo>
                  <a:lnTo>
                    <a:pt x="285" y="87"/>
                  </a:lnTo>
                  <a:lnTo>
                    <a:pt x="294" y="91"/>
                  </a:lnTo>
                  <a:lnTo>
                    <a:pt x="309" y="91"/>
                  </a:lnTo>
                  <a:lnTo>
                    <a:pt x="318" y="91"/>
                  </a:lnTo>
                  <a:lnTo>
                    <a:pt x="323" y="96"/>
                  </a:lnTo>
                  <a:lnTo>
                    <a:pt x="328" y="96"/>
                  </a:lnTo>
                  <a:lnTo>
                    <a:pt x="333" y="96"/>
                  </a:lnTo>
                  <a:lnTo>
                    <a:pt x="338" y="96"/>
                  </a:lnTo>
                  <a:lnTo>
                    <a:pt x="338" y="101"/>
                  </a:lnTo>
                  <a:lnTo>
                    <a:pt x="342" y="101"/>
                  </a:lnTo>
                  <a:lnTo>
                    <a:pt x="342" y="106"/>
                  </a:lnTo>
                  <a:lnTo>
                    <a:pt x="342" y="111"/>
                  </a:lnTo>
                  <a:lnTo>
                    <a:pt x="342" y="116"/>
                  </a:lnTo>
                  <a:lnTo>
                    <a:pt x="338" y="120"/>
                  </a:lnTo>
                  <a:lnTo>
                    <a:pt x="333" y="125"/>
                  </a:lnTo>
                  <a:lnTo>
                    <a:pt x="328" y="130"/>
                  </a:lnTo>
                  <a:lnTo>
                    <a:pt x="323" y="130"/>
                  </a:lnTo>
                  <a:lnTo>
                    <a:pt x="313" y="135"/>
                  </a:lnTo>
                  <a:lnTo>
                    <a:pt x="309" y="135"/>
                  </a:lnTo>
                  <a:lnTo>
                    <a:pt x="304" y="135"/>
                  </a:lnTo>
                  <a:lnTo>
                    <a:pt x="299" y="135"/>
                  </a:lnTo>
                  <a:lnTo>
                    <a:pt x="294" y="140"/>
                  </a:lnTo>
                  <a:lnTo>
                    <a:pt x="289" y="149"/>
                  </a:lnTo>
                  <a:lnTo>
                    <a:pt x="289" y="154"/>
                  </a:lnTo>
                  <a:lnTo>
                    <a:pt x="289" y="164"/>
                  </a:lnTo>
                  <a:lnTo>
                    <a:pt x="289" y="169"/>
                  </a:lnTo>
                  <a:lnTo>
                    <a:pt x="294" y="174"/>
                  </a:lnTo>
                  <a:lnTo>
                    <a:pt x="304" y="183"/>
                  </a:lnTo>
                  <a:lnTo>
                    <a:pt x="313" y="193"/>
                  </a:lnTo>
                  <a:lnTo>
                    <a:pt x="318" y="198"/>
                  </a:lnTo>
                  <a:lnTo>
                    <a:pt x="323" y="202"/>
                  </a:lnTo>
                  <a:lnTo>
                    <a:pt x="333" y="207"/>
                  </a:lnTo>
                  <a:lnTo>
                    <a:pt x="333" y="212"/>
                  </a:lnTo>
                  <a:lnTo>
                    <a:pt x="333" y="222"/>
                  </a:lnTo>
                  <a:lnTo>
                    <a:pt x="328" y="227"/>
                  </a:lnTo>
                  <a:lnTo>
                    <a:pt x="323" y="236"/>
                  </a:lnTo>
                  <a:lnTo>
                    <a:pt x="323" y="241"/>
                  </a:lnTo>
                  <a:lnTo>
                    <a:pt x="318" y="241"/>
                  </a:lnTo>
                  <a:lnTo>
                    <a:pt x="313" y="246"/>
                  </a:lnTo>
                  <a:lnTo>
                    <a:pt x="313" y="251"/>
                  </a:lnTo>
                  <a:lnTo>
                    <a:pt x="309" y="256"/>
                  </a:lnTo>
                  <a:lnTo>
                    <a:pt x="309" y="265"/>
                  </a:lnTo>
                  <a:lnTo>
                    <a:pt x="309" y="270"/>
                  </a:lnTo>
                  <a:lnTo>
                    <a:pt x="309" y="280"/>
                  </a:lnTo>
                  <a:lnTo>
                    <a:pt x="309" y="284"/>
                  </a:lnTo>
                  <a:lnTo>
                    <a:pt x="309" y="289"/>
                  </a:lnTo>
                  <a:lnTo>
                    <a:pt x="304" y="294"/>
                  </a:lnTo>
                  <a:lnTo>
                    <a:pt x="299" y="294"/>
                  </a:lnTo>
                  <a:lnTo>
                    <a:pt x="294" y="294"/>
                  </a:lnTo>
                  <a:lnTo>
                    <a:pt x="289" y="294"/>
                  </a:lnTo>
                  <a:lnTo>
                    <a:pt x="275" y="294"/>
                  </a:lnTo>
                  <a:lnTo>
                    <a:pt x="265" y="289"/>
                  </a:lnTo>
                  <a:lnTo>
                    <a:pt x="256" y="289"/>
                  </a:lnTo>
                  <a:lnTo>
                    <a:pt x="246" y="289"/>
                  </a:lnTo>
                  <a:lnTo>
                    <a:pt x="241" y="289"/>
                  </a:lnTo>
                  <a:lnTo>
                    <a:pt x="231" y="294"/>
                  </a:lnTo>
                  <a:lnTo>
                    <a:pt x="231" y="299"/>
                  </a:lnTo>
                  <a:lnTo>
                    <a:pt x="227" y="299"/>
                  </a:lnTo>
                  <a:lnTo>
                    <a:pt x="227" y="304"/>
                  </a:lnTo>
                  <a:lnTo>
                    <a:pt x="231" y="309"/>
                  </a:lnTo>
                  <a:lnTo>
                    <a:pt x="236" y="313"/>
                  </a:lnTo>
                  <a:lnTo>
                    <a:pt x="241" y="318"/>
                  </a:lnTo>
                  <a:lnTo>
                    <a:pt x="246" y="323"/>
                  </a:lnTo>
                  <a:lnTo>
                    <a:pt x="251" y="328"/>
                  </a:lnTo>
                  <a:lnTo>
                    <a:pt x="256" y="333"/>
                  </a:lnTo>
                  <a:lnTo>
                    <a:pt x="260" y="342"/>
                  </a:lnTo>
                  <a:lnTo>
                    <a:pt x="260" y="347"/>
                  </a:lnTo>
                  <a:lnTo>
                    <a:pt x="260" y="352"/>
                  </a:lnTo>
                  <a:lnTo>
                    <a:pt x="256" y="367"/>
                  </a:lnTo>
                  <a:lnTo>
                    <a:pt x="256" y="371"/>
                  </a:lnTo>
                  <a:lnTo>
                    <a:pt x="251" y="371"/>
                  </a:lnTo>
                  <a:lnTo>
                    <a:pt x="246" y="376"/>
                  </a:lnTo>
                  <a:lnTo>
                    <a:pt x="241" y="381"/>
                  </a:lnTo>
                  <a:lnTo>
                    <a:pt x="236" y="386"/>
                  </a:lnTo>
                  <a:lnTo>
                    <a:pt x="236" y="391"/>
                  </a:lnTo>
                  <a:lnTo>
                    <a:pt x="236" y="395"/>
                  </a:lnTo>
                  <a:lnTo>
                    <a:pt x="236" y="400"/>
                  </a:lnTo>
                  <a:lnTo>
                    <a:pt x="241" y="415"/>
                  </a:lnTo>
                  <a:lnTo>
                    <a:pt x="246" y="424"/>
                  </a:lnTo>
                  <a:lnTo>
                    <a:pt x="251" y="434"/>
                  </a:lnTo>
                  <a:lnTo>
                    <a:pt x="260" y="444"/>
                  </a:lnTo>
                  <a:lnTo>
                    <a:pt x="275" y="463"/>
                  </a:lnTo>
                  <a:lnTo>
                    <a:pt x="280" y="473"/>
                  </a:lnTo>
                  <a:lnTo>
                    <a:pt x="285" y="487"/>
                  </a:lnTo>
                  <a:lnTo>
                    <a:pt x="289" y="492"/>
                  </a:lnTo>
                  <a:lnTo>
                    <a:pt x="289" y="502"/>
                  </a:lnTo>
                  <a:lnTo>
                    <a:pt x="289" y="516"/>
                  </a:lnTo>
                  <a:lnTo>
                    <a:pt x="289" y="531"/>
                  </a:lnTo>
                  <a:lnTo>
                    <a:pt x="289" y="535"/>
                  </a:lnTo>
                  <a:lnTo>
                    <a:pt x="294" y="540"/>
                  </a:lnTo>
                  <a:lnTo>
                    <a:pt x="294" y="550"/>
                  </a:lnTo>
                  <a:lnTo>
                    <a:pt x="299" y="555"/>
                  </a:lnTo>
                  <a:lnTo>
                    <a:pt x="304" y="559"/>
                  </a:lnTo>
                  <a:lnTo>
                    <a:pt x="309" y="564"/>
                  </a:lnTo>
                  <a:lnTo>
                    <a:pt x="313" y="564"/>
                  </a:lnTo>
                  <a:lnTo>
                    <a:pt x="323" y="569"/>
                  </a:lnTo>
                  <a:lnTo>
                    <a:pt x="328" y="569"/>
                  </a:lnTo>
                  <a:lnTo>
                    <a:pt x="328" y="574"/>
                  </a:lnTo>
                  <a:lnTo>
                    <a:pt x="333" y="579"/>
                  </a:lnTo>
                  <a:lnTo>
                    <a:pt x="333" y="584"/>
                  </a:lnTo>
                  <a:lnTo>
                    <a:pt x="333" y="588"/>
                  </a:lnTo>
                  <a:lnTo>
                    <a:pt x="323" y="593"/>
                  </a:lnTo>
                  <a:lnTo>
                    <a:pt x="318" y="598"/>
                  </a:lnTo>
                  <a:lnTo>
                    <a:pt x="309" y="603"/>
                  </a:lnTo>
                  <a:lnTo>
                    <a:pt x="299" y="603"/>
                  </a:lnTo>
                  <a:lnTo>
                    <a:pt x="289" y="608"/>
                  </a:lnTo>
                  <a:lnTo>
                    <a:pt x="285" y="608"/>
                  </a:lnTo>
                  <a:lnTo>
                    <a:pt x="285" y="613"/>
                  </a:lnTo>
                  <a:lnTo>
                    <a:pt x="285" y="617"/>
                  </a:lnTo>
                  <a:lnTo>
                    <a:pt x="285" y="622"/>
                  </a:lnTo>
                  <a:lnTo>
                    <a:pt x="289" y="627"/>
                  </a:lnTo>
                  <a:lnTo>
                    <a:pt x="294" y="632"/>
                  </a:lnTo>
                  <a:lnTo>
                    <a:pt x="294" y="637"/>
                  </a:lnTo>
                  <a:lnTo>
                    <a:pt x="294" y="642"/>
                  </a:lnTo>
                  <a:lnTo>
                    <a:pt x="299" y="646"/>
                  </a:lnTo>
                  <a:lnTo>
                    <a:pt x="299" y="656"/>
                  </a:lnTo>
                  <a:lnTo>
                    <a:pt x="294" y="661"/>
                  </a:lnTo>
                  <a:lnTo>
                    <a:pt x="294" y="666"/>
                  </a:lnTo>
                  <a:lnTo>
                    <a:pt x="289" y="670"/>
                  </a:lnTo>
                  <a:lnTo>
                    <a:pt x="285" y="675"/>
                  </a:lnTo>
                  <a:lnTo>
                    <a:pt x="275" y="675"/>
                  </a:lnTo>
                  <a:lnTo>
                    <a:pt x="260" y="685"/>
                  </a:lnTo>
                  <a:lnTo>
                    <a:pt x="256" y="690"/>
                  </a:lnTo>
                  <a:lnTo>
                    <a:pt x="251" y="690"/>
                  </a:lnTo>
                  <a:lnTo>
                    <a:pt x="246" y="699"/>
                  </a:lnTo>
                  <a:lnTo>
                    <a:pt x="241" y="704"/>
                  </a:lnTo>
                  <a:lnTo>
                    <a:pt x="241" y="709"/>
                  </a:lnTo>
                  <a:lnTo>
                    <a:pt x="236" y="709"/>
                  </a:lnTo>
                  <a:lnTo>
                    <a:pt x="236" y="728"/>
                  </a:lnTo>
                  <a:lnTo>
                    <a:pt x="241" y="738"/>
                  </a:lnTo>
                  <a:lnTo>
                    <a:pt x="236" y="748"/>
                  </a:lnTo>
                  <a:lnTo>
                    <a:pt x="236" y="752"/>
                  </a:lnTo>
                  <a:lnTo>
                    <a:pt x="231" y="762"/>
                  </a:lnTo>
                  <a:lnTo>
                    <a:pt x="217" y="777"/>
                  </a:lnTo>
                  <a:lnTo>
                    <a:pt x="212" y="781"/>
                  </a:lnTo>
                  <a:lnTo>
                    <a:pt x="202" y="786"/>
                  </a:lnTo>
                  <a:lnTo>
                    <a:pt x="198" y="791"/>
                  </a:lnTo>
                  <a:lnTo>
                    <a:pt x="188" y="791"/>
                  </a:lnTo>
                  <a:lnTo>
                    <a:pt x="174" y="801"/>
                  </a:lnTo>
                  <a:lnTo>
                    <a:pt x="154" y="810"/>
                  </a:lnTo>
                  <a:lnTo>
                    <a:pt x="135" y="820"/>
                  </a:lnTo>
                  <a:lnTo>
                    <a:pt x="125" y="825"/>
                  </a:lnTo>
                  <a:lnTo>
                    <a:pt x="111" y="830"/>
                  </a:lnTo>
                  <a:lnTo>
                    <a:pt x="106" y="830"/>
                  </a:lnTo>
                  <a:lnTo>
                    <a:pt x="96" y="830"/>
                  </a:lnTo>
                  <a:lnTo>
                    <a:pt x="82" y="835"/>
                  </a:lnTo>
                  <a:lnTo>
                    <a:pt x="63" y="839"/>
                  </a:lnTo>
                  <a:lnTo>
                    <a:pt x="58" y="839"/>
                  </a:lnTo>
                  <a:lnTo>
                    <a:pt x="53" y="844"/>
                  </a:lnTo>
                  <a:lnTo>
                    <a:pt x="48" y="849"/>
                  </a:lnTo>
                  <a:lnTo>
                    <a:pt x="43" y="849"/>
                  </a:lnTo>
                  <a:lnTo>
                    <a:pt x="38" y="859"/>
                  </a:lnTo>
                  <a:lnTo>
                    <a:pt x="34" y="863"/>
                  </a:lnTo>
                  <a:lnTo>
                    <a:pt x="29" y="873"/>
                  </a:lnTo>
                  <a:lnTo>
                    <a:pt x="24" y="883"/>
                  </a:lnTo>
                  <a:lnTo>
                    <a:pt x="19" y="897"/>
                  </a:lnTo>
                  <a:lnTo>
                    <a:pt x="19" y="912"/>
                  </a:lnTo>
                  <a:lnTo>
                    <a:pt x="19" y="931"/>
                  </a:lnTo>
                  <a:lnTo>
                    <a:pt x="19" y="941"/>
                  </a:lnTo>
                  <a:lnTo>
                    <a:pt x="19" y="950"/>
                  </a:lnTo>
                  <a:lnTo>
                    <a:pt x="14" y="960"/>
                  </a:lnTo>
                  <a:lnTo>
                    <a:pt x="14" y="970"/>
                  </a:lnTo>
                  <a:lnTo>
                    <a:pt x="14" y="974"/>
                  </a:lnTo>
                  <a:lnTo>
                    <a:pt x="19" y="974"/>
                  </a:lnTo>
                  <a:lnTo>
                    <a:pt x="24" y="984"/>
                  </a:lnTo>
                  <a:lnTo>
                    <a:pt x="29" y="994"/>
                  </a:lnTo>
                  <a:lnTo>
                    <a:pt x="34" y="1003"/>
                  </a:lnTo>
                  <a:lnTo>
                    <a:pt x="38" y="1008"/>
                  </a:lnTo>
                  <a:lnTo>
                    <a:pt x="43" y="1013"/>
                  </a:lnTo>
                  <a:lnTo>
                    <a:pt x="48" y="1023"/>
                  </a:lnTo>
                  <a:lnTo>
                    <a:pt x="58" y="1028"/>
                  </a:lnTo>
                  <a:lnTo>
                    <a:pt x="63" y="1037"/>
                  </a:lnTo>
                  <a:lnTo>
                    <a:pt x="72" y="1042"/>
                  </a:lnTo>
                  <a:lnTo>
                    <a:pt x="72" y="1047"/>
                  </a:lnTo>
                  <a:lnTo>
                    <a:pt x="72" y="1052"/>
                  </a:lnTo>
                  <a:lnTo>
                    <a:pt x="72" y="1056"/>
                  </a:lnTo>
                  <a:lnTo>
                    <a:pt x="77" y="1061"/>
                  </a:lnTo>
                  <a:lnTo>
                    <a:pt x="77" y="1071"/>
                  </a:lnTo>
                  <a:lnTo>
                    <a:pt x="77" y="1081"/>
                  </a:lnTo>
                  <a:lnTo>
                    <a:pt x="72" y="1090"/>
                  </a:lnTo>
                  <a:lnTo>
                    <a:pt x="67" y="1100"/>
                  </a:lnTo>
                  <a:lnTo>
                    <a:pt x="63" y="1105"/>
                  </a:lnTo>
                  <a:lnTo>
                    <a:pt x="48" y="1119"/>
                  </a:lnTo>
                  <a:lnTo>
                    <a:pt x="38" y="1124"/>
                  </a:lnTo>
                  <a:lnTo>
                    <a:pt x="29" y="1129"/>
                  </a:lnTo>
                  <a:lnTo>
                    <a:pt x="24" y="1143"/>
                  </a:lnTo>
                  <a:lnTo>
                    <a:pt x="19" y="1148"/>
                  </a:lnTo>
                  <a:lnTo>
                    <a:pt x="14" y="1153"/>
                  </a:lnTo>
                  <a:lnTo>
                    <a:pt x="14" y="1158"/>
                  </a:lnTo>
                  <a:lnTo>
                    <a:pt x="10" y="1163"/>
                  </a:lnTo>
                  <a:lnTo>
                    <a:pt x="5" y="1167"/>
                  </a:lnTo>
                  <a:lnTo>
                    <a:pt x="0" y="1172"/>
                  </a:lnTo>
                  <a:lnTo>
                    <a:pt x="5" y="1182"/>
                  </a:lnTo>
                  <a:lnTo>
                    <a:pt x="5" y="1187"/>
                  </a:lnTo>
                  <a:lnTo>
                    <a:pt x="10" y="1187"/>
                  </a:lnTo>
                  <a:lnTo>
                    <a:pt x="14" y="1192"/>
                  </a:lnTo>
                  <a:lnTo>
                    <a:pt x="19" y="1192"/>
                  </a:lnTo>
                  <a:lnTo>
                    <a:pt x="24" y="1196"/>
                  </a:lnTo>
                  <a:lnTo>
                    <a:pt x="29" y="1196"/>
                  </a:lnTo>
                  <a:lnTo>
                    <a:pt x="29" y="1206"/>
                  </a:lnTo>
                  <a:lnTo>
                    <a:pt x="29" y="1221"/>
                  </a:lnTo>
                  <a:lnTo>
                    <a:pt x="24" y="1235"/>
                  </a:lnTo>
                  <a:lnTo>
                    <a:pt x="24" y="1254"/>
                  </a:lnTo>
                  <a:lnTo>
                    <a:pt x="24" y="1264"/>
                  </a:lnTo>
                  <a:lnTo>
                    <a:pt x="24" y="1269"/>
                  </a:lnTo>
                  <a:lnTo>
                    <a:pt x="29" y="1274"/>
                  </a:lnTo>
                  <a:lnTo>
                    <a:pt x="29" y="1278"/>
                  </a:lnTo>
                  <a:lnTo>
                    <a:pt x="38" y="1283"/>
                  </a:lnTo>
                  <a:lnTo>
                    <a:pt x="48" y="1283"/>
                  </a:lnTo>
                  <a:lnTo>
                    <a:pt x="58" y="1288"/>
                  </a:lnTo>
                  <a:lnTo>
                    <a:pt x="63" y="1288"/>
                  </a:lnTo>
                  <a:lnTo>
                    <a:pt x="72" y="1283"/>
                  </a:lnTo>
                  <a:lnTo>
                    <a:pt x="77" y="1283"/>
                  </a:lnTo>
                  <a:lnTo>
                    <a:pt x="82" y="1283"/>
                  </a:lnTo>
                  <a:lnTo>
                    <a:pt x="87" y="1288"/>
                  </a:lnTo>
                  <a:lnTo>
                    <a:pt x="82" y="1298"/>
                  </a:lnTo>
                  <a:lnTo>
                    <a:pt x="82" y="1303"/>
                  </a:lnTo>
                  <a:lnTo>
                    <a:pt x="77" y="1307"/>
                  </a:lnTo>
                  <a:lnTo>
                    <a:pt x="72" y="1312"/>
                  </a:lnTo>
                  <a:lnTo>
                    <a:pt x="67" y="1312"/>
                  </a:lnTo>
                  <a:lnTo>
                    <a:pt x="67" y="1317"/>
                  </a:lnTo>
                  <a:lnTo>
                    <a:pt x="58" y="1322"/>
                  </a:lnTo>
                  <a:lnTo>
                    <a:pt x="43" y="1341"/>
                  </a:lnTo>
                  <a:lnTo>
                    <a:pt x="48" y="1341"/>
                  </a:lnTo>
                  <a:lnTo>
                    <a:pt x="48" y="1346"/>
                  </a:lnTo>
                  <a:lnTo>
                    <a:pt x="58" y="1351"/>
                  </a:lnTo>
                  <a:lnTo>
                    <a:pt x="63" y="1360"/>
                  </a:lnTo>
                  <a:lnTo>
                    <a:pt x="67" y="1365"/>
                  </a:lnTo>
                  <a:lnTo>
                    <a:pt x="72" y="1365"/>
                  </a:lnTo>
                  <a:lnTo>
                    <a:pt x="77" y="1370"/>
                  </a:lnTo>
                  <a:lnTo>
                    <a:pt x="82" y="1370"/>
                  </a:lnTo>
                  <a:lnTo>
                    <a:pt x="96" y="1370"/>
                  </a:lnTo>
                  <a:lnTo>
                    <a:pt x="106" y="1365"/>
                  </a:lnTo>
                  <a:lnTo>
                    <a:pt x="116" y="1365"/>
                  </a:lnTo>
                  <a:lnTo>
                    <a:pt x="125" y="1370"/>
                  </a:lnTo>
                  <a:lnTo>
                    <a:pt x="130" y="1375"/>
                  </a:lnTo>
                  <a:lnTo>
                    <a:pt x="135" y="1385"/>
                  </a:lnTo>
                  <a:lnTo>
                    <a:pt x="140" y="1389"/>
                  </a:lnTo>
                  <a:lnTo>
                    <a:pt x="145" y="1394"/>
                  </a:lnTo>
                  <a:lnTo>
                    <a:pt x="149" y="1399"/>
                  </a:lnTo>
                  <a:lnTo>
                    <a:pt x="154" y="1404"/>
                  </a:lnTo>
                  <a:lnTo>
                    <a:pt x="159" y="1404"/>
                  </a:lnTo>
                  <a:lnTo>
                    <a:pt x="164" y="1409"/>
                  </a:lnTo>
                  <a:lnTo>
                    <a:pt x="174" y="1409"/>
                  </a:lnTo>
                  <a:lnTo>
                    <a:pt x="178" y="1414"/>
                  </a:lnTo>
                  <a:lnTo>
                    <a:pt x="188" y="1418"/>
                  </a:lnTo>
                  <a:lnTo>
                    <a:pt x="198" y="1423"/>
                  </a:lnTo>
                  <a:lnTo>
                    <a:pt x="202" y="1428"/>
                  </a:lnTo>
                  <a:lnTo>
                    <a:pt x="212" y="1438"/>
                  </a:lnTo>
                  <a:lnTo>
                    <a:pt x="222" y="1442"/>
                  </a:lnTo>
                  <a:lnTo>
                    <a:pt x="227" y="1442"/>
                  </a:lnTo>
                  <a:lnTo>
                    <a:pt x="236" y="1442"/>
                  </a:lnTo>
                  <a:lnTo>
                    <a:pt x="246" y="1442"/>
                  </a:lnTo>
                  <a:lnTo>
                    <a:pt x="251" y="1447"/>
                  </a:lnTo>
                  <a:lnTo>
                    <a:pt x="260" y="1452"/>
                  </a:lnTo>
                  <a:lnTo>
                    <a:pt x="265" y="1457"/>
                  </a:lnTo>
                  <a:lnTo>
                    <a:pt x="270" y="1462"/>
                  </a:lnTo>
                  <a:lnTo>
                    <a:pt x="275" y="1467"/>
                  </a:lnTo>
                  <a:lnTo>
                    <a:pt x="285" y="1467"/>
                  </a:lnTo>
                  <a:lnTo>
                    <a:pt x="289" y="1467"/>
                  </a:lnTo>
                  <a:lnTo>
                    <a:pt x="299" y="1462"/>
                  </a:lnTo>
                  <a:lnTo>
                    <a:pt x="304" y="1462"/>
                  </a:lnTo>
                  <a:lnTo>
                    <a:pt x="309" y="1462"/>
                  </a:lnTo>
                  <a:lnTo>
                    <a:pt x="318" y="1467"/>
                  </a:lnTo>
                  <a:lnTo>
                    <a:pt x="323" y="1471"/>
                  </a:lnTo>
                  <a:lnTo>
                    <a:pt x="323" y="1476"/>
                  </a:lnTo>
                  <a:lnTo>
                    <a:pt x="323" y="1481"/>
                  </a:lnTo>
                  <a:lnTo>
                    <a:pt x="323" y="1486"/>
                  </a:lnTo>
                  <a:lnTo>
                    <a:pt x="323" y="1496"/>
                  </a:lnTo>
                  <a:lnTo>
                    <a:pt x="323" y="1500"/>
                  </a:lnTo>
                  <a:lnTo>
                    <a:pt x="323" y="1510"/>
                  </a:lnTo>
                  <a:lnTo>
                    <a:pt x="318" y="1515"/>
                  </a:lnTo>
                  <a:lnTo>
                    <a:pt x="318" y="1520"/>
                  </a:lnTo>
                  <a:lnTo>
                    <a:pt x="318" y="1524"/>
                  </a:lnTo>
                  <a:lnTo>
                    <a:pt x="323" y="1529"/>
                  </a:lnTo>
                  <a:lnTo>
                    <a:pt x="328" y="1524"/>
                  </a:lnTo>
                  <a:lnTo>
                    <a:pt x="333" y="1524"/>
                  </a:lnTo>
                  <a:lnTo>
                    <a:pt x="342" y="1520"/>
                  </a:lnTo>
                  <a:lnTo>
                    <a:pt x="347" y="1520"/>
                  </a:lnTo>
                  <a:lnTo>
                    <a:pt x="367" y="1510"/>
                  </a:lnTo>
                  <a:lnTo>
                    <a:pt x="376" y="1510"/>
                  </a:lnTo>
                  <a:lnTo>
                    <a:pt x="386" y="1505"/>
                  </a:lnTo>
                  <a:lnTo>
                    <a:pt x="395" y="1505"/>
                  </a:lnTo>
                  <a:lnTo>
                    <a:pt x="410" y="1505"/>
                  </a:lnTo>
                  <a:lnTo>
                    <a:pt x="434" y="1505"/>
                  </a:lnTo>
                  <a:lnTo>
                    <a:pt x="444" y="1505"/>
                  </a:lnTo>
                  <a:lnTo>
                    <a:pt x="453" y="1510"/>
                  </a:lnTo>
                  <a:lnTo>
                    <a:pt x="463" y="1510"/>
                  </a:lnTo>
                  <a:lnTo>
                    <a:pt x="468" y="1515"/>
                  </a:lnTo>
                  <a:lnTo>
                    <a:pt x="473" y="1515"/>
                  </a:lnTo>
                  <a:lnTo>
                    <a:pt x="473" y="1520"/>
                  </a:lnTo>
                  <a:lnTo>
                    <a:pt x="477" y="1524"/>
                  </a:lnTo>
                  <a:lnTo>
                    <a:pt x="473" y="1534"/>
                  </a:lnTo>
                  <a:lnTo>
                    <a:pt x="473" y="1539"/>
                  </a:lnTo>
                  <a:lnTo>
                    <a:pt x="477" y="1549"/>
                  </a:lnTo>
                  <a:lnTo>
                    <a:pt x="482" y="1553"/>
                  </a:lnTo>
                  <a:lnTo>
                    <a:pt x="487" y="1558"/>
                  </a:lnTo>
                  <a:lnTo>
                    <a:pt x="497" y="1558"/>
                  </a:lnTo>
                  <a:lnTo>
                    <a:pt x="497" y="1563"/>
                  </a:lnTo>
                  <a:lnTo>
                    <a:pt x="502" y="1563"/>
                  </a:lnTo>
                  <a:lnTo>
                    <a:pt x="506" y="1563"/>
                  </a:lnTo>
                  <a:lnTo>
                    <a:pt x="511" y="1563"/>
                  </a:lnTo>
                  <a:lnTo>
                    <a:pt x="511" y="1568"/>
                  </a:lnTo>
                  <a:lnTo>
                    <a:pt x="516" y="1568"/>
                  </a:lnTo>
                  <a:lnTo>
                    <a:pt x="521" y="1573"/>
                  </a:lnTo>
                  <a:lnTo>
                    <a:pt x="531" y="1582"/>
                  </a:lnTo>
                  <a:lnTo>
                    <a:pt x="535" y="1597"/>
                  </a:lnTo>
                  <a:lnTo>
                    <a:pt x="545" y="1602"/>
                  </a:lnTo>
                  <a:lnTo>
                    <a:pt x="550" y="1611"/>
                  </a:lnTo>
                  <a:lnTo>
                    <a:pt x="555" y="1616"/>
                  </a:lnTo>
                  <a:lnTo>
                    <a:pt x="560" y="1621"/>
                  </a:lnTo>
                  <a:lnTo>
                    <a:pt x="569" y="1621"/>
                  </a:lnTo>
                  <a:lnTo>
                    <a:pt x="574" y="1616"/>
                  </a:lnTo>
                  <a:lnTo>
                    <a:pt x="584" y="1616"/>
                  </a:lnTo>
                  <a:lnTo>
                    <a:pt x="588" y="1616"/>
                  </a:lnTo>
                  <a:lnTo>
                    <a:pt x="598" y="1616"/>
                  </a:lnTo>
                  <a:lnTo>
                    <a:pt x="608" y="1616"/>
                  </a:lnTo>
                  <a:lnTo>
                    <a:pt x="613" y="1621"/>
                  </a:lnTo>
                  <a:lnTo>
                    <a:pt x="617" y="1626"/>
                  </a:lnTo>
                  <a:lnTo>
                    <a:pt x="622" y="1631"/>
                  </a:lnTo>
                  <a:lnTo>
                    <a:pt x="627" y="1635"/>
                  </a:lnTo>
                  <a:lnTo>
                    <a:pt x="627" y="1640"/>
                  </a:lnTo>
                  <a:lnTo>
                    <a:pt x="632" y="1645"/>
                  </a:lnTo>
                  <a:lnTo>
                    <a:pt x="632" y="1650"/>
                  </a:lnTo>
                  <a:lnTo>
                    <a:pt x="632" y="1655"/>
                  </a:lnTo>
                  <a:lnTo>
                    <a:pt x="632" y="1660"/>
                  </a:lnTo>
                  <a:lnTo>
                    <a:pt x="632" y="1664"/>
                  </a:lnTo>
                  <a:lnTo>
                    <a:pt x="632" y="1669"/>
                  </a:lnTo>
                  <a:lnTo>
                    <a:pt x="632" y="1674"/>
                  </a:lnTo>
                  <a:lnTo>
                    <a:pt x="637" y="1679"/>
                  </a:lnTo>
                  <a:lnTo>
                    <a:pt x="646" y="1684"/>
                  </a:lnTo>
                  <a:lnTo>
                    <a:pt x="656" y="1689"/>
                  </a:lnTo>
                  <a:lnTo>
                    <a:pt x="666" y="1698"/>
                  </a:lnTo>
                  <a:lnTo>
                    <a:pt x="670" y="1703"/>
                  </a:lnTo>
                  <a:lnTo>
                    <a:pt x="680" y="1708"/>
                  </a:lnTo>
                  <a:lnTo>
                    <a:pt x="699" y="1717"/>
                  </a:lnTo>
                  <a:lnTo>
                    <a:pt x="719" y="1727"/>
                  </a:lnTo>
                  <a:lnTo>
                    <a:pt x="733" y="1737"/>
                  </a:lnTo>
                  <a:lnTo>
                    <a:pt x="748" y="1746"/>
                  </a:lnTo>
                  <a:lnTo>
                    <a:pt x="762" y="1751"/>
                  </a:lnTo>
                  <a:lnTo>
                    <a:pt x="772" y="1751"/>
                  </a:lnTo>
                  <a:lnTo>
                    <a:pt x="781" y="1756"/>
                  </a:lnTo>
                  <a:lnTo>
                    <a:pt x="786" y="1756"/>
                  </a:lnTo>
                  <a:lnTo>
                    <a:pt x="786" y="1761"/>
                  </a:lnTo>
                  <a:lnTo>
                    <a:pt x="791" y="1756"/>
                  </a:lnTo>
                  <a:lnTo>
                    <a:pt x="796" y="1756"/>
                  </a:lnTo>
                  <a:lnTo>
                    <a:pt x="801" y="1746"/>
                  </a:lnTo>
                  <a:lnTo>
                    <a:pt x="806" y="1742"/>
                  </a:lnTo>
                  <a:lnTo>
                    <a:pt x="815" y="1742"/>
                  </a:lnTo>
                  <a:lnTo>
                    <a:pt x="820" y="1737"/>
                  </a:lnTo>
                  <a:lnTo>
                    <a:pt x="830" y="1732"/>
                  </a:lnTo>
                  <a:lnTo>
                    <a:pt x="844" y="1727"/>
                  </a:lnTo>
                  <a:lnTo>
                    <a:pt x="854" y="1722"/>
                  </a:lnTo>
                  <a:lnTo>
                    <a:pt x="868" y="1717"/>
                  </a:lnTo>
                  <a:lnTo>
                    <a:pt x="878" y="1717"/>
                  </a:lnTo>
                  <a:lnTo>
                    <a:pt x="883" y="1717"/>
                  </a:lnTo>
                  <a:lnTo>
                    <a:pt x="888" y="1717"/>
                  </a:lnTo>
                  <a:lnTo>
                    <a:pt x="897" y="1713"/>
                  </a:lnTo>
                  <a:lnTo>
                    <a:pt x="907" y="1713"/>
                  </a:lnTo>
                  <a:lnTo>
                    <a:pt x="917" y="1708"/>
                  </a:lnTo>
                  <a:lnTo>
                    <a:pt x="926" y="1708"/>
                  </a:lnTo>
                  <a:lnTo>
                    <a:pt x="931" y="1708"/>
                  </a:lnTo>
                  <a:lnTo>
                    <a:pt x="941" y="1708"/>
                  </a:lnTo>
                  <a:lnTo>
                    <a:pt x="945" y="1708"/>
                  </a:lnTo>
                  <a:lnTo>
                    <a:pt x="955" y="1708"/>
                  </a:lnTo>
                  <a:lnTo>
                    <a:pt x="965" y="1708"/>
                  </a:lnTo>
                  <a:lnTo>
                    <a:pt x="974" y="1708"/>
                  </a:lnTo>
                  <a:lnTo>
                    <a:pt x="989" y="1717"/>
                  </a:lnTo>
                  <a:lnTo>
                    <a:pt x="994" y="1717"/>
                  </a:lnTo>
                  <a:lnTo>
                    <a:pt x="999" y="1722"/>
                  </a:lnTo>
                  <a:lnTo>
                    <a:pt x="999" y="1727"/>
                  </a:lnTo>
                  <a:lnTo>
                    <a:pt x="999" y="1737"/>
                  </a:lnTo>
                  <a:lnTo>
                    <a:pt x="994" y="1746"/>
                  </a:lnTo>
                  <a:lnTo>
                    <a:pt x="994" y="1751"/>
                  </a:lnTo>
                  <a:lnTo>
                    <a:pt x="989" y="1756"/>
                  </a:lnTo>
                  <a:lnTo>
                    <a:pt x="989" y="1761"/>
                  </a:lnTo>
                  <a:lnTo>
                    <a:pt x="989" y="1766"/>
                  </a:lnTo>
                  <a:lnTo>
                    <a:pt x="994" y="1766"/>
                  </a:lnTo>
                  <a:lnTo>
                    <a:pt x="994" y="1771"/>
                  </a:lnTo>
                  <a:lnTo>
                    <a:pt x="999" y="1771"/>
                  </a:lnTo>
                  <a:lnTo>
                    <a:pt x="1003" y="1771"/>
                  </a:lnTo>
                  <a:lnTo>
                    <a:pt x="1013" y="1771"/>
                  </a:lnTo>
                  <a:lnTo>
                    <a:pt x="1018" y="1771"/>
                  </a:lnTo>
                  <a:lnTo>
                    <a:pt x="1027" y="1766"/>
                  </a:lnTo>
                  <a:lnTo>
                    <a:pt x="1037" y="1766"/>
                  </a:lnTo>
                  <a:lnTo>
                    <a:pt x="1047" y="1761"/>
                  </a:lnTo>
                  <a:lnTo>
                    <a:pt x="1052" y="1766"/>
                  </a:lnTo>
                  <a:lnTo>
                    <a:pt x="1066" y="1766"/>
                  </a:lnTo>
                  <a:lnTo>
                    <a:pt x="1076" y="1771"/>
                  </a:lnTo>
                  <a:lnTo>
                    <a:pt x="1085" y="1771"/>
                  </a:lnTo>
                  <a:lnTo>
                    <a:pt x="1090" y="1771"/>
                  </a:lnTo>
                  <a:lnTo>
                    <a:pt x="1100" y="1766"/>
                  </a:lnTo>
                  <a:lnTo>
                    <a:pt x="1105" y="1761"/>
                  </a:lnTo>
                  <a:lnTo>
                    <a:pt x="1114" y="1756"/>
                  </a:lnTo>
                </a:path>
              </a:pathLst>
            </a:custGeom>
            <a:noFill/>
            <a:ln w="38100">
              <a:solidFill>
                <a:srgbClr val="00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3" name="Freeform 180">
              <a:extLst>
                <a:ext uri="{FF2B5EF4-FFF2-40B4-BE49-F238E27FC236}">
                  <a16:creationId xmlns:a16="http://schemas.microsoft.com/office/drawing/2014/main" id="{47158409-E3BB-479E-9BC1-E8CAAA61502F}"/>
                </a:ext>
              </a:extLst>
            </p:cNvPr>
            <p:cNvSpPr>
              <a:spLocks/>
            </p:cNvSpPr>
            <p:nvPr/>
          </p:nvSpPr>
          <p:spPr bwMode="auto">
            <a:xfrm>
              <a:off x="4661396" y="3164445"/>
              <a:ext cx="542787" cy="1457279"/>
            </a:xfrm>
            <a:custGeom>
              <a:avLst/>
              <a:gdLst>
                <a:gd name="T0" fmla="*/ 7 w 299"/>
                <a:gd name="T1" fmla="*/ 3 h 869"/>
                <a:gd name="T2" fmla="*/ 7 w 299"/>
                <a:gd name="T3" fmla="*/ 3 h 869"/>
                <a:gd name="T4" fmla="*/ 7 w 299"/>
                <a:gd name="T5" fmla="*/ 3 h 869"/>
                <a:gd name="T6" fmla="*/ 7 w 299"/>
                <a:gd name="T7" fmla="*/ 3 h 869"/>
                <a:gd name="T8" fmla="*/ 5 w 299"/>
                <a:gd name="T9" fmla="*/ 3 h 869"/>
                <a:gd name="T10" fmla="*/ 5 w 299"/>
                <a:gd name="T11" fmla="*/ 3 h 869"/>
                <a:gd name="T12" fmla="*/ 7 w 299"/>
                <a:gd name="T13" fmla="*/ 3 h 869"/>
                <a:gd name="T14" fmla="*/ 7 w 299"/>
                <a:gd name="T15" fmla="*/ 3 h 869"/>
                <a:gd name="T16" fmla="*/ 7 w 299"/>
                <a:gd name="T17" fmla="*/ 3 h 869"/>
                <a:gd name="T18" fmla="*/ 7 w 299"/>
                <a:gd name="T19" fmla="*/ 3 h 869"/>
                <a:gd name="T20" fmla="*/ 7 w 299"/>
                <a:gd name="T21" fmla="*/ 3 h 869"/>
                <a:gd name="T22" fmla="*/ 7 w 299"/>
                <a:gd name="T23" fmla="*/ 3 h 869"/>
                <a:gd name="T24" fmla="*/ 7 w 299"/>
                <a:gd name="T25" fmla="*/ 3 h 869"/>
                <a:gd name="T26" fmla="*/ 7 w 299"/>
                <a:gd name="T27" fmla="*/ 3 h 869"/>
                <a:gd name="T28" fmla="*/ 7 w 299"/>
                <a:gd name="T29" fmla="*/ 3 h 869"/>
                <a:gd name="T30" fmla="*/ 7 w 299"/>
                <a:gd name="T31" fmla="*/ 3 h 869"/>
                <a:gd name="T32" fmla="*/ 7 w 299"/>
                <a:gd name="T33" fmla="*/ 3 h 869"/>
                <a:gd name="T34" fmla="*/ 7 w 299"/>
                <a:gd name="T35" fmla="*/ 3 h 869"/>
                <a:gd name="T36" fmla="*/ 7 w 299"/>
                <a:gd name="T37" fmla="*/ 3 h 869"/>
                <a:gd name="T38" fmla="*/ 7 w 299"/>
                <a:gd name="T39" fmla="*/ 3 h 869"/>
                <a:gd name="T40" fmla="*/ 7 w 299"/>
                <a:gd name="T41" fmla="*/ 3 h 869"/>
                <a:gd name="T42" fmla="*/ 7 w 299"/>
                <a:gd name="T43" fmla="*/ 3 h 869"/>
                <a:gd name="T44" fmla="*/ 7 w 299"/>
                <a:gd name="T45" fmla="*/ 3 h 869"/>
                <a:gd name="T46" fmla="*/ 7 w 299"/>
                <a:gd name="T47" fmla="*/ 3 h 869"/>
                <a:gd name="T48" fmla="*/ 7 w 299"/>
                <a:gd name="T49" fmla="*/ 3 h 869"/>
                <a:gd name="T50" fmla="*/ 7 w 299"/>
                <a:gd name="T51" fmla="*/ 3 h 869"/>
                <a:gd name="T52" fmla="*/ 7 w 299"/>
                <a:gd name="T53" fmla="*/ 3 h 869"/>
                <a:gd name="T54" fmla="*/ 7 w 299"/>
                <a:gd name="T55" fmla="*/ 3 h 869"/>
                <a:gd name="T56" fmla="*/ 7 w 299"/>
                <a:gd name="T57" fmla="*/ 3 h 869"/>
                <a:gd name="T58" fmla="*/ 7 w 299"/>
                <a:gd name="T59" fmla="*/ 3 h 869"/>
                <a:gd name="T60" fmla="*/ 7 w 299"/>
                <a:gd name="T61" fmla="*/ 3 h 869"/>
                <a:gd name="T62" fmla="*/ 7 w 299"/>
                <a:gd name="T63" fmla="*/ 3 h 869"/>
                <a:gd name="T64" fmla="*/ 7 w 299"/>
                <a:gd name="T65" fmla="*/ 3 h 869"/>
                <a:gd name="T66" fmla="*/ 7 w 299"/>
                <a:gd name="T67" fmla="*/ 3 h 869"/>
                <a:gd name="T68" fmla="*/ 7 w 299"/>
                <a:gd name="T69" fmla="*/ 3 h 869"/>
                <a:gd name="T70" fmla="*/ 7 w 299"/>
                <a:gd name="T71" fmla="*/ 3 h 869"/>
                <a:gd name="T72" fmla="*/ 7 w 299"/>
                <a:gd name="T73" fmla="*/ 3 h 869"/>
                <a:gd name="T74" fmla="*/ 7 w 299"/>
                <a:gd name="T75" fmla="*/ 3 h 869"/>
                <a:gd name="T76" fmla="*/ 7 w 299"/>
                <a:gd name="T77" fmla="*/ 3 h 869"/>
                <a:gd name="T78" fmla="*/ 7 w 299"/>
                <a:gd name="T79" fmla="*/ 3 h 869"/>
                <a:gd name="T80" fmla="*/ 7 w 299"/>
                <a:gd name="T81" fmla="*/ 3 h 869"/>
                <a:gd name="T82" fmla="*/ 7 w 299"/>
                <a:gd name="T83" fmla="*/ 3 h 869"/>
                <a:gd name="T84" fmla="*/ 7 w 299"/>
                <a:gd name="T85" fmla="*/ 3 h 869"/>
                <a:gd name="T86" fmla="*/ 7 w 299"/>
                <a:gd name="T87" fmla="*/ 3 h 869"/>
                <a:gd name="T88" fmla="*/ 7 w 299"/>
                <a:gd name="T89" fmla="*/ 3 h 869"/>
                <a:gd name="T90" fmla="*/ 7 w 299"/>
                <a:gd name="T91" fmla="*/ 3 h 869"/>
                <a:gd name="T92" fmla="*/ 7 w 299"/>
                <a:gd name="T93" fmla="*/ 3 h 869"/>
                <a:gd name="T94" fmla="*/ 7 w 299"/>
                <a:gd name="T95" fmla="*/ 3 h 869"/>
                <a:gd name="T96" fmla="*/ 7 w 299"/>
                <a:gd name="T97" fmla="*/ 3 h 869"/>
                <a:gd name="T98" fmla="*/ 7 w 299"/>
                <a:gd name="T99" fmla="*/ 3 h 869"/>
                <a:gd name="T100" fmla="*/ 7 w 299"/>
                <a:gd name="T101" fmla="*/ 3 h 869"/>
                <a:gd name="T102" fmla="*/ 7 w 299"/>
                <a:gd name="T103" fmla="*/ 3 h 869"/>
                <a:gd name="T104" fmla="*/ 7 w 299"/>
                <a:gd name="T105" fmla="*/ 0 h 8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9"/>
                <a:gd name="T160" fmla="*/ 0 h 869"/>
                <a:gd name="T161" fmla="*/ 299 w 299"/>
                <a:gd name="T162" fmla="*/ 869 h 8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9" h="869">
                  <a:moveTo>
                    <a:pt x="48" y="869"/>
                  </a:moveTo>
                  <a:lnTo>
                    <a:pt x="48" y="864"/>
                  </a:lnTo>
                  <a:lnTo>
                    <a:pt x="48" y="859"/>
                  </a:lnTo>
                  <a:lnTo>
                    <a:pt x="48" y="854"/>
                  </a:lnTo>
                  <a:lnTo>
                    <a:pt x="48" y="850"/>
                  </a:lnTo>
                  <a:lnTo>
                    <a:pt x="53" y="845"/>
                  </a:lnTo>
                  <a:lnTo>
                    <a:pt x="53" y="840"/>
                  </a:lnTo>
                  <a:lnTo>
                    <a:pt x="53" y="830"/>
                  </a:lnTo>
                  <a:lnTo>
                    <a:pt x="48" y="821"/>
                  </a:lnTo>
                  <a:lnTo>
                    <a:pt x="43" y="811"/>
                  </a:lnTo>
                  <a:lnTo>
                    <a:pt x="38" y="797"/>
                  </a:lnTo>
                  <a:lnTo>
                    <a:pt x="29" y="782"/>
                  </a:lnTo>
                  <a:lnTo>
                    <a:pt x="19" y="772"/>
                  </a:lnTo>
                  <a:lnTo>
                    <a:pt x="9" y="758"/>
                  </a:lnTo>
                  <a:lnTo>
                    <a:pt x="9" y="753"/>
                  </a:lnTo>
                  <a:lnTo>
                    <a:pt x="9" y="743"/>
                  </a:lnTo>
                  <a:lnTo>
                    <a:pt x="5" y="729"/>
                  </a:lnTo>
                  <a:lnTo>
                    <a:pt x="0" y="719"/>
                  </a:lnTo>
                  <a:lnTo>
                    <a:pt x="0" y="715"/>
                  </a:lnTo>
                  <a:lnTo>
                    <a:pt x="5" y="710"/>
                  </a:lnTo>
                  <a:lnTo>
                    <a:pt x="5" y="705"/>
                  </a:lnTo>
                  <a:lnTo>
                    <a:pt x="9" y="700"/>
                  </a:lnTo>
                  <a:lnTo>
                    <a:pt x="14" y="700"/>
                  </a:lnTo>
                  <a:lnTo>
                    <a:pt x="19" y="700"/>
                  </a:lnTo>
                  <a:lnTo>
                    <a:pt x="24" y="700"/>
                  </a:lnTo>
                  <a:lnTo>
                    <a:pt x="24" y="695"/>
                  </a:lnTo>
                  <a:lnTo>
                    <a:pt x="29" y="690"/>
                  </a:lnTo>
                  <a:lnTo>
                    <a:pt x="34" y="686"/>
                  </a:lnTo>
                  <a:lnTo>
                    <a:pt x="38" y="686"/>
                  </a:lnTo>
                  <a:lnTo>
                    <a:pt x="43" y="686"/>
                  </a:lnTo>
                  <a:lnTo>
                    <a:pt x="48" y="686"/>
                  </a:lnTo>
                  <a:lnTo>
                    <a:pt x="58" y="681"/>
                  </a:lnTo>
                  <a:lnTo>
                    <a:pt x="77" y="681"/>
                  </a:lnTo>
                  <a:lnTo>
                    <a:pt x="87" y="681"/>
                  </a:lnTo>
                  <a:lnTo>
                    <a:pt x="91" y="681"/>
                  </a:lnTo>
                  <a:lnTo>
                    <a:pt x="101" y="676"/>
                  </a:lnTo>
                  <a:lnTo>
                    <a:pt x="106" y="676"/>
                  </a:lnTo>
                  <a:lnTo>
                    <a:pt x="106" y="671"/>
                  </a:lnTo>
                  <a:lnTo>
                    <a:pt x="111" y="666"/>
                  </a:lnTo>
                  <a:lnTo>
                    <a:pt x="111" y="661"/>
                  </a:lnTo>
                  <a:lnTo>
                    <a:pt x="106" y="657"/>
                  </a:lnTo>
                  <a:lnTo>
                    <a:pt x="106" y="652"/>
                  </a:lnTo>
                  <a:lnTo>
                    <a:pt x="101" y="647"/>
                  </a:lnTo>
                  <a:lnTo>
                    <a:pt x="101" y="642"/>
                  </a:lnTo>
                  <a:lnTo>
                    <a:pt x="101" y="637"/>
                  </a:lnTo>
                  <a:lnTo>
                    <a:pt x="96" y="632"/>
                  </a:lnTo>
                  <a:lnTo>
                    <a:pt x="96" y="623"/>
                  </a:lnTo>
                  <a:lnTo>
                    <a:pt x="96" y="618"/>
                  </a:lnTo>
                  <a:lnTo>
                    <a:pt x="101" y="613"/>
                  </a:lnTo>
                  <a:lnTo>
                    <a:pt x="101" y="608"/>
                  </a:lnTo>
                  <a:lnTo>
                    <a:pt x="101" y="599"/>
                  </a:lnTo>
                  <a:lnTo>
                    <a:pt x="101" y="594"/>
                  </a:lnTo>
                  <a:lnTo>
                    <a:pt x="106" y="589"/>
                  </a:lnTo>
                  <a:lnTo>
                    <a:pt x="111" y="589"/>
                  </a:lnTo>
                  <a:lnTo>
                    <a:pt x="116" y="584"/>
                  </a:lnTo>
                  <a:lnTo>
                    <a:pt x="120" y="579"/>
                  </a:lnTo>
                  <a:lnTo>
                    <a:pt x="120" y="570"/>
                  </a:lnTo>
                  <a:lnTo>
                    <a:pt x="120" y="565"/>
                  </a:lnTo>
                  <a:lnTo>
                    <a:pt x="120" y="555"/>
                  </a:lnTo>
                  <a:lnTo>
                    <a:pt x="120" y="546"/>
                  </a:lnTo>
                  <a:lnTo>
                    <a:pt x="125" y="531"/>
                  </a:lnTo>
                  <a:lnTo>
                    <a:pt x="130" y="522"/>
                  </a:lnTo>
                  <a:lnTo>
                    <a:pt x="130" y="517"/>
                  </a:lnTo>
                  <a:lnTo>
                    <a:pt x="135" y="512"/>
                  </a:lnTo>
                  <a:lnTo>
                    <a:pt x="140" y="507"/>
                  </a:lnTo>
                  <a:lnTo>
                    <a:pt x="145" y="502"/>
                  </a:lnTo>
                  <a:lnTo>
                    <a:pt x="154" y="493"/>
                  </a:lnTo>
                  <a:lnTo>
                    <a:pt x="159" y="488"/>
                  </a:lnTo>
                  <a:lnTo>
                    <a:pt x="159" y="483"/>
                  </a:lnTo>
                  <a:lnTo>
                    <a:pt x="164" y="478"/>
                  </a:lnTo>
                  <a:lnTo>
                    <a:pt x="173" y="473"/>
                  </a:lnTo>
                  <a:lnTo>
                    <a:pt x="183" y="468"/>
                  </a:lnTo>
                  <a:lnTo>
                    <a:pt x="188" y="468"/>
                  </a:lnTo>
                  <a:lnTo>
                    <a:pt x="193" y="468"/>
                  </a:lnTo>
                  <a:lnTo>
                    <a:pt x="198" y="459"/>
                  </a:lnTo>
                  <a:lnTo>
                    <a:pt x="202" y="454"/>
                  </a:lnTo>
                  <a:lnTo>
                    <a:pt x="207" y="454"/>
                  </a:lnTo>
                  <a:lnTo>
                    <a:pt x="212" y="454"/>
                  </a:lnTo>
                  <a:lnTo>
                    <a:pt x="217" y="454"/>
                  </a:lnTo>
                  <a:lnTo>
                    <a:pt x="217" y="449"/>
                  </a:lnTo>
                  <a:lnTo>
                    <a:pt x="222" y="449"/>
                  </a:lnTo>
                  <a:lnTo>
                    <a:pt x="222" y="444"/>
                  </a:lnTo>
                  <a:lnTo>
                    <a:pt x="231" y="439"/>
                  </a:lnTo>
                  <a:lnTo>
                    <a:pt x="236" y="439"/>
                  </a:lnTo>
                  <a:lnTo>
                    <a:pt x="241" y="435"/>
                  </a:lnTo>
                  <a:lnTo>
                    <a:pt x="241" y="430"/>
                  </a:lnTo>
                  <a:lnTo>
                    <a:pt x="241" y="425"/>
                  </a:lnTo>
                  <a:lnTo>
                    <a:pt x="246" y="425"/>
                  </a:lnTo>
                  <a:lnTo>
                    <a:pt x="251" y="420"/>
                  </a:lnTo>
                  <a:lnTo>
                    <a:pt x="255" y="415"/>
                  </a:lnTo>
                  <a:lnTo>
                    <a:pt x="255" y="411"/>
                  </a:lnTo>
                  <a:lnTo>
                    <a:pt x="260" y="411"/>
                  </a:lnTo>
                  <a:lnTo>
                    <a:pt x="265" y="406"/>
                  </a:lnTo>
                  <a:lnTo>
                    <a:pt x="270" y="401"/>
                  </a:lnTo>
                  <a:lnTo>
                    <a:pt x="275" y="401"/>
                  </a:lnTo>
                  <a:lnTo>
                    <a:pt x="275" y="396"/>
                  </a:lnTo>
                  <a:lnTo>
                    <a:pt x="275" y="391"/>
                  </a:lnTo>
                  <a:lnTo>
                    <a:pt x="275" y="386"/>
                  </a:lnTo>
                  <a:lnTo>
                    <a:pt x="275" y="382"/>
                  </a:lnTo>
                  <a:lnTo>
                    <a:pt x="270" y="377"/>
                  </a:lnTo>
                  <a:lnTo>
                    <a:pt x="270" y="367"/>
                  </a:lnTo>
                  <a:lnTo>
                    <a:pt x="270" y="362"/>
                  </a:lnTo>
                  <a:lnTo>
                    <a:pt x="275" y="357"/>
                  </a:lnTo>
                  <a:lnTo>
                    <a:pt x="275" y="353"/>
                  </a:lnTo>
                  <a:lnTo>
                    <a:pt x="280" y="348"/>
                  </a:lnTo>
                  <a:lnTo>
                    <a:pt x="280" y="343"/>
                  </a:lnTo>
                  <a:lnTo>
                    <a:pt x="284" y="338"/>
                  </a:lnTo>
                  <a:lnTo>
                    <a:pt x="289" y="338"/>
                  </a:lnTo>
                  <a:lnTo>
                    <a:pt x="294" y="333"/>
                  </a:lnTo>
                  <a:lnTo>
                    <a:pt x="289" y="329"/>
                  </a:lnTo>
                  <a:lnTo>
                    <a:pt x="289" y="324"/>
                  </a:lnTo>
                  <a:lnTo>
                    <a:pt x="289" y="319"/>
                  </a:lnTo>
                  <a:lnTo>
                    <a:pt x="284" y="319"/>
                  </a:lnTo>
                  <a:lnTo>
                    <a:pt x="280" y="319"/>
                  </a:lnTo>
                  <a:lnTo>
                    <a:pt x="275" y="314"/>
                  </a:lnTo>
                  <a:lnTo>
                    <a:pt x="270" y="314"/>
                  </a:lnTo>
                  <a:lnTo>
                    <a:pt x="270" y="309"/>
                  </a:lnTo>
                  <a:lnTo>
                    <a:pt x="270" y="304"/>
                  </a:lnTo>
                  <a:lnTo>
                    <a:pt x="270" y="295"/>
                  </a:lnTo>
                  <a:lnTo>
                    <a:pt x="275" y="295"/>
                  </a:lnTo>
                  <a:lnTo>
                    <a:pt x="280" y="290"/>
                  </a:lnTo>
                  <a:lnTo>
                    <a:pt x="284" y="290"/>
                  </a:lnTo>
                  <a:lnTo>
                    <a:pt x="284" y="285"/>
                  </a:lnTo>
                  <a:lnTo>
                    <a:pt x="289" y="280"/>
                  </a:lnTo>
                  <a:lnTo>
                    <a:pt x="289" y="275"/>
                  </a:lnTo>
                  <a:lnTo>
                    <a:pt x="289" y="271"/>
                  </a:lnTo>
                  <a:lnTo>
                    <a:pt x="289" y="266"/>
                  </a:lnTo>
                  <a:lnTo>
                    <a:pt x="289" y="261"/>
                  </a:lnTo>
                  <a:lnTo>
                    <a:pt x="289" y="256"/>
                  </a:lnTo>
                  <a:lnTo>
                    <a:pt x="289" y="251"/>
                  </a:lnTo>
                  <a:lnTo>
                    <a:pt x="289" y="246"/>
                  </a:lnTo>
                  <a:lnTo>
                    <a:pt x="284" y="246"/>
                  </a:lnTo>
                  <a:lnTo>
                    <a:pt x="280" y="242"/>
                  </a:lnTo>
                  <a:lnTo>
                    <a:pt x="275" y="242"/>
                  </a:lnTo>
                  <a:lnTo>
                    <a:pt x="270" y="237"/>
                  </a:lnTo>
                  <a:lnTo>
                    <a:pt x="270" y="232"/>
                  </a:lnTo>
                  <a:lnTo>
                    <a:pt x="270" y="227"/>
                  </a:lnTo>
                  <a:lnTo>
                    <a:pt x="275" y="227"/>
                  </a:lnTo>
                  <a:lnTo>
                    <a:pt x="280" y="227"/>
                  </a:lnTo>
                  <a:lnTo>
                    <a:pt x="284" y="222"/>
                  </a:lnTo>
                  <a:lnTo>
                    <a:pt x="289" y="222"/>
                  </a:lnTo>
                  <a:lnTo>
                    <a:pt x="289" y="227"/>
                  </a:lnTo>
                  <a:lnTo>
                    <a:pt x="294" y="227"/>
                  </a:lnTo>
                  <a:lnTo>
                    <a:pt x="294" y="222"/>
                  </a:lnTo>
                  <a:lnTo>
                    <a:pt x="299" y="218"/>
                  </a:lnTo>
                  <a:lnTo>
                    <a:pt x="299" y="208"/>
                  </a:lnTo>
                  <a:lnTo>
                    <a:pt x="299" y="193"/>
                  </a:lnTo>
                  <a:lnTo>
                    <a:pt x="299" y="184"/>
                  </a:lnTo>
                  <a:lnTo>
                    <a:pt x="299" y="174"/>
                  </a:lnTo>
                  <a:lnTo>
                    <a:pt x="294" y="164"/>
                  </a:lnTo>
                  <a:lnTo>
                    <a:pt x="284" y="145"/>
                  </a:lnTo>
                  <a:lnTo>
                    <a:pt x="280" y="140"/>
                  </a:lnTo>
                  <a:lnTo>
                    <a:pt x="275" y="136"/>
                  </a:lnTo>
                  <a:lnTo>
                    <a:pt x="270" y="131"/>
                  </a:lnTo>
                  <a:lnTo>
                    <a:pt x="265" y="126"/>
                  </a:lnTo>
                  <a:lnTo>
                    <a:pt x="260" y="116"/>
                  </a:lnTo>
                  <a:lnTo>
                    <a:pt x="255" y="111"/>
                  </a:lnTo>
                  <a:lnTo>
                    <a:pt x="255" y="102"/>
                  </a:lnTo>
                  <a:lnTo>
                    <a:pt x="255" y="97"/>
                  </a:lnTo>
                  <a:lnTo>
                    <a:pt x="255" y="92"/>
                  </a:lnTo>
                  <a:lnTo>
                    <a:pt x="260" y="87"/>
                  </a:lnTo>
                  <a:lnTo>
                    <a:pt x="265" y="82"/>
                  </a:lnTo>
                  <a:lnTo>
                    <a:pt x="265" y="78"/>
                  </a:lnTo>
                  <a:lnTo>
                    <a:pt x="265" y="73"/>
                  </a:lnTo>
                  <a:lnTo>
                    <a:pt x="265" y="68"/>
                  </a:lnTo>
                  <a:lnTo>
                    <a:pt x="260" y="58"/>
                  </a:lnTo>
                  <a:lnTo>
                    <a:pt x="255" y="53"/>
                  </a:lnTo>
                  <a:lnTo>
                    <a:pt x="255" y="49"/>
                  </a:lnTo>
                  <a:lnTo>
                    <a:pt x="260" y="39"/>
                  </a:lnTo>
                  <a:lnTo>
                    <a:pt x="260" y="34"/>
                  </a:lnTo>
                  <a:lnTo>
                    <a:pt x="265" y="25"/>
                  </a:lnTo>
                  <a:lnTo>
                    <a:pt x="265" y="20"/>
                  </a:lnTo>
                  <a:lnTo>
                    <a:pt x="265" y="15"/>
                  </a:lnTo>
                  <a:lnTo>
                    <a:pt x="265" y="10"/>
                  </a:lnTo>
                  <a:lnTo>
                    <a:pt x="265" y="5"/>
                  </a:lnTo>
                  <a:lnTo>
                    <a:pt x="260" y="0"/>
                  </a:lnTo>
                  <a:lnTo>
                    <a:pt x="265" y="0"/>
                  </a:lnTo>
                </a:path>
              </a:pathLst>
            </a:custGeom>
            <a:noFill/>
            <a:ln w="38100">
              <a:solidFill>
                <a:srgbClr val="00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4" name="Freeform 181">
              <a:extLst>
                <a:ext uri="{FF2B5EF4-FFF2-40B4-BE49-F238E27FC236}">
                  <a16:creationId xmlns:a16="http://schemas.microsoft.com/office/drawing/2014/main" id="{54BB397D-1407-4C34-BC21-E9052DBA0786}"/>
                </a:ext>
              </a:extLst>
            </p:cNvPr>
            <p:cNvSpPr>
              <a:spLocks/>
            </p:cNvSpPr>
            <p:nvPr/>
          </p:nvSpPr>
          <p:spPr bwMode="auto">
            <a:xfrm>
              <a:off x="5002577" y="3123641"/>
              <a:ext cx="288840" cy="81608"/>
            </a:xfrm>
            <a:custGeom>
              <a:avLst/>
              <a:gdLst>
                <a:gd name="T0" fmla="*/ 0 w 159"/>
                <a:gd name="T1" fmla="*/ 0 h 49"/>
                <a:gd name="T2" fmla="*/ 7 w 159"/>
                <a:gd name="T3" fmla="*/ 3 h 49"/>
                <a:gd name="T4" fmla="*/ 7 w 159"/>
                <a:gd name="T5" fmla="*/ 3 h 49"/>
                <a:gd name="T6" fmla="*/ 7 w 159"/>
                <a:gd name="T7" fmla="*/ 3 h 49"/>
                <a:gd name="T8" fmla="*/ 0 w 159"/>
                <a:gd name="T9" fmla="*/ 0 h 49"/>
                <a:gd name="T10" fmla="*/ 0 60000 65536"/>
                <a:gd name="T11" fmla="*/ 0 60000 65536"/>
                <a:gd name="T12" fmla="*/ 0 60000 65536"/>
                <a:gd name="T13" fmla="*/ 0 60000 65536"/>
                <a:gd name="T14" fmla="*/ 0 60000 65536"/>
                <a:gd name="T15" fmla="*/ 0 w 159"/>
                <a:gd name="T16" fmla="*/ 0 h 49"/>
                <a:gd name="T17" fmla="*/ 159 w 159"/>
                <a:gd name="T18" fmla="*/ 49 h 49"/>
              </a:gdLst>
              <a:ahLst/>
              <a:cxnLst>
                <a:cxn ang="T10">
                  <a:pos x="T0" y="T1"/>
                </a:cxn>
                <a:cxn ang="T11">
                  <a:pos x="T2" y="T3"/>
                </a:cxn>
                <a:cxn ang="T12">
                  <a:pos x="T4" y="T5"/>
                </a:cxn>
                <a:cxn ang="T13">
                  <a:pos x="T6" y="T7"/>
                </a:cxn>
                <a:cxn ang="T14">
                  <a:pos x="T8" y="T9"/>
                </a:cxn>
              </a:cxnLst>
              <a:rect l="T15" t="T16" r="T17" b="T18"/>
              <a:pathLst>
                <a:path w="159" h="49">
                  <a:moveTo>
                    <a:pt x="0" y="0"/>
                  </a:moveTo>
                  <a:lnTo>
                    <a:pt x="34" y="44"/>
                  </a:lnTo>
                  <a:lnTo>
                    <a:pt x="116" y="49"/>
                  </a:lnTo>
                  <a:lnTo>
                    <a:pt x="159" y="15"/>
                  </a:lnTo>
                  <a:lnTo>
                    <a:pt x="0" y="0"/>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5" name="AutoShape 183">
              <a:extLst>
                <a:ext uri="{FF2B5EF4-FFF2-40B4-BE49-F238E27FC236}">
                  <a16:creationId xmlns:a16="http://schemas.microsoft.com/office/drawing/2014/main" id="{A440AF7D-A1FB-4267-8676-E8C2790B65A3}"/>
                </a:ext>
              </a:extLst>
            </p:cNvPr>
            <p:cNvSpPr>
              <a:spLocks noChangeArrowheads="1"/>
            </p:cNvSpPr>
            <p:nvPr/>
          </p:nvSpPr>
          <p:spPr bwMode="auto">
            <a:xfrm rot="5141092">
              <a:off x="6740815" y="3329272"/>
              <a:ext cx="159340" cy="5298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1 w 21600"/>
                <a:gd name="T13" fmla="*/ 4521 h 21600"/>
                <a:gd name="T14" fmla="*/ 17079 w 21600"/>
                <a:gd name="T15" fmla="*/ 1707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0000"/>
            </a:solidFill>
            <a:ln w="19050" algn="ctr">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6" name="AutoShape 184">
              <a:extLst>
                <a:ext uri="{FF2B5EF4-FFF2-40B4-BE49-F238E27FC236}">
                  <a16:creationId xmlns:a16="http://schemas.microsoft.com/office/drawing/2014/main" id="{7783E190-DC2D-47AF-8B83-EE25536D02AD}"/>
                </a:ext>
              </a:extLst>
            </p:cNvPr>
            <p:cNvSpPr>
              <a:spLocks noChangeArrowheads="1"/>
            </p:cNvSpPr>
            <p:nvPr/>
          </p:nvSpPr>
          <p:spPr bwMode="auto">
            <a:xfrm>
              <a:off x="6026594" y="2882294"/>
              <a:ext cx="750210" cy="376950"/>
            </a:xfrm>
            <a:prstGeom prst="roundRect">
              <a:avLst>
                <a:gd name="adj" fmla="val 16667"/>
              </a:avLst>
            </a:prstGeom>
            <a:noFill/>
            <a:ln w="12700" algn="ctr">
              <a:solidFill>
                <a:srgbClr val="00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市房ダム</a:t>
              </a:r>
            </a:p>
          </p:txBody>
        </p:sp>
        <p:sp>
          <p:nvSpPr>
            <p:cNvPr id="407" name="Text Box 185">
              <a:extLst>
                <a:ext uri="{FF2B5EF4-FFF2-40B4-BE49-F238E27FC236}">
                  <a16:creationId xmlns:a16="http://schemas.microsoft.com/office/drawing/2014/main" id="{98CA4098-E212-4536-A1D2-CE43489B6F70}"/>
                </a:ext>
              </a:extLst>
            </p:cNvPr>
            <p:cNvSpPr txBox="1">
              <a:spLocks noChangeArrowheads="1"/>
            </p:cNvSpPr>
            <p:nvPr/>
          </p:nvSpPr>
          <p:spPr bwMode="auto">
            <a:xfrm>
              <a:off x="3259102" y="1210391"/>
              <a:ext cx="474139"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やつしろし</a:t>
              </a:r>
            </a:p>
          </p:txBody>
        </p:sp>
        <p:sp>
          <p:nvSpPr>
            <p:cNvPr id="408" name="Text Box 186">
              <a:extLst>
                <a:ext uri="{FF2B5EF4-FFF2-40B4-BE49-F238E27FC236}">
                  <a16:creationId xmlns:a16="http://schemas.microsoft.com/office/drawing/2014/main" id="{ACEBBCC5-EE1D-4EBA-B48A-2A898801E466}"/>
                </a:ext>
              </a:extLst>
            </p:cNvPr>
            <p:cNvSpPr txBox="1">
              <a:spLocks noChangeArrowheads="1"/>
            </p:cNvSpPr>
            <p:nvPr/>
          </p:nvSpPr>
          <p:spPr bwMode="auto">
            <a:xfrm>
              <a:off x="5382418" y="2369652"/>
              <a:ext cx="483429"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いつきむら</a:t>
              </a:r>
            </a:p>
          </p:txBody>
        </p:sp>
        <p:sp>
          <p:nvSpPr>
            <p:cNvPr id="409" name="Text Box 187">
              <a:extLst>
                <a:ext uri="{FF2B5EF4-FFF2-40B4-BE49-F238E27FC236}">
                  <a16:creationId xmlns:a16="http://schemas.microsoft.com/office/drawing/2014/main" id="{E5CFA84E-53BE-43E8-93A5-38BEF51DCF41}"/>
                </a:ext>
              </a:extLst>
            </p:cNvPr>
            <p:cNvSpPr txBox="1">
              <a:spLocks noChangeArrowheads="1"/>
            </p:cNvSpPr>
            <p:nvPr/>
          </p:nvSpPr>
          <p:spPr bwMode="auto">
            <a:xfrm>
              <a:off x="6994277" y="3054211"/>
              <a:ext cx="555889"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みずかみむら</a:t>
              </a:r>
            </a:p>
          </p:txBody>
        </p:sp>
        <p:sp>
          <p:nvSpPr>
            <p:cNvPr id="410" name="Text Box 188">
              <a:extLst>
                <a:ext uri="{FF2B5EF4-FFF2-40B4-BE49-F238E27FC236}">
                  <a16:creationId xmlns:a16="http://schemas.microsoft.com/office/drawing/2014/main" id="{2A81100C-DB34-4292-989F-8848E67CD13A}"/>
                </a:ext>
              </a:extLst>
            </p:cNvPr>
            <p:cNvSpPr txBox="1">
              <a:spLocks noChangeArrowheads="1"/>
            </p:cNvSpPr>
            <p:nvPr/>
          </p:nvSpPr>
          <p:spPr bwMode="auto">
            <a:xfrm>
              <a:off x="6637785" y="3577539"/>
              <a:ext cx="544741"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err="1">
                  <a:ln>
                    <a:noFill/>
                  </a:ln>
                  <a:solidFill>
                    <a:prstClr val="black"/>
                  </a:solidFill>
                  <a:effectLst/>
                  <a:uLnTx/>
                  <a:uFillTx/>
                  <a:latin typeface="Calibri" pitchFamily="34" charset="0"/>
                  <a:ea typeface="ＭＳ Ｐゴシック" panose="020B0600070205080204" pitchFamily="50" charset="-128"/>
                  <a:cs typeface="+mn-cs"/>
                </a:rPr>
                <a:t>ゆの</a:t>
              </a: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まえまち</a:t>
              </a:r>
            </a:p>
          </p:txBody>
        </p:sp>
        <p:sp>
          <p:nvSpPr>
            <p:cNvPr id="411" name="Text Box 189">
              <a:extLst>
                <a:ext uri="{FF2B5EF4-FFF2-40B4-BE49-F238E27FC236}">
                  <a16:creationId xmlns:a16="http://schemas.microsoft.com/office/drawing/2014/main" id="{A8912406-7234-4125-91EA-88EF5A198EEE}"/>
                </a:ext>
              </a:extLst>
            </p:cNvPr>
            <p:cNvSpPr txBox="1">
              <a:spLocks noChangeArrowheads="1"/>
            </p:cNvSpPr>
            <p:nvPr/>
          </p:nvSpPr>
          <p:spPr bwMode="auto">
            <a:xfrm>
              <a:off x="6119859" y="4424857"/>
              <a:ext cx="351517"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ちょう</a:t>
              </a:r>
            </a:p>
          </p:txBody>
        </p:sp>
        <p:sp>
          <p:nvSpPr>
            <p:cNvPr id="412" name="Text Box 190">
              <a:extLst>
                <a:ext uri="{FF2B5EF4-FFF2-40B4-BE49-F238E27FC236}">
                  <a16:creationId xmlns:a16="http://schemas.microsoft.com/office/drawing/2014/main" id="{05AF4E3C-1018-404B-966A-3A5F888B455E}"/>
                </a:ext>
              </a:extLst>
            </p:cNvPr>
            <p:cNvSpPr txBox="1">
              <a:spLocks noChangeArrowheads="1"/>
            </p:cNvSpPr>
            <p:nvPr/>
          </p:nvSpPr>
          <p:spPr bwMode="auto">
            <a:xfrm>
              <a:off x="5062721" y="4946305"/>
              <a:ext cx="472283"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にしきまち</a:t>
              </a:r>
            </a:p>
          </p:txBody>
        </p:sp>
        <p:sp>
          <p:nvSpPr>
            <p:cNvPr id="413" name="Text Box 191">
              <a:extLst>
                <a:ext uri="{FF2B5EF4-FFF2-40B4-BE49-F238E27FC236}">
                  <a16:creationId xmlns:a16="http://schemas.microsoft.com/office/drawing/2014/main" id="{7C25CFDC-1C2C-438B-AF42-5B37C18A45BF}"/>
                </a:ext>
              </a:extLst>
            </p:cNvPr>
            <p:cNvSpPr txBox="1">
              <a:spLocks noChangeArrowheads="1"/>
            </p:cNvSpPr>
            <p:nvPr/>
          </p:nvSpPr>
          <p:spPr bwMode="auto">
            <a:xfrm>
              <a:off x="3924756" y="2853405"/>
              <a:ext cx="487145"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やまえむら</a:t>
              </a:r>
            </a:p>
          </p:txBody>
        </p:sp>
        <p:sp>
          <p:nvSpPr>
            <p:cNvPr id="414" name="Text Box 192">
              <a:extLst>
                <a:ext uri="{FF2B5EF4-FFF2-40B4-BE49-F238E27FC236}">
                  <a16:creationId xmlns:a16="http://schemas.microsoft.com/office/drawing/2014/main" id="{1BC2605D-C1DB-4C2B-97B6-CA93B55D4A5E}"/>
                </a:ext>
              </a:extLst>
            </p:cNvPr>
            <p:cNvSpPr txBox="1">
              <a:spLocks noChangeArrowheads="1"/>
            </p:cNvSpPr>
            <p:nvPr/>
          </p:nvSpPr>
          <p:spPr bwMode="auto">
            <a:xfrm>
              <a:off x="4895535" y="3220600"/>
              <a:ext cx="285375" cy="398708"/>
            </a:xfrm>
            <a:prstGeom prst="rect">
              <a:avLst/>
            </a:prstGeom>
            <a:noFill/>
            <a:ln w="28575" algn="ctr">
              <a:noFill/>
              <a:miter lim="800000"/>
              <a:headEnd/>
              <a:tailEnd/>
            </a:ln>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さがらむら</a:t>
              </a:r>
            </a:p>
          </p:txBody>
        </p:sp>
        <p:sp>
          <p:nvSpPr>
            <p:cNvPr id="415" name="Text Box 193">
              <a:extLst>
                <a:ext uri="{FF2B5EF4-FFF2-40B4-BE49-F238E27FC236}">
                  <a16:creationId xmlns:a16="http://schemas.microsoft.com/office/drawing/2014/main" id="{FE6B83F4-9E83-4C36-A0F7-38554F866AAD}"/>
                </a:ext>
              </a:extLst>
            </p:cNvPr>
            <p:cNvSpPr txBox="1">
              <a:spLocks noChangeArrowheads="1"/>
            </p:cNvSpPr>
            <p:nvPr/>
          </p:nvSpPr>
          <p:spPr bwMode="auto">
            <a:xfrm>
              <a:off x="3123134" y="3423350"/>
              <a:ext cx="409114"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くまむら</a:t>
              </a:r>
            </a:p>
          </p:txBody>
        </p:sp>
        <p:sp>
          <p:nvSpPr>
            <p:cNvPr id="416" name="Text Box 194">
              <a:extLst>
                <a:ext uri="{FF2B5EF4-FFF2-40B4-BE49-F238E27FC236}">
                  <a16:creationId xmlns:a16="http://schemas.microsoft.com/office/drawing/2014/main" id="{58F11938-C16F-4C5D-A682-D802A2F42E8F}"/>
                </a:ext>
              </a:extLst>
            </p:cNvPr>
            <p:cNvSpPr txBox="1">
              <a:spLocks noChangeArrowheads="1"/>
            </p:cNvSpPr>
            <p:nvPr/>
          </p:nvSpPr>
          <p:spPr bwMode="auto">
            <a:xfrm>
              <a:off x="3841882" y="4943885"/>
              <a:ext cx="462992"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ひとよしし</a:t>
              </a:r>
            </a:p>
          </p:txBody>
        </p:sp>
        <p:sp>
          <p:nvSpPr>
            <p:cNvPr id="417" name="Text Box 195">
              <a:extLst>
                <a:ext uri="{FF2B5EF4-FFF2-40B4-BE49-F238E27FC236}">
                  <a16:creationId xmlns:a16="http://schemas.microsoft.com/office/drawing/2014/main" id="{39FA43ED-09B6-4094-946F-2286CDA1D4E5}"/>
                </a:ext>
              </a:extLst>
            </p:cNvPr>
            <p:cNvSpPr txBox="1">
              <a:spLocks noChangeArrowheads="1"/>
            </p:cNvSpPr>
            <p:nvPr/>
          </p:nvSpPr>
          <p:spPr bwMode="auto">
            <a:xfrm>
              <a:off x="2178648" y="3001851"/>
              <a:ext cx="528020"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あしきたまち</a:t>
              </a:r>
            </a:p>
          </p:txBody>
        </p:sp>
        <p:sp>
          <p:nvSpPr>
            <p:cNvPr id="418" name="Text Box 196">
              <a:extLst>
                <a:ext uri="{FF2B5EF4-FFF2-40B4-BE49-F238E27FC236}">
                  <a16:creationId xmlns:a16="http://schemas.microsoft.com/office/drawing/2014/main" id="{193BD937-6661-41E8-B06C-9573BB938DB7}"/>
                </a:ext>
              </a:extLst>
            </p:cNvPr>
            <p:cNvSpPr txBox="1">
              <a:spLocks noChangeArrowheads="1"/>
            </p:cNvSpPr>
            <p:nvPr/>
          </p:nvSpPr>
          <p:spPr bwMode="auto">
            <a:xfrm>
              <a:off x="6062263" y="2869873"/>
              <a:ext cx="427692"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いちふさ</a:t>
              </a:r>
            </a:p>
          </p:txBody>
        </p:sp>
        <p:sp>
          <p:nvSpPr>
            <p:cNvPr id="419" name="Text Box 197">
              <a:extLst>
                <a:ext uri="{FF2B5EF4-FFF2-40B4-BE49-F238E27FC236}">
                  <a16:creationId xmlns:a16="http://schemas.microsoft.com/office/drawing/2014/main" id="{D15C9D19-9D36-47DB-8704-289D9DAEE57C}"/>
                </a:ext>
              </a:extLst>
            </p:cNvPr>
            <p:cNvSpPr txBox="1">
              <a:spLocks noChangeArrowheads="1"/>
            </p:cNvSpPr>
            <p:nvPr/>
          </p:nvSpPr>
          <p:spPr bwMode="auto">
            <a:xfrm>
              <a:off x="5722186" y="3224676"/>
              <a:ext cx="477855"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err="1">
                  <a:ln>
                    <a:noFill/>
                  </a:ln>
                  <a:solidFill>
                    <a:prstClr val="black"/>
                  </a:solidFill>
                  <a:effectLst/>
                  <a:uLnTx/>
                  <a:uFillTx/>
                  <a:latin typeface="Calibri" pitchFamily="34" charset="0"/>
                  <a:ea typeface="ＭＳ Ｐゴシック" panose="020B0600070205080204" pitchFamily="50" charset="-128"/>
                  <a:cs typeface="+mn-cs"/>
                </a:rPr>
                <a:t>たらぎ</a:t>
              </a: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まち</a:t>
              </a:r>
            </a:p>
          </p:txBody>
        </p:sp>
        <p:sp>
          <p:nvSpPr>
            <p:cNvPr id="420" name="Rectangle 97">
              <a:extLst>
                <a:ext uri="{FF2B5EF4-FFF2-40B4-BE49-F238E27FC236}">
                  <a16:creationId xmlns:a16="http://schemas.microsoft.com/office/drawing/2014/main" id="{49C9B643-42D2-497A-B165-2C4B5B76C1DE}"/>
                </a:ext>
              </a:extLst>
            </p:cNvPr>
            <p:cNvSpPr>
              <a:spLocks noChangeArrowheads="1"/>
            </p:cNvSpPr>
            <p:nvPr/>
          </p:nvSpPr>
          <p:spPr bwMode="auto">
            <a:xfrm>
              <a:off x="6851932" y="1965590"/>
              <a:ext cx="120189" cy="145728"/>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en-US" altLang="ja-JP" sz="800" b="0" i="0" u="none" strike="noStrike" kern="1200" cap="none" spc="0" normalizeH="0" baseline="0" noProof="0">
                  <a:ln>
                    <a:noFill/>
                  </a:ln>
                  <a:solidFill>
                    <a:srgbClr val="000000"/>
                  </a:solidFill>
                  <a:effectLst/>
                  <a:uLnTx/>
                  <a:uFillTx/>
                  <a:latin typeface="ＭＳ Ｐゴシック" pitchFamily="50" charset="-128"/>
                  <a:ea typeface="ＭＳ Ｐゴシック" panose="020B0600070205080204" pitchFamily="50" charset="-128"/>
                  <a:cs typeface="+mn-cs"/>
                </a:rPr>
                <a:t>▲</a:t>
              </a:r>
              <a:endParaRPr kumimoji="1" lang="en-US" altLang="ja-JP" sz="1400" b="1" i="0" u="none" strike="noStrike" kern="1200" cap="none" spc="0" normalizeH="0" baseline="0" noProof="0">
                <a:ln>
                  <a:noFill/>
                </a:ln>
                <a:solidFill>
                  <a:srgbClr val="FF0000"/>
                </a:solidFill>
                <a:effectLst/>
                <a:uLnTx/>
                <a:uFillTx/>
                <a:latin typeface="Calibri" pitchFamily="34" charset="0"/>
                <a:ea typeface="HG丸ｺﾞｼｯｸM-PRO" pitchFamily="49" charset="-128"/>
                <a:cs typeface="+mn-cs"/>
              </a:endParaRPr>
            </a:p>
          </p:txBody>
        </p:sp>
      </p:grpSp>
      <p:sp>
        <p:nvSpPr>
          <p:cNvPr id="6" name="テキスト ボックス 5">
            <a:extLst>
              <a:ext uri="{FF2B5EF4-FFF2-40B4-BE49-F238E27FC236}">
                <a16:creationId xmlns:a16="http://schemas.microsoft.com/office/drawing/2014/main" id="{7645343C-426F-415D-83C3-628408F3DA79}"/>
              </a:ext>
            </a:extLst>
          </p:cNvPr>
          <p:cNvSpPr txBox="1"/>
          <p:nvPr/>
        </p:nvSpPr>
        <p:spPr>
          <a:xfrm>
            <a:off x="5303158" y="1036119"/>
            <a:ext cx="797627" cy="262829"/>
          </a:xfrm>
          <a:prstGeom prst="rect">
            <a:avLst/>
          </a:prstGeom>
          <a:noFill/>
        </p:spPr>
        <p:txBody>
          <a:bodyPr wrap="square" rtlCol="0">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108"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0" name="楕円 9">
            <a:extLst>
              <a:ext uri="{FF2B5EF4-FFF2-40B4-BE49-F238E27FC236}">
                <a16:creationId xmlns:a16="http://schemas.microsoft.com/office/drawing/2014/main" id="{94F8FA8A-BEBD-4683-905E-2B777F5683DE}"/>
              </a:ext>
            </a:extLst>
          </p:cNvPr>
          <p:cNvSpPr/>
          <p:nvPr/>
        </p:nvSpPr>
        <p:spPr>
          <a:xfrm>
            <a:off x="4462406" y="5099901"/>
            <a:ext cx="108000" cy="10800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108"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楕円 12">
            <a:extLst>
              <a:ext uri="{FF2B5EF4-FFF2-40B4-BE49-F238E27FC236}">
                <a16:creationId xmlns:a16="http://schemas.microsoft.com/office/drawing/2014/main" id="{504FFD7F-A0CA-4695-B118-AA16C8ED1657}"/>
              </a:ext>
            </a:extLst>
          </p:cNvPr>
          <p:cNvSpPr/>
          <p:nvPr/>
        </p:nvSpPr>
        <p:spPr>
          <a:xfrm>
            <a:off x="3352541" y="4185591"/>
            <a:ext cx="108000" cy="10800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108"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5" name="直線矢印コネクタ 14">
            <a:extLst>
              <a:ext uri="{FF2B5EF4-FFF2-40B4-BE49-F238E27FC236}">
                <a16:creationId xmlns:a16="http://schemas.microsoft.com/office/drawing/2014/main" id="{E9BC656D-9DFB-488E-8ABB-3077A53D1544}"/>
              </a:ext>
            </a:extLst>
          </p:cNvPr>
          <p:cNvCxnSpPr>
            <a:cxnSpLocks/>
            <a:endCxn id="13" idx="0"/>
          </p:cNvCxnSpPr>
          <p:nvPr/>
        </p:nvCxnSpPr>
        <p:spPr>
          <a:xfrm>
            <a:off x="3112533" y="3819073"/>
            <a:ext cx="294008" cy="3665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6479B225-E41F-4E6F-BEB6-4F4F33A64B05}"/>
              </a:ext>
            </a:extLst>
          </p:cNvPr>
          <p:cNvCxnSpPr>
            <a:cxnSpLocks/>
            <a:endCxn id="10" idx="3"/>
          </p:cNvCxnSpPr>
          <p:nvPr/>
        </p:nvCxnSpPr>
        <p:spPr>
          <a:xfrm flipV="1">
            <a:off x="2820094" y="5192085"/>
            <a:ext cx="1658128" cy="598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楕円 16">
            <a:extLst>
              <a:ext uri="{FF2B5EF4-FFF2-40B4-BE49-F238E27FC236}">
                <a16:creationId xmlns:a16="http://schemas.microsoft.com/office/drawing/2014/main" id="{B4E84120-AC09-4BBF-A86F-415BC887CEFA}"/>
              </a:ext>
            </a:extLst>
          </p:cNvPr>
          <p:cNvSpPr/>
          <p:nvPr/>
        </p:nvSpPr>
        <p:spPr>
          <a:xfrm>
            <a:off x="5670843" y="2898692"/>
            <a:ext cx="108000" cy="10800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108"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9" name="直線矢印コネクタ 18">
            <a:extLst>
              <a:ext uri="{FF2B5EF4-FFF2-40B4-BE49-F238E27FC236}">
                <a16:creationId xmlns:a16="http://schemas.microsoft.com/office/drawing/2014/main" id="{09F0856D-4A7C-43B9-A2E1-8C615B8142D7}"/>
              </a:ext>
            </a:extLst>
          </p:cNvPr>
          <p:cNvCxnSpPr>
            <a:cxnSpLocks/>
            <a:endCxn id="17" idx="7"/>
          </p:cNvCxnSpPr>
          <p:nvPr/>
        </p:nvCxnSpPr>
        <p:spPr>
          <a:xfrm flipH="1">
            <a:off x="5763027" y="2104024"/>
            <a:ext cx="1319243" cy="8104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58A1EC60-5000-462B-9E48-02B601F58F9F}"/>
              </a:ext>
            </a:extLst>
          </p:cNvPr>
          <p:cNvSpPr/>
          <p:nvPr/>
        </p:nvSpPr>
        <p:spPr>
          <a:xfrm>
            <a:off x="6573705" y="3218712"/>
            <a:ext cx="220345" cy="52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DD79A738-1755-46D2-841C-DE7171B95EE6}"/>
              </a:ext>
            </a:extLst>
          </p:cNvPr>
          <p:cNvSpPr txBox="1"/>
          <p:nvPr/>
        </p:nvSpPr>
        <p:spPr>
          <a:xfrm>
            <a:off x="6502558" y="3376454"/>
            <a:ext cx="2497869" cy="430887"/>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※S55.4</a:t>
            </a:r>
            <a:r>
              <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の観測開始以来最大の雨量</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を観測</a:t>
            </a:r>
          </a:p>
        </p:txBody>
      </p:sp>
      <p:sp>
        <p:nvSpPr>
          <p:cNvPr id="25" name="テキスト ボックス 24">
            <a:extLst>
              <a:ext uri="{FF2B5EF4-FFF2-40B4-BE49-F238E27FC236}">
                <a16:creationId xmlns:a16="http://schemas.microsoft.com/office/drawing/2014/main" id="{2FB37654-27D0-40B7-8100-E807757B8263}"/>
              </a:ext>
            </a:extLst>
          </p:cNvPr>
          <p:cNvSpPr txBox="1"/>
          <p:nvPr/>
        </p:nvSpPr>
        <p:spPr>
          <a:xfrm>
            <a:off x="-74175" y="6188310"/>
            <a:ext cx="3198811"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※S18.1</a:t>
            </a:r>
            <a:r>
              <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の観測開始以来最大の雨量を観測</a:t>
            </a:r>
          </a:p>
        </p:txBody>
      </p:sp>
      <p:sp>
        <p:nvSpPr>
          <p:cNvPr id="26" name="テキスト ボックス 25">
            <a:extLst>
              <a:ext uri="{FF2B5EF4-FFF2-40B4-BE49-F238E27FC236}">
                <a16:creationId xmlns:a16="http://schemas.microsoft.com/office/drawing/2014/main" id="{A949A023-D878-4373-8093-C7EF1D10ADDF}"/>
              </a:ext>
            </a:extLst>
          </p:cNvPr>
          <p:cNvSpPr txBox="1"/>
          <p:nvPr/>
        </p:nvSpPr>
        <p:spPr>
          <a:xfrm>
            <a:off x="126246" y="3867675"/>
            <a:ext cx="2932434" cy="26161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※S29.4</a:t>
            </a:r>
            <a:r>
              <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の観測開始以来最大の雨量を観測</a:t>
            </a:r>
          </a:p>
        </p:txBody>
      </p:sp>
      <p:sp>
        <p:nvSpPr>
          <p:cNvPr id="49" name="テキスト ボックス 48">
            <a:extLst>
              <a:ext uri="{FF2B5EF4-FFF2-40B4-BE49-F238E27FC236}">
                <a16:creationId xmlns:a16="http://schemas.microsoft.com/office/drawing/2014/main" id="{CDAD8891-181E-44BA-836D-1CB33E6FBB15}"/>
              </a:ext>
            </a:extLst>
          </p:cNvPr>
          <p:cNvSpPr txBox="1"/>
          <p:nvPr/>
        </p:nvSpPr>
        <p:spPr>
          <a:xfrm>
            <a:off x="6574845" y="6393429"/>
            <a:ext cx="2317635" cy="430887"/>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※S29.5</a:t>
            </a:r>
            <a:r>
              <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の観測開始以来最大</a:t>
            </a:r>
            <a:endParaRPr kumimoji="1"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の雨量を観測</a:t>
            </a:r>
          </a:p>
        </p:txBody>
      </p:sp>
      <p:sp>
        <p:nvSpPr>
          <p:cNvPr id="50" name="楕円 49">
            <a:extLst>
              <a:ext uri="{FF2B5EF4-FFF2-40B4-BE49-F238E27FC236}">
                <a16:creationId xmlns:a16="http://schemas.microsoft.com/office/drawing/2014/main" id="{408E960C-8DB3-4140-8067-A198A3FFEDCA}"/>
              </a:ext>
            </a:extLst>
          </p:cNvPr>
          <p:cNvSpPr/>
          <p:nvPr/>
        </p:nvSpPr>
        <p:spPr>
          <a:xfrm>
            <a:off x="6022741" y="4711587"/>
            <a:ext cx="108000" cy="10800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108"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51" name="直線矢印コネクタ 50">
            <a:extLst>
              <a:ext uri="{FF2B5EF4-FFF2-40B4-BE49-F238E27FC236}">
                <a16:creationId xmlns:a16="http://schemas.microsoft.com/office/drawing/2014/main" id="{FBEAE199-2625-43DE-8412-F64B55B5AE11}"/>
              </a:ext>
            </a:extLst>
          </p:cNvPr>
          <p:cNvCxnSpPr>
            <a:cxnSpLocks/>
          </p:cNvCxnSpPr>
          <p:nvPr/>
        </p:nvCxnSpPr>
        <p:spPr>
          <a:xfrm flipH="1" flipV="1">
            <a:off x="6178584" y="4800848"/>
            <a:ext cx="377998" cy="2447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A7AE1CAF-05E8-41EC-9E3A-ED2C5E596DA9}"/>
              </a:ext>
            </a:extLst>
          </p:cNvPr>
          <p:cNvSpPr/>
          <p:nvPr/>
        </p:nvSpPr>
        <p:spPr>
          <a:xfrm>
            <a:off x="34519" y="680513"/>
            <a:ext cx="9108503" cy="923330"/>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○球磨川本川の中流部から上流部及び最大支川の川辺川の各雨量観測所における降雨量</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は、６時間雨量、１２時間雨量及び２４時間雨量において、戦後最大の洪水被害をもたらした</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昭和４０年７月洪水や昭和５７年７月洪水を上回る降雨を記録。</a:t>
            </a:r>
          </a:p>
        </p:txBody>
      </p:sp>
      <p:pic>
        <p:nvPicPr>
          <p:cNvPr id="5" name="図 4">
            <a:extLst>
              <a:ext uri="{FF2B5EF4-FFF2-40B4-BE49-F238E27FC236}">
                <a16:creationId xmlns:a16="http://schemas.microsoft.com/office/drawing/2014/main" id="{D9C35E0D-B8DC-477F-9080-6539E469A978}"/>
              </a:ext>
            </a:extLst>
          </p:cNvPr>
          <p:cNvPicPr>
            <a:picLocks noChangeAspect="1"/>
          </p:cNvPicPr>
          <p:nvPr/>
        </p:nvPicPr>
        <p:blipFill>
          <a:blip r:embed="rId9"/>
          <a:stretch>
            <a:fillRect/>
          </a:stretch>
        </p:blipFill>
        <p:spPr>
          <a:xfrm>
            <a:off x="35527" y="1838734"/>
            <a:ext cx="3161142" cy="2080864"/>
          </a:xfrm>
          <a:prstGeom prst="rect">
            <a:avLst/>
          </a:prstGeom>
        </p:spPr>
      </p:pic>
      <p:pic>
        <p:nvPicPr>
          <p:cNvPr id="29" name="図 28">
            <a:extLst>
              <a:ext uri="{FF2B5EF4-FFF2-40B4-BE49-F238E27FC236}">
                <a16:creationId xmlns:a16="http://schemas.microsoft.com/office/drawing/2014/main" id="{C971BCA9-0697-49B9-A25D-A87CE092A72B}"/>
              </a:ext>
            </a:extLst>
          </p:cNvPr>
          <p:cNvPicPr>
            <a:picLocks noChangeAspect="1"/>
          </p:cNvPicPr>
          <p:nvPr/>
        </p:nvPicPr>
        <p:blipFill>
          <a:blip r:embed="rId10"/>
          <a:stretch>
            <a:fillRect/>
          </a:stretch>
        </p:blipFill>
        <p:spPr>
          <a:xfrm>
            <a:off x="6476056" y="1739026"/>
            <a:ext cx="2510656" cy="1640109"/>
          </a:xfrm>
          <a:prstGeom prst="rect">
            <a:avLst/>
          </a:prstGeom>
        </p:spPr>
      </p:pic>
      <p:pic>
        <p:nvPicPr>
          <p:cNvPr id="57" name="図 56">
            <a:extLst>
              <a:ext uri="{FF2B5EF4-FFF2-40B4-BE49-F238E27FC236}">
                <a16:creationId xmlns:a16="http://schemas.microsoft.com/office/drawing/2014/main" id="{C02DF92C-9916-4B41-B0D4-F7DAA1DB443E}"/>
              </a:ext>
            </a:extLst>
          </p:cNvPr>
          <p:cNvPicPr>
            <a:picLocks noChangeAspect="1"/>
          </p:cNvPicPr>
          <p:nvPr/>
        </p:nvPicPr>
        <p:blipFill>
          <a:blip r:embed="rId11"/>
          <a:stretch>
            <a:fillRect/>
          </a:stretch>
        </p:blipFill>
        <p:spPr>
          <a:xfrm>
            <a:off x="77122" y="4255120"/>
            <a:ext cx="2986109" cy="1958855"/>
          </a:xfrm>
          <a:prstGeom prst="rect">
            <a:avLst/>
          </a:prstGeom>
        </p:spPr>
      </p:pic>
      <p:pic>
        <p:nvPicPr>
          <p:cNvPr id="58" name="図 57">
            <a:extLst>
              <a:ext uri="{FF2B5EF4-FFF2-40B4-BE49-F238E27FC236}">
                <a16:creationId xmlns:a16="http://schemas.microsoft.com/office/drawing/2014/main" id="{9D64AC59-A0F6-44E1-BE92-093BBEE6C0D3}"/>
              </a:ext>
            </a:extLst>
          </p:cNvPr>
          <p:cNvPicPr>
            <a:picLocks noChangeAspect="1"/>
          </p:cNvPicPr>
          <p:nvPr/>
        </p:nvPicPr>
        <p:blipFill>
          <a:blip r:embed="rId12"/>
          <a:stretch>
            <a:fillRect/>
          </a:stretch>
        </p:blipFill>
        <p:spPr>
          <a:xfrm>
            <a:off x="6544001" y="4803523"/>
            <a:ext cx="2461511" cy="1637531"/>
          </a:xfrm>
          <a:prstGeom prst="rect">
            <a:avLst/>
          </a:prstGeom>
        </p:spPr>
      </p:pic>
      <p:sp>
        <p:nvSpPr>
          <p:cNvPr id="65" name="テキスト ボックス 2">
            <a:extLst>
              <a:ext uri="{FF2B5EF4-FFF2-40B4-BE49-F238E27FC236}">
                <a16:creationId xmlns:a16="http://schemas.microsoft.com/office/drawing/2014/main" id="{C150DE50-B70A-4CFB-AF47-18051DBF6E07}"/>
              </a:ext>
            </a:extLst>
          </p:cNvPr>
          <p:cNvSpPr txBox="1">
            <a:spLocks noChangeArrowheads="1"/>
          </p:cNvSpPr>
          <p:nvPr/>
        </p:nvSpPr>
        <p:spPr bwMode="auto">
          <a:xfrm>
            <a:off x="-5336" y="6461558"/>
            <a:ext cx="27911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a:solidFill>
                  <a:schemeClr val="tx1"/>
                </a:solidFill>
                <a:latin typeface="ＭＳ ゴシック" panose="020B0609070205080204" pitchFamily="49" charset="-128"/>
                <a:ea typeface="ＭＳ ゴシック" panose="020B0609070205080204" pitchFamily="49" charset="-128"/>
              </a:defRPr>
            </a:lvl1pPr>
            <a:lvl2pPr marL="742950" indent="-285750">
              <a:defRPr kumimoji="1" sz="1200">
                <a:solidFill>
                  <a:schemeClr val="tx1"/>
                </a:solidFill>
                <a:latin typeface="ＭＳ ゴシック" panose="020B0609070205080204" pitchFamily="49" charset="-128"/>
                <a:ea typeface="ＭＳ ゴシック" panose="020B0609070205080204" pitchFamily="49" charset="-128"/>
              </a:defRPr>
            </a:lvl2pPr>
            <a:lvl3pPr marL="1143000" indent="-228600">
              <a:defRPr kumimoji="1" sz="1200">
                <a:solidFill>
                  <a:schemeClr val="tx1"/>
                </a:solidFill>
                <a:latin typeface="ＭＳ ゴシック" panose="020B0609070205080204" pitchFamily="49" charset="-128"/>
                <a:ea typeface="ＭＳ ゴシック" panose="020B0609070205080204" pitchFamily="49" charset="-128"/>
              </a:defRPr>
            </a:lvl3pPr>
            <a:lvl4pPr marL="1600200" indent="-228600">
              <a:defRPr kumimoji="1" sz="1200">
                <a:solidFill>
                  <a:schemeClr val="tx1"/>
                </a:solidFill>
                <a:latin typeface="ＭＳ ゴシック" panose="020B0609070205080204" pitchFamily="49" charset="-128"/>
                <a:ea typeface="ＭＳ ゴシック" panose="020B0609070205080204" pitchFamily="49" charset="-128"/>
              </a:defRPr>
            </a:lvl4pPr>
            <a:lvl5pPr marL="2057400" indent="-228600">
              <a:defRPr kumimoji="1" sz="1200">
                <a:solidFill>
                  <a:schemeClr val="tx1"/>
                </a:solidFill>
                <a:latin typeface="ＭＳ ゴシック" panose="020B0609070205080204" pitchFamily="49" charset="-128"/>
                <a:ea typeface="ＭＳ ゴシック" panose="020B0609070205080204" pitchFamily="49" charset="-128"/>
              </a:defRPr>
            </a:lvl5pPr>
            <a:lvl6pPr marL="2514600" indent="-228600" eaLnBrk="0" fontAlgn="base" hangingPunct="0">
              <a:spcBef>
                <a:spcPct val="0"/>
              </a:spcBef>
              <a:spcAft>
                <a:spcPct val="0"/>
              </a:spcAft>
              <a:defRPr kumimoji="1" sz="1200">
                <a:solidFill>
                  <a:schemeClr val="tx1"/>
                </a:solidFill>
                <a:latin typeface="ＭＳ ゴシック" panose="020B0609070205080204" pitchFamily="49" charset="-128"/>
                <a:ea typeface="ＭＳ ゴシック" panose="020B0609070205080204" pitchFamily="49" charset="-128"/>
              </a:defRPr>
            </a:lvl6pPr>
            <a:lvl7pPr marL="2971800" indent="-228600" eaLnBrk="0" fontAlgn="base" hangingPunct="0">
              <a:spcBef>
                <a:spcPct val="0"/>
              </a:spcBef>
              <a:spcAft>
                <a:spcPct val="0"/>
              </a:spcAft>
              <a:defRPr kumimoji="1" sz="1200">
                <a:solidFill>
                  <a:schemeClr val="tx1"/>
                </a:solidFill>
                <a:latin typeface="ＭＳ ゴシック" panose="020B0609070205080204" pitchFamily="49" charset="-128"/>
                <a:ea typeface="ＭＳ ゴシック" panose="020B0609070205080204" pitchFamily="49" charset="-128"/>
              </a:defRPr>
            </a:lvl7pPr>
            <a:lvl8pPr marL="3429000" indent="-228600" eaLnBrk="0" fontAlgn="base" hangingPunct="0">
              <a:spcBef>
                <a:spcPct val="0"/>
              </a:spcBef>
              <a:spcAft>
                <a:spcPct val="0"/>
              </a:spcAft>
              <a:defRPr kumimoji="1" sz="1200">
                <a:solidFill>
                  <a:schemeClr val="tx1"/>
                </a:solidFill>
                <a:latin typeface="ＭＳ ゴシック" panose="020B0609070205080204" pitchFamily="49" charset="-128"/>
                <a:ea typeface="ＭＳ ゴシック" panose="020B0609070205080204" pitchFamily="49" charset="-128"/>
              </a:defRPr>
            </a:lvl8pPr>
            <a:lvl9pPr marL="3886200" indent="-228600" eaLnBrk="0" fontAlgn="base" hangingPunct="0">
              <a:spcBef>
                <a:spcPct val="0"/>
              </a:spcBef>
              <a:spcAft>
                <a:spcPct val="0"/>
              </a:spcAft>
              <a:defRPr kumimoji="1" sz="1200">
                <a:solidFill>
                  <a:schemeClr val="tx1"/>
                </a:solidFill>
                <a:latin typeface="ＭＳ ゴシック" panose="020B0609070205080204" pitchFamily="49" charset="-128"/>
                <a:ea typeface="ＭＳ ゴシック" panose="020B0609070205080204" pitchFamily="49"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注：降雨量の計測単位は年次等により異なる</a:t>
            </a:r>
          </a:p>
        </p:txBody>
      </p:sp>
      <p:sp>
        <p:nvSpPr>
          <p:cNvPr id="22" name="テキスト ボックス 21">
            <a:extLst>
              <a:ext uri="{FF2B5EF4-FFF2-40B4-BE49-F238E27FC236}">
                <a16:creationId xmlns:a16="http://schemas.microsoft.com/office/drawing/2014/main" id="{758C6A7C-60CF-416A-B51D-C5E9047940DD}"/>
              </a:ext>
            </a:extLst>
          </p:cNvPr>
          <p:cNvSpPr txBox="1"/>
          <p:nvPr/>
        </p:nvSpPr>
        <p:spPr>
          <a:xfrm>
            <a:off x="6600370" y="6292876"/>
            <a:ext cx="189954" cy="107722"/>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(mm)</a:t>
            </a:r>
            <a:endParaRPr kumimoji="1" lang="ja-JP" altLang="en-US" sz="7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228" name="テキスト ボックス 227">
            <a:extLst>
              <a:ext uri="{FF2B5EF4-FFF2-40B4-BE49-F238E27FC236}">
                <a16:creationId xmlns:a16="http://schemas.microsoft.com/office/drawing/2014/main" id="{375F1AC1-3658-4BD1-8752-DF9072E5B678}"/>
              </a:ext>
            </a:extLst>
          </p:cNvPr>
          <p:cNvSpPr txBox="1"/>
          <p:nvPr/>
        </p:nvSpPr>
        <p:spPr bwMode="auto">
          <a:xfrm>
            <a:off x="7587013" y="5081516"/>
            <a:ext cx="399716" cy="107722"/>
          </a:xfrm>
          <a:prstGeom prst="rect">
            <a:avLst/>
          </a:prstGeom>
          <a:solidFill>
            <a:schemeClr val="bg1"/>
          </a:solidFill>
          <a:ln>
            <a:noFill/>
          </a:ln>
        </p:spPr>
        <p:txBody>
          <a:bodyPr wrap="none" lIns="36000" tIns="0" rIns="36000" bIns="0" rtlCol="0" anchor="ctr" anchorCtr="0">
            <a:spAutoFit/>
          </a:bodyPr>
          <a:lstStyle/>
          <a:p>
            <a:pPr marL="0" marR="0" lvl="0" indent="0" algn="ctr" defTabSz="914400" rtl="0" eaLnBrk="1" fontAlgn="auto" latinLnBrk="0" hangingPunct="1">
              <a:lnSpc>
                <a:spcPct val="100000"/>
              </a:lnSpc>
              <a:spcBef>
                <a:spcPts val="1125"/>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（たらぎ）</a:t>
            </a:r>
          </a:p>
        </p:txBody>
      </p:sp>
      <p:sp>
        <p:nvSpPr>
          <p:cNvPr id="180" name="テキスト ボックス 179">
            <a:extLst>
              <a:ext uri="{FF2B5EF4-FFF2-40B4-BE49-F238E27FC236}">
                <a16:creationId xmlns:a16="http://schemas.microsoft.com/office/drawing/2014/main" id="{C5B348EB-FC9D-4C42-849D-1EF58D2E7FEA}"/>
              </a:ext>
            </a:extLst>
          </p:cNvPr>
          <p:cNvSpPr txBox="1"/>
          <p:nvPr/>
        </p:nvSpPr>
        <p:spPr bwMode="auto">
          <a:xfrm>
            <a:off x="56656" y="6690399"/>
            <a:ext cx="2742739" cy="123111"/>
          </a:xfrm>
          <a:prstGeom prst="rect">
            <a:avLst/>
          </a:prstGeom>
          <a:solidFill>
            <a:schemeClr val="bg1"/>
          </a:solidFill>
          <a:ln>
            <a:noFill/>
          </a:ln>
        </p:spPr>
        <p:txBody>
          <a:bodyPr wrap="none" lIns="0" tIns="0" rIns="0" bIns="0"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本資料の数値は「速報値」であり、今後変更の可能性がある。</a:t>
            </a:r>
          </a:p>
        </p:txBody>
      </p:sp>
      <p:sp>
        <p:nvSpPr>
          <p:cNvPr id="179" name="正方形/長方形 178"/>
          <p:cNvSpPr/>
          <p:nvPr/>
        </p:nvSpPr>
        <p:spPr>
          <a:xfrm>
            <a:off x="4007508" y="6617780"/>
            <a:ext cx="3542669" cy="205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lumMod val="95000"/>
                    <a:lumOff val="5000"/>
                  </a:schemeClr>
                </a:solidFill>
                <a:latin typeface="HGｺﾞｼｯｸM" panose="020B0609000000000000" pitchFamily="49" charset="-128"/>
                <a:ea typeface="HGｺﾞｼｯｸM" panose="020B0609000000000000" pitchFamily="49" charset="-128"/>
              </a:rPr>
              <a:t>出典</a:t>
            </a:r>
            <a:r>
              <a:rPr kumimoji="1" lang="ja-JP" altLang="en-US" sz="900" dirty="0">
                <a:solidFill>
                  <a:schemeClr val="tx1">
                    <a:lumMod val="95000"/>
                    <a:lumOff val="5000"/>
                  </a:schemeClr>
                </a:solidFill>
                <a:latin typeface="HGｺﾞｼｯｸM" panose="020B0609000000000000" pitchFamily="49" charset="-128"/>
                <a:ea typeface="HGｺﾞｼｯｸM" panose="020B0609000000000000" pitchFamily="49" charset="-128"/>
              </a:rPr>
              <a:t>：国土交通省九州地方整備局</a:t>
            </a:r>
            <a:r>
              <a:rPr lang="ja-JP" altLang="en-US" sz="900" dirty="0">
                <a:solidFill>
                  <a:schemeClr val="tx1">
                    <a:lumMod val="95000"/>
                    <a:lumOff val="5000"/>
                  </a:schemeClr>
                </a:solidFill>
                <a:latin typeface="HGｺﾞｼｯｸM" panose="020B0609000000000000" pitchFamily="49" charset="-128"/>
                <a:ea typeface="HGｺﾞｼｯｸM" panose="020B0609000000000000" pitchFamily="49" charset="-128"/>
              </a:rPr>
              <a:t>八代河川国道事務所</a:t>
            </a:r>
            <a:r>
              <a:rPr kumimoji="1" lang="ja-JP" altLang="en-US" sz="900" dirty="0">
                <a:solidFill>
                  <a:schemeClr val="tx1">
                    <a:lumMod val="95000"/>
                    <a:lumOff val="5000"/>
                  </a:schemeClr>
                </a:solidFill>
                <a:latin typeface="HGｺﾞｼｯｸM" panose="020B0609000000000000" pitchFamily="49" charset="-128"/>
                <a:ea typeface="HGｺﾞｼｯｸM" panose="020B0609000000000000" pitchFamily="49" charset="-128"/>
              </a:rPr>
              <a:t>ＨＰ</a:t>
            </a:r>
          </a:p>
        </p:txBody>
      </p:sp>
      <p:pic>
        <p:nvPicPr>
          <p:cNvPr id="2" name="図 1"/>
          <p:cNvPicPr>
            <a:picLocks noChangeAspect="1"/>
          </p:cNvPicPr>
          <p:nvPr/>
        </p:nvPicPr>
        <p:blipFill>
          <a:blip r:embed="rId13"/>
          <a:stretch>
            <a:fillRect/>
          </a:stretch>
        </p:blipFill>
        <p:spPr>
          <a:xfrm>
            <a:off x="892449" y="4654669"/>
            <a:ext cx="214669" cy="130668"/>
          </a:xfrm>
          <a:prstGeom prst="rect">
            <a:avLst/>
          </a:prstGeom>
        </p:spPr>
      </p:pic>
      <p:sp>
        <p:nvSpPr>
          <p:cNvPr id="181"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94</a:t>
            </a:fld>
            <a:endParaRPr lang="en-US" altLang="ja-JP" sz="1200" dirty="0">
              <a:solidFill>
                <a:schemeClr val="bg1"/>
              </a:solidFill>
              <a:latin typeface="HGｺﾞｼｯｸM" pitchFamily="49" charset="-128"/>
              <a:ea typeface="HGｺﾞｼｯｸM" pitchFamily="49" charset="-128"/>
            </a:endParaRPr>
          </a:p>
        </p:txBody>
      </p:sp>
      <p:sp>
        <p:nvSpPr>
          <p:cNvPr id="183" name="Rectangle 7">
            <a:extLst>
              <a:ext uri="{FF2B5EF4-FFF2-40B4-BE49-F238E27FC236}">
                <a16:creationId xmlns:a16="http://schemas.microsoft.com/office/drawing/2014/main" id="{5BE9A9E0-125F-4F3C-9314-1AA5CCAB1CB4}"/>
              </a:ext>
            </a:extLst>
          </p:cNvPr>
          <p:cNvSpPr>
            <a:spLocks noChangeArrowheads="1"/>
          </p:cNvSpPr>
          <p:nvPr/>
        </p:nvSpPr>
        <p:spPr bwMode="auto">
          <a:xfrm>
            <a:off x="-30127" y="3796"/>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豪雨の概要　</a:t>
            </a:r>
            <a:r>
              <a:rPr lang="ja-JP" altLang="en-US" sz="2400" dirty="0">
                <a:solidFill>
                  <a:srgbClr val="FFFFFF"/>
                </a:solidFill>
                <a:latin typeface="+mn-ea"/>
                <a:ea typeface="+mn-ea"/>
              </a:rPr>
              <a:t>～各地点での観測雨量～　　　　　　</a:t>
            </a:r>
            <a:r>
              <a:rPr lang="ja-JP" altLang="en-US" sz="2800" dirty="0">
                <a:solidFill>
                  <a:srgbClr val="FFFFFF"/>
                </a:solidFill>
                <a:latin typeface="+mn-ea"/>
                <a:ea typeface="+mn-ea"/>
              </a:rPr>
              <a:t>　　</a:t>
            </a:r>
            <a:r>
              <a:rPr lang="ja-JP" altLang="en-US" sz="2400" dirty="0">
                <a:solidFill>
                  <a:srgbClr val="FFFFFF"/>
                </a:solidFill>
                <a:latin typeface="+mn-ea"/>
                <a:ea typeface="+mn-ea"/>
              </a:rPr>
              <a:t>　　</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21982784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476251" y="36231"/>
            <a:ext cx="720000"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4</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正方形/長方形 5"/>
          <p:cNvSpPr/>
          <p:nvPr/>
        </p:nvSpPr>
        <p:spPr>
          <a:xfrm>
            <a:off x="7812360" y="1327705"/>
            <a:ext cx="100811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bwMode="auto">
          <a:xfrm>
            <a:off x="4898467" y="5615185"/>
            <a:ext cx="4320480" cy="338554"/>
          </a:xfrm>
          <a:prstGeom prst="rect">
            <a:avLst/>
          </a:prstGeom>
          <a:noFill/>
          <a:ln>
            <a:noFill/>
          </a:ln>
        </p:spPr>
        <p:txBody>
          <a:bodyPr wrap="square" lIns="36000" tIns="0" rIns="36000" bIns="0" rtlCol="0" anchor="ctr" anchorCtr="0">
            <a:spAutoFit/>
          </a:bodyPr>
          <a:lstStyle/>
          <a:p>
            <a:pPr>
              <a:spcBef>
                <a:spcPts val="1125"/>
              </a:spcBef>
            </a:pPr>
            <a:r>
              <a:rPr lang="en-US" altLang="ja-JP" sz="1100" dirty="0"/>
              <a:t>※</a:t>
            </a:r>
            <a:r>
              <a:rPr lang="ja-JP" altLang="en-US" sz="1100" dirty="0"/>
              <a:t>被害状況・被害額は現時点で判明しているものであり、</a:t>
            </a:r>
            <a:r>
              <a:rPr lang="en-US" altLang="ja-JP" sz="1100" dirty="0"/>
              <a:t/>
            </a:r>
            <a:br>
              <a:rPr lang="en-US" altLang="ja-JP" sz="1100" dirty="0"/>
            </a:br>
            <a:r>
              <a:rPr lang="ja-JP" altLang="en-US" sz="1100" dirty="0"/>
              <a:t>　  調査の進捗等により、変動する可能性もあります。</a:t>
            </a:r>
            <a:endParaRPr kumimoji="1" lang="ja-JP" altLang="en-US" sz="1100" dirty="0"/>
          </a:p>
        </p:txBody>
      </p:sp>
      <p:sp>
        <p:nvSpPr>
          <p:cNvPr id="14" name="テキスト ボックス 13"/>
          <p:cNvSpPr txBox="1"/>
          <p:nvPr/>
        </p:nvSpPr>
        <p:spPr bwMode="auto">
          <a:xfrm>
            <a:off x="121749" y="769447"/>
            <a:ext cx="1080000" cy="360000"/>
          </a:xfrm>
          <a:prstGeom prst="rect">
            <a:avLst/>
          </a:prstGeom>
          <a:ln/>
        </p:spPr>
        <p:style>
          <a:lnRef idx="2">
            <a:schemeClr val="dk1"/>
          </a:lnRef>
          <a:fillRef idx="1">
            <a:schemeClr val="lt1"/>
          </a:fillRef>
          <a:effectRef idx="0">
            <a:schemeClr val="dk1"/>
          </a:effectRef>
          <a:fontRef idx="minor">
            <a:schemeClr val="dk1"/>
          </a:fontRef>
        </p:style>
        <p:txBody>
          <a:bodyPr wrap="square" lIns="36000" tIns="0" rIns="36000" bIns="0" rtlCol="0" anchor="ctr" anchorCtr="0">
            <a:noAutofit/>
          </a:bodyPr>
          <a:lstStyle/>
          <a:p>
            <a:pPr algn="ctr">
              <a:spcBef>
                <a:spcPts val="1125"/>
              </a:spcBef>
            </a:pPr>
            <a:r>
              <a:rPr lang="ja-JP" altLang="en-US" sz="1400" dirty="0"/>
              <a:t>被害状況</a:t>
            </a:r>
            <a:endParaRPr kumimoji="1" lang="ja-JP" altLang="en-US" sz="1400" dirty="0"/>
          </a:p>
        </p:txBody>
      </p:sp>
      <p:sp>
        <p:nvSpPr>
          <p:cNvPr id="15" name="テキスト ボックス 14"/>
          <p:cNvSpPr txBox="1"/>
          <p:nvPr/>
        </p:nvSpPr>
        <p:spPr bwMode="auto">
          <a:xfrm>
            <a:off x="5905972" y="925730"/>
            <a:ext cx="4049700" cy="215444"/>
          </a:xfrm>
          <a:prstGeom prst="rect">
            <a:avLst/>
          </a:prstGeom>
          <a:noFill/>
          <a:ln>
            <a:noFill/>
          </a:ln>
        </p:spPr>
        <p:txBody>
          <a:bodyPr wrap="square" lIns="36000" tIns="0" rIns="36000" bIns="0" rtlCol="0" anchor="ctr" anchorCtr="0">
            <a:spAutoFit/>
          </a:bodyPr>
          <a:lstStyle/>
          <a:p>
            <a:pPr>
              <a:spcBef>
                <a:spcPts val="1125"/>
              </a:spcBef>
            </a:pPr>
            <a:r>
              <a:rPr lang="ja-JP" altLang="en-US" sz="1400" dirty="0">
                <a:latin typeface="ＭＳ Ｐゴシック" panose="020B0600070205080204" pitchFamily="50" charset="-128"/>
              </a:rPr>
              <a:t>（令和３年３月３０日時点）</a:t>
            </a:r>
            <a:endParaRPr kumimoji="1" lang="ja-JP" altLang="en-US" sz="1400" dirty="0"/>
          </a:p>
        </p:txBody>
      </p:sp>
      <p:pic>
        <p:nvPicPr>
          <p:cNvPr id="17" name="図 16"/>
          <p:cNvPicPr>
            <a:picLocks noChangeAspect="1"/>
          </p:cNvPicPr>
          <p:nvPr/>
        </p:nvPicPr>
        <p:blipFill>
          <a:blip r:embed="rId2"/>
          <a:stretch>
            <a:fillRect/>
          </a:stretch>
        </p:blipFill>
        <p:spPr>
          <a:xfrm>
            <a:off x="4587873" y="1230790"/>
            <a:ext cx="4520631" cy="4147694"/>
          </a:xfrm>
          <a:prstGeom prst="rect">
            <a:avLst/>
          </a:prstGeom>
        </p:spPr>
      </p:pic>
      <p:sp>
        <p:nvSpPr>
          <p:cNvPr id="13" name="正方形/長方形 12"/>
          <p:cNvSpPr/>
          <p:nvPr/>
        </p:nvSpPr>
        <p:spPr>
          <a:xfrm>
            <a:off x="8676456" y="116632"/>
            <a:ext cx="360000" cy="396000"/>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noAutofit/>
          </a:bodyP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４</a:t>
            </a:r>
          </a:p>
        </p:txBody>
      </p:sp>
      <p:sp>
        <p:nvSpPr>
          <p:cNvPr id="18" name="テキスト ボックス 17"/>
          <p:cNvSpPr txBox="1"/>
          <p:nvPr/>
        </p:nvSpPr>
        <p:spPr bwMode="auto">
          <a:xfrm>
            <a:off x="4609972" y="781174"/>
            <a:ext cx="1296000" cy="360000"/>
          </a:xfrm>
          <a:prstGeom prst="rect">
            <a:avLst/>
          </a:prstGeom>
          <a:ln/>
        </p:spPr>
        <p:style>
          <a:lnRef idx="2">
            <a:schemeClr val="dk1"/>
          </a:lnRef>
          <a:fillRef idx="1">
            <a:schemeClr val="lt1"/>
          </a:fillRef>
          <a:effectRef idx="0">
            <a:schemeClr val="dk1"/>
          </a:effectRef>
          <a:fontRef idx="minor">
            <a:schemeClr val="dk1"/>
          </a:fontRef>
        </p:style>
        <p:txBody>
          <a:bodyPr wrap="square" lIns="36000" tIns="0" rIns="36000" bIns="0" rtlCol="0" anchor="ctr" anchorCtr="0">
            <a:noAutofit/>
          </a:bodyPr>
          <a:lstStyle/>
          <a:p>
            <a:pPr algn="ctr">
              <a:spcBef>
                <a:spcPts val="1125"/>
              </a:spcBef>
            </a:pPr>
            <a:r>
              <a:rPr lang="ja-JP" altLang="en-US" sz="1400" dirty="0"/>
              <a:t>被害額（概算）</a:t>
            </a:r>
            <a:endParaRPr lang="en-US" altLang="ja-JP" sz="1400" dirty="0"/>
          </a:p>
        </p:txBody>
      </p:sp>
      <p:pic>
        <p:nvPicPr>
          <p:cNvPr id="3" name="図 2"/>
          <p:cNvPicPr>
            <a:picLocks noChangeAspect="1"/>
          </p:cNvPicPr>
          <p:nvPr/>
        </p:nvPicPr>
        <p:blipFill>
          <a:blip r:embed="rId3"/>
          <a:stretch>
            <a:fillRect/>
          </a:stretch>
        </p:blipFill>
        <p:spPr>
          <a:xfrm>
            <a:off x="136744" y="1230790"/>
            <a:ext cx="4324457" cy="5368668"/>
          </a:xfrm>
          <a:prstGeom prst="rect">
            <a:avLst/>
          </a:prstGeom>
        </p:spPr>
      </p:pic>
      <p:sp>
        <p:nvSpPr>
          <p:cNvPr id="2" name="角丸四角形 1"/>
          <p:cNvSpPr/>
          <p:nvPr/>
        </p:nvSpPr>
        <p:spPr bwMode="auto">
          <a:xfrm>
            <a:off x="4461201" y="2060848"/>
            <a:ext cx="4682799" cy="360040"/>
          </a:xfrm>
          <a:prstGeom prst="roundRect">
            <a:avLst/>
          </a:prstGeom>
          <a:noFill/>
          <a:ln w="57150">
            <a:solidFill>
              <a:srgbClr val="FF0000"/>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
        <p:nvSpPr>
          <p:cNvPr id="19"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95</a:t>
            </a:fld>
            <a:endParaRPr lang="en-US" altLang="ja-JP" sz="1200" dirty="0">
              <a:solidFill>
                <a:schemeClr val="bg1"/>
              </a:solidFill>
              <a:latin typeface="HGｺﾞｼｯｸM" pitchFamily="49" charset="-128"/>
              <a:ea typeface="HGｺﾞｼｯｸM" pitchFamily="49" charset="-128"/>
            </a:endParaRPr>
          </a:p>
        </p:txBody>
      </p:sp>
      <p:sp>
        <p:nvSpPr>
          <p:cNvPr id="20" name="Rectangle 7">
            <a:extLst>
              <a:ext uri="{FF2B5EF4-FFF2-40B4-BE49-F238E27FC236}">
                <a16:creationId xmlns:a16="http://schemas.microsoft.com/office/drawing/2014/main" id="{4F1B0C27-CA3C-4848-9C8B-0D454A35CCF2}"/>
              </a:ext>
            </a:extLst>
          </p:cNvPr>
          <p:cNvSpPr>
            <a:spLocks noChangeArrowheads="1"/>
          </p:cNvSpPr>
          <p:nvPr/>
        </p:nvSpPr>
        <p:spPr bwMode="auto">
          <a:xfrm>
            <a:off x="-36512" y="0"/>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被害の状況　</a:t>
            </a:r>
            <a:r>
              <a:rPr lang="ja-JP" altLang="en-US" sz="2400" dirty="0">
                <a:solidFill>
                  <a:srgbClr val="FFFFFF"/>
                </a:solidFill>
                <a:latin typeface="+mn-ea"/>
                <a:ea typeface="+mn-ea"/>
              </a:rPr>
              <a:t>～被害状況・被害額一覧～　　　</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39423111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7812360" y="1327705"/>
            <a:ext cx="100811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2"/>
          <a:stretch>
            <a:fillRect/>
          </a:stretch>
        </p:blipFill>
        <p:spPr>
          <a:xfrm>
            <a:off x="323528" y="1067885"/>
            <a:ext cx="8744273" cy="5482855"/>
          </a:xfrm>
          <a:prstGeom prst="rect">
            <a:avLst/>
          </a:prstGeom>
        </p:spPr>
      </p:pic>
      <p:sp>
        <p:nvSpPr>
          <p:cNvPr id="4" name="テキスト ボックス 3"/>
          <p:cNvSpPr txBox="1"/>
          <p:nvPr/>
        </p:nvSpPr>
        <p:spPr>
          <a:xfrm>
            <a:off x="6371782" y="6404690"/>
            <a:ext cx="26642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凡例</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死者または行方不明者が</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人以上</a:t>
            </a:r>
          </a:p>
        </p:txBody>
      </p:sp>
      <p:sp>
        <p:nvSpPr>
          <p:cNvPr id="3" name="正方形/長方形 2"/>
          <p:cNvSpPr/>
          <p:nvPr/>
        </p:nvSpPr>
        <p:spPr>
          <a:xfrm>
            <a:off x="18947" y="584775"/>
            <a:ext cx="756084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死者</a:t>
            </a:r>
            <a:r>
              <a:rPr kumimoji="1" lang="en-US" altLang="ja-JP"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67</a:t>
            </a:r>
            <a:r>
              <a:rPr kumimoji="1" lang="ja-JP" altLang="en-US"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人（うち災害関連死</a:t>
            </a:r>
            <a:r>
              <a:rPr kumimoji="1" lang="en-US" altLang="ja-JP"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2</a:t>
            </a:r>
            <a:r>
              <a:rPr kumimoji="1" lang="ja-JP" altLang="en-US"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人）、行方不明者</a:t>
            </a:r>
            <a:r>
              <a:rPr kumimoji="1" lang="en-US" altLang="ja-JP"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2</a:t>
            </a:r>
            <a:r>
              <a:rPr kumimoji="1" lang="ja-JP" altLang="en-US"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人</a:t>
            </a:r>
            <a:r>
              <a:rPr kumimoji="1" lang="ja-JP" altLang="en-US" sz="1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a:t>
            </a:r>
            <a:r>
              <a:rPr kumimoji="1" lang="en-US" altLang="ja-JP" sz="1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R3.9.3 </a:t>
            </a:r>
            <a:r>
              <a:rPr kumimoji="1" lang="ja-JP" altLang="en-US" sz="1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現在）</a:t>
            </a:r>
            <a:endParaRPr kumimoji="1" lang="en-US" altLang="ja-JP" sz="1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sp>
        <p:nvSpPr>
          <p:cNvPr id="7"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96</a:t>
            </a:fld>
            <a:endParaRPr lang="en-US" altLang="ja-JP" sz="1200" dirty="0">
              <a:solidFill>
                <a:schemeClr val="bg1"/>
              </a:solidFill>
              <a:latin typeface="HGｺﾞｼｯｸM" pitchFamily="49" charset="-128"/>
              <a:ea typeface="HGｺﾞｼｯｸM" pitchFamily="49" charset="-128"/>
            </a:endParaRPr>
          </a:p>
        </p:txBody>
      </p:sp>
      <p:sp>
        <p:nvSpPr>
          <p:cNvPr id="9" name="Rectangle 7">
            <a:extLst>
              <a:ext uri="{FF2B5EF4-FFF2-40B4-BE49-F238E27FC236}">
                <a16:creationId xmlns:a16="http://schemas.microsoft.com/office/drawing/2014/main" id="{74749756-F03F-4B66-BBFC-A2DD84BE4690}"/>
              </a:ext>
            </a:extLst>
          </p:cNvPr>
          <p:cNvSpPr>
            <a:spLocks noChangeArrowheads="1"/>
          </p:cNvSpPr>
          <p:nvPr/>
        </p:nvSpPr>
        <p:spPr bwMode="auto">
          <a:xfrm>
            <a:off x="-39566" y="1237"/>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被害の状況　</a:t>
            </a:r>
            <a:r>
              <a:rPr lang="ja-JP" altLang="en-US" sz="2400" dirty="0">
                <a:solidFill>
                  <a:srgbClr val="FFFFFF"/>
                </a:solidFill>
                <a:latin typeface="+mn-ea"/>
                <a:ea typeface="+mn-ea"/>
              </a:rPr>
              <a:t>～人的被害の状況～　　　　　　　　　　　　　　　</a:t>
            </a:r>
          </a:p>
        </p:txBody>
      </p:sp>
    </p:spTree>
    <p:extLst>
      <p:ext uri="{BB962C8B-B14F-4D97-AF65-F5344CB8AC3E}">
        <p14:creationId xmlns:p14="http://schemas.microsoft.com/office/powerpoint/2010/main" val="10552217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062336" y="910020"/>
            <a:ext cx="5004048" cy="223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n-ea"/>
                <a:cs typeface="+mn-cs"/>
              </a:rPr>
              <a:t>※</a:t>
            </a:r>
            <a:r>
              <a:rPr kumimoji="1" lang="ja-JP" altLang="en-US" sz="1000" b="0" i="0" u="none" strike="noStrike" kern="1200" cap="none" spc="0" normalizeH="0" baseline="0" noProof="0" dirty="0">
                <a:ln>
                  <a:noFill/>
                </a:ln>
                <a:solidFill>
                  <a:prstClr val="black"/>
                </a:solidFill>
                <a:effectLst/>
                <a:uLnTx/>
                <a:uFillTx/>
                <a:latin typeface="+mn-ea"/>
                <a:cs typeface="+mn-cs"/>
              </a:rPr>
              <a:t>「床上浸水」は、今後調査により、「全壊」「半壊」となる可能性があります</a:t>
            </a:r>
          </a:p>
        </p:txBody>
      </p:sp>
      <p:sp>
        <p:nvSpPr>
          <p:cNvPr id="3" name="正方形/長方形 2"/>
          <p:cNvSpPr/>
          <p:nvPr/>
        </p:nvSpPr>
        <p:spPr>
          <a:xfrm>
            <a:off x="1612032" y="584774"/>
            <a:ext cx="5904656" cy="439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mn-ea"/>
              </a:rPr>
              <a:t>全半壊</a:t>
            </a:r>
            <a:r>
              <a:rPr kumimoji="1" lang="en-US" altLang="ja-JP" sz="1800" b="1" i="0" u="none" strike="noStrike" kern="1200" cap="none" spc="0" normalizeH="0" baseline="0" noProof="0" dirty="0">
                <a:ln>
                  <a:noFill/>
                </a:ln>
                <a:solidFill>
                  <a:schemeClr val="tx1"/>
                </a:solidFill>
                <a:effectLst/>
                <a:uLnTx/>
                <a:uFillTx/>
                <a:latin typeface="+mn-ea"/>
              </a:rPr>
              <a:t>4606</a:t>
            </a:r>
            <a:r>
              <a:rPr kumimoji="1" lang="ja-JP" altLang="en-US" sz="1800" b="1" i="0" u="none" strike="noStrike" kern="1200" cap="none" spc="0" normalizeH="0" baseline="0" noProof="0" dirty="0">
                <a:ln>
                  <a:noFill/>
                </a:ln>
                <a:solidFill>
                  <a:schemeClr val="tx1"/>
                </a:solidFill>
                <a:effectLst/>
                <a:uLnTx/>
                <a:uFillTx/>
                <a:latin typeface="+mn-ea"/>
              </a:rPr>
              <a:t>棟、床上浸水</a:t>
            </a:r>
            <a:r>
              <a:rPr kumimoji="1" lang="en-US" altLang="ja-JP" sz="1800" b="1" i="0" u="none" strike="noStrike" kern="1200" cap="none" spc="0" normalizeH="0" baseline="0" noProof="0" dirty="0">
                <a:ln>
                  <a:noFill/>
                </a:ln>
                <a:solidFill>
                  <a:schemeClr val="tx1"/>
                </a:solidFill>
                <a:effectLst/>
                <a:uLnTx/>
                <a:uFillTx/>
                <a:latin typeface="+mn-ea"/>
              </a:rPr>
              <a:t>285</a:t>
            </a:r>
            <a:r>
              <a:rPr kumimoji="1" lang="ja-JP" altLang="en-US" sz="1800" b="1" i="0" u="none" strike="noStrike" kern="1200" cap="none" spc="0" normalizeH="0" baseline="0" noProof="0" dirty="0">
                <a:ln>
                  <a:noFill/>
                </a:ln>
                <a:solidFill>
                  <a:schemeClr val="tx1"/>
                </a:solidFill>
                <a:effectLst/>
                <a:uLnTx/>
                <a:uFillTx/>
                <a:latin typeface="+mn-ea"/>
              </a:rPr>
              <a:t>棟</a:t>
            </a:r>
            <a:r>
              <a:rPr lang="ja-JP" altLang="en-US" b="1" dirty="0">
                <a:solidFill>
                  <a:schemeClr val="tx1"/>
                </a:solidFill>
                <a:latin typeface="+mn-ea"/>
              </a:rPr>
              <a:t>　</a:t>
            </a:r>
            <a:r>
              <a:rPr kumimoji="1" lang="ja-JP" altLang="en-US" sz="1800" b="1" i="0" u="none" strike="noStrike" kern="1200" cap="none" spc="0" normalizeH="0" baseline="0" noProof="0" dirty="0">
                <a:ln>
                  <a:noFill/>
                </a:ln>
                <a:solidFill>
                  <a:schemeClr val="tx1"/>
                </a:solidFill>
                <a:effectLst/>
                <a:uLnTx/>
                <a:uFillTx/>
                <a:latin typeface="+mn-ea"/>
              </a:rPr>
              <a:t>（</a:t>
            </a:r>
            <a:r>
              <a:rPr kumimoji="1" lang="en-US" altLang="ja-JP" sz="1800" b="1" i="0" u="none" strike="noStrike" kern="1200" cap="none" spc="0" normalizeH="0" baseline="0" noProof="0">
                <a:ln>
                  <a:noFill/>
                </a:ln>
                <a:solidFill>
                  <a:schemeClr val="tx1"/>
                </a:solidFill>
                <a:effectLst/>
                <a:uLnTx/>
                <a:uFillTx/>
                <a:latin typeface="+mn-ea"/>
              </a:rPr>
              <a:t>R3.9.2 </a:t>
            </a:r>
            <a:r>
              <a:rPr kumimoji="1" lang="ja-JP" altLang="en-US" sz="1800" b="1" i="0" u="none" strike="noStrike" kern="1200" cap="none" spc="0" normalizeH="0" baseline="0" noProof="0" dirty="0">
                <a:ln>
                  <a:noFill/>
                </a:ln>
                <a:solidFill>
                  <a:schemeClr val="tx1"/>
                </a:solidFill>
                <a:effectLst/>
                <a:uLnTx/>
                <a:uFillTx/>
                <a:latin typeface="+mn-ea"/>
              </a:rPr>
              <a:t>現在）</a:t>
            </a:r>
          </a:p>
        </p:txBody>
      </p:sp>
      <p:sp>
        <p:nvSpPr>
          <p:cNvPr id="10" name="テキスト ボックス 9"/>
          <p:cNvSpPr txBox="1"/>
          <p:nvPr/>
        </p:nvSpPr>
        <p:spPr>
          <a:xfrm>
            <a:off x="1403648" y="6457890"/>
            <a:ext cx="33843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凡例</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全壊が</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棟以上　　</a:t>
            </a:r>
            <a:r>
              <a:rPr kumimoji="1" lang="ja-JP" altLang="en-US" sz="1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半壊が</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棟以上かつ全壊無し</a:t>
            </a:r>
          </a:p>
        </p:txBody>
      </p:sp>
      <p:pic>
        <p:nvPicPr>
          <p:cNvPr id="45537" name="図 45536"/>
          <p:cNvPicPr>
            <a:picLocks noChangeAspect="1"/>
          </p:cNvPicPr>
          <p:nvPr/>
        </p:nvPicPr>
        <p:blipFill>
          <a:blip r:embed="rId3"/>
          <a:stretch>
            <a:fillRect/>
          </a:stretch>
        </p:blipFill>
        <p:spPr>
          <a:xfrm>
            <a:off x="124078" y="1172374"/>
            <a:ext cx="5154625" cy="5256584"/>
          </a:xfrm>
          <a:prstGeom prst="rect">
            <a:avLst/>
          </a:prstGeom>
        </p:spPr>
      </p:pic>
      <p:pic>
        <p:nvPicPr>
          <p:cNvPr id="6" name="図 5"/>
          <p:cNvPicPr>
            <a:picLocks noChangeAspect="1"/>
          </p:cNvPicPr>
          <p:nvPr/>
        </p:nvPicPr>
        <p:blipFill>
          <a:blip r:embed="rId4"/>
          <a:stretch>
            <a:fillRect/>
          </a:stretch>
        </p:blipFill>
        <p:spPr>
          <a:xfrm>
            <a:off x="5448131" y="1172374"/>
            <a:ext cx="3236506" cy="5513559"/>
          </a:xfrm>
          <a:prstGeom prst="rect">
            <a:avLst/>
          </a:prstGeom>
        </p:spPr>
      </p:pic>
      <p:sp>
        <p:nvSpPr>
          <p:cNvPr id="8"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35067" y="6428958"/>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97</a:t>
            </a:fld>
            <a:endParaRPr lang="en-US" altLang="ja-JP" sz="1200" dirty="0">
              <a:solidFill>
                <a:schemeClr val="bg1"/>
              </a:solidFill>
              <a:latin typeface="HGｺﾞｼｯｸM" pitchFamily="49" charset="-128"/>
              <a:ea typeface="HGｺﾞｼｯｸM" pitchFamily="49" charset="-128"/>
            </a:endParaRPr>
          </a:p>
        </p:txBody>
      </p:sp>
      <p:sp>
        <p:nvSpPr>
          <p:cNvPr id="11" name="Rectangle 7">
            <a:extLst>
              <a:ext uri="{FF2B5EF4-FFF2-40B4-BE49-F238E27FC236}">
                <a16:creationId xmlns:a16="http://schemas.microsoft.com/office/drawing/2014/main" id="{463E1DA4-EDAD-4592-AB38-A7442F31D3EC}"/>
              </a:ext>
            </a:extLst>
          </p:cNvPr>
          <p:cNvSpPr>
            <a:spLocks noChangeArrowheads="1"/>
          </p:cNvSpPr>
          <p:nvPr/>
        </p:nvSpPr>
        <p:spPr bwMode="auto">
          <a:xfrm>
            <a:off x="-36512" y="-27384"/>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被害の状況　</a:t>
            </a:r>
            <a:r>
              <a:rPr lang="ja-JP" altLang="en-US" sz="2400" dirty="0">
                <a:solidFill>
                  <a:srgbClr val="FFFFFF"/>
                </a:solidFill>
                <a:latin typeface="+mn-ea"/>
                <a:ea typeface="+mn-ea"/>
              </a:rPr>
              <a:t>～住家被害の状況～　　　　　　　</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1201037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rotWithShape="1">
          <a:blip r:embed="rId2" cstate="print">
            <a:extLst>
              <a:ext uri="{28A0092B-C50C-407E-A947-70E740481C1C}">
                <a14:useLocalDpi xmlns:a14="http://schemas.microsoft.com/office/drawing/2010/main" val="0"/>
              </a:ext>
            </a:extLst>
          </a:blip>
          <a:srcRect l="18596" t="8787" r="2751" b="18811"/>
          <a:stretch/>
        </p:blipFill>
        <p:spPr>
          <a:xfrm>
            <a:off x="4643761" y="3543176"/>
            <a:ext cx="4401202" cy="2870751"/>
          </a:xfrm>
          <a:prstGeom prst="rect">
            <a:avLst/>
          </a:prstGeom>
        </p:spPr>
      </p:pic>
      <p:pic>
        <p:nvPicPr>
          <p:cNvPr id="6" name="図 5"/>
          <p:cNvPicPr>
            <a:picLocks noChangeAspect="1"/>
          </p:cNvPicPr>
          <p:nvPr/>
        </p:nvPicPr>
        <p:blipFill rotWithShape="1">
          <a:blip r:embed="rId3"/>
          <a:srcRect l="28123" t="17968" r="6955" b="15104"/>
          <a:stretch/>
        </p:blipFill>
        <p:spPr>
          <a:xfrm>
            <a:off x="160077" y="666157"/>
            <a:ext cx="4362044" cy="2528232"/>
          </a:xfrm>
          <a:prstGeom prst="rect">
            <a:avLst/>
          </a:prstGeom>
        </p:spPr>
      </p:pic>
      <p:sp>
        <p:nvSpPr>
          <p:cNvPr id="7" name="正方形/長方形 6">
            <a:extLst>
              <a:ext uri="{FF2B5EF4-FFF2-40B4-BE49-F238E27FC236}">
                <a16:creationId xmlns:a16="http://schemas.microsoft.com/office/drawing/2014/main" id="{2A85E18A-7D76-4718-BE61-1ADAE977BA18}"/>
              </a:ext>
            </a:extLst>
          </p:cNvPr>
          <p:cNvSpPr/>
          <p:nvPr/>
        </p:nvSpPr>
        <p:spPr>
          <a:xfrm>
            <a:off x="2530999" y="3170191"/>
            <a:ext cx="2090951" cy="306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（写真提供：熊本日日新聞社）</a:t>
            </a:r>
          </a:p>
        </p:txBody>
      </p:sp>
      <p:sp>
        <p:nvSpPr>
          <p:cNvPr id="8" name="正方形/長方形 7">
            <a:extLst>
              <a:ext uri="{FF2B5EF4-FFF2-40B4-BE49-F238E27FC236}">
                <a16:creationId xmlns:a16="http://schemas.microsoft.com/office/drawing/2014/main" id="{2A85E18A-7D76-4718-BE61-1ADAE977BA18}"/>
              </a:ext>
            </a:extLst>
          </p:cNvPr>
          <p:cNvSpPr/>
          <p:nvPr/>
        </p:nvSpPr>
        <p:spPr>
          <a:xfrm>
            <a:off x="880157" y="3161959"/>
            <a:ext cx="2736304" cy="344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7</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月</a:t>
            </a: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4</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日午前</a:t>
            </a: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11</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時</a:t>
            </a: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48</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分頃撮影</a:t>
            </a:r>
          </a:p>
        </p:txBody>
      </p:sp>
      <p:sp>
        <p:nvSpPr>
          <p:cNvPr id="19" name="正方形/長方形 18">
            <a:extLst>
              <a:ext uri="{FF2B5EF4-FFF2-40B4-BE49-F238E27FC236}">
                <a16:creationId xmlns:a16="http://schemas.microsoft.com/office/drawing/2014/main" id="{2A85E18A-7D76-4718-BE61-1ADAE977BA18}"/>
              </a:ext>
            </a:extLst>
          </p:cNvPr>
          <p:cNvSpPr/>
          <p:nvPr/>
        </p:nvSpPr>
        <p:spPr>
          <a:xfrm>
            <a:off x="4999492" y="6524938"/>
            <a:ext cx="2828418" cy="33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県防災消防ヘリコプター「ひばり」にて撮影）</a:t>
            </a:r>
            <a:endParaRPr kumimoji="1" lang="en-US" altLang="ja-JP" sz="9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20" name="正方形/長方形 19">
            <a:extLst>
              <a:ext uri="{FF2B5EF4-FFF2-40B4-BE49-F238E27FC236}">
                <a16:creationId xmlns:a16="http://schemas.microsoft.com/office/drawing/2014/main" id="{2A85E18A-7D76-4718-BE61-1ADAE977BA18}"/>
              </a:ext>
            </a:extLst>
          </p:cNvPr>
          <p:cNvSpPr/>
          <p:nvPr/>
        </p:nvSpPr>
        <p:spPr>
          <a:xfrm>
            <a:off x="4688730" y="6398627"/>
            <a:ext cx="1902097" cy="275839"/>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7</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月</a:t>
            </a: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4</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日午前</a:t>
            </a: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10</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時</a:t>
            </a: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8</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分頃撮影</a:t>
            </a:r>
            <a:endPar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grpSp>
        <p:nvGrpSpPr>
          <p:cNvPr id="2" name="グループ化 1"/>
          <p:cNvGrpSpPr/>
          <p:nvPr/>
        </p:nvGrpSpPr>
        <p:grpSpPr>
          <a:xfrm>
            <a:off x="4643761" y="648674"/>
            <a:ext cx="4393898" cy="2821504"/>
            <a:chOff x="253919" y="4005063"/>
            <a:chExt cx="4393898" cy="2821504"/>
          </a:xfrm>
        </p:grpSpPr>
        <p:pic>
          <p:nvPicPr>
            <p:cNvPr id="16" name="図 15"/>
            <p:cNvPicPr>
              <a:picLocks noChangeAspect="1"/>
            </p:cNvPicPr>
            <p:nvPr/>
          </p:nvPicPr>
          <p:blipFill rotWithShape="1">
            <a:blip r:embed="rId4"/>
            <a:srcRect l="26574" t="22868" r="21742" b="24002"/>
            <a:stretch/>
          </p:blipFill>
          <p:spPr>
            <a:xfrm>
              <a:off x="253919" y="4005063"/>
              <a:ext cx="4393898" cy="2539507"/>
            </a:xfrm>
            <a:prstGeom prst="rect">
              <a:avLst/>
            </a:prstGeom>
          </p:spPr>
        </p:pic>
        <p:sp>
          <p:nvSpPr>
            <p:cNvPr id="17" name="正方形/長方形 16">
              <a:extLst>
                <a:ext uri="{FF2B5EF4-FFF2-40B4-BE49-F238E27FC236}">
                  <a16:creationId xmlns:a16="http://schemas.microsoft.com/office/drawing/2014/main" id="{2A85E18A-7D76-4718-BE61-1ADAE977BA18}"/>
                </a:ext>
              </a:extLst>
            </p:cNvPr>
            <p:cNvSpPr/>
            <p:nvPr/>
          </p:nvSpPr>
          <p:spPr>
            <a:xfrm>
              <a:off x="868139" y="6497692"/>
              <a:ext cx="2494063" cy="328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7</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月</a:t>
              </a: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10</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日午前</a:t>
              </a: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8</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時</a:t>
              </a: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30</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分頃撮影</a:t>
              </a:r>
              <a:endPar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18" name="正方形/長方形 17">
              <a:extLst>
                <a:ext uri="{FF2B5EF4-FFF2-40B4-BE49-F238E27FC236}">
                  <a16:creationId xmlns:a16="http://schemas.microsoft.com/office/drawing/2014/main" id="{2A85E18A-7D76-4718-BE61-1ADAE977BA18}"/>
                </a:ext>
              </a:extLst>
            </p:cNvPr>
            <p:cNvSpPr/>
            <p:nvPr/>
          </p:nvSpPr>
          <p:spPr>
            <a:xfrm>
              <a:off x="1979712" y="6583183"/>
              <a:ext cx="2590221" cy="158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（写真提供：熊本日日新聞社）</a:t>
              </a:r>
            </a:p>
          </p:txBody>
        </p:sp>
      </p:grpSp>
      <p:sp>
        <p:nvSpPr>
          <p:cNvPr id="29" name="正方形/長方形 28">
            <a:extLst>
              <a:ext uri="{FF2B5EF4-FFF2-40B4-BE49-F238E27FC236}">
                <a16:creationId xmlns:a16="http://schemas.microsoft.com/office/drawing/2014/main" id="{2A85E18A-7D76-4718-BE61-1ADAE977BA18}"/>
              </a:ext>
            </a:extLst>
          </p:cNvPr>
          <p:cNvSpPr/>
          <p:nvPr/>
        </p:nvSpPr>
        <p:spPr>
          <a:xfrm>
            <a:off x="410835" y="6360493"/>
            <a:ext cx="3860528" cy="334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lumMod val="95000"/>
                    <a:lumOff val="5000"/>
                  </a:prstClr>
                </a:solidFill>
                <a:effectLst/>
                <a:uLnTx/>
                <a:uFillTx/>
                <a:latin typeface="HGPｺﾞｼｯｸM" panose="020B0600000000000000" pitchFamily="50" charset="-128"/>
                <a:ea typeface="HGPｺﾞｼｯｸM" panose="020B0600000000000000" pitchFamily="50" charset="-128"/>
                <a:cs typeface="+mn-cs"/>
              </a:rPr>
              <a:t>過去に宅地かさ上げした家屋が４ｍ程度浸水</a:t>
            </a:r>
            <a:endParaRPr kumimoji="1" lang="en-US" altLang="ja-JP" sz="1100" b="0" i="0" u="none" strike="noStrike" kern="1200" cap="none" spc="0" normalizeH="0" baseline="0" noProof="0" dirty="0">
              <a:ln>
                <a:noFill/>
              </a:ln>
              <a:solidFill>
                <a:prstClr val="black">
                  <a:lumMod val="95000"/>
                  <a:lumOff val="5000"/>
                </a:prstClr>
              </a:solidFill>
              <a:effectLst/>
              <a:uLnTx/>
              <a:uFillTx/>
              <a:latin typeface="HGPｺﾞｼｯｸM" panose="020B0600000000000000" pitchFamily="50" charset="-128"/>
              <a:ea typeface="HGPｺﾞｼｯｸM" panose="020B0600000000000000" pitchFamily="50" charset="-128"/>
              <a:cs typeface="+mn-cs"/>
            </a:endParaRPr>
          </a:p>
        </p:txBody>
      </p:sp>
      <p:grpSp>
        <p:nvGrpSpPr>
          <p:cNvPr id="30" name="グループ化 29"/>
          <p:cNvGrpSpPr/>
          <p:nvPr/>
        </p:nvGrpSpPr>
        <p:grpSpPr>
          <a:xfrm>
            <a:off x="160078" y="3535818"/>
            <a:ext cx="4362044" cy="2878109"/>
            <a:chOff x="4944450" y="3970838"/>
            <a:chExt cx="3759410" cy="2507767"/>
          </a:xfrm>
        </p:grpSpPr>
        <p:pic>
          <p:nvPicPr>
            <p:cNvPr id="31" name="図 30">
              <a:extLst>
                <a:ext uri="{FF2B5EF4-FFF2-40B4-BE49-F238E27FC236}">
                  <a16:creationId xmlns:a16="http://schemas.microsoft.com/office/drawing/2014/main" id="{BC7E6E60-877C-4256-9E5D-0546AC57D240}"/>
                </a:ext>
              </a:extLst>
            </p:cNvPr>
            <p:cNvPicPr>
              <a:picLocks noChangeAspect="1"/>
            </p:cNvPicPr>
            <p:nvPr/>
          </p:nvPicPr>
          <p:blipFill rotWithShape="1">
            <a:blip r:embed="rId5"/>
            <a:srcRect l="264" r="252" b="1198"/>
            <a:stretch/>
          </p:blipFill>
          <p:spPr>
            <a:xfrm>
              <a:off x="4944450" y="3970838"/>
              <a:ext cx="3759410" cy="2507767"/>
            </a:xfrm>
            <a:prstGeom prst="rect">
              <a:avLst/>
            </a:prstGeom>
            <a:ln w="19050">
              <a:noFill/>
            </a:ln>
          </p:spPr>
        </p:pic>
        <p:cxnSp>
          <p:nvCxnSpPr>
            <p:cNvPr id="32" name="直線コネクタ 31">
              <a:extLst>
                <a:ext uri="{FF2B5EF4-FFF2-40B4-BE49-F238E27FC236}">
                  <a16:creationId xmlns:a16="http://schemas.microsoft.com/office/drawing/2014/main" id="{D72C1174-E0FB-4D34-8D85-82D8EE03DB2B}"/>
                </a:ext>
              </a:extLst>
            </p:cNvPr>
            <p:cNvCxnSpPr/>
            <p:nvPr/>
          </p:nvCxnSpPr>
          <p:spPr>
            <a:xfrm>
              <a:off x="6234534" y="4749198"/>
              <a:ext cx="122413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テキスト ボックス 32">
            <a:extLst>
              <a:ext uri="{FF2B5EF4-FFF2-40B4-BE49-F238E27FC236}">
                <a16:creationId xmlns:a16="http://schemas.microsoft.com/office/drawing/2014/main" id="{07B2BDE4-8CCC-4A66-A898-6748905D54AF}"/>
              </a:ext>
            </a:extLst>
          </p:cNvPr>
          <p:cNvSpPr txBox="1"/>
          <p:nvPr/>
        </p:nvSpPr>
        <p:spPr bwMode="auto">
          <a:xfrm>
            <a:off x="1796991" y="4464813"/>
            <a:ext cx="720080" cy="138499"/>
          </a:xfrm>
          <a:prstGeom prst="rect">
            <a:avLst/>
          </a:prstGeom>
          <a:noFill/>
          <a:ln>
            <a:noFill/>
          </a:ln>
        </p:spPr>
        <p:txBody>
          <a:bodyPr wrap="square" lIns="36000" tIns="0" rIns="36000" bIns="0" rtlCol="0" anchor="ctr" anchorCtr="0">
            <a:spAutoFit/>
          </a:bodyPr>
          <a:lstStyle/>
          <a:p>
            <a:pPr marL="0" marR="0" lvl="0" indent="0" algn="ctr" defTabSz="914400" rtl="0" eaLnBrk="1" fontAlgn="auto" latinLnBrk="0" hangingPunct="1">
              <a:lnSpc>
                <a:spcPct val="100000"/>
              </a:lnSpc>
              <a:spcBef>
                <a:spcPts val="1125"/>
              </a:spcBef>
              <a:spcAft>
                <a:spcPts val="0"/>
              </a:spcAft>
              <a:buClrTx/>
              <a:buSzTx/>
              <a:buFontTx/>
              <a:buNone/>
              <a:tabLst/>
              <a:defRPr/>
            </a:pPr>
            <a:r>
              <a:rPr kumimoji="1" lang="ja-JP" altLang="en-US" sz="9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洪水痕跡</a:t>
            </a:r>
          </a:p>
        </p:txBody>
      </p:sp>
      <p:sp>
        <p:nvSpPr>
          <p:cNvPr id="3" name="正方形/長方形 2"/>
          <p:cNvSpPr/>
          <p:nvPr/>
        </p:nvSpPr>
        <p:spPr>
          <a:xfrm>
            <a:off x="160077" y="666436"/>
            <a:ext cx="1415772" cy="276999"/>
          </a:xfrm>
          <a:prstGeom prst="rect">
            <a:avLst/>
          </a:prstGeom>
          <a:solidFill>
            <a:schemeClr val="tx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人吉市（市街地）</a:t>
            </a:r>
          </a:p>
        </p:txBody>
      </p:sp>
      <p:sp>
        <p:nvSpPr>
          <p:cNvPr id="14" name="正方形/長方形 13"/>
          <p:cNvSpPr/>
          <p:nvPr/>
        </p:nvSpPr>
        <p:spPr>
          <a:xfrm>
            <a:off x="4643761" y="651131"/>
            <a:ext cx="1415772" cy="276999"/>
          </a:xfrm>
          <a:prstGeom prst="rect">
            <a:avLst/>
          </a:prstGeom>
          <a:solidFill>
            <a:schemeClr val="tx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球磨村（渡地区）</a:t>
            </a:r>
          </a:p>
        </p:txBody>
      </p:sp>
      <p:sp>
        <p:nvSpPr>
          <p:cNvPr id="21" name="正方形/長方形 20"/>
          <p:cNvSpPr/>
          <p:nvPr/>
        </p:nvSpPr>
        <p:spPr>
          <a:xfrm>
            <a:off x="4643761" y="3543176"/>
            <a:ext cx="1107996" cy="276999"/>
          </a:xfrm>
          <a:prstGeom prst="rect">
            <a:avLst/>
          </a:prstGeom>
          <a:solidFill>
            <a:schemeClr val="tx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八代市坂本町</a:t>
            </a:r>
          </a:p>
        </p:txBody>
      </p:sp>
      <p:sp>
        <p:nvSpPr>
          <p:cNvPr id="22" name="正方形/長方形 21"/>
          <p:cNvSpPr/>
          <p:nvPr/>
        </p:nvSpPr>
        <p:spPr>
          <a:xfrm>
            <a:off x="160077" y="3535077"/>
            <a:ext cx="1569660" cy="276999"/>
          </a:xfrm>
          <a:prstGeom prst="rect">
            <a:avLst/>
          </a:prstGeom>
          <a:solidFill>
            <a:schemeClr val="tx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球磨村（芋川地区）</a:t>
            </a:r>
          </a:p>
        </p:txBody>
      </p:sp>
      <p:sp>
        <p:nvSpPr>
          <p:cNvPr id="28" name="正方形/長方形 27">
            <a:extLst>
              <a:ext uri="{FF2B5EF4-FFF2-40B4-BE49-F238E27FC236}">
                <a16:creationId xmlns:a16="http://schemas.microsoft.com/office/drawing/2014/main" id="{2A85E18A-7D76-4718-BE61-1ADAE977BA18}"/>
              </a:ext>
            </a:extLst>
          </p:cNvPr>
          <p:cNvSpPr/>
          <p:nvPr/>
        </p:nvSpPr>
        <p:spPr>
          <a:xfrm>
            <a:off x="539552" y="6536547"/>
            <a:ext cx="3860528" cy="334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出典：国土交通省九州地方整備局八代河川国道事務所ＨＰ</a:t>
            </a:r>
            <a:endPar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23"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smtClean="0">
                <a:solidFill>
                  <a:schemeClr val="bg1"/>
                </a:solidFill>
                <a:latin typeface="HGｺﾞｼｯｸM" pitchFamily="49" charset="-128"/>
                <a:ea typeface="HGｺﾞｼｯｸM" pitchFamily="49" charset="-128"/>
              </a:rPr>
              <a:pPr algn="r" eaLnBrk="1" hangingPunct="1"/>
              <a:t>98</a:t>
            </a:fld>
            <a:endParaRPr lang="en-US" altLang="ja-JP" sz="1200" dirty="0">
              <a:solidFill>
                <a:schemeClr val="bg1"/>
              </a:solidFill>
              <a:latin typeface="HGｺﾞｼｯｸM" pitchFamily="49" charset="-128"/>
              <a:ea typeface="HGｺﾞｼｯｸM" pitchFamily="49" charset="-128"/>
            </a:endParaRPr>
          </a:p>
        </p:txBody>
      </p:sp>
      <p:sp>
        <p:nvSpPr>
          <p:cNvPr id="25" name="Rectangle 7">
            <a:extLst>
              <a:ext uri="{FF2B5EF4-FFF2-40B4-BE49-F238E27FC236}">
                <a16:creationId xmlns:a16="http://schemas.microsoft.com/office/drawing/2014/main" id="{6837227B-5F16-4D5B-A0E7-B04751264EE6}"/>
              </a:ext>
            </a:extLst>
          </p:cNvPr>
          <p:cNvSpPr>
            <a:spLocks noChangeArrowheads="1"/>
          </p:cNvSpPr>
          <p:nvPr/>
        </p:nvSpPr>
        <p:spPr bwMode="auto">
          <a:xfrm>
            <a:off x="0" y="-69079"/>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被害の状況　</a:t>
            </a:r>
            <a:r>
              <a:rPr lang="ja-JP" altLang="en-US" sz="2400" dirty="0">
                <a:solidFill>
                  <a:srgbClr val="FFFFFF"/>
                </a:solidFill>
                <a:latin typeface="+mn-ea"/>
                <a:ea typeface="+mn-ea"/>
              </a:rPr>
              <a:t>～各地の被害状況～　　　　　　　　</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34700554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p:nvPr/>
        </p:nvPicPr>
        <p:blipFill rotWithShape="1">
          <a:blip r:embed="rId2" cstate="print">
            <a:extLst>
              <a:ext uri="{28A0092B-C50C-407E-A947-70E740481C1C}">
                <a14:useLocalDpi xmlns:a14="http://schemas.microsoft.com/office/drawing/2010/main" val="0"/>
              </a:ext>
            </a:extLst>
          </a:blip>
          <a:srcRect l="-1" r="1906"/>
          <a:stretch/>
        </p:blipFill>
        <p:spPr bwMode="auto">
          <a:xfrm>
            <a:off x="352010" y="794735"/>
            <a:ext cx="4075974" cy="3019607"/>
          </a:xfrm>
          <a:prstGeom prst="rect">
            <a:avLst/>
          </a:prstGeom>
          <a:ln>
            <a:noFill/>
          </a:ln>
          <a:extLst>
            <a:ext uri="{53640926-AAD7-44D8-BBD7-CCE9431645EC}">
              <a14:shadowObscured xmlns:a14="http://schemas.microsoft.com/office/drawing/2010/main"/>
            </a:ext>
          </a:extLst>
        </p:spPr>
      </p:pic>
      <p:sp>
        <p:nvSpPr>
          <p:cNvPr id="7" name="正方形/長方形 6"/>
          <p:cNvSpPr/>
          <p:nvPr/>
        </p:nvSpPr>
        <p:spPr>
          <a:xfrm>
            <a:off x="352009" y="794734"/>
            <a:ext cx="2159566"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bg1"/>
                </a:solidFill>
                <a:latin typeface="BIZ UDゴシック" panose="020B0400000000000000" pitchFamily="49" charset="-128"/>
                <a:ea typeface="BIZ UDゴシック" panose="020B0400000000000000" pitchFamily="49" charset="-128"/>
              </a:rPr>
              <a:t>鎌瀬</a:t>
            </a:r>
            <a:r>
              <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橋（八代市坂本町）</a:t>
            </a:r>
          </a:p>
        </p:txBody>
      </p:sp>
      <p:pic>
        <p:nvPicPr>
          <p:cNvPr id="8" name="図 7"/>
          <p:cNvPicPr preferRelativeResize="0">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3284" y="4075863"/>
            <a:ext cx="3980163" cy="2725535"/>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4101795"/>
            <a:ext cx="3605170" cy="2703879"/>
          </a:xfrm>
          <a:prstGeom prst="rect">
            <a:avLst/>
          </a:prstGeom>
        </p:spPr>
      </p:pic>
      <p:pic>
        <p:nvPicPr>
          <p:cNvPr id="2" name="図 1"/>
          <p:cNvPicPr>
            <a:picLocks noChangeAspect="1"/>
          </p:cNvPicPr>
          <p:nvPr/>
        </p:nvPicPr>
        <p:blipFill rotWithShape="1">
          <a:blip r:embed="rId5" cstate="print">
            <a:extLst>
              <a:ext uri="{28A0092B-C50C-407E-A947-70E740481C1C}">
                <a14:useLocalDpi xmlns:a14="http://schemas.microsoft.com/office/drawing/2010/main" val="0"/>
              </a:ext>
            </a:extLst>
          </a:blip>
          <a:srcRect t="-1510" r="6732"/>
          <a:stretch/>
        </p:blipFill>
        <p:spPr>
          <a:xfrm>
            <a:off x="5076057" y="764704"/>
            <a:ext cx="3600399" cy="2999100"/>
          </a:xfrm>
          <a:prstGeom prst="rect">
            <a:avLst/>
          </a:prstGeom>
        </p:spPr>
      </p:pic>
      <p:sp>
        <p:nvSpPr>
          <p:cNvPr id="9" name="正方形/長方形 8"/>
          <p:cNvSpPr/>
          <p:nvPr/>
        </p:nvSpPr>
        <p:spPr>
          <a:xfrm>
            <a:off x="343284" y="4071639"/>
            <a:ext cx="1764000"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芦北町女島地区</a:t>
            </a:r>
          </a:p>
        </p:txBody>
      </p:sp>
      <p:sp>
        <p:nvSpPr>
          <p:cNvPr id="13" name="正方形/長方形 12"/>
          <p:cNvSpPr/>
          <p:nvPr/>
        </p:nvSpPr>
        <p:spPr>
          <a:xfrm>
            <a:off x="5076056" y="4101795"/>
            <a:ext cx="3057247"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八代市蛇籠地区（流木等漂流状況）</a:t>
            </a:r>
          </a:p>
        </p:txBody>
      </p:sp>
      <p:sp>
        <p:nvSpPr>
          <p:cNvPr id="14" name="正方形/長方形 13"/>
          <p:cNvSpPr/>
          <p:nvPr/>
        </p:nvSpPr>
        <p:spPr>
          <a:xfrm>
            <a:off x="5076056" y="794735"/>
            <a:ext cx="1890261"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国道</a:t>
            </a:r>
            <a:r>
              <a:rPr kumimoji="1" lang="en-US" altLang="ja-JP"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219</a:t>
            </a:r>
            <a:r>
              <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号（球磨村）</a:t>
            </a:r>
          </a:p>
        </p:txBody>
      </p:sp>
      <p:sp>
        <p:nvSpPr>
          <p:cNvPr id="19" name="楕円 18"/>
          <p:cNvSpPr/>
          <p:nvPr/>
        </p:nvSpPr>
        <p:spPr>
          <a:xfrm>
            <a:off x="3473053" y="3072155"/>
            <a:ext cx="2157794" cy="1080120"/>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rPr>
              <a:t>被害額</a:t>
            </a:r>
            <a:endParaRPr kumimoji="1" lang="en-US" altLang="ja-JP" sz="16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endParaRPr>
          </a:p>
          <a:p>
            <a:pPr lvl="0" algn="ctr">
              <a:defRPr/>
            </a:pPr>
            <a:r>
              <a:rPr kumimoji="1" lang="ja-JP" altLang="en-US" sz="20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rPr>
              <a:t>約</a:t>
            </a:r>
            <a:r>
              <a:rPr lang="en-US" altLang="ja-JP" sz="2000" b="1" dirty="0">
                <a:solidFill>
                  <a:srgbClr val="002060"/>
                </a:solidFill>
                <a:latin typeface="ＭＳ Ｐゴシック" panose="020B0600070205080204" pitchFamily="50" charset="-128"/>
              </a:rPr>
              <a:t>1,513</a:t>
            </a:r>
            <a:r>
              <a:rPr kumimoji="1" lang="ja-JP" altLang="en-US" sz="20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rPr>
              <a:t>億円</a:t>
            </a:r>
            <a:endParaRPr kumimoji="1" lang="en-US" altLang="ja-JP" sz="15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endParaRPr>
          </a:p>
        </p:txBody>
      </p:sp>
      <p:sp>
        <p:nvSpPr>
          <p:cNvPr id="15"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99</a:t>
            </a:fld>
            <a:endParaRPr lang="en-US" altLang="ja-JP" sz="1200" dirty="0">
              <a:solidFill>
                <a:schemeClr val="bg1"/>
              </a:solidFill>
              <a:latin typeface="HGｺﾞｼｯｸM" pitchFamily="49" charset="-128"/>
              <a:ea typeface="HGｺﾞｼｯｸM" pitchFamily="49" charset="-128"/>
            </a:endParaRPr>
          </a:p>
        </p:txBody>
      </p:sp>
      <p:sp>
        <p:nvSpPr>
          <p:cNvPr id="16" name="Rectangle 7">
            <a:extLst>
              <a:ext uri="{FF2B5EF4-FFF2-40B4-BE49-F238E27FC236}">
                <a16:creationId xmlns:a16="http://schemas.microsoft.com/office/drawing/2014/main" id="{F13A7168-73F9-4BA2-A1A2-1E7337934EA8}"/>
              </a:ext>
            </a:extLst>
          </p:cNvPr>
          <p:cNvSpPr>
            <a:spLocks noChangeArrowheads="1"/>
          </p:cNvSpPr>
          <p:nvPr/>
        </p:nvSpPr>
        <p:spPr bwMode="auto">
          <a:xfrm>
            <a:off x="-39566" y="-38975"/>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被害の状況　</a:t>
            </a:r>
            <a:r>
              <a:rPr lang="ja-JP" altLang="en-US" sz="2400" dirty="0">
                <a:solidFill>
                  <a:srgbClr val="FFFFFF"/>
                </a:solidFill>
                <a:latin typeface="+mn-ea"/>
                <a:ea typeface="+mn-ea"/>
              </a:rPr>
              <a:t>～公共土木施設（橋梁・道路等）～　　　　　　　　</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1215988901"/>
      </p:ext>
    </p:extLst>
  </p:cSld>
  <p:clrMapOvr>
    <a:masterClrMapping/>
  </p:clrMapOvr>
</p:sld>
</file>

<file path=ppt/theme/theme1.xml><?xml version="1.0" encoding="utf-8"?>
<a:theme xmlns:a="http://schemas.openxmlformats.org/drawingml/2006/main" name="1_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800" b="0" i="0" u="none" strike="noStrike" cap="none" normalizeH="0" baseline="0" smtClean="0">
            <a:ln>
              <a:noFill/>
            </a:ln>
            <a:solidFill>
              <a:schemeClr val="bg1"/>
            </a:solidFill>
            <a:effectLst/>
            <a:latin typeface="Verdana" pitchFamily="32" charset="0"/>
            <a:ea typeface="ＭＳ Ｐゴシック" pitchFamily="48"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800" b="0" i="0" u="none" strike="noStrike" cap="none" normalizeH="0" baseline="0" smtClean="0">
            <a:ln>
              <a:noFill/>
            </a:ln>
            <a:solidFill>
              <a:schemeClr val="bg1"/>
            </a:solidFill>
            <a:effectLst/>
            <a:latin typeface="Verdana" pitchFamily="32" charset="0"/>
            <a:ea typeface="ＭＳ Ｐゴシック" pitchFamily="48" charset="-128"/>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8799</TotalTime>
  <Words>7292</Words>
  <Application>Microsoft Office PowerPoint</Application>
  <PresentationFormat>画面に合わせる (4:3)</PresentationFormat>
  <Paragraphs>1547</Paragraphs>
  <Slides>109</Slides>
  <Notes>74</Notes>
  <HiddenSlides>0</HiddenSlides>
  <MMClips>0</MMClips>
  <ScaleCrop>false</ScaleCrop>
  <HeadingPairs>
    <vt:vector size="6" baseType="variant">
      <vt:variant>
        <vt:lpstr>使用されているフォント</vt:lpstr>
      </vt:variant>
      <vt:variant>
        <vt:i4>27</vt:i4>
      </vt:variant>
      <vt:variant>
        <vt:lpstr>テーマ</vt:lpstr>
      </vt:variant>
      <vt:variant>
        <vt:i4>2</vt:i4>
      </vt:variant>
      <vt:variant>
        <vt:lpstr>スライド タイトル</vt:lpstr>
      </vt:variant>
      <vt:variant>
        <vt:i4>109</vt:i4>
      </vt:variant>
    </vt:vector>
  </HeadingPairs>
  <TitlesOfParts>
    <vt:vector size="138" baseType="lpstr">
      <vt:lpstr>BIZ UDPゴシック</vt:lpstr>
      <vt:lpstr>BIZ UDゴシック</vt:lpstr>
      <vt:lpstr>HGPｺﾞｼｯｸM</vt:lpstr>
      <vt:lpstr>HGP創英角ｺﾞｼｯｸUB</vt:lpstr>
      <vt:lpstr>HGSｺﾞｼｯｸM</vt:lpstr>
      <vt:lpstr>HGS創英角ｺﾞｼｯｸUB</vt:lpstr>
      <vt:lpstr>HGS創英角ﾎﾟｯﾌﾟ体</vt:lpstr>
      <vt:lpstr>HGｺﾞｼｯｸM</vt:lpstr>
      <vt:lpstr>HG丸ｺﾞｼｯｸM-PRO</vt:lpstr>
      <vt:lpstr>HG創英角ｺﾞｼｯｸUB</vt:lpstr>
      <vt:lpstr>Meiryo UI</vt:lpstr>
      <vt:lpstr>ＭＳ Ｐゴシック</vt:lpstr>
      <vt:lpstr>ＭＳ Ｐ明朝</vt:lpstr>
      <vt:lpstr>MS UI Gothic</vt:lpstr>
      <vt:lpstr>ＭＳ ゴシック</vt:lpstr>
      <vt:lpstr>ＭＳ 明朝</vt:lpstr>
      <vt:lpstr>MS-PGothic</vt:lpstr>
      <vt:lpstr>メイリオ</vt:lpstr>
      <vt:lpstr>游ゴシック</vt:lpstr>
      <vt:lpstr>游ゴシック Light</vt:lpstr>
      <vt:lpstr>Arial</vt:lpstr>
      <vt:lpstr>Calibri</vt:lpstr>
      <vt:lpstr>Calibri Light</vt:lpstr>
      <vt:lpstr>Century</vt:lpstr>
      <vt:lpstr>Times New Roman</vt:lpstr>
      <vt:lpstr>Verdana</vt:lpstr>
      <vt:lpstr>Wingdings</vt:lpstr>
      <vt:lpstr>1_Office ​​テーマ</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夜間の急な病気やケガなどに対する不安の解消を図るために、短縮番号【♯7119】又は03-6735-8190で、夜間における救急に関する相談を受け付けています！ 　 ○対象者 ​　県内在住又は滞在している方（主に15歳以上） 　※15歳未満の方の相談は、【＃8000】です。  ○相談受付時間 　午後7時から翌朝8時まで、看護師が対応 　</vt:lpstr>
      <vt:lpstr>PowerPoint プレゼンテーション</vt:lpstr>
      <vt:lpstr>PowerPoint プレゼンテーション</vt:lpstr>
      <vt:lpstr>熊本には２機のヘリ</vt:lpstr>
      <vt:lpstr>PowerPoint プレゼンテーション</vt:lpstr>
      <vt:lpstr>PowerPoint プレゼンテーション</vt:lpstr>
      <vt:lpstr>令和４年度の出動件数</vt:lpstr>
      <vt:lpstr>PowerPoint プレゼンテーション</vt:lpstr>
      <vt:lpstr>PowerPoint プレゼンテーション</vt:lpstr>
      <vt:lpstr>PowerPoint プレゼンテーション</vt:lpstr>
      <vt:lpstr>九州・沖縄各県のドクターヘリの導入状況</vt:lpstr>
      <vt:lpstr>PowerPoint プレゼンテーション</vt:lpstr>
      <vt:lpstr>PowerPoint プレゼンテーション</vt:lpstr>
      <vt:lpstr>PowerPoint プレゼンテーション</vt:lpstr>
      <vt:lpstr>ここで映像を見てみましょう！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役場・市庁舎機能不全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県外医療救護の推移と地域医療提供体制のイメージ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救急医療体制について</dc:title>
  <dc:creator>kumamoto</dc:creator>
  <cp:lastModifiedBy>2150019</cp:lastModifiedBy>
  <cp:revision>460</cp:revision>
  <cp:lastPrinted>2023-01-11T03:06:51Z</cp:lastPrinted>
  <dcterms:created xsi:type="dcterms:W3CDTF">2010-11-24T06:04:02Z</dcterms:created>
  <dcterms:modified xsi:type="dcterms:W3CDTF">2024-05-22T02:38:47Z</dcterms:modified>
</cp:coreProperties>
</file>