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Lst>
  <p:sldSz cx="6858000" cy="9906000" type="A4"/>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996600"/>
    <a:srgbClr val="663300"/>
    <a:srgbClr val="FF9933"/>
    <a:srgbClr val="CC3300"/>
    <a:srgbClr val="CC00CC"/>
    <a:srgbClr val="800080"/>
    <a:srgbClr val="FFFFCC"/>
    <a:srgbClr val="FF66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436" autoAdjust="0"/>
    <p:restoredTop sz="94660"/>
  </p:normalViewPr>
  <p:slideViewPr>
    <p:cSldViewPr snapToGrid="0">
      <p:cViewPr>
        <p:scale>
          <a:sx n="66" d="100"/>
          <a:sy n="66" d="100"/>
        </p:scale>
        <p:origin x="1608" y="272"/>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F4C1220E-0985-4C77-B3BF-C38A6A271B62}" type="datetimeFigureOut">
              <a:rPr kumimoji="1" lang="ja-JP" altLang="en-US" smtClean="0"/>
              <a:t>2026/3/11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BD7C11C-1EC6-4397-898B-AD97032E2CFC}" type="slidenum">
              <a:rPr kumimoji="1" lang="ja-JP" altLang="en-US" smtClean="0"/>
              <a:t>‹#›</a:t>
            </a:fld>
            <a:endParaRPr kumimoji="1" lang="ja-JP" altLang="en-US"/>
          </a:p>
        </p:txBody>
      </p:sp>
    </p:spTree>
    <p:extLst>
      <p:ext uri="{BB962C8B-B14F-4D97-AF65-F5344CB8AC3E}">
        <p14:creationId xmlns:p14="http://schemas.microsoft.com/office/powerpoint/2010/main" val="16011712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4C1220E-0985-4C77-B3BF-C38A6A271B62}" type="datetimeFigureOut">
              <a:rPr kumimoji="1" lang="ja-JP" altLang="en-US" smtClean="0"/>
              <a:t>2026/3/11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BD7C11C-1EC6-4397-898B-AD97032E2CFC}" type="slidenum">
              <a:rPr kumimoji="1" lang="ja-JP" altLang="en-US" smtClean="0"/>
              <a:t>‹#›</a:t>
            </a:fld>
            <a:endParaRPr kumimoji="1" lang="ja-JP" altLang="en-US"/>
          </a:p>
        </p:txBody>
      </p:sp>
    </p:spTree>
    <p:extLst>
      <p:ext uri="{BB962C8B-B14F-4D97-AF65-F5344CB8AC3E}">
        <p14:creationId xmlns:p14="http://schemas.microsoft.com/office/powerpoint/2010/main" val="117752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4C1220E-0985-4C77-B3BF-C38A6A271B62}" type="datetimeFigureOut">
              <a:rPr kumimoji="1" lang="ja-JP" altLang="en-US" smtClean="0"/>
              <a:t>2026/3/11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BD7C11C-1EC6-4397-898B-AD97032E2CFC}" type="slidenum">
              <a:rPr kumimoji="1" lang="ja-JP" altLang="en-US" smtClean="0"/>
              <a:t>‹#›</a:t>
            </a:fld>
            <a:endParaRPr kumimoji="1" lang="ja-JP" altLang="en-US"/>
          </a:p>
        </p:txBody>
      </p:sp>
    </p:spTree>
    <p:extLst>
      <p:ext uri="{BB962C8B-B14F-4D97-AF65-F5344CB8AC3E}">
        <p14:creationId xmlns:p14="http://schemas.microsoft.com/office/powerpoint/2010/main" val="32308857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4C1220E-0985-4C77-B3BF-C38A6A271B62}" type="datetimeFigureOut">
              <a:rPr kumimoji="1" lang="ja-JP" altLang="en-US" smtClean="0"/>
              <a:t>2026/3/11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BD7C11C-1EC6-4397-898B-AD97032E2CFC}" type="slidenum">
              <a:rPr kumimoji="1" lang="ja-JP" altLang="en-US" smtClean="0"/>
              <a:t>‹#›</a:t>
            </a:fld>
            <a:endParaRPr kumimoji="1" lang="ja-JP" altLang="en-US"/>
          </a:p>
        </p:txBody>
      </p:sp>
    </p:spTree>
    <p:extLst>
      <p:ext uri="{BB962C8B-B14F-4D97-AF65-F5344CB8AC3E}">
        <p14:creationId xmlns:p14="http://schemas.microsoft.com/office/powerpoint/2010/main" val="1574090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4C1220E-0985-4C77-B3BF-C38A6A271B62}" type="datetimeFigureOut">
              <a:rPr kumimoji="1" lang="ja-JP" altLang="en-US" smtClean="0"/>
              <a:t>2026/3/11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BD7C11C-1EC6-4397-898B-AD97032E2CFC}" type="slidenum">
              <a:rPr kumimoji="1" lang="ja-JP" altLang="en-US" smtClean="0"/>
              <a:t>‹#›</a:t>
            </a:fld>
            <a:endParaRPr kumimoji="1" lang="ja-JP" altLang="en-US"/>
          </a:p>
        </p:txBody>
      </p:sp>
    </p:spTree>
    <p:extLst>
      <p:ext uri="{BB962C8B-B14F-4D97-AF65-F5344CB8AC3E}">
        <p14:creationId xmlns:p14="http://schemas.microsoft.com/office/powerpoint/2010/main" val="5719967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F4C1220E-0985-4C77-B3BF-C38A6A271B62}" type="datetimeFigureOut">
              <a:rPr kumimoji="1" lang="ja-JP" altLang="en-US" smtClean="0"/>
              <a:t>2026/3/11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BD7C11C-1EC6-4397-898B-AD97032E2CFC}" type="slidenum">
              <a:rPr kumimoji="1" lang="ja-JP" altLang="en-US" smtClean="0"/>
              <a:t>‹#›</a:t>
            </a:fld>
            <a:endParaRPr kumimoji="1" lang="ja-JP" altLang="en-US"/>
          </a:p>
        </p:txBody>
      </p:sp>
    </p:spTree>
    <p:extLst>
      <p:ext uri="{BB962C8B-B14F-4D97-AF65-F5344CB8AC3E}">
        <p14:creationId xmlns:p14="http://schemas.microsoft.com/office/powerpoint/2010/main" val="286825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F4C1220E-0985-4C77-B3BF-C38A6A271B62}" type="datetimeFigureOut">
              <a:rPr kumimoji="1" lang="ja-JP" altLang="en-US" smtClean="0"/>
              <a:t>2026/3/11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ABD7C11C-1EC6-4397-898B-AD97032E2CFC}" type="slidenum">
              <a:rPr kumimoji="1" lang="ja-JP" altLang="en-US" smtClean="0"/>
              <a:t>‹#›</a:t>
            </a:fld>
            <a:endParaRPr kumimoji="1" lang="ja-JP" altLang="en-US"/>
          </a:p>
        </p:txBody>
      </p:sp>
    </p:spTree>
    <p:extLst>
      <p:ext uri="{BB962C8B-B14F-4D97-AF65-F5344CB8AC3E}">
        <p14:creationId xmlns:p14="http://schemas.microsoft.com/office/powerpoint/2010/main" val="31753847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F4C1220E-0985-4C77-B3BF-C38A6A271B62}" type="datetimeFigureOut">
              <a:rPr kumimoji="1" lang="ja-JP" altLang="en-US" smtClean="0"/>
              <a:t>2026/3/11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ABD7C11C-1EC6-4397-898B-AD97032E2CFC}" type="slidenum">
              <a:rPr kumimoji="1" lang="ja-JP" altLang="en-US" smtClean="0"/>
              <a:t>‹#›</a:t>
            </a:fld>
            <a:endParaRPr kumimoji="1" lang="ja-JP" altLang="en-US"/>
          </a:p>
        </p:txBody>
      </p:sp>
    </p:spTree>
    <p:extLst>
      <p:ext uri="{BB962C8B-B14F-4D97-AF65-F5344CB8AC3E}">
        <p14:creationId xmlns:p14="http://schemas.microsoft.com/office/powerpoint/2010/main" val="35713241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C1220E-0985-4C77-B3BF-C38A6A271B62}" type="datetimeFigureOut">
              <a:rPr kumimoji="1" lang="ja-JP" altLang="en-US" smtClean="0"/>
              <a:t>2026/3/11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ABD7C11C-1EC6-4397-898B-AD97032E2CFC}" type="slidenum">
              <a:rPr kumimoji="1" lang="ja-JP" altLang="en-US" smtClean="0"/>
              <a:t>‹#›</a:t>
            </a:fld>
            <a:endParaRPr kumimoji="1" lang="ja-JP" altLang="en-US"/>
          </a:p>
        </p:txBody>
      </p:sp>
    </p:spTree>
    <p:extLst>
      <p:ext uri="{BB962C8B-B14F-4D97-AF65-F5344CB8AC3E}">
        <p14:creationId xmlns:p14="http://schemas.microsoft.com/office/powerpoint/2010/main" val="1932778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4C1220E-0985-4C77-B3BF-C38A6A271B62}" type="datetimeFigureOut">
              <a:rPr kumimoji="1" lang="ja-JP" altLang="en-US" smtClean="0"/>
              <a:t>2026/3/11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BD7C11C-1EC6-4397-898B-AD97032E2CFC}" type="slidenum">
              <a:rPr kumimoji="1" lang="ja-JP" altLang="en-US" smtClean="0"/>
              <a:t>‹#›</a:t>
            </a:fld>
            <a:endParaRPr kumimoji="1" lang="ja-JP" altLang="en-US"/>
          </a:p>
        </p:txBody>
      </p:sp>
    </p:spTree>
    <p:extLst>
      <p:ext uri="{BB962C8B-B14F-4D97-AF65-F5344CB8AC3E}">
        <p14:creationId xmlns:p14="http://schemas.microsoft.com/office/powerpoint/2010/main" val="621703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4C1220E-0985-4C77-B3BF-C38A6A271B62}" type="datetimeFigureOut">
              <a:rPr kumimoji="1" lang="ja-JP" altLang="en-US" smtClean="0"/>
              <a:t>2026/3/11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BD7C11C-1EC6-4397-898B-AD97032E2CFC}" type="slidenum">
              <a:rPr kumimoji="1" lang="ja-JP" altLang="en-US" smtClean="0"/>
              <a:t>‹#›</a:t>
            </a:fld>
            <a:endParaRPr kumimoji="1" lang="ja-JP" altLang="en-US"/>
          </a:p>
        </p:txBody>
      </p:sp>
    </p:spTree>
    <p:extLst>
      <p:ext uri="{BB962C8B-B14F-4D97-AF65-F5344CB8AC3E}">
        <p14:creationId xmlns:p14="http://schemas.microsoft.com/office/powerpoint/2010/main" val="35771737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F4C1220E-0985-4C77-B3BF-C38A6A271B62}" type="datetimeFigureOut">
              <a:rPr kumimoji="1" lang="ja-JP" altLang="en-US" smtClean="0"/>
              <a:t>2026/3/11</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ABD7C11C-1EC6-4397-898B-AD97032E2CFC}" type="slidenum">
              <a:rPr kumimoji="1" lang="ja-JP" altLang="en-US" smtClean="0"/>
              <a:t>‹#›</a:t>
            </a:fld>
            <a:endParaRPr kumimoji="1" lang="ja-JP" altLang="en-US"/>
          </a:p>
        </p:txBody>
      </p:sp>
    </p:spTree>
    <p:extLst>
      <p:ext uri="{BB962C8B-B14F-4D97-AF65-F5344CB8AC3E}">
        <p14:creationId xmlns:p14="http://schemas.microsoft.com/office/powerpoint/2010/main" val="38135920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0" y="1285461"/>
            <a:ext cx="6840000" cy="8620539"/>
          </a:xfrm>
          <a:prstGeom prst="rect">
            <a:avLst/>
          </a:prstGeom>
          <a:no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角丸四角形 21"/>
          <p:cNvSpPr/>
          <p:nvPr/>
        </p:nvSpPr>
        <p:spPr>
          <a:xfrm>
            <a:off x="196686" y="5208075"/>
            <a:ext cx="6480000" cy="2755671"/>
          </a:xfrm>
          <a:prstGeom prst="roundRect">
            <a:avLst/>
          </a:prstGeom>
          <a:solidFill>
            <a:srgbClr val="663300"/>
          </a:solidFill>
          <a:ln w="57150">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1600" dirty="0">
              <a:latin typeface="UD デジタル 教科書体 NK-B" panose="02020700000000000000" pitchFamily="18" charset="-128"/>
              <a:ea typeface="UD デジタル 教科書体 NK-B" panose="02020700000000000000" pitchFamily="18" charset="-128"/>
            </a:endParaRPr>
          </a:p>
        </p:txBody>
      </p:sp>
      <p:sp>
        <p:nvSpPr>
          <p:cNvPr id="20" name="角丸四角形 19"/>
          <p:cNvSpPr/>
          <p:nvPr/>
        </p:nvSpPr>
        <p:spPr>
          <a:xfrm>
            <a:off x="196686" y="2598156"/>
            <a:ext cx="6480000" cy="2127570"/>
          </a:xfrm>
          <a:prstGeom prst="roundRect">
            <a:avLst/>
          </a:prstGeom>
          <a:solidFill>
            <a:srgbClr val="663300"/>
          </a:solidFill>
          <a:ln w="57150">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UD デジタル 教科書体 NK-B" panose="02020700000000000000" pitchFamily="18" charset="-128"/>
              <a:ea typeface="UD デジタル 教科書体 NK-B" panose="02020700000000000000" pitchFamily="18" charset="-128"/>
            </a:endParaRPr>
          </a:p>
        </p:txBody>
      </p:sp>
      <p:sp>
        <p:nvSpPr>
          <p:cNvPr id="38" name="角丸四角形 37"/>
          <p:cNvSpPr/>
          <p:nvPr/>
        </p:nvSpPr>
        <p:spPr>
          <a:xfrm>
            <a:off x="200073" y="5703010"/>
            <a:ext cx="6480000" cy="3646099"/>
          </a:xfrm>
          <a:prstGeom prst="roundRect">
            <a:avLst/>
          </a:prstGeom>
          <a:ln w="57150">
            <a:solidFill>
              <a:srgbClr val="663300"/>
            </a:solidFill>
          </a:ln>
        </p:spPr>
        <p:style>
          <a:lnRef idx="2">
            <a:schemeClr val="accent6"/>
          </a:lnRef>
          <a:fillRef idx="1">
            <a:schemeClr val="lt1"/>
          </a:fillRef>
          <a:effectRef idx="0">
            <a:schemeClr val="accent6"/>
          </a:effectRef>
          <a:fontRef idx="minor">
            <a:schemeClr val="dk1"/>
          </a:fontRef>
        </p:style>
        <p:txBody>
          <a:bodyPr rtlCol="0" anchor="ctr"/>
          <a:lstStyle/>
          <a:p>
            <a:r>
              <a:rPr lang="ja-JP" altLang="en-US" sz="1400" dirty="0">
                <a:latin typeface="+mn-ea"/>
              </a:rPr>
              <a:t>　</a:t>
            </a:r>
            <a:r>
              <a:rPr lang="ja-JP" altLang="en-US" sz="1200" dirty="0">
                <a:latin typeface="+mn-ea"/>
              </a:rPr>
              <a:t>過去２年以内に対象医療（裏面に記載）の</a:t>
            </a:r>
            <a:endParaRPr lang="en-US" altLang="ja-JP" sz="1200" dirty="0">
              <a:latin typeface="+mn-ea"/>
            </a:endParaRPr>
          </a:p>
          <a:p>
            <a:r>
              <a:rPr lang="ja-JP" altLang="en-US" sz="1200" dirty="0">
                <a:latin typeface="+mn-ea"/>
              </a:rPr>
              <a:t>　高額療養費算定基準額を超える月が１か月以上あり、</a:t>
            </a:r>
            <a:endParaRPr lang="en-US" altLang="ja-JP" sz="1200" dirty="0">
              <a:latin typeface="+mn-ea"/>
            </a:endParaRPr>
          </a:p>
          <a:p>
            <a:r>
              <a:rPr lang="ja-JP" altLang="en-US" sz="1200" dirty="0">
                <a:latin typeface="+mn-ea"/>
              </a:rPr>
              <a:t>　当月の対象医療が高額療養費算定基準額を超える場合</a:t>
            </a:r>
            <a:endParaRPr lang="en-US" altLang="ja-JP" sz="1200" dirty="0">
              <a:latin typeface="+mn-ea"/>
            </a:endParaRPr>
          </a:p>
          <a:p>
            <a:endParaRPr lang="en-US" altLang="ja-JP" sz="1400" dirty="0">
              <a:latin typeface="+mn-ea"/>
            </a:endParaRPr>
          </a:p>
          <a:p>
            <a:r>
              <a:rPr lang="ja-JP" altLang="en-US" sz="1400" dirty="0">
                <a:latin typeface="+mn-ea"/>
              </a:rPr>
              <a:t>　◇入院医療費　</a:t>
            </a:r>
            <a:endParaRPr lang="en-US" altLang="ja-JP" sz="1400" dirty="0">
              <a:latin typeface="+mn-ea"/>
            </a:endParaRPr>
          </a:p>
          <a:p>
            <a:endParaRPr lang="en-US" altLang="ja-JP" sz="1400" dirty="0">
              <a:latin typeface="+mn-ea"/>
            </a:endParaRPr>
          </a:p>
          <a:p>
            <a:endParaRPr lang="en-US" altLang="ja-JP" sz="1400" dirty="0">
              <a:latin typeface="+mn-ea"/>
            </a:endParaRPr>
          </a:p>
          <a:p>
            <a:endParaRPr lang="en-US" altLang="ja-JP" sz="1400" dirty="0">
              <a:latin typeface="+mn-ea"/>
            </a:endParaRPr>
          </a:p>
          <a:p>
            <a:r>
              <a:rPr lang="ja-JP" altLang="en-US" sz="1400" dirty="0">
                <a:latin typeface="+mn-ea"/>
              </a:rPr>
              <a:t>　◇外来医療費</a:t>
            </a:r>
            <a:endParaRPr lang="en-US" altLang="ja-JP" sz="1400" dirty="0">
              <a:latin typeface="+mn-ea"/>
            </a:endParaRPr>
          </a:p>
          <a:p>
            <a:r>
              <a:rPr lang="ja-JP" altLang="en-US" sz="1400" dirty="0">
                <a:latin typeface="+mn-ea"/>
              </a:rPr>
              <a:t>　</a:t>
            </a:r>
            <a:endParaRPr lang="en-US" altLang="ja-JP" sz="1400" dirty="0">
              <a:latin typeface="+mn-ea"/>
            </a:endParaRPr>
          </a:p>
          <a:p>
            <a:endParaRPr lang="en-US" altLang="ja-JP" sz="1400" dirty="0">
              <a:latin typeface="+mn-ea"/>
            </a:endParaRPr>
          </a:p>
          <a:p>
            <a:endParaRPr lang="en-US" altLang="ja-JP" sz="1400" dirty="0">
              <a:latin typeface="+mn-ea"/>
            </a:endParaRPr>
          </a:p>
          <a:p>
            <a:endParaRPr lang="en-US" altLang="ja-JP" sz="1400" dirty="0">
              <a:latin typeface="+mn-ea"/>
            </a:endParaRPr>
          </a:p>
          <a:p>
            <a:endParaRPr lang="en-US" altLang="ja-JP" sz="1400" dirty="0">
              <a:latin typeface="+mn-ea"/>
            </a:endParaRPr>
          </a:p>
          <a:p>
            <a:endParaRPr lang="ja-JP" altLang="en-US" sz="1400" dirty="0">
              <a:latin typeface="+mn-ea"/>
            </a:endParaRPr>
          </a:p>
          <a:p>
            <a:endParaRPr lang="en-US" altLang="ja-JP" sz="1400" dirty="0">
              <a:latin typeface="+mn-ea"/>
            </a:endParaRPr>
          </a:p>
        </p:txBody>
      </p:sp>
      <p:sp>
        <p:nvSpPr>
          <p:cNvPr id="7" name="テキスト ボックス 6"/>
          <p:cNvSpPr txBox="1"/>
          <p:nvPr/>
        </p:nvSpPr>
        <p:spPr>
          <a:xfrm>
            <a:off x="-7565" y="1905826"/>
            <a:ext cx="6840000" cy="523220"/>
          </a:xfrm>
          <a:prstGeom prst="rect">
            <a:avLst/>
          </a:prstGeom>
          <a:noFill/>
        </p:spPr>
        <p:txBody>
          <a:bodyPr wrap="square" rtlCol="0">
            <a:spAutoFit/>
          </a:bodyPr>
          <a:lstStyle/>
          <a:p>
            <a:pPr algn="ctr"/>
            <a:r>
              <a:rPr kumimoji="1" lang="ja-JP" altLang="en-US" sz="1400" dirty="0">
                <a:latin typeface="+mn-ea"/>
              </a:rPr>
              <a:t>熊本県では、</a:t>
            </a:r>
            <a:r>
              <a:rPr kumimoji="1" lang="en-US" altLang="ja-JP" sz="1400" dirty="0">
                <a:latin typeface="+mn-ea"/>
              </a:rPr>
              <a:t>B</a:t>
            </a:r>
            <a:r>
              <a:rPr kumimoji="1" lang="ja-JP" altLang="en-US" sz="1400" dirty="0">
                <a:latin typeface="+mn-ea"/>
              </a:rPr>
              <a:t>型・</a:t>
            </a:r>
            <a:r>
              <a:rPr kumimoji="1" lang="en-US" altLang="ja-JP" sz="1400" dirty="0">
                <a:latin typeface="+mn-ea"/>
              </a:rPr>
              <a:t>C</a:t>
            </a:r>
            <a:r>
              <a:rPr kumimoji="1" lang="ja-JP" altLang="en-US" sz="1400" dirty="0">
                <a:latin typeface="+mn-ea"/>
              </a:rPr>
              <a:t>型肝炎ウイルスによる肝がんや重度肝硬変について</a:t>
            </a:r>
            <a:endParaRPr kumimoji="1" lang="en-US" altLang="ja-JP" sz="1400" dirty="0">
              <a:latin typeface="+mn-ea"/>
            </a:endParaRPr>
          </a:p>
          <a:p>
            <a:pPr algn="ctr"/>
            <a:r>
              <a:rPr kumimoji="1" lang="ja-JP" altLang="en-US" sz="1400" dirty="0">
                <a:latin typeface="+mn-ea"/>
              </a:rPr>
              <a:t>対象医療（入院や特定の外来）に係る</a:t>
            </a:r>
            <a:r>
              <a:rPr lang="ja-JP" altLang="en-US" sz="1400" dirty="0">
                <a:latin typeface="+mn-ea"/>
              </a:rPr>
              <a:t>費用の</a:t>
            </a:r>
            <a:r>
              <a:rPr kumimoji="1" lang="ja-JP" altLang="en-US" sz="1400" dirty="0">
                <a:latin typeface="+mn-ea"/>
              </a:rPr>
              <a:t>一部を</a:t>
            </a:r>
            <a:r>
              <a:rPr lang="ja-JP" altLang="en-US" sz="1400" dirty="0">
                <a:latin typeface="+mn-ea"/>
              </a:rPr>
              <a:t>助成する制度があります。</a:t>
            </a:r>
            <a:endParaRPr lang="en-US" altLang="ja-JP" sz="1400" dirty="0">
              <a:latin typeface="+mn-ea"/>
            </a:endParaRPr>
          </a:p>
        </p:txBody>
      </p:sp>
      <p:sp>
        <p:nvSpPr>
          <p:cNvPr id="8" name="角丸四角形 7"/>
          <p:cNvSpPr/>
          <p:nvPr/>
        </p:nvSpPr>
        <p:spPr>
          <a:xfrm>
            <a:off x="202173" y="3102500"/>
            <a:ext cx="6480000" cy="1886757"/>
          </a:xfrm>
          <a:prstGeom prst="roundRect">
            <a:avLst/>
          </a:prstGeom>
          <a:ln w="57150">
            <a:solidFill>
              <a:srgbClr val="663300"/>
            </a:solidFill>
          </a:ln>
        </p:spPr>
        <p:style>
          <a:lnRef idx="2">
            <a:schemeClr val="accent6"/>
          </a:lnRef>
          <a:fillRef idx="1">
            <a:schemeClr val="lt1"/>
          </a:fillRef>
          <a:effectRef idx="0">
            <a:schemeClr val="accent6"/>
          </a:effectRef>
          <a:fontRef idx="minor">
            <a:schemeClr val="dk1"/>
          </a:fontRef>
        </p:style>
        <p:txBody>
          <a:bodyPr rtlCol="0" anchor="ctr"/>
          <a:lstStyle/>
          <a:p>
            <a:r>
              <a:rPr lang="ja-JP" altLang="en-US" sz="1200" dirty="0">
                <a:latin typeface="+mn-ea"/>
              </a:rPr>
              <a:t>　</a:t>
            </a:r>
            <a:endParaRPr lang="en-US" altLang="ja-JP" sz="1200" dirty="0">
              <a:latin typeface="+mn-ea"/>
            </a:endParaRPr>
          </a:p>
          <a:p>
            <a:r>
              <a:rPr lang="ja-JP" altLang="en-US" sz="1200" dirty="0">
                <a:latin typeface="+mn-ea"/>
              </a:rPr>
              <a:t>　</a:t>
            </a:r>
            <a:endParaRPr lang="en-US" altLang="ja-JP" sz="1200" dirty="0">
              <a:latin typeface="+mn-ea"/>
            </a:endParaRPr>
          </a:p>
          <a:p>
            <a:r>
              <a:rPr lang="ja-JP" altLang="en-US" sz="1200" dirty="0">
                <a:latin typeface="+mn-ea"/>
              </a:rPr>
              <a:t>　・熊本県内にお住いの方（住民票上の住所が熊本県内の方）</a:t>
            </a:r>
            <a:endParaRPr lang="en-US" altLang="ja-JP" sz="1200" dirty="0">
              <a:latin typeface="+mn-ea"/>
            </a:endParaRPr>
          </a:p>
          <a:p>
            <a:r>
              <a:rPr lang="ja-JP" altLang="en-US" sz="1200" dirty="0">
                <a:latin typeface="+mn-ea"/>
              </a:rPr>
              <a:t>　・公的医療保険に加入している方（国民健康保険など）</a:t>
            </a:r>
            <a:endParaRPr lang="en-US" altLang="ja-JP" sz="1200" dirty="0">
              <a:latin typeface="+mn-ea"/>
            </a:endParaRPr>
          </a:p>
          <a:p>
            <a:r>
              <a:rPr lang="ja-JP" altLang="en-US" sz="1200" dirty="0">
                <a:latin typeface="+mn-ea"/>
              </a:rPr>
              <a:t>　・</a:t>
            </a:r>
            <a:r>
              <a:rPr kumimoji="1" lang="ja-JP" altLang="en-US" sz="1200" dirty="0">
                <a:latin typeface="+mn-ea"/>
              </a:rPr>
              <a:t>過去２年以内に、対象医療（裏面に記載）で高額療養費</a:t>
            </a:r>
            <a:r>
              <a:rPr lang="ja-JP" altLang="en-US" sz="1200" dirty="0">
                <a:latin typeface="+mn-ea"/>
              </a:rPr>
              <a:t>算定基準額</a:t>
            </a:r>
            <a:r>
              <a:rPr kumimoji="1" lang="ja-JP" altLang="en-US" sz="1200" dirty="0">
                <a:latin typeface="+mn-ea"/>
              </a:rPr>
              <a:t>を超える月が</a:t>
            </a:r>
            <a:endParaRPr kumimoji="1" lang="en-US" altLang="ja-JP" sz="1200" dirty="0">
              <a:latin typeface="+mn-ea"/>
            </a:endParaRPr>
          </a:p>
          <a:p>
            <a:r>
              <a:rPr lang="ja-JP" altLang="en-US" sz="1200" dirty="0">
                <a:latin typeface="+mn-ea"/>
              </a:rPr>
              <a:t>　　１</a:t>
            </a:r>
            <a:r>
              <a:rPr kumimoji="1" lang="ja-JP" altLang="en-US" sz="1200" dirty="0">
                <a:latin typeface="+mn-ea"/>
              </a:rPr>
              <a:t>か月以上ある方</a:t>
            </a:r>
            <a:endParaRPr kumimoji="1" lang="en-US" altLang="ja-JP" sz="1200" dirty="0">
              <a:latin typeface="+mn-ea"/>
            </a:endParaRPr>
          </a:p>
          <a:p>
            <a:r>
              <a:rPr lang="ja-JP" altLang="en-US" sz="1200" dirty="0">
                <a:latin typeface="+mn-ea"/>
              </a:rPr>
              <a:t>　・所得要件を満たす方⇒</a:t>
            </a:r>
            <a:endParaRPr lang="en-US" altLang="ja-JP" sz="1200" dirty="0">
              <a:latin typeface="+mn-ea"/>
            </a:endParaRPr>
          </a:p>
          <a:p>
            <a:endParaRPr lang="en-US" altLang="ja-JP" sz="800" dirty="0">
              <a:latin typeface="+mn-ea"/>
            </a:endParaRPr>
          </a:p>
          <a:p>
            <a:r>
              <a:rPr lang="ja-JP" altLang="en-US" sz="800" dirty="0">
                <a:latin typeface="+mn-ea"/>
              </a:rPr>
              <a:t>　</a:t>
            </a:r>
            <a:r>
              <a:rPr lang="en-US" altLang="ja-JP" sz="800" dirty="0">
                <a:latin typeface="+mn-ea"/>
              </a:rPr>
              <a:t>※</a:t>
            </a:r>
            <a:r>
              <a:rPr lang="ja-JP" altLang="en-US" sz="800" dirty="0">
                <a:latin typeface="+mn-ea"/>
              </a:rPr>
              <a:t>６５歳以上７５歳未満で後期高齢者医療制度に</a:t>
            </a:r>
            <a:endParaRPr lang="en-US" altLang="ja-JP" sz="800" dirty="0">
              <a:latin typeface="+mn-ea"/>
            </a:endParaRPr>
          </a:p>
          <a:p>
            <a:r>
              <a:rPr lang="ja-JP" altLang="en-US" sz="800" dirty="0">
                <a:latin typeface="+mn-ea"/>
              </a:rPr>
              <a:t>　　加入している方のうち、後期高齢者医療被保険</a:t>
            </a:r>
            <a:endParaRPr lang="en-US" altLang="ja-JP" sz="800" dirty="0">
              <a:latin typeface="+mn-ea"/>
            </a:endParaRPr>
          </a:p>
          <a:p>
            <a:r>
              <a:rPr lang="ja-JP" altLang="en-US" sz="800" dirty="0">
                <a:latin typeface="+mn-ea"/>
              </a:rPr>
              <a:t>　　者証の一部負担金の割合が１割又は２割とされ</a:t>
            </a:r>
            <a:endParaRPr lang="en-US" altLang="ja-JP" sz="800" dirty="0">
              <a:latin typeface="+mn-ea"/>
            </a:endParaRPr>
          </a:p>
          <a:p>
            <a:r>
              <a:rPr lang="ja-JP" altLang="en-US" sz="800" dirty="0">
                <a:latin typeface="+mn-ea"/>
              </a:rPr>
              <a:t>　　</a:t>
            </a:r>
            <a:r>
              <a:rPr lang="ja-JP" altLang="en-US" sz="800" dirty="0" err="1">
                <a:latin typeface="+mn-ea"/>
              </a:rPr>
              <a:t>て</a:t>
            </a:r>
            <a:r>
              <a:rPr lang="ja-JP" altLang="en-US" sz="800" dirty="0">
                <a:latin typeface="+mn-ea"/>
              </a:rPr>
              <a:t>いる方も含みます。　</a:t>
            </a:r>
            <a:endParaRPr lang="en-US" altLang="ja-JP" sz="800" dirty="0">
              <a:latin typeface="+mn-ea"/>
            </a:endParaRPr>
          </a:p>
          <a:p>
            <a:r>
              <a:rPr lang="ja-JP" altLang="en-US" sz="800" dirty="0">
                <a:latin typeface="+mn-ea"/>
              </a:rPr>
              <a:t>　　</a:t>
            </a:r>
            <a:endParaRPr lang="en-US" altLang="ja-JP" sz="800" dirty="0">
              <a:latin typeface="+mn-ea"/>
            </a:endParaRPr>
          </a:p>
          <a:p>
            <a:endParaRPr lang="en-US" altLang="ja-JP" sz="800" dirty="0">
              <a:latin typeface="+mn-ea"/>
            </a:endParaRPr>
          </a:p>
          <a:p>
            <a:endParaRPr lang="en-US" altLang="ja-JP" sz="1200" dirty="0">
              <a:latin typeface="+mn-ea"/>
            </a:endParaRPr>
          </a:p>
        </p:txBody>
      </p:sp>
      <p:sp>
        <p:nvSpPr>
          <p:cNvPr id="34" name="テキスト ボックス 33"/>
          <p:cNvSpPr txBox="1"/>
          <p:nvPr/>
        </p:nvSpPr>
        <p:spPr>
          <a:xfrm>
            <a:off x="177800" y="9634473"/>
            <a:ext cx="2060575" cy="246221"/>
          </a:xfrm>
          <a:prstGeom prst="rect">
            <a:avLst/>
          </a:prstGeom>
          <a:noFill/>
        </p:spPr>
        <p:txBody>
          <a:bodyPr wrap="square" rtlCol="0">
            <a:spAutoFit/>
          </a:bodyPr>
          <a:lstStyle/>
          <a:p>
            <a:r>
              <a:rPr lang="ja-JP" altLang="en-US" sz="1000" dirty="0">
                <a:latin typeface="+mn-ea"/>
              </a:rPr>
              <a:t>令和</a:t>
            </a:r>
            <a:r>
              <a:rPr lang="en-US" altLang="ja-JP" sz="1000" dirty="0">
                <a:latin typeface="+mn-ea"/>
              </a:rPr>
              <a:t>7</a:t>
            </a:r>
            <a:r>
              <a:rPr lang="ja-JP" altLang="en-US" sz="1000" dirty="0">
                <a:latin typeface="+mn-ea"/>
              </a:rPr>
              <a:t>年</a:t>
            </a:r>
            <a:r>
              <a:rPr lang="en-US" altLang="ja-JP" sz="1000" dirty="0">
                <a:latin typeface="+mn-ea"/>
              </a:rPr>
              <a:t>5</a:t>
            </a:r>
            <a:r>
              <a:rPr kumimoji="1" lang="ja-JP" altLang="en-US" sz="1000" dirty="0">
                <a:latin typeface="+mn-ea"/>
              </a:rPr>
              <a:t>月発行</a:t>
            </a:r>
          </a:p>
        </p:txBody>
      </p:sp>
      <p:sp>
        <p:nvSpPr>
          <p:cNvPr id="21" name="ドーナツ 20"/>
          <p:cNvSpPr/>
          <p:nvPr/>
        </p:nvSpPr>
        <p:spPr>
          <a:xfrm>
            <a:off x="4756383" y="5856076"/>
            <a:ext cx="1630673" cy="826175"/>
          </a:xfrm>
          <a:prstGeom prst="donut">
            <a:avLst>
              <a:gd name="adj" fmla="val 50000"/>
            </a:avLst>
          </a:prstGeom>
          <a:solidFill>
            <a:srgbClr val="FFC00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7" name="テキスト ボックス 26"/>
          <p:cNvSpPr txBox="1"/>
          <p:nvPr/>
        </p:nvSpPr>
        <p:spPr>
          <a:xfrm>
            <a:off x="4929150" y="6031913"/>
            <a:ext cx="1641676" cy="553998"/>
          </a:xfrm>
          <a:prstGeom prst="rect">
            <a:avLst/>
          </a:prstGeom>
          <a:noFill/>
        </p:spPr>
        <p:txBody>
          <a:bodyPr wrap="square" rtlCol="0">
            <a:spAutoFit/>
          </a:bodyPr>
          <a:lstStyle/>
          <a:p>
            <a:r>
              <a:rPr lang="ja-JP" altLang="en-US" sz="1000" b="1" dirty="0">
                <a:latin typeface="UD デジタル 教科書体 NK-B" panose="02020700000000000000" pitchFamily="18" charset="-128"/>
                <a:ea typeface="UD デジタル 教科書体 NK-B" panose="02020700000000000000" pitchFamily="18" charset="-128"/>
              </a:rPr>
              <a:t>助成を受けるためには</a:t>
            </a:r>
            <a:endParaRPr lang="en-US" altLang="ja-JP" sz="1000" b="1" dirty="0">
              <a:latin typeface="UD デジタル 教科書体 NK-B" panose="02020700000000000000" pitchFamily="18" charset="-128"/>
              <a:ea typeface="UD デジタル 教科書体 NK-B" panose="02020700000000000000" pitchFamily="18" charset="-128"/>
            </a:endParaRPr>
          </a:p>
          <a:p>
            <a:r>
              <a:rPr lang="ja-JP" altLang="en-US" sz="1000" b="1" dirty="0">
                <a:latin typeface="UD デジタル 教科書体 NK-B" panose="02020700000000000000" pitchFamily="18" charset="-128"/>
                <a:ea typeface="UD デジタル 教科書体 NK-B" panose="02020700000000000000" pitchFamily="18" charset="-128"/>
              </a:rPr>
              <a:t>県の認定が必要です。</a:t>
            </a:r>
            <a:endParaRPr lang="en-US" altLang="ja-JP" sz="1000" b="1" dirty="0">
              <a:latin typeface="UD デジタル 教科書体 NK-B" panose="02020700000000000000" pitchFamily="18" charset="-128"/>
              <a:ea typeface="UD デジタル 教科書体 NK-B" panose="02020700000000000000" pitchFamily="18" charset="-128"/>
            </a:endParaRPr>
          </a:p>
          <a:p>
            <a:r>
              <a:rPr kumimoji="1" lang="ja-JP" altLang="en-US" sz="1000" b="1" dirty="0">
                <a:latin typeface="UD デジタル 教科書体 NK-B" panose="02020700000000000000" pitchFamily="18" charset="-128"/>
                <a:ea typeface="UD デジタル 教科書体 NK-B" panose="02020700000000000000" pitchFamily="18" charset="-128"/>
              </a:rPr>
              <a:t>まずご相談ください！</a:t>
            </a:r>
          </a:p>
        </p:txBody>
      </p:sp>
      <p:sp>
        <p:nvSpPr>
          <p:cNvPr id="28" name="テキスト ボックス 27"/>
          <p:cNvSpPr txBox="1"/>
          <p:nvPr/>
        </p:nvSpPr>
        <p:spPr>
          <a:xfrm>
            <a:off x="4086711" y="6847494"/>
            <a:ext cx="1549412" cy="276999"/>
          </a:xfrm>
          <a:prstGeom prst="rect">
            <a:avLst/>
          </a:prstGeom>
          <a:noFill/>
        </p:spPr>
        <p:txBody>
          <a:bodyPr wrap="square" rtlCol="0">
            <a:spAutoFit/>
          </a:bodyPr>
          <a:lstStyle/>
          <a:p>
            <a:r>
              <a:rPr lang="ja-JP" altLang="en-US" sz="1200" dirty="0">
                <a:latin typeface="BIZ UDPゴシック" panose="020B0400000000000000" pitchFamily="50" charset="-128"/>
                <a:ea typeface="BIZ UDPゴシック" panose="020B0400000000000000" pitchFamily="50" charset="-128"/>
              </a:rPr>
              <a:t>助成金額のイメージ</a:t>
            </a:r>
            <a:endParaRPr kumimoji="1" lang="ja-JP" altLang="en-US" sz="1200" dirty="0">
              <a:latin typeface="BIZ UDPゴシック" panose="020B0400000000000000" pitchFamily="50" charset="-128"/>
              <a:ea typeface="BIZ UDPゴシック" panose="020B0400000000000000" pitchFamily="50" charset="-128"/>
            </a:endParaRPr>
          </a:p>
        </p:txBody>
      </p:sp>
      <p:sp>
        <p:nvSpPr>
          <p:cNvPr id="30" name="テキスト ボックス 29"/>
          <p:cNvSpPr txBox="1"/>
          <p:nvPr/>
        </p:nvSpPr>
        <p:spPr>
          <a:xfrm>
            <a:off x="710808" y="6824145"/>
            <a:ext cx="2000727" cy="430887"/>
          </a:xfrm>
          <a:prstGeom prst="rect">
            <a:avLst/>
          </a:prstGeom>
          <a:solidFill>
            <a:srgbClr val="FFFFCC"/>
          </a:solidFill>
        </p:spPr>
        <p:txBody>
          <a:bodyPr wrap="square" rtlCol="0">
            <a:spAutoFit/>
          </a:bodyPr>
          <a:lstStyle/>
          <a:p>
            <a:r>
              <a:rPr kumimoji="1" lang="ja-JP" altLang="en-US" sz="1100" dirty="0">
                <a:latin typeface="+mn-ea"/>
              </a:rPr>
              <a:t>窓口に参加者証を提示すると</a:t>
            </a:r>
            <a:endParaRPr kumimoji="1" lang="en-US" altLang="ja-JP" sz="1100" dirty="0">
              <a:latin typeface="+mn-ea"/>
            </a:endParaRPr>
          </a:p>
          <a:p>
            <a:r>
              <a:rPr kumimoji="1" lang="ja-JP" altLang="en-US" sz="1100" dirty="0">
                <a:latin typeface="+mn-ea"/>
              </a:rPr>
              <a:t>支払額が１万円となります。</a:t>
            </a:r>
          </a:p>
        </p:txBody>
      </p:sp>
      <p:sp>
        <p:nvSpPr>
          <p:cNvPr id="36" name="テキスト ボックス 35"/>
          <p:cNvSpPr txBox="1"/>
          <p:nvPr/>
        </p:nvSpPr>
        <p:spPr>
          <a:xfrm>
            <a:off x="710808" y="7759728"/>
            <a:ext cx="2246126" cy="1446550"/>
          </a:xfrm>
          <a:prstGeom prst="rect">
            <a:avLst/>
          </a:prstGeom>
          <a:solidFill>
            <a:srgbClr val="FFFFCC"/>
          </a:solidFill>
        </p:spPr>
        <p:txBody>
          <a:bodyPr wrap="square" rtlCol="0">
            <a:spAutoFit/>
          </a:bodyPr>
          <a:lstStyle/>
          <a:p>
            <a:r>
              <a:rPr lang="ja-JP" altLang="en-US" sz="1100" dirty="0">
                <a:latin typeface="+mn-ea"/>
              </a:rPr>
              <a:t>窓口で</a:t>
            </a:r>
            <a:r>
              <a:rPr kumimoji="1" lang="ja-JP" altLang="en-US" sz="1100" dirty="0">
                <a:latin typeface="+mn-ea"/>
              </a:rPr>
              <a:t>自己負担額</a:t>
            </a:r>
            <a:endParaRPr kumimoji="1" lang="en-US" altLang="ja-JP" sz="1100" dirty="0">
              <a:latin typeface="+mn-ea"/>
            </a:endParaRPr>
          </a:p>
          <a:p>
            <a:r>
              <a:rPr kumimoji="1" lang="ja-JP" altLang="en-US" sz="1100" dirty="0">
                <a:latin typeface="+mn-ea"/>
              </a:rPr>
              <a:t>（１～３割）を支払い</a:t>
            </a:r>
            <a:r>
              <a:rPr lang="ja-JP" altLang="en-US" sz="1100" dirty="0">
                <a:latin typeface="+mn-ea"/>
              </a:rPr>
              <a:t>後、</a:t>
            </a:r>
            <a:endParaRPr lang="en-US" altLang="ja-JP" sz="1100" dirty="0">
              <a:latin typeface="+mn-ea"/>
            </a:endParaRPr>
          </a:p>
          <a:p>
            <a:r>
              <a:rPr kumimoji="1" lang="ja-JP" altLang="en-US" sz="1100" b="1" u="sng" dirty="0">
                <a:solidFill>
                  <a:srgbClr val="FF0000"/>
                </a:solidFill>
                <a:latin typeface="+mn-ea"/>
              </a:rPr>
              <a:t>県に償還払いの手続きを</a:t>
            </a:r>
            <a:r>
              <a:rPr lang="ja-JP" altLang="en-US" sz="1100" b="1" u="sng" dirty="0">
                <a:solidFill>
                  <a:srgbClr val="FF0000"/>
                </a:solidFill>
                <a:latin typeface="+mn-ea"/>
              </a:rPr>
              <a:t>行ってください。</a:t>
            </a:r>
            <a:endParaRPr lang="en-US" altLang="ja-JP" sz="1100" b="1" u="sng" dirty="0">
              <a:solidFill>
                <a:srgbClr val="FF0000"/>
              </a:solidFill>
              <a:latin typeface="+mn-ea"/>
            </a:endParaRPr>
          </a:p>
          <a:p>
            <a:endParaRPr lang="en-US" altLang="ja-JP" sz="1100" dirty="0">
              <a:latin typeface="+mn-ea"/>
            </a:endParaRPr>
          </a:p>
          <a:p>
            <a:r>
              <a:rPr lang="ja-JP" altLang="en-US" sz="1100" dirty="0">
                <a:latin typeface="+mn-ea"/>
              </a:rPr>
              <a:t>１万円と高額療養費の限度額</a:t>
            </a:r>
            <a:endParaRPr lang="en-US" altLang="ja-JP" sz="1100" dirty="0">
              <a:latin typeface="+mn-ea"/>
            </a:endParaRPr>
          </a:p>
          <a:p>
            <a:r>
              <a:rPr lang="ja-JP" altLang="en-US" sz="1100" dirty="0">
                <a:latin typeface="+mn-ea"/>
              </a:rPr>
              <a:t>との差額を県がお支払いします。</a:t>
            </a:r>
            <a:endParaRPr lang="en-US" altLang="ja-JP" sz="1100" dirty="0">
              <a:latin typeface="+mn-ea"/>
            </a:endParaRPr>
          </a:p>
          <a:p>
            <a:endParaRPr kumimoji="1" lang="en-US" altLang="ja-JP" sz="1100" dirty="0">
              <a:latin typeface="+mn-ea"/>
            </a:endParaRPr>
          </a:p>
        </p:txBody>
      </p:sp>
      <p:pic>
        <p:nvPicPr>
          <p:cNvPr id="2" name="図 1"/>
          <p:cNvPicPr>
            <a:picLocks noChangeAspect="1"/>
          </p:cNvPicPr>
          <p:nvPr/>
        </p:nvPicPr>
        <p:blipFill>
          <a:blip r:embed="rId2"/>
          <a:stretch>
            <a:fillRect/>
          </a:stretch>
        </p:blipFill>
        <p:spPr>
          <a:xfrm>
            <a:off x="3087231" y="7150670"/>
            <a:ext cx="3299825" cy="1975306"/>
          </a:xfrm>
          <a:prstGeom prst="rect">
            <a:avLst/>
          </a:prstGeom>
        </p:spPr>
      </p:pic>
      <p:sp>
        <p:nvSpPr>
          <p:cNvPr id="4" name="楕円 3"/>
          <p:cNvSpPr/>
          <p:nvPr/>
        </p:nvSpPr>
        <p:spPr>
          <a:xfrm>
            <a:off x="-1577008" y="-576224"/>
            <a:ext cx="9978887" cy="2320283"/>
          </a:xfrm>
          <a:prstGeom prst="ellipse">
            <a:avLst/>
          </a:prstGeom>
          <a:gradFill>
            <a:gsLst>
              <a:gs pos="17000">
                <a:srgbClr val="663300"/>
              </a:gs>
              <a:gs pos="42000">
                <a:srgbClr val="996600"/>
              </a:gs>
              <a:gs pos="79000">
                <a:schemeClr val="accent4">
                  <a:lumMod val="75000"/>
                </a:schemeClr>
              </a:gs>
              <a:gs pos="97000">
                <a:schemeClr val="accent4">
                  <a:lumMod val="40000"/>
                  <a:lumOff val="6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308340" y="274078"/>
            <a:ext cx="6309701" cy="1231106"/>
          </a:xfrm>
          <a:prstGeom prst="rect">
            <a:avLst/>
          </a:prstGeom>
          <a:noFill/>
        </p:spPr>
        <p:txBody>
          <a:bodyPr wrap="square" rtlCol="0">
            <a:spAutoFit/>
          </a:bodyPr>
          <a:lstStyle/>
          <a:p>
            <a:pPr algn="ctr"/>
            <a:r>
              <a:rPr lang="ja-JP" altLang="en-US" b="1" dirty="0">
                <a:solidFill>
                  <a:schemeClr val="bg1"/>
                </a:solidFill>
                <a:latin typeface="HG丸ｺﾞｼｯｸM-PRO" panose="020F0600000000000000" pitchFamily="50" charset="-128"/>
                <a:ea typeface="HG丸ｺﾞｼｯｸM-PRO" panose="020F0600000000000000" pitchFamily="50" charset="-128"/>
              </a:rPr>
              <a:t>ウイルス性（Ｂ型・Ｃ型）の</a:t>
            </a:r>
            <a:endParaRPr lang="en-US" altLang="ja-JP" b="1" dirty="0">
              <a:solidFill>
                <a:schemeClr val="bg1"/>
              </a:solidFill>
              <a:latin typeface="HG丸ｺﾞｼｯｸM-PRO" panose="020F0600000000000000" pitchFamily="50" charset="-128"/>
              <a:ea typeface="HG丸ｺﾞｼｯｸM-PRO" panose="020F0600000000000000" pitchFamily="50" charset="-128"/>
            </a:endParaRPr>
          </a:p>
          <a:p>
            <a:pPr algn="ctr"/>
            <a:r>
              <a:rPr lang="ja-JP" altLang="en-US" sz="2800" b="1" dirty="0">
                <a:solidFill>
                  <a:schemeClr val="bg1"/>
                </a:solidFill>
                <a:latin typeface="HG丸ｺﾞｼｯｸM-PRO" panose="020F0600000000000000" pitchFamily="50" charset="-128"/>
                <a:ea typeface="HG丸ｺﾞｼｯｸM-PRO" panose="020F0600000000000000" pitchFamily="50" charset="-128"/>
              </a:rPr>
              <a:t>肝がん・重度肝硬変の</a:t>
            </a:r>
            <a:endParaRPr lang="en-US" altLang="ja-JP" sz="2800" b="1" dirty="0">
              <a:solidFill>
                <a:schemeClr val="bg1"/>
              </a:solidFill>
              <a:latin typeface="HG丸ｺﾞｼｯｸM-PRO" panose="020F0600000000000000" pitchFamily="50" charset="-128"/>
              <a:ea typeface="HG丸ｺﾞｼｯｸM-PRO" panose="020F0600000000000000" pitchFamily="50" charset="-128"/>
            </a:endParaRPr>
          </a:p>
          <a:p>
            <a:pPr algn="ctr"/>
            <a:r>
              <a:rPr lang="ja-JP" altLang="en-US" sz="2800" b="1" dirty="0">
                <a:solidFill>
                  <a:schemeClr val="bg1"/>
                </a:solidFill>
                <a:latin typeface="HG丸ｺﾞｼｯｸM-PRO" panose="020F0600000000000000" pitchFamily="50" charset="-128"/>
                <a:ea typeface="HG丸ｺﾞｼｯｸM-PRO" panose="020F0600000000000000" pitchFamily="50" charset="-128"/>
              </a:rPr>
              <a:t>治療を受けている方へ</a:t>
            </a:r>
          </a:p>
        </p:txBody>
      </p:sp>
      <p:sp>
        <p:nvSpPr>
          <p:cNvPr id="9" name="テキスト ボックス 8"/>
          <p:cNvSpPr txBox="1"/>
          <p:nvPr/>
        </p:nvSpPr>
        <p:spPr>
          <a:xfrm>
            <a:off x="438965" y="2673059"/>
            <a:ext cx="2358887" cy="369332"/>
          </a:xfrm>
          <a:prstGeom prst="rect">
            <a:avLst/>
          </a:prstGeom>
          <a:noFill/>
        </p:spPr>
        <p:txBody>
          <a:bodyPr wrap="square" rtlCol="0">
            <a:spAutoFit/>
          </a:bodyPr>
          <a:lstStyle/>
          <a:p>
            <a:r>
              <a:rPr lang="ja-JP" altLang="en-US" b="1" dirty="0">
                <a:solidFill>
                  <a:schemeClr val="bg1"/>
                </a:solidFill>
              </a:rPr>
              <a:t>助成対象となる方</a:t>
            </a:r>
          </a:p>
        </p:txBody>
      </p:sp>
      <p:sp>
        <p:nvSpPr>
          <p:cNvPr id="10" name="テキスト ボックス 9"/>
          <p:cNvSpPr txBox="1"/>
          <p:nvPr/>
        </p:nvSpPr>
        <p:spPr>
          <a:xfrm>
            <a:off x="281837" y="5315029"/>
            <a:ext cx="6536407" cy="369332"/>
          </a:xfrm>
          <a:prstGeom prst="rect">
            <a:avLst/>
          </a:prstGeom>
          <a:noFill/>
        </p:spPr>
        <p:txBody>
          <a:bodyPr wrap="square" rtlCol="0">
            <a:spAutoFit/>
          </a:bodyPr>
          <a:lstStyle/>
          <a:p>
            <a:r>
              <a:rPr lang="ja-JP" altLang="en-US" b="1" dirty="0">
                <a:solidFill>
                  <a:schemeClr val="bg1"/>
                </a:solidFill>
                <a:latin typeface="+mn-ea"/>
              </a:rPr>
              <a:t>　</a:t>
            </a:r>
            <a:r>
              <a:rPr lang="ja-JP" altLang="en-US" b="1" u="sng" dirty="0">
                <a:solidFill>
                  <a:schemeClr val="bg1"/>
                </a:solidFill>
                <a:latin typeface="+mn-ea"/>
              </a:rPr>
              <a:t>認定後の</a:t>
            </a:r>
            <a:r>
              <a:rPr lang="ja-JP" altLang="en-US" b="1" dirty="0">
                <a:solidFill>
                  <a:schemeClr val="bg1"/>
                </a:solidFill>
                <a:latin typeface="+mn-ea"/>
              </a:rPr>
              <a:t>指定医療機関・保険薬局での支払いイメージ</a:t>
            </a:r>
          </a:p>
        </p:txBody>
      </p:sp>
      <p:sp>
        <p:nvSpPr>
          <p:cNvPr id="23" name="テキスト ボックス 22"/>
          <p:cNvSpPr txBox="1"/>
          <p:nvPr/>
        </p:nvSpPr>
        <p:spPr>
          <a:xfrm>
            <a:off x="2103663" y="9598558"/>
            <a:ext cx="2746513" cy="261610"/>
          </a:xfrm>
          <a:prstGeom prst="rect">
            <a:avLst/>
          </a:prstGeom>
          <a:noFill/>
        </p:spPr>
        <p:txBody>
          <a:bodyPr wrap="square" rtlCol="0">
            <a:spAutoFit/>
          </a:bodyPr>
          <a:lstStyle/>
          <a:p>
            <a:pPr algn="ctr"/>
            <a:r>
              <a:rPr kumimoji="1" lang="ja-JP" altLang="en-US" sz="1100" dirty="0"/>
              <a:t>熊本県健康福祉部健康危機管理課</a:t>
            </a:r>
          </a:p>
        </p:txBody>
      </p:sp>
      <p:sp>
        <p:nvSpPr>
          <p:cNvPr id="11" name="二等辺三角形 10"/>
          <p:cNvSpPr/>
          <p:nvPr/>
        </p:nvSpPr>
        <p:spPr>
          <a:xfrm>
            <a:off x="5979479" y="8688772"/>
            <a:ext cx="2076642" cy="1214895"/>
          </a:xfrm>
          <a:prstGeom prst="triangle">
            <a:avLst/>
          </a:prstGeom>
          <a:solidFill>
            <a:srgbClr val="663300"/>
          </a:solidFill>
          <a:ln>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p:cNvSpPr txBox="1"/>
          <p:nvPr/>
        </p:nvSpPr>
        <p:spPr>
          <a:xfrm>
            <a:off x="5850768" y="9474592"/>
            <a:ext cx="1035922" cy="369332"/>
          </a:xfrm>
          <a:prstGeom prst="rect">
            <a:avLst/>
          </a:prstGeom>
          <a:noFill/>
        </p:spPr>
        <p:txBody>
          <a:bodyPr wrap="square" rtlCol="0">
            <a:spAutoFit/>
          </a:bodyPr>
          <a:lstStyle/>
          <a:p>
            <a:pPr algn="r"/>
            <a:r>
              <a:rPr kumimoji="1" lang="ja-JP" altLang="en-US" sz="900" dirty="0">
                <a:solidFill>
                  <a:schemeClr val="bg1"/>
                </a:solidFill>
              </a:rPr>
              <a:t>裏面も</a:t>
            </a:r>
            <a:endParaRPr kumimoji="1" lang="en-US" altLang="ja-JP" sz="900" dirty="0">
              <a:solidFill>
                <a:schemeClr val="bg1"/>
              </a:solidFill>
            </a:endParaRPr>
          </a:p>
          <a:p>
            <a:pPr algn="r"/>
            <a:r>
              <a:rPr kumimoji="1" lang="ja-JP" altLang="en-US" sz="900" dirty="0">
                <a:solidFill>
                  <a:schemeClr val="bg1"/>
                </a:solidFill>
              </a:rPr>
              <a:t>あります</a:t>
            </a:r>
          </a:p>
        </p:txBody>
      </p:sp>
      <p:pic>
        <p:nvPicPr>
          <p:cNvPr id="3" name="図 2"/>
          <p:cNvPicPr>
            <a:picLocks noChangeAspect="1"/>
          </p:cNvPicPr>
          <p:nvPr/>
        </p:nvPicPr>
        <p:blipFill>
          <a:blip r:embed="rId3"/>
          <a:stretch>
            <a:fillRect/>
          </a:stretch>
        </p:blipFill>
        <p:spPr>
          <a:xfrm>
            <a:off x="2797852" y="3914387"/>
            <a:ext cx="3360375" cy="939600"/>
          </a:xfrm>
          <a:prstGeom prst="rect">
            <a:avLst/>
          </a:prstGeom>
        </p:spPr>
      </p:pic>
    </p:spTree>
    <p:extLst>
      <p:ext uri="{BB962C8B-B14F-4D97-AF65-F5344CB8AC3E}">
        <p14:creationId xmlns:p14="http://schemas.microsoft.com/office/powerpoint/2010/main" val="14399873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正方形/長方形 28"/>
          <p:cNvSpPr/>
          <p:nvPr/>
        </p:nvSpPr>
        <p:spPr>
          <a:xfrm>
            <a:off x="206661" y="7443580"/>
            <a:ext cx="6480000" cy="935718"/>
          </a:xfrm>
          <a:prstGeom prst="rect">
            <a:avLst/>
          </a:prstGeom>
          <a:solidFill>
            <a:srgbClr val="663300"/>
          </a:solidFill>
          <a:ln w="38100">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正方形/長方形 24"/>
          <p:cNvSpPr/>
          <p:nvPr/>
        </p:nvSpPr>
        <p:spPr>
          <a:xfrm>
            <a:off x="192215" y="3835089"/>
            <a:ext cx="6480000" cy="935718"/>
          </a:xfrm>
          <a:prstGeom prst="rect">
            <a:avLst/>
          </a:prstGeom>
          <a:solidFill>
            <a:srgbClr val="663300"/>
          </a:solidFill>
          <a:ln w="38100">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正方形/長方形 22"/>
          <p:cNvSpPr/>
          <p:nvPr/>
        </p:nvSpPr>
        <p:spPr>
          <a:xfrm>
            <a:off x="195379" y="2461075"/>
            <a:ext cx="6480000" cy="935718"/>
          </a:xfrm>
          <a:prstGeom prst="rect">
            <a:avLst/>
          </a:prstGeom>
          <a:solidFill>
            <a:srgbClr val="663300"/>
          </a:solidFill>
          <a:ln w="38100">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p:cNvSpPr/>
          <p:nvPr/>
        </p:nvSpPr>
        <p:spPr>
          <a:xfrm>
            <a:off x="176975" y="1399100"/>
            <a:ext cx="6480000" cy="735263"/>
          </a:xfrm>
          <a:prstGeom prst="rect">
            <a:avLst/>
          </a:prstGeom>
          <a:solidFill>
            <a:srgbClr val="663300"/>
          </a:solidFill>
          <a:ln w="38100">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178183" y="107309"/>
            <a:ext cx="6480000" cy="1022699"/>
          </a:xfrm>
          <a:prstGeom prst="rect">
            <a:avLst/>
          </a:prstGeom>
          <a:solidFill>
            <a:srgbClr val="663300"/>
          </a:solidFill>
          <a:ln w="38100">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正方形/長方形 31"/>
          <p:cNvSpPr/>
          <p:nvPr/>
        </p:nvSpPr>
        <p:spPr>
          <a:xfrm>
            <a:off x="192215" y="7752538"/>
            <a:ext cx="6480000" cy="1601138"/>
          </a:xfrm>
          <a:prstGeom prst="rect">
            <a:avLst/>
          </a:prstGeom>
          <a:ln w="38100">
            <a:solidFill>
              <a:srgbClr val="663300"/>
            </a:solidFill>
          </a:ln>
        </p:spPr>
        <p:style>
          <a:lnRef idx="2">
            <a:schemeClr val="accent6"/>
          </a:lnRef>
          <a:fillRef idx="1">
            <a:schemeClr val="lt1"/>
          </a:fillRef>
          <a:effectRef idx="0">
            <a:schemeClr val="accent6"/>
          </a:effectRef>
          <a:fontRef idx="minor">
            <a:schemeClr val="dk1"/>
          </a:fontRef>
        </p:style>
        <p:txBody>
          <a:bodyPr rtlCol="0" anchor="t"/>
          <a:lstStyle/>
          <a:p>
            <a:r>
              <a:rPr lang="ja-JP" altLang="en-US" sz="1200" dirty="0">
                <a:latin typeface="UD デジタル 教科書体 NK-B" panose="02020700000000000000" pitchFamily="18" charset="-128"/>
                <a:ea typeface="UD デジタル 教科書体 NK-B" panose="02020700000000000000" pitchFamily="18" charset="-128"/>
              </a:rPr>
              <a:t>　　　　　　　　　　　　　　　　　　　　　　　　　　　　　</a:t>
            </a:r>
          </a:p>
        </p:txBody>
      </p:sp>
      <p:sp>
        <p:nvSpPr>
          <p:cNvPr id="8" name="正方形/長方形 7"/>
          <p:cNvSpPr/>
          <p:nvPr/>
        </p:nvSpPr>
        <p:spPr>
          <a:xfrm>
            <a:off x="195379" y="2818013"/>
            <a:ext cx="6480000" cy="931594"/>
          </a:xfrm>
          <a:prstGeom prst="rect">
            <a:avLst/>
          </a:prstGeom>
          <a:ln w="38100">
            <a:solidFill>
              <a:srgbClr val="663300"/>
            </a:solidFill>
          </a:ln>
        </p:spPr>
        <p:style>
          <a:lnRef idx="2">
            <a:schemeClr val="accent6"/>
          </a:lnRef>
          <a:fillRef idx="1">
            <a:schemeClr val="lt1"/>
          </a:fillRef>
          <a:effectRef idx="0">
            <a:schemeClr val="accent6"/>
          </a:effectRef>
          <a:fontRef idx="minor">
            <a:schemeClr val="dk1"/>
          </a:fontRef>
        </p:style>
        <p:txBody>
          <a:bodyPr rtlCol="0" anchor="ctr"/>
          <a:lstStyle/>
          <a:p>
            <a:r>
              <a:rPr lang="ja-JP" altLang="en-US" sz="1100" dirty="0">
                <a:latin typeface="+mn-ea"/>
              </a:rPr>
              <a:t>・下記の</a:t>
            </a:r>
            <a:r>
              <a:rPr kumimoji="1" lang="ja-JP" altLang="en-US" sz="1100" dirty="0">
                <a:latin typeface="+mn-ea"/>
              </a:rPr>
              <a:t>申請書類一式を熊本県庁健康危機管理課へ郵送又は持参してください。</a:t>
            </a:r>
            <a:endParaRPr kumimoji="1" lang="en-US" altLang="ja-JP" sz="1100" dirty="0">
              <a:latin typeface="+mn-ea"/>
            </a:endParaRPr>
          </a:p>
          <a:p>
            <a:r>
              <a:rPr lang="ja-JP" altLang="en-US" sz="1100" dirty="0">
                <a:latin typeface="+mn-ea"/>
              </a:rPr>
              <a:t>　（住所地を管轄する保健所への持参も可）</a:t>
            </a:r>
            <a:endParaRPr lang="en-US" altLang="ja-JP" sz="1100" dirty="0">
              <a:latin typeface="+mn-ea"/>
            </a:endParaRPr>
          </a:p>
          <a:p>
            <a:endParaRPr lang="en-US" altLang="ja-JP" sz="1100" dirty="0">
              <a:latin typeface="+mn-ea"/>
            </a:endParaRPr>
          </a:p>
          <a:p>
            <a:r>
              <a:rPr kumimoji="1" lang="ja-JP" altLang="en-US" sz="1100" dirty="0">
                <a:latin typeface="+mn-ea"/>
              </a:rPr>
              <a:t>　送付先：〒</a:t>
            </a:r>
            <a:r>
              <a:rPr kumimoji="1" lang="en-US" altLang="ja-JP" sz="1100" dirty="0">
                <a:latin typeface="+mn-ea"/>
              </a:rPr>
              <a:t>862-8570</a:t>
            </a:r>
            <a:r>
              <a:rPr kumimoji="1" lang="ja-JP" altLang="en-US" sz="1100" dirty="0">
                <a:latin typeface="+mn-ea"/>
              </a:rPr>
              <a:t>　熊本市中央区水前寺</a:t>
            </a:r>
            <a:r>
              <a:rPr kumimoji="1" lang="en-US" altLang="ja-JP" sz="1100" dirty="0">
                <a:latin typeface="+mn-ea"/>
              </a:rPr>
              <a:t>6-18</a:t>
            </a:r>
            <a:r>
              <a:rPr kumimoji="1" lang="ja-JP" altLang="en-US" sz="1100" dirty="0" err="1">
                <a:latin typeface="+mn-ea"/>
              </a:rPr>
              <a:t>ｰ</a:t>
            </a:r>
            <a:r>
              <a:rPr lang="ja-JP" altLang="en-US" sz="1100" dirty="0">
                <a:latin typeface="+mn-ea"/>
              </a:rPr>
              <a:t>１</a:t>
            </a:r>
            <a:endParaRPr kumimoji="1" lang="ja-JP" altLang="en-US" sz="1100" dirty="0">
              <a:latin typeface="+mn-ea"/>
            </a:endParaRPr>
          </a:p>
        </p:txBody>
      </p:sp>
      <p:sp>
        <p:nvSpPr>
          <p:cNvPr id="3" name="正方形/長方形 2"/>
          <p:cNvSpPr/>
          <p:nvPr/>
        </p:nvSpPr>
        <p:spPr>
          <a:xfrm>
            <a:off x="180019" y="401620"/>
            <a:ext cx="6480000" cy="874873"/>
          </a:xfrm>
          <a:prstGeom prst="rect">
            <a:avLst/>
          </a:prstGeom>
          <a:ln w="38100">
            <a:solidFill>
              <a:srgbClr val="663300"/>
            </a:solidFill>
          </a:ln>
        </p:spPr>
        <p:style>
          <a:lnRef idx="2">
            <a:schemeClr val="accent6"/>
          </a:lnRef>
          <a:fillRef idx="1">
            <a:schemeClr val="lt1"/>
          </a:fillRef>
          <a:effectRef idx="0">
            <a:schemeClr val="accent6"/>
          </a:effectRef>
          <a:fontRef idx="minor">
            <a:schemeClr val="dk1"/>
          </a:fontRef>
        </p:style>
        <p:txBody>
          <a:bodyPr rtlCol="0" anchor="ctr"/>
          <a:lstStyle/>
          <a:p>
            <a:r>
              <a:rPr lang="ja-JP" altLang="en-US" sz="1100" dirty="0">
                <a:latin typeface="+mn-ea"/>
              </a:rPr>
              <a:t>・</a:t>
            </a:r>
            <a:r>
              <a:rPr kumimoji="1" lang="ja-JP" altLang="en-US" sz="1100" dirty="0">
                <a:latin typeface="+mn-ea"/>
              </a:rPr>
              <a:t>肝がん、重度肝硬変に係る入院医療費</a:t>
            </a:r>
            <a:endParaRPr kumimoji="1" lang="en-US" altLang="ja-JP" sz="1100" dirty="0">
              <a:latin typeface="+mn-ea"/>
            </a:endParaRPr>
          </a:p>
          <a:p>
            <a:r>
              <a:rPr lang="ja-JP" altLang="en-US" sz="1100" dirty="0">
                <a:latin typeface="+mn-ea"/>
              </a:rPr>
              <a:t>・肝がんの分子標的薬等を用いた外来医療</a:t>
            </a:r>
            <a:endParaRPr lang="en-US" altLang="ja-JP" sz="1100" dirty="0">
              <a:latin typeface="+mn-ea"/>
            </a:endParaRPr>
          </a:p>
          <a:p>
            <a:r>
              <a:rPr kumimoji="1" lang="ja-JP" altLang="en-US" sz="1100" dirty="0">
                <a:latin typeface="+mn-ea"/>
              </a:rPr>
              <a:t>　</a:t>
            </a:r>
            <a:endParaRPr lang="en-US" altLang="ja-JP" sz="1100" dirty="0">
              <a:latin typeface="+mn-ea"/>
            </a:endParaRPr>
          </a:p>
          <a:p>
            <a:r>
              <a:rPr kumimoji="1" lang="ja-JP" altLang="en-US" sz="1100" dirty="0">
                <a:latin typeface="+mn-ea"/>
              </a:rPr>
              <a:t>　</a:t>
            </a:r>
            <a:r>
              <a:rPr kumimoji="1" lang="en-US" altLang="ja-JP" sz="1100" dirty="0">
                <a:latin typeface="+mn-ea"/>
              </a:rPr>
              <a:t>※</a:t>
            </a:r>
            <a:r>
              <a:rPr kumimoji="1" lang="ja-JP" altLang="en-US" sz="1100" dirty="0">
                <a:latin typeface="+mn-ea"/>
              </a:rPr>
              <a:t>対象医療が高額療養費の</a:t>
            </a:r>
            <a:r>
              <a:rPr lang="ja-JP" altLang="en-US" sz="1100" dirty="0">
                <a:latin typeface="+mn-ea"/>
              </a:rPr>
              <a:t>算定基準額</a:t>
            </a:r>
            <a:r>
              <a:rPr kumimoji="1" lang="ja-JP" altLang="en-US" sz="1100" dirty="0">
                <a:latin typeface="+mn-ea"/>
              </a:rPr>
              <a:t>を超えている必要があります。</a:t>
            </a:r>
          </a:p>
        </p:txBody>
      </p:sp>
      <p:sp>
        <p:nvSpPr>
          <p:cNvPr id="4" name="正方形/長方形 3"/>
          <p:cNvSpPr/>
          <p:nvPr/>
        </p:nvSpPr>
        <p:spPr>
          <a:xfrm>
            <a:off x="180018" y="1776247"/>
            <a:ext cx="6480000" cy="572163"/>
          </a:xfrm>
          <a:prstGeom prst="rect">
            <a:avLst/>
          </a:prstGeom>
          <a:ln w="38100">
            <a:solidFill>
              <a:srgbClr val="663300"/>
            </a:solidFill>
          </a:ln>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1100" dirty="0">
                <a:latin typeface="+mn-ea"/>
              </a:rPr>
              <a:t>・県が指定した医療機関（熊本県内に</a:t>
            </a:r>
            <a:r>
              <a:rPr kumimoji="1" lang="en-US" altLang="ja-JP" sz="1100" dirty="0">
                <a:latin typeface="+mn-ea"/>
              </a:rPr>
              <a:t>29</a:t>
            </a:r>
            <a:r>
              <a:rPr kumimoji="1" lang="ja-JP" altLang="en-US" sz="1100" dirty="0">
                <a:latin typeface="+mn-ea"/>
              </a:rPr>
              <a:t>か所 </a:t>
            </a:r>
            <a:r>
              <a:rPr lang="ja-JP" altLang="en-US" sz="1100" dirty="0">
                <a:latin typeface="+mn-ea"/>
              </a:rPr>
              <a:t>令和</a:t>
            </a:r>
            <a:r>
              <a:rPr lang="en-US" altLang="ja-JP" sz="1100" dirty="0">
                <a:latin typeface="+mn-ea"/>
              </a:rPr>
              <a:t>7</a:t>
            </a:r>
            <a:r>
              <a:rPr lang="ja-JP" altLang="en-US" sz="1100" dirty="0">
                <a:latin typeface="+mn-ea"/>
              </a:rPr>
              <a:t>年</a:t>
            </a:r>
            <a:r>
              <a:rPr lang="en-US" altLang="ja-JP" sz="1100" dirty="0">
                <a:latin typeface="+mn-ea"/>
              </a:rPr>
              <a:t>5</a:t>
            </a:r>
            <a:r>
              <a:rPr lang="ja-JP" altLang="en-US" sz="1100" dirty="0">
                <a:latin typeface="+mn-ea"/>
              </a:rPr>
              <a:t>月</a:t>
            </a:r>
            <a:r>
              <a:rPr kumimoji="1" lang="ja-JP" altLang="en-US" sz="1100" dirty="0">
                <a:latin typeface="+mn-ea"/>
              </a:rPr>
              <a:t>現在</a:t>
            </a:r>
            <a:r>
              <a:rPr kumimoji="1" lang="en-US" altLang="ja-JP" sz="1100" dirty="0">
                <a:latin typeface="+mn-ea"/>
              </a:rPr>
              <a:t>)</a:t>
            </a:r>
          </a:p>
          <a:p>
            <a:r>
              <a:rPr lang="ja-JP" altLang="en-US" sz="1100" dirty="0">
                <a:latin typeface="+mn-ea"/>
              </a:rPr>
              <a:t>・すべての保険薬局</a:t>
            </a:r>
            <a:endParaRPr kumimoji="1" lang="ja-JP" altLang="en-US" sz="1100" dirty="0">
              <a:latin typeface="+mn-ea"/>
            </a:endParaRPr>
          </a:p>
        </p:txBody>
      </p:sp>
      <p:sp>
        <p:nvSpPr>
          <p:cNvPr id="27" name="正方形/長方形 26"/>
          <p:cNvSpPr/>
          <p:nvPr/>
        </p:nvSpPr>
        <p:spPr>
          <a:xfrm>
            <a:off x="192215" y="4194229"/>
            <a:ext cx="6480000" cy="3115588"/>
          </a:xfrm>
          <a:prstGeom prst="rect">
            <a:avLst/>
          </a:prstGeom>
          <a:ln w="38100">
            <a:solidFill>
              <a:srgbClr val="663300"/>
            </a:solidFill>
          </a:ln>
        </p:spPr>
        <p:style>
          <a:lnRef idx="2">
            <a:schemeClr val="accent6"/>
          </a:lnRef>
          <a:fillRef idx="1">
            <a:schemeClr val="lt1"/>
          </a:fillRef>
          <a:effectRef idx="0">
            <a:schemeClr val="accent6"/>
          </a:effectRef>
          <a:fontRef idx="minor">
            <a:schemeClr val="dk1"/>
          </a:fontRef>
        </p:style>
        <p:txBody>
          <a:bodyPr rtlCol="0" anchor="t" anchorCtr="0"/>
          <a:lstStyle/>
          <a:p>
            <a:endParaRPr lang="en-US" altLang="ja-JP" sz="1100" dirty="0">
              <a:latin typeface="+mn-ea"/>
            </a:endParaRPr>
          </a:p>
          <a:p>
            <a:r>
              <a:rPr lang="en-US" altLang="ja-JP" sz="1100" dirty="0">
                <a:latin typeface="+mn-ea"/>
              </a:rPr>
              <a:t>【</a:t>
            </a:r>
            <a:r>
              <a:rPr lang="ja-JP" altLang="en-US" sz="1100" dirty="0">
                <a:latin typeface="+mn-ea"/>
              </a:rPr>
              <a:t>全員</a:t>
            </a:r>
            <a:r>
              <a:rPr lang="en-US" altLang="ja-JP" sz="1100" dirty="0">
                <a:latin typeface="+mn-ea"/>
              </a:rPr>
              <a:t>】</a:t>
            </a:r>
            <a:r>
              <a:rPr lang="ja-JP" altLang="en-US" sz="1100" dirty="0">
                <a:latin typeface="+mn-ea"/>
              </a:rPr>
              <a:t>１　参加者証交付申請書</a:t>
            </a:r>
            <a:endParaRPr lang="en-US" altLang="ja-JP" sz="1100" dirty="0">
              <a:latin typeface="+mn-ea"/>
            </a:endParaRPr>
          </a:p>
          <a:p>
            <a:r>
              <a:rPr lang="ja-JP" altLang="en-US" sz="1100" dirty="0">
                <a:latin typeface="+mn-ea"/>
              </a:rPr>
              <a:t>　　　　２　臨床個人票及び同意書</a:t>
            </a:r>
          </a:p>
          <a:p>
            <a:r>
              <a:rPr lang="ja-JP" altLang="en-US" sz="1100" dirty="0">
                <a:latin typeface="+mn-ea"/>
              </a:rPr>
              <a:t>　　　　３　医療記録票の写し</a:t>
            </a:r>
          </a:p>
          <a:p>
            <a:r>
              <a:rPr lang="ja-JP" altLang="en-US" sz="1100" dirty="0">
                <a:latin typeface="+mn-ea"/>
              </a:rPr>
              <a:t>　　　　４　</a:t>
            </a:r>
            <a:r>
              <a:rPr lang="ja-JP" altLang="ja-JP" sz="1100" dirty="0"/>
              <a:t>医療保険の限度額適用認定証等の適用区分が分かる書類</a:t>
            </a:r>
            <a:endParaRPr lang="en-US" altLang="ja-JP" sz="1100" dirty="0">
              <a:latin typeface="+mn-ea"/>
            </a:endParaRPr>
          </a:p>
          <a:p>
            <a:r>
              <a:rPr lang="ja-JP" altLang="en-US" sz="1100" dirty="0">
                <a:latin typeface="+mn-ea"/>
              </a:rPr>
              <a:t>　　　　５　</a:t>
            </a:r>
            <a:r>
              <a:rPr lang="ja-JP" altLang="ja-JP" sz="1100" dirty="0"/>
              <a:t>保険の加入情報が分かる書類の写し</a:t>
            </a:r>
            <a:r>
              <a:rPr lang="ja-JP" altLang="en-US" sz="1100" dirty="0"/>
              <a:t>（</a:t>
            </a:r>
            <a:r>
              <a:rPr lang="ja-JP" altLang="ja-JP" sz="1100" dirty="0"/>
              <a:t>「資格情報のお知らせ」若しくは「資格確認書」</a:t>
            </a:r>
            <a:endParaRPr lang="en-US" altLang="ja-JP" sz="1100" dirty="0"/>
          </a:p>
          <a:p>
            <a:r>
              <a:rPr lang="ja-JP" altLang="en-US" sz="1100" dirty="0"/>
              <a:t>　　　　　　</a:t>
            </a:r>
            <a:r>
              <a:rPr lang="ja-JP" altLang="ja-JP" sz="1100" dirty="0"/>
              <a:t>又はマイナポータルの「資格情報画面」等</a:t>
            </a:r>
            <a:r>
              <a:rPr lang="ja-JP" altLang="en-US" sz="1100" dirty="0"/>
              <a:t>）</a:t>
            </a:r>
            <a:endParaRPr lang="en-US" altLang="ja-JP" sz="1100" dirty="0"/>
          </a:p>
          <a:p>
            <a:r>
              <a:rPr lang="ja-JP" altLang="en-US" sz="1100" dirty="0">
                <a:latin typeface="+mn-ea"/>
              </a:rPr>
              <a:t>　　　　</a:t>
            </a:r>
            <a:r>
              <a:rPr lang="ja-JP" altLang="en-US" sz="1100" dirty="0">
                <a:solidFill>
                  <a:schemeClr val="tx1"/>
                </a:solidFill>
                <a:latin typeface="+mn-ea"/>
              </a:rPr>
              <a:t>　</a:t>
            </a:r>
            <a:r>
              <a:rPr lang="en-US" altLang="ja-JP" sz="1000" dirty="0">
                <a:solidFill>
                  <a:schemeClr val="tx1"/>
                </a:solidFill>
                <a:latin typeface="+mn-ea"/>
              </a:rPr>
              <a:t>※</a:t>
            </a:r>
            <a:r>
              <a:rPr lang="ja-JP" altLang="en-US" sz="1000" dirty="0">
                <a:solidFill>
                  <a:schemeClr val="tx1"/>
                </a:solidFill>
                <a:latin typeface="+mn-ea"/>
              </a:rPr>
              <a:t>県庁・保健所には、マイナ保険証を読み取る機械はありませんので、御準備をお願いします。</a:t>
            </a:r>
            <a:endParaRPr lang="ja-JP" altLang="en-US" sz="1000" dirty="0">
              <a:latin typeface="+mn-ea"/>
            </a:endParaRPr>
          </a:p>
          <a:p>
            <a:r>
              <a:rPr lang="ja-JP" altLang="en-US" sz="1100" dirty="0">
                <a:latin typeface="+mn-ea"/>
              </a:rPr>
              <a:t>　　　　６　所得区分照会に係る同意書</a:t>
            </a:r>
            <a:endParaRPr lang="en-US" altLang="ja-JP" sz="1100" dirty="0">
              <a:latin typeface="+mn-ea"/>
            </a:endParaRPr>
          </a:p>
          <a:p>
            <a:r>
              <a:rPr lang="ja-JP" altLang="en-US" sz="1100" dirty="0">
                <a:latin typeface="+mn-ea"/>
              </a:rPr>
              <a:t>　　　　７　肝炎治療受給者証の写し（お持ちの方のみ）</a:t>
            </a:r>
            <a:endParaRPr lang="en-US" altLang="ja-JP" sz="1100" dirty="0">
              <a:latin typeface="+mn-ea"/>
            </a:endParaRPr>
          </a:p>
          <a:p>
            <a:r>
              <a:rPr lang="ja-JP" altLang="en-US" sz="1100" dirty="0">
                <a:latin typeface="+mn-ea"/>
              </a:rPr>
              <a:t>　　　　８　</a:t>
            </a:r>
            <a:r>
              <a:rPr lang="ja-JP" altLang="ja-JP" sz="1100" dirty="0"/>
              <a:t>申請者の住民票の写し</a:t>
            </a:r>
            <a:endParaRPr lang="en-US" altLang="ja-JP" sz="1100" dirty="0"/>
          </a:p>
          <a:p>
            <a:r>
              <a:rPr lang="ja-JP" altLang="en-US" sz="1100" dirty="0"/>
              <a:t>　　　　　</a:t>
            </a:r>
            <a:r>
              <a:rPr lang="ja-JP" altLang="ja-JP" sz="1100" dirty="0"/>
              <a:t>（所得区分が低所得区分にあたる者は</a:t>
            </a:r>
            <a:endParaRPr lang="en-US" altLang="ja-JP" sz="1100" dirty="0"/>
          </a:p>
          <a:p>
            <a:r>
              <a:rPr lang="ja-JP" altLang="en-US" sz="1100" dirty="0"/>
              <a:t>　　　　　　</a:t>
            </a:r>
            <a:r>
              <a:rPr lang="ja-JP" altLang="ja-JP" sz="1100" dirty="0"/>
              <a:t>申請者および世帯全員の住民票の写し）</a:t>
            </a:r>
            <a:endParaRPr lang="en-US" altLang="ja-JP" sz="1100" dirty="0">
              <a:latin typeface="+mn-ea"/>
            </a:endParaRPr>
          </a:p>
          <a:p>
            <a:endParaRPr lang="en-US" altLang="ja-JP" sz="1100" dirty="0">
              <a:latin typeface="+mn-ea"/>
            </a:endParaRPr>
          </a:p>
          <a:p>
            <a:r>
              <a:rPr lang="en-US" altLang="ja-JP" sz="1100" dirty="0">
                <a:latin typeface="+mn-ea"/>
              </a:rPr>
              <a:t>【</a:t>
            </a:r>
            <a:r>
              <a:rPr lang="ja-JP" altLang="ja-JP" sz="1100" dirty="0"/>
              <a:t>所得区分が低所得区分にあたる者の場合</a:t>
            </a:r>
            <a:r>
              <a:rPr lang="en-US" altLang="ja-JP" sz="1100" dirty="0">
                <a:latin typeface="+mn-ea"/>
              </a:rPr>
              <a:t>】</a:t>
            </a:r>
          </a:p>
          <a:p>
            <a:r>
              <a:rPr lang="ja-JP" altLang="en-US" sz="1100" dirty="0">
                <a:latin typeface="+mn-ea"/>
              </a:rPr>
              <a:t>　　　　９　</a:t>
            </a:r>
            <a:r>
              <a:rPr lang="ja-JP" altLang="en-US" sz="1100" dirty="0"/>
              <a:t>申請者及び世帯全員の住民税・非課税照明書類</a:t>
            </a:r>
            <a:endParaRPr lang="ja-JP" altLang="en-US" sz="1100" dirty="0">
              <a:latin typeface="+mn-ea"/>
            </a:endParaRPr>
          </a:p>
        </p:txBody>
      </p:sp>
      <p:grpSp>
        <p:nvGrpSpPr>
          <p:cNvPr id="7" name="グループ化 6">
            <a:extLst>
              <a:ext uri="{FF2B5EF4-FFF2-40B4-BE49-F238E27FC236}">
                <a16:creationId xmlns:a16="http://schemas.microsoft.com/office/drawing/2014/main" id="{2ACE7831-C093-3E84-7D8B-616B4DD930AE}"/>
              </a:ext>
            </a:extLst>
          </p:cNvPr>
          <p:cNvGrpSpPr/>
          <p:nvPr/>
        </p:nvGrpSpPr>
        <p:grpSpPr>
          <a:xfrm>
            <a:off x="5607494" y="5632494"/>
            <a:ext cx="1203481" cy="935718"/>
            <a:chOff x="5620317" y="5772307"/>
            <a:chExt cx="1079815" cy="835397"/>
          </a:xfrm>
        </p:grpSpPr>
        <p:pic>
          <p:nvPicPr>
            <p:cNvPr id="30" name="図 2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20317" y="5772307"/>
              <a:ext cx="929769" cy="596753"/>
            </a:xfrm>
            <a:prstGeom prst="rect">
              <a:avLst/>
            </a:prstGeom>
          </p:spPr>
        </p:pic>
        <p:sp>
          <p:nvSpPr>
            <p:cNvPr id="31" name="テキスト ボックス 30"/>
            <p:cNvSpPr txBox="1"/>
            <p:nvPr/>
          </p:nvSpPr>
          <p:spPr>
            <a:xfrm>
              <a:off x="5672115" y="6269150"/>
              <a:ext cx="1028017" cy="338554"/>
            </a:xfrm>
            <a:prstGeom prst="rect">
              <a:avLst/>
            </a:prstGeom>
            <a:noFill/>
          </p:spPr>
          <p:txBody>
            <a:bodyPr wrap="square" rtlCol="0">
              <a:spAutoFit/>
            </a:bodyPr>
            <a:lstStyle/>
            <a:p>
              <a:r>
                <a:rPr kumimoji="1" lang="ja-JP" altLang="en-US" sz="800" dirty="0">
                  <a:latin typeface="BIZ UDPゴシック" panose="020B0400000000000000" pitchFamily="50" charset="-128"/>
                  <a:ea typeface="BIZ UDPゴシック" panose="020B0400000000000000" pitchFamily="50" charset="-128"/>
                </a:rPr>
                <a:t>熊本県マスコット</a:t>
              </a:r>
              <a:endParaRPr kumimoji="1" lang="en-US" altLang="ja-JP" sz="800" dirty="0">
                <a:latin typeface="BIZ UDPゴシック" panose="020B0400000000000000" pitchFamily="50" charset="-128"/>
                <a:ea typeface="BIZ UDPゴシック" panose="020B0400000000000000" pitchFamily="50" charset="-128"/>
              </a:endParaRPr>
            </a:p>
            <a:p>
              <a:r>
                <a:rPr lang="ja-JP" altLang="en-US" sz="800" dirty="0">
                  <a:latin typeface="BIZ UDPゴシック" panose="020B0400000000000000" pitchFamily="50" charset="-128"/>
                  <a:ea typeface="BIZ UDPゴシック" panose="020B0400000000000000" pitchFamily="50" charset="-128"/>
                </a:rPr>
                <a:t>カンゾーくん</a:t>
              </a:r>
              <a:endParaRPr kumimoji="1" lang="ja-JP" altLang="en-US" sz="800" dirty="0">
                <a:latin typeface="BIZ UDPゴシック" panose="020B0400000000000000" pitchFamily="50" charset="-128"/>
                <a:ea typeface="BIZ UDPゴシック" panose="020B0400000000000000" pitchFamily="50" charset="-128"/>
              </a:endParaRPr>
            </a:p>
          </p:txBody>
        </p:sp>
      </p:grpSp>
      <p:sp>
        <p:nvSpPr>
          <p:cNvPr id="35" name="テキスト ボックス 34"/>
          <p:cNvSpPr txBox="1"/>
          <p:nvPr/>
        </p:nvSpPr>
        <p:spPr>
          <a:xfrm>
            <a:off x="141275" y="9332517"/>
            <a:ext cx="6446356" cy="553998"/>
          </a:xfrm>
          <a:prstGeom prst="rect">
            <a:avLst/>
          </a:prstGeom>
          <a:noFill/>
        </p:spPr>
        <p:txBody>
          <a:bodyPr wrap="square" rtlCol="0">
            <a:spAutoFit/>
          </a:bodyPr>
          <a:lstStyle/>
          <a:p>
            <a:pPr algn="ctr"/>
            <a:r>
              <a:rPr lang="en-US" altLang="ja-JP" sz="1600" b="1" dirty="0">
                <a:latin typeface="+mn-ea"/>
              </a:rPr>
              <a:t>【</a:t>
            </a:r>
            <a:r>
              <a:rPr lang="ja-JP" altLang="en-US" sz="1600" b="1" dirty="0">
                <a:latin typeface="+mn-ea"/>
              </a:rPr>
              <a:t>お問合せ先</a:t>
            </a:r>
            <a:r>
              <a:rPr lang="en-US" altLang="ja-JP" sz="1600" b="1" dirty="0">
                <a:latin typeface="+mn-ea"/>
              </a:rPr>
              <a:t>】</a:t>
            </a:r>
            <a:r>
              <a:rPr lang="ja-JP" altLang="en-US" sz="1600" b="1" dirty="0">
                <a:latin typeface="+mn-ea"/>
              </a:rPr>
              <a:t>熊本県健康福祉部　健康危機管理課</a:t>
            </a:r>
            <a:endParaRPr lang="en-US" altLang="ja-JP" sz="1600" b="1" dirty="0">
              <a:latin typeface="+mn-ea"/>
            </a:endParaRPr>
          </a:p>
          <a:p>
            <a:pPr algn="ctr"/>
            <a:r>
              <a:rPr kumimoji="1" lang="ja-JP" altLang="en-US" sz="1400" b="1" dirty="0">
                <a:latin typeface="+mn-ea"/>
              </a:rPr>
              <a:t>　☎０９６－３３３－２７８３</a:t>
            </a:r>
          </a:p>
        </p:txBody>
      </p:sp>
      <p:sp>
        <p:nvSpPr>
          <p:cNvPr id="16" name="テキスト ボックス 15"/>
          <p:cNvSpPr txBox="1"/>
          <p:nvPr/>
        </p:nvSpPr>
        <p:spPr>
          <a:xfrm>
            <a:off x="387315" y="7812673"/>
            <a:ext cx="2127537" cy="830997"/>
          </a:xfrm>
          <a:prstGeom prst="rect">
            <a:avLst/>
          </a:prstGeom>
          <a:noFill/>
        </p:spPr>
        <p:txBody>
          <a:bodyPr wrap="square" rtlCol="0">
            <a:spAutoFit/>
          </a:bodyPr>
          <a:lstStyle/>
          <a:p>
            <a:r>
              <a:rPr lang="ja-JP" altLang="en-US" sz="1200" dirty="0">
                <a:latin typeface="+mn-ea"/>
              </a:rPr>
              <a:t>過去２年以内に対象医療の高額療養費の算定基準額を超える月が１か月となったら申請可能となります。</a:t>
            </a:r>
            <a:endParaRPr kumimoji="1" lang="ja-JP" altLang="en-US" sz="1200" dirty="0">
              <a:latin typeface="+mn-ea"/>
            </a:endParaRPr>
          </a:p>
        </p:txBody>
      </p:sp>
      <p:sp>
        <p:nvSpPr>
          <p:cNvPr id="10" name="テキスト ボックス 9"/>
          <p:cNvSpPr txBox="1"/>
          <p:nvPr/>
        </p:nvSpPr>
        <p:spPr>
          <a:xfrm>
            <a:off x="338347" y="93943"/>
            <a:ext cx="3258293" cy="338554"/>
          </a:xfrm>
          <a:prstGeom prst="rect">
            <a:avLst/>
          </a:prstGeom>
          <a:noFill/>
        </p:spPr>
        <p:txBody>
          <a:bodyPr wrap="square" rtlCol="0">
            <a:spAutoFit/>
          </a:bodyPr>
          <a:lstStyle/>
          <a:p>
            <a:r>
              <a:rPr lang="ja-JP" altLang="en-US" sz="1600" b="1" dirty="0">
                <a:solidFill>
                  <a:schemeClr val="bg1"/>
                </a:solidFill>
              </a:rPr>
              <a:t>対象医療</a:t>
            </a:r>
            <a:endParaRPr kumimoji="1" lang="ja-JP" altLang="en-US" sz="1600" b="1" dirty="0">
              <a:solidFill>
                <a:schemeClr val="bg1"/>
              </a:solidFill>
            </a:endParaRPr>
          </a:p>
        </p:txBody>
      </p:sp>
      <p:sp>
        <p:nvSpPr>
          <p:cNvPr id="22" name="テキスト ボックス 21"/>
          <p:cNvSpPr txBox="1"/>
          <p:nvPr/>
        </p:nvSpPr>
        <p:spPr>
          <a:xfrm>
            <a:off x="271950" y="1486946"/>
            <a:ext cx="3258293" cy="338554"/>
          </a:xfrm>
          <a:prstGeom prst="rect">
            <a:avLst/>
          </a:prstGeom>
          <a:noFill/>
        </p:spPr>
        <p:txBody>
          <a:bodyPr wrap="square" rtlCol="0">
            <a:spAutoFit/>
          </a:bodyPr>
          <a:lstStyle/>
          <a:p>
            <a:r>
              <a:rPr lang="ja-JP" altLang="en-US" sz="1600" b="1" dirty="0">
                <a:solidFill>
                  <a:schemeClr val="bg1"/>
                </a:solidFill>
                <a:latin typeface="+mn-ea"/>
              </a:rPr>
              <a:t>対象となる医療機関・薬局</a:t>
            </a:r>
          </a:p>
        </p:txBody>
      </p:sp>
      <p:sp>
        <p:nvSpPr>
          <p:cNvPr id="24" name="テキスト ボックス 23"/>
          <p:cNvSpPr txBox="1"/>
          <p:nvPr/>
        </p:nvSpPr>
        <p:spPr>
          <a:xfrm>
            <a:off x="250135" y="2512208"/>
            <a:ext cx="3258293" cy="338554"/>
          </a:xfrm>
          <a:prstGeom prst="rect">
            <a:avLst/>
          </a:prstGeom>
          <a:noFill/>
        </p:spPr>
        <p:txBody>
          <a:bodyPr wrap="square" rtlCol="0">
            <a:spAutoFit/>
          </a:bodyPr>
          <a:lstStyle/>
          <a:p>
            <a:r>
              <a:rPr lang="ja-JP" altLang="en-US" sz="1600" b="1" dirty="0">
                <a:solidFill>
                  <a:schemeClr val="bg1"/>
                </a:solidFill>
                <a:latin typeface="+mn-ea"/>
              </a:rPr>
              <a:t>申請手続き・申請先</a:t>
            </a:r>
          </a:p>
        </p:txBody>
      </p:sp>
      <p:sp>
        <p:nvSpPr>
          <p:cNvPr id="26" name="テキスト ボックス 25"/>
          <p:cNvSpPr txBox="1"/>
          <p:nvPr/>
        </p:nvSpPr>
        <p:spPr>
          <a:xfrm>
            <a:off x="271950" y="3901767"/>
            <a:ext cx="3258293" cy="338554"/>
          </a:xfrm>
          <a:prstGeom prst="rect">
            <a:avLst/>
          </a:prstGeom>
          <a:noFill/>
        </p:spPr>
        <p:txBody>
          <a:bodyPr wrap="square" rtlCol="0">
            <a:spAutoFit/>
          </a:bodyPr>
          <a:lstStyle/>
          <a:p>
            <a:r>
              <a:rPr lang="ja-JP" altLang="en-US" sz="1600" b="1" dirty="0">
                <a:solidFill>
                  <a:schemeClr val="bg1"/>
                </a:solidFill>
                <a:latin typeface="+mn-ea"/>
              </a:rPr>
              <a:t>申請書類</a:t>
            </a:r>
          </a:p>
        </p:txBody>
      </p:sp>
      <p:sp>
        <p:nvSpPr>
          <p:cNvPr id="34" name="テキスト ボックス 33"/>
          <p:cNvSpPr txBox="1"/>
          <p:nvPr/>
        </p:nvSpPr>
        <p:spPr>
          <a:xfrm>
            <a:off x="192215" y="7468106"/>
            <a:ext cx="3258293" cy="338554"/>
          </a:xfrm>
          <a:prstGeom prst="rect">
            <a:avLst/>
          </a:prstGeom>
          <a:noFill/>
        </p:spPr>
        <p:txBody>
          <a:bodyPr wrap="square" rtlCol="0">
            <a:spAutoFit/>
          </a:bodyPr>
          <a:lstStyle/>
          <a:p>
            <a:r>
              <a:rPr lang="ja-JP" altLang="en-US" sz="1600" b="1" dirty="0">
                <a:solidFill>
                  <a:schemeClr val="bg1"/>
                </a:solidFill>
                <a:latin typeface="+mn-ea"/>
              </a:rPr>
              <a:t>申請可能な時期について</a:t>
            </a:r>
          </a:p>
        </p:txBody>
      </p:sp>
      <p:pic>
        <p:nvPicPr>
          <p:cNvPr id="2" name="図 1"/>
          <p:cNvPicPr>
            <a:picLocks noChangeAspect="1"/>
          </p:cNvPicPr>
          <p:nvPr/>
        </p:nvPicPr>
        <p:blipFill>
          <a:blip r:embed="rId3"/>
          <a:stretch>
            <a:fillRect/>
          </a:stretch>
        </p:blipFill>
        <p:spPr>
          <a:xfrm>
            <a:off x="2632009" y="7806660"/>
            <a:ext cx="4069098" cy="1583012"/>
          </a:xfrm>
          <a:prstGeom prst="rect">
            <a:avLst/>
          </a:prstGeom>
        </p:spPr>
      </p:pic>
      <p:pic>
        <p:nvPicPr>
          <p:cNvPr id="13" name="図 12"/>
          <p:cNvPicPr>
            <a:picLocks noChangeAspect="1"/>
          </p:cNvPicPr>
          <p:nvPr/>
        </p:nvPicPr>
        <p:blipFill>
          <a:blip r:embed="rId4"/>
          <a:stretch>
            <a:fillRect/>
          </a:stretch>
        </p:blipFill>
        <p:spPr>
          <a:xfrm>
            <a:off x="5816413" y="6561337"/>
            <a:ext cx="720000" cy="720777"/>
          </a:xfrm>
          <a:prstGeom prst="rect">
            <a:avLst/>
          </a:prstGeom>
        </p:spPr>
      </p:pic>
      <p:sp>
        <p:nvSpPr>
          <p:cNvPr id="9" name="吹き出し: 円形 8">
            <a:extLst>
              <a:ext uri="{FF2B5EF4-FFF2-40B4-BE49-F238E27FC236}">
                <a16:creationId xmlns:a16="http://schemas.microsoft.com/office/drawing/2014/main" id="{9FEA6936-169F-E668-29AD-0C5C8976A386}"/>
              </a:ext>
            </a:extLst>
          </p:cNvPr>
          <p:cNvSpPr/>
          <p:nvPr/>
        </p:nvSpPr>
        <p:spPr>
          <a:xfrm>
            <a:off x="3744398" y="6016131"/>
            <a:ext cx="1921320" cy="779179"/>
          </a:xfrm>
          <a:prstGeom prst="wedgeEllipseCallout">
            <a:avLst>
              <a:gd name="adj1" fmla="val 51851"/>
              <a:gd name="adj2" fmla="val -45468"/>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ja-JP" altLang="en-US" sz="800" b="1" dirty="0">
              <a:solidFill>
                <a:schemeClr val="tx1"/>
              </a:solidFill>
              <a:latin typeface="+mn-ea"/>
            </a:endParaRPr>
          </a:p>
        </p:txBody>
      </p:sp>
      <p:sp>
        <p:nvSpPr>
          <p:cNvPr id="11" name="テキスト ボックス 10">
            <a:extLst>
              <a:ext uri="{FF2B5EF4-FFF2-40B4-BE49-F238E27FC236}">
                <a16:creationId xmlns:a16="http://schemas.microsoft.com/office/drawing/2014/main" id="{CAEA7BB5-0136-4581-07FB-26DF7173ACC6}"/>
              </a:ext>
            </a:extLst>
          </p:cNvPr>
          <p:cNvSpPr txBox="1"/>
          <p:nvPr/>
        </p:nvSpPr>
        <p:spPr>
          <a:xfrm>
            <a:off x="4552200" y="6980132"/>
            <a:ext cx="1368076" cy="230832"/>
          </a:xfrm>
          <a:prstGeom prst="rect">
            <a:avLst/>
          </a:prstGeom>
          <a:noFill/>
        </p:spPr>
        <p:txBody>
          <a:bodyPr wrap="square" rtlCol="0">
            <a:spAutoFit/>
          </a:bodyPr>
          <a:lstStyle/>
          <a:p>
            <a:r>
              <a:rPr kumimoji="1" lang="ja-JP" altLang="en-US" sz="900" b="1" dirty="0">
                <a:latin typeface="BIZ UDPゴシック" panose="020B0400000000000000" pitchFamily="50" charset="-128"/>
                <a:ea typeface="BIZ UDPゴシック" panose="020B0400000000000000" pitchFamily="50" charset="-128"/>
              </a:rPr>
              <a:t>熊本県ホームページ➡</a:t>
            </a:r>
            <a:endParaRPr kumimoji="1" lang="ja-JP" altLang="en-US" sz="1400" b="1" dirty="0">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93CEF113-4F25-B628-38C6-CD0AB52428B7}"/>
              </a:ext>
            </a:extLst>
          </p:cNvPr>
          <p:cNvSpPr txBox="1"/>
          <p:nvPr/>
        </p:nvSpPr>
        <p:spPr>
          <a:xfrm>
            <a:off x="4051933" y="6109023"/>
            <a:ext cx="1536291" cy="646331"/>
          </a:xfrm>
          <a:prstGeom prst="rect">
            <a:avLst/>
          </a:prstGeom>
          <a:noFill/>
        </p:spPr>
        <p:txBody>
          <a:bodyPr wrap="square" rtlCol="0">
            <a:spAutoFit/>
          </a:bodyPr>
          <a:lstStyle/>
          <a:p>
            <a:r>
              <a:rPr lang="ja-JP" altLang="en-US" sz="900" b="1" dirty="0">
                <a:latin typeface="+mn-ea"/>
              </a:rPr>
              <a:t>事業の詳細については、熊本県ホームページに掲載している</a:t>
            </a:r>
            <a:r>
              <a:rPr lang="ja-JP" altLang="en-US" sz="900" b="1" u="sng" dirty="0">
                <a:solidFill>
                  <a:srgbClr val="FF0000"/>
                </a:solidFill>
                <a:latin typeface="+mn-ea"/>
              </a:rPr>
              <a:t>動画</a:t>
            </a:r>
            <a:r>
              <a:rPr lang="ja-JP" altLang="en-US" sz="900" b="1" dirty="0">
                <a:latin typeface="+mn-ea"/>
              </a:rPr>
              <a:t>を御覧ください！</a:t>
            </a:r>
          </a:p>
        </p:txBody>
      </p:sp>
    </p:spTree>
    <p:extLst>
      <p:ext uri="{BB962C8B-B14F-4D97-AF65-F5344CB8AC3E}">
        <p14:creationId xmlns:p14="http://schemas.microsoft.com/office/powerpoint/2010/main" val="3725747401"/>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1912</TotalTime>
  <Words>695</Words>
  <Application>Microsoft Office PowerPoint</Application>
  <PresentationFormat>A4 210 x 297 mm</PresentationFormat>
  <Paragraphs>89</Paragraphs>
  <Slides>2</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vt:i4>
      </vt:variant>
    </vt:vector>
  </HeadingPairs>
  <TitlesOfParts>
    <vt:vector size="9" baseType="lpstr">
      <vt:lpstr>BIZ UDPゴシック</vt:lpstr>
      <vt:lpstr>HG丸ｺﾞｼｯｸM-PRO</vt:lpstr>
      <vt:lpstr>UD デジタル 教科書体 NK-B</vt:lpstr>
      <vt:lpstr>Arial</vt:lpstr>
      <vt:lpstr>Calibri</vt:lpstr>
      <vt:lpstr>Calibri Light</vt:lpstr>
      <vt:lpstr>Office テーマ</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9450312</dc:creator>
  <cp:lastModifiedBy>2000709</cp:lastModifiedBy>
  <cp:revision>147</cp:revision>
  <cp:lastPrinted>2025-09-11T02:19:55Z</cp:lastPrinted>
  <dcterms:created xsi:type="dcterms:W3CDTF">2022-03-09T04:58:33Z</dcterms:created>
  <dcterms:modified xsi:type="dcterms:W3CDTF">2026-03-11T02:01:49Z</dcterms:modified>
</cp:coreProperties>
</file>