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>
        <p:scale>
          <a:sx n="75" d="100"/>
          <a:sy n="75" d="100"/>
        </p:scale>
        <p:origin x="2790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69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4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36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99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08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18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6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4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9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9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CDAFEB-BDAE-48F2-81AD-E1762AA8D4E1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18CAF-C461-472C-990E-C4D1DCDA0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6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7778-4469-E6CB-6D2D-395B4055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69BA374-5FE9-24E2-679E-063FB0B4259B}"/>
              </a:ext>
            </a:extLst>
          </p:cNvPr>
          <p:cNvSpPr/>
          <p:nvPr/>
        </p:nvSpPr>
        <p:spPr>
          <a:xfrm>
            <a:off x="-167455" y="515921"/>
            <a:ext cx="7914536" cy="9585538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8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A46510-08E9-E61B-269E-C13183F0AECD}"/>
              </a:ext>
            </a:extLst>
          </p:cNvPr>
          <p:cNvSpPr/>
          <p:nvPr/>
        </p:nvSpPr>
        <p:spPr>
          <a:xfrm>
            <a:off x="320418" y="338146"/>
            <a:ext cx="2309815" cy="34410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8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6319F7-8E54-D858-6A3D-284C3143FFFB}"/>
              </a:ext>
            </a:extLst>
          </p:cNvPr>
          <p:cNvSpPr txBox="1"/>
          <p:nvPr/>
        </p:nvSpPr>
        <p:spPr>
          <a:xfrm>
            <a:off x="2876108" y="671997"/>
            <a:ext cx="2536272" cy="100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8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こんな症状で</a:t>
            </a:r>
            <a:endParaRPr kumimoji="1" lang="en-US" altLang="ja-JP" sz="208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8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困っていませんか？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57E9D7-4CA6-3A0F-06F9-F28906643379}"/>
              </a:ext>
            </a:extLst>
          </p:cNvPr>
          <p:cNvSpPr txBox="1"/>
          <p:nvPr/>
        </p:nvSpPr>
        <p:spPr>
          <a:xfrm>
            <a:off x="470120" y="494511"/>
            <a:ext cx="2052677" cy="15799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5778"/>
              </a:lnSpc>
            </a:pPr>
            <a:r>
              <a:rPr kumimoji="1" lang="ja-JP" altLang="en-US" sz="4160" b="1" spc="693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ほけん</a:t>
            </a:r>
            <a:endParaRPr kumimoji="1" lang="en-US" altLang="ja-JP" sz="4160" b="1" spc="693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5778"/>
              </a:lnSpc>
            </a:pPr>
            <a:r>
              <a:rPr kumimoji="1" lang="ja-JP" altLang="en-US" sz="4160" b="1" spc="693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だより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1C2464-2F4B-6BCA-E116-528B64216DC9}"/>
              </a:ext>
            </a:extLst>
          </p:cNvPr>
          <p:cNvSpPr txBox="1"/>
          <p:nvPr/>
        </p:nvSpPr>
        <p:spPr>
          <a:xfrm>
            <a:off x="2909447" y="2081024"/>
            <a:ext cx="4071949" cy="2050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学校に行きたいのに、どうしても朝起きられない。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endParaRPr kumimoji="1" lang="en-US" altLang="ja-JP" sz="924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頭痛、めまい、たちくらみ、息切れなどがよく起こる。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endParaRPr kumimoji="1" lang="en-US" altLang="ja-JP" sz="924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身体がだるくてやる気が出ない。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endParaRPr kumimoji="1" lang="en-US" altLang="ja-JP" sz="924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朝より夕方になると体調がよくなる。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endParaRPr kumimoji="1" lang="en-US" altLang="ja-JP" sz="924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1733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身体がつらいのに、「怠けている」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1733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「さぼり」だと言われてしまう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1733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ことがある。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121AAF-C651-DC37-B2E1-55D1E34C8062}"/>
              </a:ext>
            </a:extLst>
          </p:cNvPr>
          <p:cNvSpPr txBox="1"/>
          <p:nvPr/>
        </p:nvSpPr>
        <p:spPr>
          <a:xfrm>
            <a:off x="247554" y="5899795"/>
            <a:ext cx="3280050" cy="398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・自律神経の不調からくる身体の病気です。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・小学校高学年～中学生、高校生くらいの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成長期に起こりやすい病気です。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・脳や全身に必要な血液が行きわたる機能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がうまく働かなかったり、血液が体に行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きわたるのに時間がかかったりするため、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立ちくらみやめまい、頭痛、動悸（心臓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がドキドキする）、だるさ、腹痛など、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様々な症状が現れます。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・朝起きた時に症状がでやすいため、午前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中、体が動かず、登校できないこともあ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ります。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・中にはストレスなどが原因で起こりやす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くなる場合もあります。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B6A394-B210-0671-AD84-32B0DE16BEAE}"/>
              </a:ext>
            </a:extLst>
          </p:cNvPr>
          <p:cNvSpPr txBox="1"/>
          <p:nvPr/>
        </p:nvSpPr>
        <p:spPr>
          <a:xfrm>
            <a:off x="247553" y="4535444"/>
            <a:ext cx="3429144" cy="100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8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起立性調節障害（</a:t>
            </a:r>
            <a:r>
              <a:rPr kumimoji="1" lang="en-US" altLang="ja-JP" sz="208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OD</a:t>
            </a:r>
            <a:r>
              <a:rPr kumimoji="1" lang="ja-JP" altLang="en-US" sz="208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）って</a:t>
            </a:r>
            <a:endParaRPr kumimoji="1" lang="en-US" altLang="ja-JP" sz="208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8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どんな病気？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FF1565-3634-6210-D91E-34D4E08B128E}"/>
              </a:ext>
            </a:extLst>
          </p:cNvPr>
          <p:cNvSpPr txBox="1"/>
          <p:nvPr/>
        </p:nvSpPr>
        <p:spPr>
          <a:xfrm>
            <a:off x="3578806" y="7076976"/>
            <a:ext cx="3904808" cy="1745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・貧血など、他の病気がないか確認します。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・１０分間横になった後に立ち上がり、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心拍数や血圧の変化を測定します。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・起立性調節障害と診断された場合、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薬による治療が必要になる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場合もあります。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DB5155-ADB9-4EFA-56B5-BE6ABEDDB8B7}"/>
              </a:ext>
            </a:extLst>
          </p:cNvPr>
          <p:cNvSpPr txBox="1"/>
          <p:nvPr/>
        </p:nvSpPr>
        <p:spPr>
          <a:xfrm>
            <a:off x="4049603" y="6463274"/>
            <a:ext cx="3206327" cy="3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49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どんな検査で診断されるの？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77D2A61-897C-5873-5822-D9848E67D8CF}"/>
              </a:ext>
            </a:extLst>
          </p:cNvPr>
          <p:cNvCxnSpPr>
            <a:cxnSpLocks/>
          </p:cNvCxnSpPr>
          <p:nvPr/>
        </p:nvCxnSpPr>
        <p:spPr>
          <a:xfrm>
            <a:off x="574063" y="2149096"/>
            <a:ext cx="1768515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17B0114-F23D-DDC1-CEBC-2D1C252D5D3B}"/>
              </a:ext>
            </a:extLst>
          </p:cNvPr>
          <p:cNvSpPr txBox="1"/>
          <p:nvPr/>
        </p:nvSpPr>
        <p:spPr>
          <a:xfrm>
            <a:off x="901839" y="3286143"/>
            <a:ext cx="1117614" cy="2789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○○○○学校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363E9C9-84A1-C408-2608-822C3B4DB0A1}"/>
              </a:ext>
            </a:extLst>
          </p:cNvPr>
          <p:cNvSpPr txBox="1"/>
          <p:nvPr/>
        </p:nvSpPr>
        <p:spPr>
          <a:xfrm>
            <a:off x="279883" y="2945679"/>
            <a:ext cx="2361544" cy="2789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213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○○年○○月○○日［○曜日］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7D28C82-4DF1-4547-719D-E515636EB9A7}"/>
              </a:ext>
            </a:extLst>
          </p:cNvPr>
          <p:cNvCxnSpPr>
            <a:cxnSpLocks/>
          </p:cNvCxnSpPr>
          <p:nvPr/>
        </p:nvCxnSpPr>
        <p:spPr>
          <a:xfrm>
            <a:off x="574063" y="2818857"/>
            <a:ext cx="1768515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FD39458-79D7-8A57-BEE4-978A897073BC}"/>
              </a:ext>
            </a:extLst>
          </p:cNvPr>
          <p:cNvSpPr txBox="1"/>
          <p:nvPr/>
        </p:nvSpPr>
        <p:spPr>
          <a:xfrm>
            <a:off x="1012452" y="2356636"/>
            <a:ext cx="896399" cy="44210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387"/>
              </a:lnSpc>
            </a:pPr>
            <a:r>
              <a:rPr kumimoji="1" lang="ja-JP" altLang="en-US" sz="2773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en-US" altLang="ja-JP" sz="2773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387"/>
              </a:lnSpc>
            </a:pPr>
            <a:r>
              <a:rPr kumimoji="1" lang="ja-JP" altLang="en-US" sz="924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月号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04D7CE6-A6A8-4D76-A85B-E848B338B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22069" r="26787" b="36140"/>
          <a:stretch/>
        </p:blipFill>
        <p:spPr>
          <a:xfrm rot="21394162">
            <a:off x="5808079" y="2858443"/>
            <a:ext cx="1150626" cy="1303365"/>
          </a:xfrm>
          <a:prstGeom prst="rect">
            <a:avLst/>
          </a:prstGeom>
        </p:spPr>
      </p:pic>
      <p:pic>
        <p:nvPicPr>
          <p:cNvPr id="54" name="図 5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F240F93-00CE-54FB-E15A-F51D68E7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t="14258" r="25180" b="24129"/>
          <a:stretch/>
        </p:blipFill>
        <p:spPr>
          <a:xfrm>
            <a:off x="5691707" y="7985051"/>
            <a:ext cx="1466064" cy="2216368"/>
          </a:xfrm>
          <a:prstGeom prst="rect">
            <a:avLst/>
          </a:prstGeom>
        </p:spPr>
      </p:pic>
      <p:pic>
        <p:nvPicPr>
          <p:cNvPr id="56" name="図 5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E43F4C4-0544-FA54-631A-6A2698857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2062" r="15444" b="33443"/>
          <a:stretch/>
        </p:blipFill>
        <p:spPr>
          <a:xfrm>
            <a:off x="5305298" y="548144"/>
            <a:ext cx="1193442" cy="1301882"/>
          </a:xfrm>
          <a:prstGeom prst="rect">
            <a:avLst/>
          </a:prstGeom>
        </p:spPr>
      </p:pic>
      <p:pic>
        <p:nvPicPr>
          <p:cNvPr id="62" name="図 61" descr="スポーツゲーム, 球技 が含まれている画像&#10;&#10;自動的に生成された説明">
            <a:extLst>
              <a:ext uri="{FF2B5EF4-FFF2-40B4-BE49-F238E27FC236}">
                <a16:creationId xmlns:a16="http://schemas.microsoft.com/office/drawing/2014/main" id="{04C376C0-116A-665E-0B5C-D42D17CDAC9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9348" r="33870" b="40479"/>
          <a:stretch/>
        </p:blipFill>
        <p:spPr>
          <a:xfrm>
            <a:off x="3905045" y="4294948"/>
            <a:ext cx="1701737" cy="1360336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1ECB367-09B5-6283-D1A3-50ECFE985551}"/>
              </a:ext>
            </a:extLst>
          </p:cNvPr>
          <p:cNvCxnSpPr>
            <a:cxnSpLocks/>
          </p:cNvCxnSpPr>
          <p:nvPr/>
        </p:nvCxnSpPr>
        <p:spPr>
          <a:xfrm>
            <a:off x="3008823" y="1798069"/>
            <a:ext cx="2255266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BD0491-E069-9546-FF10-8A8C47ADCE81}"/>
              </a:ext>
            </a:extLst>
          </p:cNvPr>
          <p:cNvCxnSpPr>
            <a:cxnSpLocks/>
          </p:cNvCxnSpPr>
          <p:nvPr/>
        </p:nvCxnSpPr>
        <p:spPr>
          <a:xfrm>
            <a:off x="330688" y="5655284"/>
            <a:ext cx="5276095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4510609-F46E-2E16-77AB-4D1E91F0CF99}"/>
              </a:ext>
            </a:extLst>
          </p:cNvPr>
          <p:cNvCxnSpPr>
            <a:cxnSpLocks/>
          </p:cNvCxnSpPr>
          <p:nvPr/>
        </p:nvCxnSpPr>
        <p:spPr>
          <a:xfrm>
            <a:off x="3730216" y="6934175"/>
            <a:ext cx="3400278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F1881A-2A5C-0DDA-E947-384B8623761C}"/>
              </a:ext>
            </a:extLst>
          </p:cNvPr>
          <p:cNvSpPr txBox="1"/>
          <p:nvPr/>
        </p:nvSpPr>
        <p:spPr>
          <a:xfrm>
            <a:off x="2396711" y="7522303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どうき</a:t>
            </a:r>
          </a:p>
        </p:txBody>
      </p:sp>
    </p:spTree>
    <p:extLst>
      <p:ext uri="{BB962C8B-B14F-4D97-AF65-F5344CB8AC3E}">
        <p14:creationId xmlns:p14="http://schemas.microsoft.com/office/powerpoint/2010/main" val="14100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9E3E7-C855-9B41-BCE8-DF0B983C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AEBB073-2452-DD9F-2302-417455DACF1E}"/>
              </a:ext>
            </a:extLst>
          </p:cNvPr>
          <p:cNvSpPr/>
          <p:nvPr/>
        </p:nvSpPr>
        <p:spPr>
          <a:xfrm>
            <a:off x="-457200" y="515921"/>
            <a:ext cx="7742730" cy="9585538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8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51BD8F0-8C8F-9813-0657-0A17653365DA}"/>
              </a:ext>
            </a:extLst>
          </p:cNvPr>
          <p:cNvSpPr/>
          <p:nvPr/>
        </p:nvSpPr>
        <p:spPr>
          <a:xfrm>
            <a:off x="275887" y="-318689"/>
            <a:ext cx="4285018" cy="112547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8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AB53F8-057D-B88D-3D8A-2C707AE6FE12}"/>
              </a:ext>
            </a:extLst>
          </p:cNvPr>
          <p:cNvSpPr txBox="1"/>
          <p:nvPr/>
        </p:nvSpPr>
        <p:spPr>
          <a:xfrm>
            <a:off x="670023" y="275929"/>
            <a:ext cx="2297424" cy="910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849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起立性調節障害</a:t>
            </a:r>
            <a:r>
              <a:rPr kumimoji="1" lang="en-US" altLang="ja-JP" sz="1849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(OD)</a:t>
            </a:r>
          </a:p>
          <a:p>
            <a:pPr>
              <a:lnSpc>
                <a:spcPct val="150000"/>
              </a:lnSpc>
            </a:pPr>
            <a:r>
              <a:rPr kumimoji="1" lang="ja-JP" altLang="en-US" sz="1849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チェックシート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572217-A841-FF66-ACDA-6B0453BC93D9}"/>
              </a:ext>
            </a:extLst>
          </p:cNvPr>
          <p:cNvSpPr txBox="1"/>
          <p:nvPr/>
        </p:nvSpPr>
        <p:spPr>
          <a:xfrm>
            <a:off x="670023" y="1707226"/>
            <a:ext cx="3623108" cy="776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立ちくらみ、あるいはめまいを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起こしやすい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立っていると気持ちが悪くなる、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ひどくなると倒れる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入浴時あるいは嫌な事を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見聞きすると気持ちが悪くなる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少し動くと動悸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あるいは息切れがする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朝、なかなか起きられず、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午前中は調子が悪い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顔色が青白い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食欲不振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臍疝痛（臍の周りが痛い）を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時々訴える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倦怠（だるい）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あるいは疲れやすい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頭痛が起こりやすい</a:t>
            </a:r>
            <a:endParaRPr kumimoji="1" lang="en-US" altLang="ja-JP" sz="1618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8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</a:t>
            </a:r>
            <a:r>
              <a:rPr kumimoji="1" lang="ja-JP" altLang="en-US" sz="1618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乗り物に酔いやすい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C999B5-6AD8-0344-970E-F9057E102B82}"/>
              </a:ext>
            </a:extLst>
          </p:cNvPr>
          <p:cNvSpPr txBox="1"/>
          <p:nvPr/>
        </p:nvSpPr>
        <p:spPr>
          <a:xfrm>
            <a:off x="4826787" y="2577648"/>
            <a:ext cx="2304281" cy="2932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・規則正しい生活を心がける。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（朝、光を浴びて、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　夜は電気を暗めにする。）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kumimoji="1" lang="en-US" altLang="ja-JP" sz="69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・体内の血液の流れの量を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増やすために十分な水分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と適度な塩分を摂取する。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kumimoji="1" lang="en-US" altLang="ja-JP" sz="809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・心臓へ戻る血液量を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増やすために下半身の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　筋肉をきたえる。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9C1E65-EAAB-FE34-D7D8-775CA94EEBF1}"/>
              </a:ext>
            </a:extLst>
          </p:cNvPr>
          <p:cNvSpPr txBox="1"/>
          <p:nvPr/>
        </p:nvSpPr>
        <p:spPr>
          <a:xfrm>
            <a:off x="4837373" y="703431"/>
            <a:ext cx="1813317" cy="117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起立性調節障害を</a:t>
            </a:r>
            <a:endParaRPr kumimoji="1" lang="en-US" altLang="ja-JP" sz="1618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予防・改善する</a:t>
            </a:r>
            <a:endParaRPr kumimoji="1" lang="en-US" altLang="ja-JP" sz="1618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18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ためには？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7185E4-9884-9FFB-313D-9A5DEA640E91}"/>
              </a:ext>
            </a:extLst>
          </p:cNvPr>
          <p:cNvSpPr txBox="1"/>
          <p:nvPr/>
        </p:nvSpPr>
        <p:spPr>
          <a:xfrm>
            <a:off x="4679951" y="5924364"/>
            <a:ext cx="2561548" cy="193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18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困っていることや悩んでいること、ありませんか？まずは、担任の先生や保健室の先生、おうちの人に、お話を聞いてもらいましょう。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1618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また、「熊本県２４時間子供ＳＯＳダイヤル」</a:t>
            </a:r>
            <a:endParaRPr kumimoji="1" lang="en-US" altLang="ja-JP" sz="1213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1618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（０１２０－０－７８３１０）は、昼も夜もお話を聞いてもらうことができます。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DEDAD84-4B3B-76C9-5B31-65752C73066E}"/>
              </a:ext>
            </a:extLst>
          </p:cNvPr>
          <p:cNvSpPr/>
          <p:nvPr/>
        </p:nvSpPr>
        <p:spPr>
          <a:xfrm>
            <a:off x="4804320" y="671997"/>
            <a:ext cx="2304281" cy="498328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80"/>
          </a:p>
        </p:txBody>
      </p:sp>
      <p:pic>
        <p:nvPicPr>
          <p:cNvPr id="46" name="図 45" descr="挿絵, シャツ が含まれている画像&#10;&#10;自動的に生成された説明">
            <a:extLst>
              <a:ext uri="{FF2B5EF4-FFF2-40B4-BE49-F238E27FC236}">
                <a16:creationId xmlns:a16="http://schemas.microsoft.com/office/drawing/2014/main" id="{AA87B467-7C13-FF36-0955-42ACE96FC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14356" r="7039" b="37824"/>
          <a:stretch/>
        </p:blipFill>
        <p:spPr>
          <a:xfrm>
            <a:off x="2904479" y="199918"/>
            <a:ext cx="1199645" cy="1232786"/>
          </a:xfrm>
          <a:prstGeom prst="rect">
            <a:avLst/>
          </a:prstGeom>
        </p:spPr>
      </p:pic>
      <p:pic>
        <p:nvPicPr>
          <p:cNvPr id="50" name="図 49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04080EB9-42A6-8468-00B3-67A01E30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20658"/>
          <a:stretch/>
        </p:blipFill>
        <p:spPr>
          <a:xfrm>
            <a:off x="4955405" y="8028856"/>
            <a:ext cx="2210317" cy="2072602"/>
          </a:xfrm>
          <a:prstGeom prst="rect">
            <a:avLst/>
          </a:prstGeom>
        </p:spPr>
      </p:pic>
      <p:pic>
        <p:nvPicPr>
          <p:cNvPr id="58" name="図 57" descr="白い背景に刷っている男性の白黒写真&#10;&#10;中程度の精度で自動的に生成された説明">
            <a:extLst>
              <a:ext uri="{FF2B5EF4-FFF2-40B4-BE49-F238E27FC236}">
                <a16:creationId xmlns:a16="http://schemas.microsoft.com/office/drawing/2014/main" id="{C46BDDE0-EBB1-29E1-6B2B-806B8AE27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 t="9910" r="28883" b="15546"/>
          <a:stretch/>
        </p:blipFill>
        <p:spPr>
          <a:xfrm>
            <a:off x="6582884" y="449162"/>
            <a:ext cx="858697" cy="2072877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C56A43D-7FFF-A86F-B6ED-70E9D410771F}"/>
              </a:ext>
            </a:extLst>
          </p:cNvPr>
          <p:cNvCxnSpPr>
            <a:cxnSpLocks/>
          </p:cNvCxnSpPr>
          <p:nvPr/>
        </p:nvCxnSpPr>
        <p:spPr>
          <a:xfrm>
            <a:off x="784426" y="1251972"/>
            <a:ext cx="2134333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809F478-F0C0-E77A-1737-DFE254DAC40C}"/>
              </a:ext>
            </a:extLst>
          </p:cNvPr>
          <p:cNvCxnSpPr>
            <a:cxnSpLocks/>
          </p:cNvCxnSpPr>
          <p:nvPr/>
        </p:nvCxnSpPr>
        <p:spPr>
          <a:xfrm>
            <a:off x="4804320" y="2466429"/>
            <a:ext cx="2304281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ACD2C9-917B-2F72-BA98-3DF17B70541C}"/>
              </a:ext>
            </a:extLst>
          </p:cNvPr>
          <p:cNvSpPr txBox="1"/>
          <p:nvPr/>
        </p:nvSpPr>
        <p:spPr>
          <a:xfrm>
            <a:off x="2024748" y="3958101"/>
            <a:ext cx="583814" cy="252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4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どうき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69F88-34AE-C60B-9018-640581A4F7D7}"/>
              </a:ext>
            </a:extLst>
          </p:cNvPr>
          <p:cNvSpPr txBox="1"/>
          <p:nvPr/>
        </p:nvSpPr>
        <p:spPr>
          <a:xfrm>
            <a:off x="962168" y="7301711"/>
            <a:ext cx="716863" cy="252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4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けんたい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D4EFDA-1939-5B1A-DA90-306BD561ABB0}"/>
              </a:ext>
            </a:extLst>
          </p:cNvPr>
          <p:cNvSpPr txBox="1"/>
          <p:nvPr/>
        </p:nvSpPr>
        <p:spPr>
          <a:xfrm>
            <a:off x="926726" y="6505842"/>
            <a:ext cx="1326004" cy="25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4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さいせんつう  へそ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BF3B06-8721-5955-16AB-A1248C956C94}"/>
              </a:ext>
            </a:extLst>
          </p:cNvPr>
          <p:cNvSpPr txBox="1"/>
          <p:nvPr/>
        </p:nvSpPr>
        <p:spPr>
          <a:xfrm>
            <a:off x="670023" y="9365072"/>
            <a:ext cx="3890882" cy="28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18"/>
              </a:lnSpc>
            </a:pPr>
            <a:r>
              <a:rPr kumimoji="1" lang="ja-JP" altLang="en-US" sz="1213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３つ以上あてはまる場合はＯＤの可能性があります。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41729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551</Words>
  <Application>Microsoft Office PowerPoint</Application>
  <PresentationFormat>ユーザー設定</PresentationFormat>
  <Paragraphs>94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佐伯 彰彦</dc:creator>
  <cp:lastModifiedBy>佐伯 彰彦</cp:lastModifiedBy>
  <cp:revision>29</cp:revision>
  <dcterms:created xsi:type="dcterms:W3CDTF">2024-11-04T16:19:43Z</dcterms:created>
  <dcterms:modified xsi:type="dcterms:W3CDTF">2025-02-19T05:24:03Z</dcterms:modified>
</cp:coreProperties>
</file>