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EB001951-2303-4DF3-9EA8-A501ACE15805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34"/>
    <a:srgbClr val="40210F"/>
    <a:srgbClr val="E94708"/>
    <a:srgbClr val="906E30"/>
    <a:srgbClr val="82582D"/>
    <a:srgbClr val="A4723A"/>
    <a:srgbClr val="664724"/>
    <a:srgbClr val="645226"/>
    <a:srgbClr val="640000"/>
    <a:srgbClr val="3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98" y="4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notesMaster" Target="notesMasters/notesMaster1.xml" />
  <Relationship Id="rId7" Type="http://schemas.openxmlformats.org/officeDocument/2006/relationships/tableStyles" Target="tableStyle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heme" Target="theme/theme1.xml" />
  <Relationship Id="rId5" Type="http://schemas.openxmlformats.org/officeDocument/2006/relationships/viewProps" Target="viewProps.xml" />
  <Relationship Id="rId4" Type="http://schemas.openxmlformats.org/officeDocument/2006/relationships/presProps" Target="presProps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8055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8" cy="498055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3" tIns="45726" rIns="91453" bIns="457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53" tIns="45726" rIns="91453" bIns="457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8" cy="498054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8" cy="498054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theme" Target="../theme/theme1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emf" />
  <Relationship Id="rId2" Type="http://schemas.openxmlformats.org/officeDocument/2006/relationships/image" Target="../media/image1.emf" />
  <Relationship Id="rId1" Type="http://schemas.openxmlformats.org/officeDocument/2006/relationships/slideLayout" Target="../slideLayouts/slideLayout12.xml" />
  <Relationship Id="rId6" Type="http://schemas.openxmlformats.org/officeDocument/2006/relationships/image" Target="../media/image5.png" />
  <Relationship Id="rId5" Type="http://schemas.openxmlformats.org/officeDocument/2006/relationships/image" Target="../media/image4.emf" />
  <Relationship Id="rId4" Type="http://schemas.openxmlformats.org/officeDocument/2006/relationships/image" Target="../media/image3.emf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35" y="-448860"/>
            <a:ext cx="8014785" cy="120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581" r="1200" b="1102"/>
          <a:stretch/>
        </p:blipFill>
        <p:spPr bwMode="auto">
          <a:xfrm>
            <a:off x="488950" y="552450"/>
            <a:ext cx="6731000" cy="8140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9" y="5913250"/>
            <a:ext cx="578820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10423" y="4413928"/>
            <a:ext cx="64265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2019</a:t>
            </a:r>
            <a:r>
              <a:rPr lang="ja-JP" altLang="en-US" sz="4400" b="1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年</a:t>
            </a:r>
            <a:r>
              <a:rPr lang="en-US" sz="4400" b="1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10</a:t>
            </a:r>
            <a:r>
              <a:rPr lang="ja-JP" altLang="en-US" sz="4400" b="1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月</a:t>
            </a:r>
            <a:r>
              <a:rPr lang="en-US" altLang="ja-JP" sz="4400" b="1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22</a:t>
            </a:r>
            <a:r>
              <a:rPr lang="ja-JP" altLang="en-US" sz="4400" b="1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日</a:t>
            </a:r>
            <a:r>
              <a:rPr lang="en-US" sz="4400" b="1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(</a:t>
            </a:r>
            <a:r>
              <a:rPr lang="ja-JP" altLang="en-US" sz="4400" b="1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火</a:t>
            </a:r>
            <a:r>
              <a:rPr lang="en-US" sz="4400" b="1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)</a:t>
            </a:r>
            <a:r>
              <a:rPr lang="ja-JP" altLang="en-US" sz="4400" b="1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より</a:t>
            </a:r>
            <a:endParaRPr lang="en-US" altLang="ja-JP" sz="4400" b="1" dirty="0">
              <a:solidFill>
                <a:srgbClr val="40210F"/>
              </a:solidFill>
              <a:latin typeface="Times New Roman" pitchFamily="18" charset="0"/>
              <a:ea typeface="HGSSoeiPresenceEB" pitchFamily="18" charset="-128"/>
              <a:cs typeface="Times New Roman" pitchFamily="18" charset="0"/>
            </a:endParaRPr>
          </a:p>
          <a:p>
            <a:pPr algn="ctr"/>
            <a:r>
              <a:rPr lang="ja-JP" altLang="en-US" sz="4400" b="1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募集開始 </a:t>
            </a:r>
            <a:r>
              <a:rPr lang="ja-JP" altLang="en-US" sz="2800" b="1" dirty="0">
                <a:solidFill>
                  <a:srgbClr val="FF0000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お申し込みは</a:t>
            </a:r>
            <a:r>
              <a:rPr lang="en-US" altLang="ja-JP" sz="2800" b="1" dirty="0">
                <a:solidFill>
                  <a:srgbClr val="FF0000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WEB</a:t>
            </a:r>
            <a:r>
              <a:rPr lang="ja-JP" altLang="en-US" sz="2800" b="1" dirty="0">
                <a:solidFill>
                  <a:srgbClr val="FF0000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で！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HGSSoeiPresenceEB" pitchFamily="18" charset="-128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6834"/>
              </a:solidFill>
              <a:latin typeface="Times New Roman" pitchFamily="18" charset="0"/>
              <a:ea typeface="HGSSoeiPresenceEB" pitchFamily="18" charset="-128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719" y="5919470"/>
            <a:ext cx="5776686" cy="108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2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第３期ユニットリーダー研修募集期間</a:t>
            </a:r>
            <a:endParaRPr lang="en-US" altLang="ja-JP" sz="1500" dirty="0">
              <a:solidFill>
                <a:srgbClr val="40210F"/>
              </a:solidFill>
              <a:latin typeface="MS PMincho" pitchFamily="18" charset="-128"/>
              <a:ea typeface="MS PMincho" pitchFamily="18" charset="-128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ja-JP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2019</a:t>
            </a:r>
            <a:r>
              <a:rPr lang="ja-JP" altLang="en-US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年</a:t>
            </a:r>
            <a:r>
              <a:rPr lang="en-US" altLang="ja-JP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10</a:t>
            </a:r>
            <a:r>
              <a:rPr lang="ja-JP" altLang="en-US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月</a:t>
            </a:r>
            <a:r>
              <a:rPr lang="en-US" altLang="ja-JP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22</a:t>
            </a:r>
            <a:r>
              <a:rPr lang="ja-JP" altLang="en-US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日</a:t>
            </a:r>
            <a:r>
              <a:rPr lang="en-US" altLang="ja-JP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(</a:t>
            </a:r>
            <a:r>
              <a:rPr lang="ja-JP" altLang="en-US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火</a:t>
            </a:r>
            <a:r>
              <a:rPr lang="en-US" altLang="ja-JP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)9:00</a:t>
            </a:r>
            <a:r>
              <a:rPr lang="ja-JP" altLang="en-US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～</a:t>
            </a:r>
            <a:r>
              <a:rPr lang="en-US" altLang="ja-JP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11</a:t>
            </a:r>
            <a:r>
              <a:rPr lang="ja-JP" altLang="en-US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月</a:t>
            </a:r>
            <a:r>
              <a:rPr lang="en-US" altLang="ja-JP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22</a:t>
            </a:r>
            <a:r>
              <a:rPr lang="ja-JP" altLang="en-US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日</a:t>
            </a:r>
            <a:r>
              <a:rPr lang="en-US" altLang="ja-JP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(</a:t>
            </a:r>
            <a:r>
              <a:rPr lang="ja-JP" altLang="en-US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金</a:t>
            </a:r>
            <a:r>
              <a:rPr lang="en-US" altLang="ja-JP" sz="24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)</a:t>
            </a:r>
          </a:p>
        </p:txBody>
      </p:sp>
      <p:sp>
        <p:nvSpPr>
          <p:cNvPr id="13" name="Oval 12"/>
          <p:cNvSpPr/>
          <p:nvPr/>
        </p:nvSpPr>
        <p:spPr>
          <a:xfrm>
            <a:off x="669393" y="2526714"/>
            <a:ext cx="1548000" cy="1224347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　岡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木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０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</p:txBody>
      </p:sp>
      <p:sp>
        <p:nvSpPr>
          <p:cNvPr id="14" name="Oval 13"/>
          <p:cNvSpPr/>
          <p:nvPr/>
        </p:nvSpPr>
        <p:spPr>
          <a:xfrm>
            <a:off x="2243129" y="2512912"/>
            <a:ext cx="1548000" cy="1224000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名古屋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木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15" name="Oval 14"/>
          <p:cNvSpPr/>
          <p:nvPr/>
        </p:nvSpPr>
        <p:spPr>
          <a:xfrm>
            <a:off x="3863257" y="2490232"/>
            <a:ext cx="1548000" cy="1224000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沖　縄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木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23" y="9107713"/>
            <a:ext cx="786502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84703" y="9130557"/>
            <a:ext cx="77586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200" dirty="0">
                <a:solidFill>
                  <a:schemeClr val="bg1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全国個室ユニット型施設推進協議会　　　　　　　    </a:t>
            </a:r>
            <a:r>
              <a:rPr lang="en-US" altLang="ja-JP" sz="20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TEL</a:t>
            </a:r>
            <a:r>
              <a:rPr lang="ja-JP" altLang="en-US" sz="20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　０４５－９２１－０４６２　</a:t>
            </a:r>
            <a:r>
              <a:rPr lang="ja-JP" altLang="en-US" sz="18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住所　</a:t>
            </a:r>
            <a:r>
              <a:rPr lang="ja-JP" altLang="en-US" sz="16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神奈川県横浜市緑区三保町１７１－１</a:t>
            </a:r>
            <a:endParaRPr lang="en-US" altLang="zh-TW" sz="16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  <a:p>
            <a:r>
              <a:rPr lang="en-US" altLang="zh-CN" sz="18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 </a:t>
            </a:r>
            <a:r>
              <a:rPr lang="ja-JP" altLang="en-US" sz="18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　　　　 　 </a:t>
            </a:r>
            <a:r>
              <a:rPr lang="en-US" altLang="ja-JP" sz="18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FAX</a:t>
            </a:r>
            <a:r>
              <a:rPr lang="ja-JP" altLang="en-US" sz="18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　</a:t>
            </a:r>
            <a:r>
              <a:rPr lang="ja-JP" altLang="en-US" sz="20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０４５－９２１－０４７２  　 </a:t>
            </a:r>
            <a:r>
              <a:rPr lang="en-US" altLang="ja-JP" sz="20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Email   info@suishinkyo.net</a:t>
            </a:r>
          </a:p>
          <a:p>
            <a:r>
              <a:rPr lang="ja-JP" altLang="en-US" sz="20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　　　    　 お申込み・お問い合わせ　 </a:t>
            </a:r>
            <a:r>
              <a:rPr lang="en-US" altLang="ja-JP" sz="20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 URL</a:t>
            </a:r>
            <a:r>
              <a:rPr lang="ja-JP" altLang="en-US" sz="20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　　</a:t>
            </a:r>
            <a:r>
              <a:rPr lang="en-US" altLang="ja-JP" sz="20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http</a:t>
            </a:r>
            <a:r>
              <a:rPr lang="en-US" altLang="ja-JP" sz="16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://</a:t>
            </a:r>
            <a:r>
              <a:rPr lang="en-US" altLang="ja-JP" sz="2000" dirty="0">
                <a:solidFill>
                  <a:schemeClr val="bg1"/>
                </a:solidFill>
                <a:latin typeface="MS PMincho" pitchFamily="18" charset="-128"/>
                <a:ea typeface="MS PMincho" pitchFamily="18" charset="-128"/>
              </a:rPr>
              <a:t>suishinkyo.net</a:t>
            </a:r>
            <a:endParaRPr lang="en-US" sz="2000" dirty="0">
              <a:solidFill>
                <a:schemeClr val="bg1"/>
              </a:solidFill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0A19DFB-39B1-4C7D-852C-48A8EB9A1D71}"/>
              </a:ext>
            </a:extLst>
          </p:cNvPr>
          <p:cNvSpPr/>
          <p:nvPr/>
        </p:nvSpPr>
        <p:spPr>
          <a:xfrm>
            <a:off x="398957" y="7050344"/>
            <a:ext cx="6434985" cy="1430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ja-JP" altLang="en-US" sz="2800" u="sng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受講料 </a:t>
            </a:r>
            <a:r>
              <a:rPr lang="en-US" altLang="ja-JP" sz="2800" b="1" u="sng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80,000</a:t>
            </a:r>
            <a:r>
              <a:rPr lang="ja-JP" altLang="en-US" sz="2800" u="sng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円</a:t>
            </a:r>
            <a:r>
              <a:rPr lang="ja-JP" altLang="en-US" sz="20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　　</a:t>
            </a:r>
            <a:endParaRPr lang="en-US" altLang="ja-JP" sz="2000" dirty="0">
              <a:solidFill>
                <a:srgbClr val="40210F"/>
              </a:solidFill>
              <a:latin typeface="Times New Roman" pitchFamily="18" charset="0"/>
              <a:ea typeface="HGSSoeiPresenceEB" pitchFamily="18" charset="-128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ja-JP" altLang="en-US" sz="16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第３期から福島県の施設様も</a:t>
            </a:r>
            <a:endParaRPr lang="en-US" altLang="ja-JP" sz="1600" dirty="0">
              <a:solidFill>
                <a:srgbClr val="40210F"/>
              </a:solidFill>
              <a:latin typeface="Times New Roman" pitchFamily="18" charset="0"/>
              <a:ea typeface="HGSSoeiPresenceEB" pitchFamily="18" charset="-128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ja-JP" altLang="en-US" sz="16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お申込みいただけます</a:t>
            </a:r>
            <a:endParaRPr lang="en-US" altLang="ja-JP" sz="1600" dirty="0">
              <a:solidFill>
                <a:srgbClr val="40210F"/>
              </a:solidFill>
              <a:latin typeface="Times New Roman" pitchFamily="18" charset="0"/>
              <a:ea typeface="HGSSoeiPresenceEB" pitchFamily="18" charset="-128"/>
              <a:cs typeface="Times New Roman" pitchFamily="18" charset="0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F19247EA-895C-4981-9AEB-BC6199E25519}"/>
              </a:ext>
            </a:extLst>
          </p:cNvPr>
          <p:cNvSpPr/>
          <p:nvPr/>
        </p:nvSpPr>
        <p:spPr>
          <a:xfrm>
            <a:off x="5483385" y="2484269"/>
            <a:ext cx="1548000" cy="1224000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　京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木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C9426C-23D1-4269-A834-C6876EA25150}"/>
              </a:ext>
            </a:extLst>
          </p:cNvPr>
          <p:cNvSpPr txBox="1"/>
          <p:nvPr/>
        </p:nvSpPr>
        <p:spPr>
          <a:xfrm>
            <a:off x="919009" y="8706514"/>
            <a:ext cx="6218268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※</a:t>
            </a:r>
            <a:r>
              <a:rPr kumimoji="1" lang="ja-JP" altLang="en-US" dirty="0">
                <a:solidFill>
                  <a:srgbClr val="FF0000"/>
                </a:solidFill>
              </a:rPr>
              <a:t>尚、実習先のご希望は先着順とさせていただきます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92A24D-9CD7-496B-9048-CA8CF0338B36}"/>
              </a:ext>
            </a:extLst>
          </p:cNvPr>
          <p:cNvSpPr/>
          <p:nvPr/>
        </p:nvSpPr>
        <p:spPr>
          <a:xfrm>
            <a:off x="734671" y="3868123"/>
            <a:ext cx="63159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6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座学２日＋実地研修３日＋プレゼン１日</a:t>
            </a:r>
            <a:endParaRPr lang="ja-JP" altLang="en-US" sz="26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CCA862B-E8EA-49E8-91B3-4FD5EFE59879}"/>
              </a:ext>
            </a:extLst>
          </p:cNvPr>
          <p:cNvSpPr/>
          <p:nvPr/>
        </p:nvSpPr>
        <p:spPr>
          <a:xfrm>
            <a:off x="728687" y="744099"/>
            <a:ext cx="6340197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800" b="1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ユニットリーダー研修</a:t>
            </a:r>
            <a:endParaRPr lang="en-US" altLang="ja-JP" sz="4800" b="1" dirty="0">
              <a:solidFill>
                <a:srgbClr val="40210F"/>
              </a:solidFill>
              <a:latin typeface="Times New Roman" pitchFamily="18" charset="0"/>
              <a:ea typeface="HGSSoeiPresenceEB" pitchFamily="18" charset="-128"/>
              <a:cs typeface="Times New Roman" pitchFamily="18" charset="0"/>
            </a:endParaRPr>
          </a:p>
          <a:p>
            <a:pPr algn="ctr"/>
            <a:endParaRPr lang="en-US" altLang="ja-JP" sz="2000" dirty="0">
              <a:solidFill>
                <a:srgbClr val="40210F"/>
              </a:solidFill>
              <a:latin typeface="Times New Roman" pitchFamily="18" charset="0"/>
              <a:ea typeface="HGSSoeiPresenceEB" pitchFamily="18" charset="-128"/>
              <a:cs typeface="Times New Roman" pitchFamily="18" charset="0"/>
            </a:endParaRPr>
          </a:p>
          <a:p>
            <a:pPr algn="ctr"/>
            <a:r>
              <a:rPr lang="ja-JP" altLang="en-US" sz="3600" dirty="0">
                <a:solidFill>
                  <a:srgbClr val="40210F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座学日程</a:t>
            </a:r>
            <a:endParaRPr lang="ja-JP" altLang="en-US" sz="3600" dirty="0"/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CD2D5EC4-106C-4F9E-A4D4-47B6D0EE1624}"/>
              </a:ext>
            </a:extLst>
          </p:cNvPr>
          <p:cNvSpPr/>
          <p:nvPr/>
        </p:nvSpPr>
        <p:spPr>
          <a:xfrm>
            <a:off x="3526925" y="7136258"/>
            <a:ext cx="3270286" cy="1077469"/>
          </a:xfrm>
          <a:prstGeom prst="wedgeEllipseCallout">
            <a:avLst>
              <a:gd name="adj1" fmla="val -50502"/>
              <a:gd name="adj2" fmla="val -297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以前より</a:t>
            </a: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20,000</a:t>
            </a:r>
            <a:r>
              <a:rPr lang="ja-JP" altLang="en-US" sz="2000" dirty="0">
                <a:solidFill>
                  <a:srgbClr val="FF0000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円</a:t>
            </a:r>
            <a:endParaRPr lang="en-US" altLang="ja-JP" sz="2000" dirty="0">
              <a:solidFill>
                <a:srgbClr val="FF0000"/>
              </a:solidFill>
              <a:latin typeface="Times New Roman" pitchFamily="18" charset="0"/>
              <a:ea typeface="HGSSoeiPresenceEB" pitchFamily="18" charset="-128"/>
              <a:cs typeface="Times New Roman" pitchFamily="18" charset="0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Times New Roman" pitchFamily="18" charset="0"/>
                <a:ea typeface="HGSSoeiPresenceEB" pitchFamily="18" charset="-128"/>
                <a:cs typeface="Times New Roman" pitchFamily="18" charset="0"/>
              </a:rPr>
              <a:t>お安くなりました！</a:t>
            </a:r>
            <a:endParaRPr lang="en-US" altLang="ja-JP" sz="2000" dirty="0">
              <a:solidFill>
                <a:schemeClr val="tx1"/>
              </a:solidFill>
              <a:latin typeface="Times New Roman" pitchFamily="18" charset="0"/>
              <a:ea typeface="HGSSoeiPresenceEB" pitchFamily="18" charset="-128"/>
              <a:cs typeface="Times New Roman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3AC4F4C-B72D-4A23-ADF2-FF1B264122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85" y="6856667"/>
            <a:ext cx="1046193" cy="13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