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80288" cy="10261600"/>
  <p:notesSz cx="6807200" cy="9939338"/>
  <p:defaultTextStyle>
    <a:defPPr>
      <a:defRPr lang="ja-JP"/>
    </a:defPPr>
    <a:lvl1pPr marL="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6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3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595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459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32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19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05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919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3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EA94"/>
    <a:srgbClr val="FFFF99"/>
    <a:srgbClr val="FF6600"/>
    <a:srgbClr val="99CCFF"/>
    <a:srgbClr val="FFCCFF"/>
    <a:srgbClr val="B3F1D1"/>
    <a:srgbClr val="FFFFCC"/>
    <a:srgbClr val="FFFF66"/>
    <a:srgbClr val="DD095A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 varScale="1">
        <p:scale>
          <a:sx n="71" d="100"/>
          <a:sy n="71" d="100"/>
        </p:scale>
        <p:origin x="3066" y="72"/>
      </p:cViewPr>
      <p:guideLst>
        <p:guide orient="horz" pos="3232"/>
        <p:guide pos="2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678" cy="497461"/>
          </a:xfrm>
          <a:prstGeom prst="rect">
            <a:avLst/>
          </a:prstGeom>
        </p:spPr>
        <p:txBody>
          <a:bodyPr vert="horz" lIns="62978" tIns="31489" rIns="62978" bIns="3148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4"/>
            <a:ext cx="2950765" cy="497461"/>
          </a:xfrm>
          <a:prstGeom prst="rect">
            <a:avLst/>
          </a:prstGeom>
        </p:spPr>
        <p:txBody>
          <a:bodyPr vert="horz" lIns="62978" tIns="31489" rIns="62978" bIns="31489" rtlCol="0"/>
          <a:lstStyle>
            <a:lvl1pPr algn="r">
              <a:defRPr sz="800"/>
            </a:lvl1pPr>
          </a:lstStyle>
          <a:p>
            <a:fld id="{73CCAB77-8486-4BE8-B579-959C81808EB1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65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8" tIns="31489" rIns="62978" bIns="3148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3" y="4720942"/>
            <a:ext cx="5445978" cy="4472757"/>
          </a:xfrm>
          <a:prstGeom prst="rect">
            <a:avLst/>
          </a:prstGeom>
        </p:spPr>
        <p:txBody>
          <a:bodyPr vert="horz" lIns="62978" tIns="31489" rIns="62978" bIns="3148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783"/>
            <a:ext cx="2949678" cy="496363"/>
          </a:xfrm>
          <a:prstGeom prst="rect">
            <a:avLst/>
          </a:prstGeom>
        </p:spPr>
        <p:txBody>
          <a:bodyPr vert="horz" lIns="62978" tIns="31489" rIns="62978" bIns="3148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783"/>
            <a:ext cx="2950765" cy="496363"/>
          </a:xfrm>
          <a:prstGeom prst="rect">
            <a:avLst/>
          </a:prstGeom>
        </p:spPr>
        <p:txBody>
          <a:bodyPr vert="horz" lIns="62978" tIns="31489" rIns="62978" bIns="31489" rtlCol="0" anchor="b"/>
          <a:lstStyle>
            <a:lvl1pPr algn="r">
              <a:defRPr sz="800"/>
            </a:lvl1pPr>
          </a:lstStyle>
          <a:p>
            <a:fld id="{D903C4B5-13CF-4E7C-855A-F7C2341223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28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886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73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595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5459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32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19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05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0919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6525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3C4B5-13CF-4E7C-855A-F7C23412234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3" y="3187755"/>
            <a:ext cx="6273244" cy="219959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6" y="5814911"/>
            <a:ext cx="5166203" cy="26224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013034" y="548715"/>
            <a:ext cx="1245425" cy="1167257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6766" y="548715"/>
            <a:ext cx="3613266" cy="116725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3" y="6594028"/>
            <a:ext cx="6273244" cy="2038069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82993" y="4349310"/>
            <a:ext cx="6273244" cy="224472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788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4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3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1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0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0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76762" y="3192505"/>
            <a:ext cx="2429345" cy="90287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29113" y="3192505"/>
            <a:ext cx="2429345" cy="90287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59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17" y="2296989"/>
            <a:ext cx="3260909" cy="9572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4" indent="0">
              <a:buNone/>
              <a:defRPr sz="2200" b="1"/>
            </a:lvl2pPr>
            <a:lvl3pPr marL="957730" indent="0">
              <a:buNone/>
              <a:defRPr sz="1900" b="1"/>
            </a:lvl3pPr>
            <a:lvl4pPr marL="1436595" indent="0">
              <a:buNone/>
              <a:defRPr sz="1600" b="1"/>
            </a:lvl4pPr>
            <a:lvl5pPr marL="1915459" indent="0">
              <a:buNone/>
              <a:defRPr sz="1600" b="1"/>
            </a:lvl5pPr>
            <a:lvl6pPr marL="2394324" indent="0">
              <a:buNone/>
              <a:defRPr sz="1600" b="1"/>
            </a:lvl6pPr>
            <a:lvl7pPr marL="2873190" indent="0">
              <a:buNone/>
              <a:defRPr sz="1600" b="1"/>
            </a:lvl7pPr>
            <a:lvl8pPr marL="3352054" indent="0">
              <a:buNone/>
              <a:defRPr sz="1600" b="1"/>
            </a:lvl8pPr>
            <a:lvl9pPr marL="38309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9017" y="3254258"/>
            <a:ext cx="3260909" cy="59122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749086" y="2296989"/>
            <a:ext cx="3262190" cy="9572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4" indent="0">
              <a:buNone/>
              <a:defRPr sz="2200" b="1"/>
            </a:lvl2pPr>
            <a:lvl3pPr marL="957730" indent="0">
              <a:buNone/>
              <a:defRPr sz="1900" b="1"/>
            </a:lvl3pPr>
            <a:lvl4pPr marL="1436595" indent="0">
              <a:buNone/>
              <a:defRPr sz="1600" b="1"/>
            </a:lvl4pPr>
            <a:lvl5pPr marL="1915459" indent="0">
              <a:buNone/>
              <a:defRPr sz="1600" b="1"/>
            </a:lvl5pPr>
            <a:lvl6pPr marL="2394324" indent="0">
              <a:buNone/>
              <a:defRPr sz="1600" b="1"/>
            </a:lvl6pPr>
            <a:lvl7pPr marL="2873190" indent="0">
              <a:buNone/>
              <a:defRPr sz="1600" b="1"/>
            </a:lvl7pPr>
            <a:lvl8pPr marL="3352054" indent="0">
              <a:buNone/>
              <a:defRPr sz="1600" b="1"/>
            </a:lvl8pPr>
            <a:lvl9pPr marL="38309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749086" y="3254258"/>
            <a:ext cx="3262190" cy="59122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7" y="408567"/>
            <a:ext cx="2428063" cy="173877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5490" y="408570"/>
            <a:ext cx="4125788" cy="875799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9017" y="2147338"/>
            <a:ext cx="2428063" cy="7019222"/>
          </a:xfrm>
        </p:spPr>
        <p:txBody>
          <a:bodyPr/>
          <a:lstStyle>
            <a:lvl1pPr marL="0" indent="0">
              <a:buNone/>
              <a:defRPr sz="1400"/>
            </a:lvl1pPr>
            <a:lvl2pPr marL="478864" indent="0">
              <a:buNone/>
              <a:defRPr sz="1300"/>
            </a:lvl2pPr>
            <a:lvl3pPr marL="957730" indent="0">
              <a:buNone/>
              <a:defRPr sz="1000"/>
            </a:lvl3pPr>
            <a:lvl4pPr marL="1436595" indent="0">
              <a:buNone/>
              <a:defRPr sz="1000"/>
            </a:lvl4pPr>
            <a:lvl5pPr marL="1915459" indent="0">
              <a:buNone/>
              <a:defRPr sz="1000"/>
            </a:lvl5pPr>
            <a:lvl6pPr marL="2394324" indent="0">
              <a:buNone/>
              <a:defRPr sz="1000"/>
            </a:lvl6pPr>
            <a:lvl7pPr marL="2873190" indent="0">
              <a:buNone/>
              <a:defRPr sz="1000"/>
            </a:lvl7pPr>
            <a:lvl8pPr marL="3352054" indent="0">
              <a:buNone/>
              <a:defRPr sz="1000"/>
            </a:lvl8pPr>
            <a:lvl9pPr marL="383091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8" y="7183122"/>
            <a:ext cx="4428173" cy="8480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46588" y="916894"/>
            <a:ext cx="4428173" cy="6156960"/>
          </a:xfrm>
        </p:spPr>
        <p:txBody>
          <a:bodyPr/>
          <a:lstStyle>
            <a:lvl1pPr marL="0" indent="0">
              <a:buNone/>
              <a:defRPr sz="3400"/>
            </a:lvl1pPr>
            <a:lvl2pPr marL="478864" indent="0">
              <a:buNone/>
              <a:defRPr sz="2900"/>
            </a:lvl2pPr>
            <a:lvl3pPr marL="957730" indent="0">
              <a:buNone/>
              <a:defRPr sz="2500"/>
            </a:lvl3pPr>
            <a:lvl4pPr marL="1436595" indent="0">
              <a:buNone/>
              <a:defRPr sz="2200"/>
            </a:lvl4pPr>
            <a:lvl5pPr marL="1915459" indent="0">
              <a:buNone/>
              <a:defRPr sz="2200"/>
            </a:lvl5pPr>
            <a:lvl6pPr marL="2394324" indent="0">
              <a:buNone/>
              <a:defRPr sz="2200"/>
            </a:lvl6pPr>
            <a:lvl7pPr marL="2873190" indent="0">
              <a:buNone/>
              <a:defRPr sz="2200"/>
            </a:lvl7pPr>
            <a:lvl8pPr marL="3352054" indent="0">
              <a:buNone/>
              <a:defRPr sz="2200"/>
            </a:lvl8pPr>
            <a:lvl9pPr marL="3830919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46588" y="8031128"/>
            <a:ext cx="4428173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78864" indent="0">
              <a:buNone/>
              <a:defRPr sz="1300"/>
            </a:lvl2pPr>
            <a:lvl3pPr marL="957730" indent="0">
              <a:buNone/>
              <a:defRPr sz="1000"/>
            </a:lvl3pPr>
            <a:lvl4pPr marL="1436595" indent="0">
              <a:buNone/>
              <a:defRPr sz="1000"/>
            </a:lvl4pPr>
            <a:lvl5pPr marL="1915459" indent="0">
              <a:buNone/>
              <a:defRPr sz="1000"/>
            </a:lvl5pPr>
            <a:lvl6pPr marL="2394324" indent="0">
              <a:buNone/>
              <a:defRPr sz="1000"/>
            </a:lvl6pPr>
            <a:lvl7pPr marL="2873190" indent="0">
              <a:buNone/>
              <a:defRPr sz="1000"/>
            </a:lvl7pPr>
            <a:lvl8pPr marL="3352054" indent="0">
              <a:buNone/>
              <a:defRPr sz="1000"/>
            </a:lvl8pPr>
            <a:lvl9pPr marL="383091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59" cy="1710267"/>
          </a:xfrm>
          <a:prstGeom prst="rect">
            <a:avLst/>
          </a:prstGeom>
        </p:spPr>
        <p:txBody>
          <a:bodyPr vert="horz" lIns="95773" tIns="47886" rIns="95773" bIns="478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15" y="2394377"/>
            <a:ext cx="6642259" cy="6772181"/>
          </a:xfrm>
          <a:prstGeom prst="rect">
            <a:avLst/>
          </a:prstGeom>
        </p:spPr>
        <p:txBody>
          <a:bodyPr vert="horz" lIns="95773" tIns="47886" rIns="95773" bIns="478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9015" y="9510989"/>
            <a:ext cx="1722067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F36D-5DEE-4C36-8441-CC5D24A9A19C}" type="datetimeFigureOut">
              <a:rPr kumimoji="1" lang="ja-JP" altLang="en-US" smtClean="0"/>
              <a:pPr/>
              <a:t>2018/7/12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21603" y="9510989"/>
            <a:ext cx="2337091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289208" y="9510989"/>
            <a:ext cx="1722067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3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49" indent="-359149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56" indent="-299290" algn="l" defTabSz="957730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63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027" indent="-239432" algn="l" defTabSz="95773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92" indent="-239432" algn="l" defTabSz="95773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758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622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486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51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6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3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95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59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32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9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05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19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75605" y="2805202"/>
            <a:ext cx="7286947" cy="1974144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1600" dirty="0" smtClean="0"/>
              <a:t>　 被災により、利用者さんが被保険者証・負担割合証を紛失又は自宅等に残したまま避難し、提示できない場合でも</a:t>
            </a:r>
            <a:r>
              <a:rPr lang="ja-JP" altLang="en-US" sz="1600" dirty="0" smtClean="0"/>
              <a:t>、利用者</a:t>
            </a:r>
            <a:r>
              <a:rPr lang="ja-JP" altLang="en-US" sz="1600" dirty="0" smtClean="0"/>
              <a:t>さんの</a:t>
            </a:r>
            <a:endParaRPr lang="en-US" altLang="ja-JP" sz="1600" dirty="0" smtClean="0"/>
          </a:p>
          <a:p>
            <a:pPr>
              <a:spcBef>
                <a:spcPts val="600"/>
              </a:spcBef>
            </a:pPr>
            <a:r>
              <a:rPr lang="ja-JP" altLang="en-US" sz="1600" dirty="0" smtClean="0">
                <a:latin typeface="+mj-ea"/>
                <a:ea typeface="+mj-ea"/>
              </a:rPr>
              <a:t>　・氏名</a:t>
            </a:r>
            <a:endParaRPr lang="en-US" altLang="ja-JP" sz="1600" dirty="0" smtClean="0">
              <a:latin typeface="+mj-ea"/>
              <a:ea typeface="+mj-ea"/>
            </a:endParaRPr>
          </a:p>
          <a:p>
            <a:r>
              <a:rPr lang="ja-JP" altLang="en-US" sz="1600" dirty="0" smtClean="0">
                <a:latin typeface="+mj-ea"/>
                <a:ea typeface="+mj-ea"/>
              </a:rPr>
              <a:t>　・生年月日</a:t>
            </a:r>
            <a:endParaRPr lang="en-US" altLang="ja-JP" sz="1600" dirty="0" smtClean="0">
              <a:latin typeface="+mj-ea"/>
              <a:ea typeface="+mj-ea"/>
            </a:endParaRPr>
          </a:p>
          <a:p>
            <a:r>
              <a:rPr lang="ja-JP" altLang="en-US" sz="1600" dirty="0">
                <a:latin typeface="+mj-ea"/>
                <a:ea typeface="+mj-ea"/>
              </a:rPr>
              <a:t>　</a:t>
            </a:r>
            <a:r>
              <a:rPr lang="ja-JP" altLang="en-US" sz="1600" dirty="0" smtClean="0">
                <a:latin typeface="+mj-ea"/>
                <a:ea typeface="+mj-ea"/>
              </a:rPr>
              <a:t>・住所</a:t>
            </a:r>
            <a:endParaRPr lang="en-US" altLang="ja-JP" sz="1600" dirty="0" smtClean="0">
              <a:latin typeface="+mj-ea"/>
              <a:ea typeface="+mj-ea"/>
            </a:endParaRPr>
          </a:p>
          <a:p>
            <a:r>
              <a:rPr lang="ja-JP" altLang="en-US" sz="1600" dirty="0" smtClean="0">
                <a:latin typeface="+mj-ea"/>
                <a:ea typeface="+mj-ea"/>
              </a:rPr>
              <a:t>　・負担割合</a:t>
            </a:r>
            <a:endParaRPr lang="en-US" altLang="ja-JP" sz="1200" dirty="0" smtClean="0">
              <a:latin typeface="+mj-ea"/>
              <a:ea typeface="+mj-ea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 smtClean="0"/>
              <a:t>を確認し、</a:t>
            </a:r>
            <a:r>
              <a:rPr lang="ja-JP" altLang="en-US" sz="1600" u="heavy" dirty="0" smtClean="0"/>
              <a:t>介護サービスとして取り扱います。</a:t>
            </a:r>
            <a:endParaRPr lang="en-US" altLang="ja-JP" sz="1600" u="heavy" dirty="0" smtClean="0"/>
          </a:p>
        </p:txBody>
      </p:sp>
      <p:grpSp>
        <p:nvGrpSpPr>
          <p:cNvPr id="3" name="グループ化 2"/>
          <p:cNvGrpSpPr/>
          <p:nvPr/>
        </p:nvGrpSpPr>
        <p:grpSpPr>
          <a:xfrm>
            <a:off x="213461" y="6062869"/>
            <a:ext cx="7092974" cy="4167052"/>
            <a:chOff x="213461" y="6362026"/>
            <a:chExt cx="7092974" cy="4167052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213461" y="6362026"/>
              <a:ext cx="7092974" cy="4167052"/>
            </a:xfrm>
            <a:prstGeom prst="rect">
              <a:avLst/>
            </a:prstGeom>
            <a:noFill/>
          </p:spPr>
          <p:txBody>
            <a:bodyPr wrap="square" lIns="95773" tIns="47886" rIns="95773" bIns="47886" rtlCol="0">
              <a:spAutoFit/>
            </a:bodyPr>
            <a:lstStyle/>
            <a:p>
              <a:pPr lvl="0"/>
              <a:r>
                <a:rPr lang="ja-JP" altLang="en-US" sz="1600" dirty="0" smtClean="0">
                  <a:latin typeface="ＭＳ Ｐゴシック 本文"/>
                </a:rPr>
                <a:t>　 以下の（１）（２）の両方に該当する利用者さん</a:t>
              </a:r>
              <a:r>
                <a:rPr lang="ja-JP" altLang="en-US" sz="1600" dirty="0">
                  <a:latin typeface="ＭＳ Ｐゴシック 本文"/>
                </a:rPr>
                <a:t>から</a:t>
              </a:r>
              <a:r>
                <a:rPr lang="ja-JP" altLang="en-US" sz="1600" dirty="0" smtClean="0">
                  <a:latin typeface="ＭＳ Ｐゴシック 本文"/>
                </a:rPr>
                <a:t>は、窓口で</a:t>
              </a:r>
              <a:r>
                <a:rPr lang="ja-JP" altLang="en-US" sz="1600" u="heavy" dirty="0" smtClean="0">
                  <a:latin typeface="ＭＳ Ｐゴシック 本文"/>
                </a:rPr>
                <a:t>利用料を受け取る必要はありません</a:t>
              </a:r>
              <a:r>
                <a:rPr lang="ja-JP" altLang="en-US" sz="1600" dirty="0" smtClean="0">
                  <a:latin typeface="ＭＳ Ｐゴシック 本文"/>
                </a:rPr>
                <a:t>。</a:t>
              </a:r>
              <a:r>
                <a:rPr lang="ja-JP" altLang="en-US" sz="1400" dirty="0" smtClean="0">
                  <a:latin typeface="ＭＳ Ｐゴシック 本文"/>
                </a:rPr>
                <a:t>（被災地以外の介護サービス事業所を利用</a:t>
              </a:r>
              <a:r>
                <a:rPr lang="ja-JP" altLang="en-US" sz="1400" dirty="0">
                  <a:latin typeface="ＭＳ Ｐゴシック 本文"/>
                </a:rPr>
                <a:t>された</a:t>
              </a:r>
              <a:r>
                <a:rPr lang="ja-JP" altLang="en-US" sz="1400" dirty="0" smtClean="0">
                  <a:latin typeface="ＭＳ Ｐゴシック 本文"/>
                </a:rPr>
                <a:t>場合も同様です。）</a:t>
              </a:r>
              <a:endParaRPr lang="en-US" altLang="ja-JP" sz="1600" dirty="0">
                <a:latin typeface="ＭＳ Ｐゴシック 本文"/>
              </a:endParaRPr>
            </a:p>
            <a:p>
              <a:pPr lvl="0"/>
              <a:r>
                <a:rPr lang="ja-JP" altLang="en-US" sz="1600" dirty="0" smtClean="0">
                  <a:latin typeface="ＭＳ Ｐゴシック 本文"/>
                </a:rPr>
                <a:t>　</a:t>
              </a:r>
              <a:r>
                <a:rPr lang="en-US" altLang="ja-JP" sz="1200" dirty="0" smtClean="0">
                  <a:latin typeface="ＭＳ Ｐゴシック 本文"/>
                </a:rPr>
                <a:t>※</a:t>
              </a:r>
              <a:r>
                <a:rPr lang="ja-JP" altLang="en-US" sz="1200" dirty="0">
                  <a:latin typeface="ＭＳ Ｐゴシック 本文"/>
                </a:rPr>
                <a:t>　</a:t>
              </a:r>
              <a:r>
                <a:rPr lang="ja-JP" altLang="en-US" sz="1200" dirty="0" smtClean="0">
                  <a:latin typeface="ＭＳ Ｐゴシック 本文"/>
                </a:rPr>
                <a:t>施設に入所されている方の食費・居住費については、従来どおり支払いを受けてください。</a:t>
              </a:r>
              <a:endParaRPr lang="en-US" altLang="ja-JP" sz="1200" dirty="0" smtClean="0">
                <a:latin typeface="ＭＳ Ｐゴシック 本文"/>
              </a:endParaRPr>
            </a:p>
            <a:p>
              <a:endParaRPr lang="en-US" altLang="ja-JP" sz="800" dirty="0" smtClean="0">
                <a:latin typeface="ＭＳ Ｐゴシック 本文"/>
              </a:endParaRPr>
            </a:p>
            <a:p>
              <a:pPr marL="363538" indent="-363538"/>
              <a:r>
                <a:rPr lang="ja-JP" altLang="en-US" sz="1600" dirty="0" smtClean="0">
                  <a:latin typeface="ＭＳ Ｐゴシック 本文"/>
                </a:rPr>
                <a:t>　（１）平成</a:t>
              </a:r>
              <a:r>
                <a:rPr lang="en-US" altLang="ja-JP" sz="1600" dirty="0" smtClean="0">
                  <a:latin typeface="ＭＳ Ｐゴシック 本文"/>
                </a:rPr>
                <a:t>30</a:t>
              </a:r>
              <a:r>
                <a:rPr lang="ja-JP" altLang="en-US" sz="1600" dirty="0" smtClean="0">
                  <a:latin typeface="ＭＳ Ｐゴシック 本文"/>
                </a:rPr>
                <a:t>年７月豪雨により災害救助法が適用</a:t>
              </a:r>
              <a:r>
                <a:rPr lang="ja-JP" altLang="en-US" sz="1600" dirty="0" smtClean="0">
                  <a:latin typeface="ＭＳ Ｐゴシック 本文"/>
                </a:rPr>
                <a:t>された一部の市町村の</a:t>
              </a:r>
              <a:r>
                <a:rPr lang="ja-JP" altLang="en-US" sz="1600" dirty="0" smtClean="0">
                  <a:latin typeface="ＭＳ Ｐゴシック 本文"/>
                </a:rPr>
                <a:t>介護保険に加入されている方</a:t>
              </a:r>
              <a:endParaRPr lang="en-US" altLang="ja-JP" sz="1600" dirty="0" smtClean="0">
                <a:latin typeface="ＭＳ Ｐゴシック 本文"/>
              </a:endParaRPr>
            </a:p>
            <a:p>
              <a:pPr lvl="0"/>
              <a:r>
                <a:rPr lang="ja-JP" altLang="en-US" sz="1200" dirty="0">
                  <a:solidFill>
                    <a:prstClr val="black"/>
                  </a:solidFill>
                </a:rPr>
                <a:t>　</a:t>
              </a:r>
              <a:r>
                <a:rPr lang="ja-JP" altLang="en-US" sz="1200" dirty="0"/>
                <a:t>　　</a:t>
              </a:r>
              <a:r>
                <a:rPr lang="ja-JP" altLang="en-US" sz="1200" dirty="0">
                  <a:latin typeface="ＭＳ Ｐゴシック" panose="020B0600070205080204" pitchFamily="50" charset="-128"/>
                </a:rPr>
                <a:t>（詳細は、厚生労働省</a:t>
              </a:r>
              <a:r>
                <a:rPr lang="en-US" altLang="ja-JP" sz="1200" dirty="0">
                  <a:latin typeface="ＭＳ Ｐゴシック" panose="020B0600070205080204" pitchFamily="50" charset="-128"/>
                </a:rPr>
                <a:t>HP</a:t>
              </a:r>
              <a:r>
                <a:rPr lang="ja-JP" altLang="en-US" sz="1200" dirty="0">
                  <a:latin typeface="ＭＳ Ｐゴシック" panose="020B0600070205080204" pitchFamily="50" charset="-128"/>
                </a:rPr>
                <a:t>「</a:t>
              </a:r>
              <a:r>
                <a:rPr lang="zh-TW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平成</a:t>
              </a:r>
              <a:r>
                <a:rPr lang="en-US" altLang="zh-TW" sz="1200" dirty="0" smtClean="0">
                  <a:latin typeface="ＭＳ Ｐゴシック" panose="020B0600070205080204" pitchFamily="50" charset="-128"/>
                </a:rPr>
                <a:t>30</a:t>
              </a:r>
              <a:r>
                <a:rPr lang="zh-TW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lang="ja-JP" altLang="en-US" sz="1200" dirty="0">
                  <a:latin typeface="ＭＳ Ｐゴシック" panose="020B0600070205080204" pitchFamily="50" charset="-128"/>
                </a:rPr>
                <a:t>７月豪雨</a:t>
              </a:r>
              <a:r>
                <a:rPr lang="zh-TW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関連情報</a:t>
              </a:r>
              <a:r>
                <a:rPr lang="ja-JP" altLang="en-US" sz="1200" dirty="0">
                  <a:latin typeface="ＭＳ Ｐゴシック" panose="020B0600070205080204" pitchFamily="50" charset="-128"/>
                </a:rPr>
                <a:t>」における「</a:t>
              </a:r>
              <a:r>
                <a:rPr lang="zh-TW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平成</a:t>
              </a:r>
              <a:r>
                <a:rPr lang="en-US" altLang="zh-TW" sz="1200" dirty="0" smtClean="0">
                  <a:latin typeface="ＭＳ Ｐゴシック" panose="020B0600070205080204" pitchFamily="50" charset="-128"/>
                </a:rPr>
                <a:t>30</a:t>
              </a:r>
              <a:r>
                <a:rPr lang="zh-TW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</a:t>
              </a:r>
              <a:r>
                <a:rPr lang="ja-JP" altLang="en-US" sz="1200" dirty="0">
                  <a:latin typeface="ＭＳ Ｐゴシック" panose="020B0600070205080204" pitchFamily="50" charset="-128"/>
                </a:rPr>
                <a:t>７月豪雨で被災された</a:t>
              </a:r>
              <a:endParaRPr lang="en-US" altLang="ja-JP" sz="1200" dirty="0">
                <a:latin typeface="ＭＳ Ｐゴシック" panose="020B0600070205080204" pitchFamily="50" charset="-128"/>
              </a:endParaRPr>
            </a:p>
            <a:p>
              <a:pPr lvl="0"/>
              <a:r>
                <a:rPr lang="ja-JP" altLang="en-US" sz="1200" dirty="0">
                  <a:latin typeface="ＭＳ Ｐゴシック" panose="020B0600070205080204" pitchFamily="50" charset="-128"/>
                </a:rPr>
                <a:t>　　　　皆様の医療機関等での受診の際のご負担が猶予されます」で確認できます。）</a:t>
              </a:r>
              <a:endParaRPr lang="en-US" altLang="ja-JP" sz="1200" dirty="0">
                <a:latin typeface="ＭＳ Ｐゴシック" panose="020B0600070205080204" pitchFamily="50" charset="-128"/>
              </a:endParaRPr>
            </a:p>
            <a:p>
              <a:pPr marL="363538" indent="-363538"/>
              <a:endParaRPr lang="en-US" altLang="ja-JP" sz="1600" dirty="0" smtClean="0">
                <a:latin typeface="ＭＳ Ｐゴシック 本文"/>
              </a:endParaRPr>
            </a:p>
            <a:p>
              <a:pPr>
                <a:spcBef>
                  <a:spcPts val="300"/>
                </a:spcBef>
              </a:pPr>
              <a:r>
                <a:rPr lang="ja-JP" altLang="en-US" sz="1600" dirty="0">
                  <a:latin typeface="ＭＳ Ｐゴシック 本文"/>
                </a:rPr>
                <a:t>　</a:t>
              </a:r>
              <a:r>
                <a:rPr lang="ja-JP" altLang="en-US" sz="1600" dirty="0" smtClean="0">
                  <a:latin typeface="ＭＳ Ｐゴシック 本文"/>
                </a:rPr>
                <a:t>（２）以下のいずれかに該当する旨を申し出た方</a:t>
              </a:r>
              <a:endParaRPr lang="en-US" altLang="ja-JP" sz="1600" dirty="0" smtClean="0">
                <a:latin typeface="ＭＳ Ｐゴシック 本文"/>
              </a:endParaRPr>
            </a:p>
            <a:p>
              <a:r>
                <a:rPr lang="ja-JP" altLang="en-US" sz="1600" dirty="0">
                  <a:latin typeface="ＭＳ Ｐゴシック 本文"/>
                </a:rPr>
                <a:t>　</a:t>
              </a:r>
              <a:r>
                <a:rPr lang="ja-JP" altLang="en-US" sz="1600" dirty="0" smtClean="0">
                  <a:latin typeface="ＭＳ Ｐゴシック 本文"/>
                </a:rPr>
                <a:t>　　①</a:t>
              </a:r>
              <a:r>
                <a:rPr lang="ja-JP" altLang="en-US" sz="1600" dirty="0">
                  <a:latin typeface="ＭＳ Ｐゴシック 本文"/>
                </a:rPr>
                <a:t>　住家の全半壊、全半焼、床上浸水又はこれに準ずる被災を</a:t>
              </a:r>
              <a:r>
                <a:rPr lang="ja-JP" altLang="en-US" sz="1600" dirty="0" smtClean="0">
                  <a:latin typeface="ＭＳ Ｐゴシック 本文"/>
                </a:rPr>
                <a:t>した</a:t>
              </a:r>
              <a:r>
                <a:rPr lang="ja-JP" altLang="en-US" sz="1600" dirty="0" smtClean="0">
                  <a:latin typeface="ＭＳ Ｐゴシック 本文"/>
                </a:rPr>
                <a:t>旨</a:t>
              </a:r>
              <a:endParaRPr lang="en-US" altLang="ja-JP" sz="1600" dirty="0" smtClean="0">
                <a:latin typeface="ＭＳ Ｐゴシック 本文"/>
              </a:endParaRPr>
            </a:p>
            <a:p>
              <a:r>
                <a:rPr lang="ja-JP" altLang="en-US" sz="1600" dirty="0" smtClean="0">
                  <a:latin typeface="ＭＳ Ｐゴシック 本文"/>
                </a:rPr>
                <a:t>　　　　　　</a:t>
              </a:r>
              <a:r>
                <a:rPr lang="en-US" altLang="ja-JP" sz="1600" dirty="0" smtClean="0">
                  <a:latin typeface="ＭＳ Ｐゴシック 本文"/>
                </a:rPr>
                <a:t>※</a:t>
              </a:r>
              <a:r>
                <a:rPr lang="ja-JP" altLang="en-US" sz="1600" dirty="0">
                  <a:latin typeface="ＭＳ Ｐゴシック 本文"/>
                </a:rPr>
                <a:t>罹災証明書の提示は必要なく、窓口での口答申告で</a:t>
              </a:r>
              <a:r>
                <a:rPr lang="ja-JP" altLang="en-US" sz="1600" dirty="0" smtClean="0">
                  <a:latin typeface="ＭＳ Ｐゴシック 本文"/>
                </a:rPr>
                <a:t>よい</a:t>
              </a:r>
              <a:endParaRPr lang="ja-JP" altLang="en-US" sz="1600" dirty="0">
                <a:latin typeface="ＭＳ Ｐゴシック 本文"/>
              </a:endParaRPr>
            </a:p>
            <a:p>
              <a:r>
                <a:rPr lang="ja-JP" altLang="en-US" sz="1600" dirty="0" smtClean="0">
                  <a:latin typeface="ＭＳ Ｐゴシック 本文"/>
                </a:rPr>
                <a:t>　　　②</a:t>
              </a:r>
              <a:r>
                <a:rPr lang="ja-JP" altLang="en-US" sz="1600" dirty="0">
                  <a:latin typeface="ＭＳ Ｐゴシック 本文"/>
                </a:rPr>
                <a:t>　主たる生計維持者が死亡し又は重篤な傷病を</a:t>
              </a:r>
              <a:r>
                <a:rPr lang="ja-JP" altLang="en-US" sz="1600" dirty="0" smtClean="0">
                  <a:latin typeface="ＭＳ Ｐゴシック 本文"/>
                </a:rPr>
                <a:t>負った旨</a:t>
              </a:r>
              <a:endParaRPr lang="ja-JP" altLang="en-US" sz="1600" dirty="0">
                <a:latin typeface="ＭＳ Ｐゴシック 本文"/>
              </a:endParaRPr>
            </a:p>
            <a:p>
              <a:r>
                <a:rPr lang="ja-JP" altLang="en-US" sz="1600" dirty="0" smtClean="0">
                  <a:latin typeface="ＭＳ Ｐゴシック 本文"/>
                </a:rPr>
                <a:t>　　　</a:t>
              </a:r>
              <a:r>
                <a:rPr lang="ja-JP" altLang="en-US" sz="1600" dirty="0">
                  <a:latin typeface="ＭＳ Ｐゴシック 本文"/>
                </a:rPr>
                <a:t>③　主たる生計</a:t>
              </a:r>
              <a:r>
                <a:rPr lang="ja-JP" altLang="en-US" sz="1600" dirty="0" smtClean="0">
                  <a:latin typeface="ＭＳ Ｐゴシック 本文"/>
                </a:rPr>
                <a:t>維持者の行方が不明である旨</a:t>
              </a:r>
              <a:endParaRPr lang="ja-JP" altLang="en-US" sz="800" dirty="0">
                <a:latin typeface="ＭＳ Ｐゴシック 本文"/>
              </a:endParaRPr>
            </a:p>
            <a:p>
              <a:r>
                <a:rPr lang="ja-JP" altLang="en-US" sz="1600" dirty="0" smtClean="0">
                  <a:latin typeface="ＭＳ Ｐゴシック 本文"/>
                </a:rPr>
                <a:t>　　　④</a:t>
              </a:r>
              <a:r>
                <a:rPr lang="ja-JP" altLang="en-US" sz="1600" dirty="0">
                  <a:latin typeface="ＭＳ Ｐゴシック 本文"/>
                </a:rPr>
                <a:t>　主たる生計維持者が事業を廃止し、又は休止</a:t>
              </a:r>
              <a:r>
                <a:rPr lang="ja-JP" altLang="en-US" sz="1600" dirty="0" smtClean="0">
                  <a:latin typeface="ＭＳ Ｐゴシック 本文"/>
                </a:rPr>
                <a:t>した旨</a:t>
              </a:r>
              <a:endParaRPr lang="ja-JP" altLang="en-US" sz="800" dirty="0">
                <a:latin typeface="ＭＳ Ｐゴシック 本文"/>
              </a:endParaRPr>
            </a:p>
            <a:p>
              <a:r>
                <a:rPr lang="ja-JP" altLang="en-US" sz="1600" dirty="0" smtClean="0">
                  <a:latin typeface="ＭＳ Ｐゴシック 本文"/>
                </a:rPr>
                <a:t>　　　⑤</a:t>
              </a:r>
              <a:r>
                <a:rPr lang="ja-JP" altLang="en-US" sz="1600" dirty="0">
                  <a:latin typeface="ＭＳ Ｐゴシック 本文"/>
                </a:rPr>
                <a:t>　主たる生計</a:t>
              </a:r>
              <a:r>
                <a:rPr lang="ja-JP" altLang="en-US" sz="1600" dirty="0" smtClean="0">
                  <a:latin typeface="ＭＳ Ｐゴシック 本文"/>
                </a:rPr>
                <a:t>維持者が</a:t>
              </a:r>
              <a:r>
                <a:rPr lang="ja-JP" altLang="en-US" sz="1600" dirty="0">
                  <a:latin typeface="ＭＳ Ｐゴシック 本文"/>
                </a:rPr>
                <a:t>失職</a:t>
              </a:r>
              <a:r>
                <a:rPr lang="ja-JP" altLang="en-US" sz="1600" dirty="0" smtClean="0">
                  <a:latin typeface="ＭＳ Ｐゴシック 本文"/>
                </a:rPr>
                <a:t>し、現在収入がない旨</a:t>
              </a:r>
              <a:endParaRPr lang="ja-JP" altLang="en-US" sz="800" dirty="0">
                <a:latin typeface="ＭＳ Ｐゴシック 本文"/>
              </a:endParaRPr>
            </a:p>
            <a:p>
              <a:endParaRPr lang="en-US" altLang="ja-JP" sz="600" u="sng" dirty="0" smtClean="0">
                <a:latin typeface="ＭＳ Ｐゴシック 本文"/>
              </a:endParaRPr>
            </a:p>
            <a:p>
              <a:r>
                <a:rPr lang="ja-JP" altLang="en-US" sz="600" u="sng" dirty="0">
                  <a:latin typeface="ＭＳ Ｐゴシック 本文"/>
                </a:rPr>
                <a:t>　</a:t>
              </a:r>
              <a:r>
                <a:rPr lang="ja-JP" altLang="en-US" sz="600" u="sng" dirty="0" smtClean="0">
                  <a:latin typeface="ＭＳ Ｐゴシック 本文"/>
                </a:rPr>
                <a:t>　</a:t>
              </a:r>
              <a:r>
                <a:rPr lang="ja-JP" altLang="en-US" sz="1600" u="heavy" dirty="0" smtClean="0">
                  <a:latin typeface="ＭＳ Ｐゴシック 本文"/>
                </a:rPr>
                <a:t>介護サービス事業所は、利用料の額も含めた全額を請求してください。</a:t>
              </a:r>
              <a:endParaRPr lang="ja-JP" altLang="en-US" sz="1600" u="heavy" dirty="0">
                <a:latin typeface="ＭＳ Ｐゴシック 本文"/>
              </a:endParaRPr>
            </a:p>
          </p:txBody>
        </p:sp>
        <p:sp>
          <p:nvSpPr>
            <p:cNvPr id="21" name="大かっこ 20"/>
            <p:cNvSpPr/>
            <p:nvPr/>
          </p:nvSpPr>
          <p:spPr>
            <a:xfrm>
              <a:off x="440700" y="8662695"/>
              <a:ext cx="6470040" cy="1447781"/>
            </a:xfrm>
            <a:prstGeom prst="bracketPair">
              <a:avLst>
                <a:gd name="adj" fmla="val 784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95773" tIns="47886" rIns="95773" bIns="47886"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" name="角丸四角形 21"/>
          <p:cNvSpPr/>
          <p:nvPr/>
        </p:nvSpPr>
        <p:spPr>
          <a:xfrm>
            <a:off x="242207" y="1949203"/>
            <a:ext cx="6937374" cy="805333"/>
          </a:xfrm>
          <a:prstGeom prst="roundRect">
            <a:avLst/>
          </a:prstGeom>
          <a:solidFill>
            <a:srgbClr val="FF6600">
              <a:alpha val="49804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4472" y="1972623"/>
            <a:ext cx="7326112" cy="773816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１．被保険者証等の提示がなくても介護サービスを</a:t>
            </a:r>
            <a:endParaRPr lang="en-US" altLang="ja-JP" sz="2200" dirty="0" smtClean="0">
              <a:solidFill>
                <a:schemeClr val="tx1">
                  <a:lumMod val="95000"/>
                  <a:lumOff val="5000"/>
                </a:schemeClr>
              </a:solidFill>
              <a:ea typeface="ＤＦ特太ゴシック体" pitchFamily="1" charset="-128"/>
            </a:endParaRPr>
          </a:p>
          <a:p>
            <a:r>
              <a:rPr lang="ja-JP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　</a:t>
            </a:r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提供できます</a:t>
            </a:r>
            <a:endParaRPr lang="ja-JP" altLang="en-US" sz="2200" dirty="0">
              <a:solidFill>
                <a:schemeClr val="tx1">
                  <a:lumMod val="95000"/>
                  <a:lumOff val="5000"/>
                </a:schemeClr>
              </a:solidFill>
              <a:ea typeface="ＤＦ特太ゴシック体" pitchFamily="1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49118" y="4883847"/>
            <a:ext cx="6969418" cy="1133712"/>
            <a:chOff x="249118" y="4914776"/>
            <a:chExt cx="6969418" cy="1133712"/>
          </a:xfrm>
        </p:grpSpPr>
        <p:sp>
          <p:nvSpPr>
            <p:cNvPr id="25" name="角丸四角形 24"/>
            <p:cNvSpPr/>
            <p:nvPr/>
          </p:nvSpPr>
          <p:spPr>
            <a:xfrm>
              <a:off x="249118" y="4948737"/>
              <a:ext cx="6937374" cy="1099751"/>
            </a:xfrm>
            <a:prstGeom prst="roundRect">
              <a:avLst/>
            </a:prstGeom>
            <a:solidFill>
              <a:srgbClr val="FF6600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73" tIns="47886" rIns="95773" bIns="47886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74948" y="4914776"/>
              <a:ext cx="6843588" cy="1112370"/>
            </a:xfrm>
            <a:prstGeom prst="rect">
              <a:avLst/>
            </a:prstGeom>
            <a:noFill/>
          </p:spPr>
          <p:txBody>
            <a:bodyPr wrap="square" lIns="95773" tIns="47886" rIns="95773" bIns="47886" rtlCol="0">
              <a:spAutoFit/>
            </a:bodyPr>
            <a:lstStyle/>
            <a:p>
              <a:r>
                <a:rPr lang="ja-JP" alt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２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．以下の方々については、平成</a:t>
              </a:r>
              <a:r>
                <a:rPr lang="en-US" altLang="ja-JP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30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年</a:t>
              </a:r>
              <a:r>
                <a:rPr lang="en-US" altLang="ja-JP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10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月末まで</a:t>
              </a:r>
              <a:endParaRPr lang="en-US" altLang="ja-JP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  <a:p>
              <a:r>
                <a:rPr lang="ja-JP" alt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　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の介護サービスに</a:t>
              </a:r>
              <a:r>
                <a:rPr lang="ja-JP" alt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係る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窓口での利用料の支払いを</a:t>
              </a:r>
              <a:endParaRPr lang="en-US" altLang="ja-JP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  <a:p>
              <a:r>
                <a:rPr lang="ja-JP" altLang="en-US" sz="2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　</a:t>
              </a:r>
              <a:r>
                <a:rPr lang="ja-JP" altLang="en-US" sz="2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受け取る必要はありません</a:t>
              </a:r>
              <a:endParaRPr lang="en-US" altLang="ja-JP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73853" y="1314376"/>
            <a:ext cx="7232582" cy="8856985"/>
          </a:xfrm>
          <a:prstGeom prst="roundRect">
            <a:avLst>
              <a:gd name="adj" fmla="val 285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21457" y="812545"/>
            <a:ext cx="6937374" cy="1005887"/>
          </a:xfrm>
          <a:prstGeom prst="round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52464" y="851636"/>
            <a:ext cx="6937374" cy="927704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pPr algn="ctr"/>
            <a:r>
              <a:rPr lang="ja-JP" altLang="en-US" sz="2700" dirty="0" smtClean="0">
                <a:ea typeface="ＤＦ特太ゴシック体" pitchFamily="1" charset="-128"/>
              </a:rPr>
              <a:t>被災された方々が介護サービスを利用される際には下記の点にご留意ください。</a:t>
            </a:r>
            <a:endParaRPr lang="en-US" altLang="ja-JP" sz="2700" dirty="0" smtClean="0">
              <a:ea typeface="ＤＦ特太ゴシック体" pitchFamily="1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9745" y="152815"/>
            <a:ext cx="3680356" cy="510328"/>
          </a:xfrm>
          <a:prstGeom prst="roundRect">
            <a:avLst/>
          </a:prstGeom>
          <a:solidFill>
            <a:srgbClr val="98EA9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5757" y="212071"/>
            <a:ext cx="3864427" cy="404484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2000" dirty="0">
                <a:ea typeface="ＤＦ特太ゴシック体" pitchFamily="1" charset="-128"/>
              </a:rPr>
              <a:t>介護サービス</a:t>
            </a:r>
            <a:r>
              <a:rPr lang="ja-JP" altLang="en-US" sz="2000" dirty="0" smtClean="0">
                <a:ea typeface="ＤＦ特太ゴシック体" pitchFamily="1" charset="-128"/>
              </a:rPr>
              <a:t>事業所</a:t>
            </a:r>
            <a:r>
              <a:rPr kumimoji="1" lang="ja-JP" altLang="en-US" sz="2000" dirty="0" smtClean="0">
                <a:ea typeface="ＤＦ特太ゴシック体" pitchFamily="1" charset="-128"/>
              </a:rPr>
              <a:t>の方々へ</a:t>
            </a:r>
            <a:endParaRPr kumimoji="1" lang="ja-JP" altLang="en-US" sz="2000" dirty="0">
              <a:ea typeface="ＤＦ特太ゴシック体" pitchFamily="1" charset="-128"/>
            </a:endParaRPr>
          </a:p>
        </p:txBody>
      </p:sp>
      <p:pic>
        <p:nvPicPr>
          <p:cNvPr id="14" name="Picture 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95" y="0"/>
            <a:ext cx="812634" cy="75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4862901" y="177146"/>
            <a:ext cx="2501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b="1" dirty="0">
                <a:ea typeface="HG丸ｺﾞｼｯｸM-PRO" pitchFamily="50" charset="-128"/>
              </a:rPr>
              <a:t>厚生労働省</a:t>
            </a: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4893929" y="544181"/>
            <a:ext cx="29892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800" b="1" dirty="0">
                <a:ea typeface="HG丸ｺﾞｼｯｸM-PRO" pitchFamily="50" charset="-128"/>
              </a:rPr>
              <a:t>Ministry of Health </a:t>
            </a:r>
            <a:r>
              <a:rPr lang="en-US" altLang="ja-JP" sz="800" b="1" dirty="0" err="1">
                <a:ea typeface="HG丸ｺﾞｼｯｸM-PRO" pitchFamily="50" charset="-128"/>
              </a:rPr>
              <a:t>Labour</a:t>
            </a:r>
            <a:r>
              <a:rPr lang="en-US" altLang="ja-JP" sz="800" b="1" dirty="0">
                <a:ea typeface="HG丸ｺﾞｼｯｸM-PRO" pitchFamily="50" charset="-128"/>
              </a:rPr>
              <a:t> and Welfare</a:t>
            </a: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4859338" y="19242"/>
            <a:ext cx="25209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900" b="1" dirty="0">
                <a:solidFill>
                  <a:srgbClr val="006600"/>
                </a:solidFill>
                <a:ea typeface="HG丸ｺﾞｼｯｸM-PRO" pitchFamily="50" charset="-128"/>
              </a:rPr>
              <a:t>ひと、くらし、みらいのために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71</Words>
  <Application>Microsoft Office PowerPoint</Application>
  <PresentationFormat>ユーザー設定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ＤＦ特太ゴシック体</vt:lpstr>
      <vt:lpstr>HG丸ｺﾞｼｯｸM-PRO</vt:lpstr>
      <vt:lpstr>ＭＳ Ｐゴシック</vt:lpstr>
      <vt:lpstr>ＭＳ Ｐゴシック 本文</vt:lpstr>
      <vt:lpstr>新細明體</vt:lpstr>
      <vt:lpstr>Arial</vt:lpstr>
      <vt:lpstr>Calibri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荻野 仁視(ogino-hitoshi)</cp:lastModifiedBy>
  <cp:revision>76</cp:revision>
  <cp:lastPrinted>2018-07-12T14:23:11Z</cp:lastPrinted>
  <dcterms:created xsi:type="dcterms:W3CDTF">2011-04-15T08:05:24Z</dcterms:created>
  <dcterms:modified xsi:type="dcterms:W3CDTF">2018-07-12T15:44:57Z</dcterms:modified>
</cp:coreProperties>
</file>