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4"/>
    <p:sldMasterId id="2147483988" r:id="rId5"/>
  </p:sldMasterIdLst>
  <p:notesMasterIdLst>
    <p:notesMasterId r:id="rId41"/>
  </p:notesMasterIdLst>
  <p:handoutMasterIdLst>
    <p:handoutMasterId r:id="rId42"/>
  </p:handoutMasterIdLst>
  <p:sldIdLst>
    <p:sldId id="528" r:id="rId6"/>
    <p:sldId id="553" r:id="rId7"/>
    <p:sldId id="579" r:id="rId8"/>
    <p:sldId id="580" r:id="rId9"/>
    <p:sldId id="581" r:id="rId10"/>
    <p:sldId id="582" r:id="rId11"/>
    <p:sldId id="566" r:id="rId12"/>
    <p:sldId id="567" r:id="rId13"/>
    <p:sldId id="561" r:id="rId14"/>
    <p:sldId id="562" r:id="rId15"/>
    <p:sldId id="583" r:id="rId16"/>
    <p:sldId id="559" r:id="rId17"/>
    <p:sldId id="585" r:id="rId18"/>
    <p:sldId id="588" r:id="rId19"/>
    <p:sldId id="545" r:id="rId20"/>
    <p:sldId id="563" r:id="rId21"/>
    <p:sldId id="564" r:id="rId22"/>
    <p:sldId id="554" r:id="rId23"/>
    <p:sldId id="551" r:id="rId24"/>
    <p:sldId id="565" r:id="rId25"/>
    <p:sldId id="550" r:id="rId26"/>
    <p:sldId id="556" r:id="rId27"/>
    <p:sldId id="555" r:id="rId28"/>
    <p:sldId id="557" r:id="rId29"/>
    <p:sldId id="558" r:id="rId30"/>
    <p:sldId id="586" r:id="rId31"/>
    <p:sldId id="571" r:id="rId32"/>
    <p:sldId id="572" r:id="rId33"/>
    <p:sldId id="573" r:id="rId34"/>
    <p:sldId id="577" r:id="rId35"/>
    <p:sldId id="576" r:id="rId36"/>
    <p:sldId id="587" r:id="rId37"/>
    <p:sldId id="589" r:id="rId38"/>
    <p:sldId id="575" r:id="rId39"/>
    <p:sldId id="574" r:id="rId40"/>
  </p:sldIdLst>
  <p:sldSz cx="9144000" cy="6858000" type="screen4x3"/>
  <p:notesSz cx="6735763" cy="9866313"/>
  <p:defaultTextStyle>
    <a:defPPr>
      <a:defRPr lang="ja-JP"/>
    </a:defPPr>
    <a:lvl1pPr marL="0" algn="l" defTabSz="872722" rtl="0" eaLnBrk="1" latinLnBrk="0" hangingPunct="1">
      <a:defRPr kumimoji="1" sz="1800" kern="1200">
        <a:solidFill>
          <a:schemeClr val="tx1"/>
        </a:solidFill>
        <a:latin typeface="+mn-lt"/>
        <a:ea typeface="+mn-ea"/>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guide id="3"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5DDE9"/>
    <a:srgbClr val="CCFFCC"/>
    <a:srgbClr val="FFFFCC"/>
    <a:srgbClr val="FF00FF"/>
    <a:srgbClr val="006600"/>
    <a:srgbClr val="008000"/>
    <a:srgbClr val="33CC33"/>
    <a:srgbClr val="00FF0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0" autoAdjust="0"/>
    <p:restoredTop sz="93837" autoAdjust="0"/>
  </p:normalViewPr>
  <p:slideViewPr>
    <p:cSldViewPr>
      <p:cViewPr varScale="1">
        <p:scale>
          <a:sx n="73" d="100"/>
          <a:sy n="73" d="100"/>
        </p:scale>
        <p:origin x="1494" y="54"/>
      </p:cViewPr>
      <p:guideLst>
        <p:guide orient="horz" pos="2160"/>
        <p:guide pos="31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0116"/>
    </p:cViewPr>
  </p:sorterViewPr>
  <p:notesViewPr>
    <p:cSldViewPr>
      <p:cViewPr varScale="1">
        <p:scale>
          <a:sx n="52" d="100"/>
          <a:sy n="52" d="100"/>
        </p:scale>
        <p:origin x="296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5EBBC0A6-79DA-43B5-BABA-685C21F82169}" type="slidenum">
              <a:rPr kumimoji="1" lang="ja-JP" altLang="en-US" smtClean="0"/>
              <a:t>‹#›</a:t>
            </a:fld>
            <a:endParaRPr kumimoji="1" lang="ja-JP" altLang="en-US"/>
          </a:p>
        </p:txBody>
      </p:sp>
    </p:spTree>
    <p:extLst>
      <p:ext uri="{BB962C8B-B14F-4D97-AF65-F5344CB8AC3E}">
        <p14:creationId xmlns:p14="http://schemas.microsoft.com/office/powerpoint/2010/main" val="3707196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3" y="0"/>
            <a:ext cx="2918830" cy="493316"/>
          </a:xfrm>
          <a:prstGeom prst="rect">
            <a:avLst/>
          </a:prstGeom>
        </p:spPr>
        <p:txBody>
          <a:bodyPr vert="horz" lIns="90636" tIns="45318" rIns="90636" bIns="45318"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15376" y="0"/>
            <a:ext cx="2918830" cy="493316"/>
          </a:xfrm>
          <a:prstGeom prst="rect">
            <a:avLst/>
          </a:prstGeom>
        </p:spPr>
        <p:txBody>
          <a:bodyPr vert="horz" lIns="90636" tIns="45318" rIns="90636" bIns="45318" rtlCol="0"/>
          <a:lstStyle>
            <a:lvl1pPr algn="r">
              <a:defRPr sz="1200"/>
            </a:lvl1pPr>
          </a:lstStyle>
          <a:p>
            <a:fld id="{601456B5-DE8B-41C2-9539-7D49759F7095}" type="datetimeFigureOut">
              <a:rPr kumimoji="1" lang="ja-JP" altLang="en-US" smtClean="0"/>
              <a:pPr/>
              <a:t>2022/7/6</a:t>
            </a:fld>
            <a:endParaRPr kumimoji="1" lang="ja-JP" altLang="en-US" dirty="0"/>
          </a:p>
        </p:txBody>
      </p:sp>
      <p:sp>
        <p:nvSpPr>
          <p:cNvPr id="4" name="スライド イメージ プレースホルダ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0636" tIns="45318" rIns="90636" bIns="45318" rtlCol="0" anchor="ctr"/>
          <a:lstStyle/>
          <a:p>
            <a:endParaRPr lang="ja-JP" altLang="en-US" dirty="0"/>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0636" tIns="45318" rIns="90636" bIns="45318"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3" y="9371288"/>
            <a:ext cx="2918830" cy="493316"/>
          </a:xfrm>
          <a:prstGeom prst="rect">
            <a:avLst/>
          </a:prstGeom>
        </p:spPr>
        <p:txBody>
          <a:bodyPr vert="horz" lIns="90636" tIns="45318" rIns="90636" bIns="45318"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15376" y="9371288"/>
            <a:ext cx="2918830" cy="493316"/>
          </a:xfrm>
          <a:prstGeom prst="rect">
            <a:avLst/>
          </a:prstGeom>
        </p:spPr>
        <p:txBody>
          <a:bodyPr vert="horz" lIns="90636" tIns="45318" rIns="90636" bIns="45318" rtlCol="0" anchor="b"/>
          <a:lstStyle>
            <a:lvl1pPr algn="r">
              <a:defRPr sz="1200"/>
            </a:lvl1pPr>
          </a:lstStyle>
          <a:p>
            <a:fld id="{1014F3A9-05A9-4065-836A-B0086F22EE8F}" type="slidenum">
              <a:rPr kumimoji="1" lang="ja-JP" altLang="en-US" smtClean="0"/>
              <a:pPr/>
              <a:t>‹#›</a:t>
            </a:fld>
            <a:endParaRPr kumimoji="1" lang="ja-JP" altLang="en-US" dirty="0"/>
          </a:p>
        </p:txBody>
      </p:sp>
    </p:spTree>
    <p:extLst>
      <p:ext uri="{BB962C8B-B14F-4D97-AF65-F5344CB8AC3E}">
        <p14:creationId xmlns:p14="http://schemas.microsoft.com/office/powerpoint/2010/main" val="603248162"/>
      </p:ext>
    </p:extLst>
  </p:cSld>
  <p:clrMap bg1="lt1" tx1="dk1" bg2="lt2" tx2="dk2" accent1="accent1" accent2="accent2" accent3="accent3" accent4="accent4" accent5="accent5" accent6="accent6" hlink="hlink" folHlink="folHlink"/>
  <p:notesStyle>
    <a:lvl1pPr marL="0" algn="l" defTabSz="872722" rtl="0" eaLnBrk="1" latinLnBrk="0" hangingPunct="1">
      <a:defRPr kumimoji="1" sz="1100" kern="1200">
        <a:solidFill>
          <a:schemeClr val="tx1"/>
        </a:solidFill>
        <a:latin typeface="+mn-lt"/>
        <a:ea typeface="+mn-ea"/>
        <a:cs typeface="+mn-cs"/>
      </a:defRPr>
    </a:lvl1pPr>
    <a:lvl2pPr marL="436361" algn="l" defTabSz="872722" rtl="0" eaLnBrk="1" latinLnBrk="0" hangingPunct="1">
      <a:defRPr kumimoji="1" sz="1100" kern="1200">
        <a:solidFill>
          <a:schemeClr val="tx1"/>
        </a:solidFill>
        <a:latin typeface="+mn-lt"/>
        <a:ea typeface="+mn-ea"/>
        <a:cs typeface="+mn-cs"/>
      </a:defRPr>
    </a:lvl2pPr>
    <a:lvl3pPr marL="872722" algn="l" defTabSz="872722" rtl="0" eaLnBrk="1" latinLnBrk="0" hangingPunct="1">
      <a:defRPr kumimoji="1" sz="1100" kern="1200">
        <a:solidFill>
          <a:schemeClr val="tx1"/>
        </a:solidFill>
        <a:latin typeface="+mn-lt"/>
        <a:ea typeface="+mn-ea"/>
        <a:cs typeface="+mn-cs"/>
      </a:defRPr>
    </a:lvl3pPr>
    <a:lvl4pPr marL="1309083" algn="l" defTabSz="872722" rtl="0" eaLnBrk="1" latinLnBrk="0" hangingPunct="1">
      <a:defRPr kumimoji="1" sz="1100" kern="1200">
        <a:solidFill>
          <a:schemeClr val="tx1"/>
        </a:solidFill>
        <a:latin typeface="+mn-lt"/>
        <a:ea typeface="+mn-ea"/>
        <a:cs typeface="+mn-cs"/>
      </a:defRPr>
    </a:lvl4pPr>
    <a:lvl5pPr marL="1745445" algn="l" defTabSz="872722" rtl="0" eaLnBrk="1" latinLnBrk="0" hangingPunct="1">
      <a:defRPr kumimoji="1" sz="1100" kern="1200">
        <a:solidFill>
          <a:schemeClr val="tx1"/>
        </a:solidFill>
        <a:latin typeface="+mn-lt"/>
        <a:ea typeface="+mn-ea"/>
        <a:cs typeface="+mn-cs"/>
      </a:defRPr>
    </a:lvl5pPr>
    <a:lvl6pPr marL="2181806" algn="l" defTabSz="872722" rtl="0" eaLnBrk="1" latinLnBrk="0" hangingPunct="1">
      <a:defRPr kumimoji="1" sz="1100" kern="1200">
        <a:solidFill>
          <a:schemeClr val="tx1"/>
        </a:solidFill>
        <a:latin typeface="+mn-lt"/>
        <a:ea typeface="+mn-ea"/>
        <a:cs typeface="+mn-cs"/>
      </a:defRPr>
    </a:lvl6pPr>
    <a:lvl7pPr marL="2618167" algn="l" defTabSz="872722" rtl="0" eaLnBrk="1" latinLnBrk="0" hangingPunct="1">
      <a:defRPr kumimoji="1" sz="1100" kern="1200">
        <a:solidFill>
          <a:schemeClr val="tx1"/>
        </a:solidFill>
        <a:latin typeface="+mn-lt"/>
        <a:ea typeface="+mn-ea"/>
        <a:cs typeface="+mn-cs"/>
      </a:defRPr>
    </a:lvl7pPr>
    <a:lvl8pPr marL="3054529" algn="l" defTabSz="872722" rtl="0" eaLnBrk="1" latinLnBrk="0" hangingPunct="1">
      <a:defRPr kumimoji="1" sz="1100" kern="1200">
        <a:solidFill>
          <a:schemeClr val="tx1"/>
        </a:solidFill>
        <a:latin typeface="+mn-lt"/>
        <a:ea typeface="+mn-ea"/>
        <a:cs typeface="+mn-cs"/>
      </a:defRPr>
    </a:lvl8pPr>
    <a:lvl9pPr marL="3490890" algn="l" defTabSz="872722" rtl="0" eaLnBrk="1" latinLnBrk="0" hangingPunct="1">
      <a:defRPr kumimoji="1"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7900" y="762000"/>
            <a:ext cx="5081588" cy="38131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897773">
              <a:defRPr/>
            </a:pPr>
            <a:fld id="{844F3F95-1DE9-F948-9ABE-A8F6E5B8157B}" type="slidenum">
              <a:rPr lang="ja-JP" altLang="en-US" sz="1300">
                <a:solidFill>
                  <a:prstClr val="black"/>
                </a:solidFill>
                <a:latin typeface="Calibri"/>
                <a:ea typeface="ＭＳ Ｐゴシック" panose="020B0600070205080204" pitchFamily="50" charset="-128"/>
              </a:rPr>
              <a:pPr defTabSz="897773">
                <a:defRPr/>
              </a:pPr>
              <a:t>2</a:t>
            </a:fld>
            <a:endParaRPr lang="ja-JP" altLang="en-US" sz="1300"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39844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13</a:t>
            </a:fld>
            <a:endParaRPr kumimoji="1" lang="ja-JP" altLang="en-US"/>
          </a:p>
        </p:txBody>
      </p:sp>
    </p:spTree>
    <p:extLst>
      <p:ext uri="{BB962C8B-B14F-4D97-AF65-F5344CB8AC3E}">
        <p14:creationId xmlns:p14="http://schemas.microsoft.com/office/powerpoint/2010/main" val="1472110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〇医療機関で診療に従事する医師（勤務医）の時間外労働の水準については、その勤務先医療機関の特性に応じて決められる仕組みとなりました。</a:t>
            </a:r>
          </a:p>
          <a:p>
            <a:pPr indent="133350" algn="just"/>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〇医療機関の特性に応じて適用される水準毎の、具体的な上限規制の概要をスライド</a:t>
            </a:r>
            <a:r>
              <a:rPr lang="en-US"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18</a:t>
            </a:r>
            <a:r>
              <a:rPr lang="ja-JP" altLang="ja-JP" sz="1200" kern="100" dirty="0">
                <a:effectLst/>
                <a:latin typeface="游明朝" panose="02020400000000000000" pitchFamily="18" charset="-128"/>
                <a:ea typeface="游明朝" panose="02020400000000000000" pitchFamily="18" charset="-128"/>
                <a:cs typeface="Times New Roman" panose="02020603050405020304" pitchFamily="18" charset="0"/>
              </a:rPr>
              <a:t>の後段に示しています。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14</a:t>
            </a:fld>
            <a:endParaRPr kumimoji="1" lang="ja-JP" altLang="en-US"/>
          </a:p>
        </p:txBody>
      </p:sp>
    </p:spTree>
    <p:extLst>
      <p:ext uri="{BB962C8B-B14F-4D97-AF65-F5344CB8AC3E}">
        <p14:creationId xmlns:p14="http://schemas.microsoft.com/office/powerpoint/2010/main" val="1209000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872722" rtl="0" eaLnBrk="1" fontAlgn="auto" latinLnBrk="0" hangingPunct="1">
              <a:lnSpc>
                <a:spcPct val="100000"/>
              </a:lnSpc>
              <a:spcBef>
                <a:spcPts val="0"/>
              </a:spcBef>
              <a:spcAft>
                <a:spcPts val="0"/>
              </a:spcAft>
              <a:buClrTx/>
              <a:buSzTx/>
              <a:buFontTx/>
              <a:buNone/>
              <a:tabLst/>
              <a:defRPr/>
            </a:pPr>
            <a:endParaRPr kumimoji="1" lang="ja-JP" altLang="en-US" dirty="0" smtClean="0"/>
          </a:p>
        </p:txBody>
      </p:sp>
      <p:sp>
        <p:nvSpPr>
          <p:cNvPr id="4" name="スライド番号プレースホルダー 3"/>
          <p:cNvSpPr>
            <a:spLocks noGrp="1"/>
          </p:cNvSpPr>
          <p:nvPr>
            <p:ph type="sldNum" sz="quarter" idx="10"/>
          </p:nvPr>
        </p:nvSpPr>
        <p:spPr/>
        <p:txBody>
          <a:bodyPr/>
          <a:lstStyle/>
          <a:p>
            <a:fld id="{1014F3A9-05A9-4065-836A-B0086F22EE8F}" type="slidenum">
              <a:rPr kumimoji="1" lang="ja-JP" altLang="en-US" smtClean="0"/>
              <a:pPr/>
              <a:t>15</a:t>
            </a:fld>
            <a:endParaRPr kumimoji="1" lang="ja-JP" altLang="en-US" dirty="0"/>
          </a:p>
        </p:txBody>
      </p:sp>
    </p:spTree>
    <p:extLst>
      <p:ext uri="{BB962C8B-B14F-4D97-AF65-F5344CB8AC3E}">
        <p14:creationId xmlns:p14="http://schemas.microsoft.com/office/powerpoint/2010/main" val="196189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16</a:t>
            </a:fld>
            <a:endParaRPr kumimoji="1" lang="ja-JP" altLang="en-US"/>
          </a:p>
        </p:txBody>
      </p:sp>
    </p:spTree>
    <p:extLst>
      <p:ext uri="{BB962C8B-B14F-4D97-AF65-F5344CB8AC3E}">
        <p14:creationId xmlns:p14="http://schemas.microsoft.com/office/powerpoint/2010/main" val="1428118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17</a:t>
            </a:fld>
            <a:endParaRPr kumimoji="1" lang="ja-JP" altLang="en-US"/>
          </a:p>
        </p:txBody>
      </p:sp>
    </p:spTree>
    <p:extLst>
      <p:ext uri="{BB962C8B-B14F-4D97-AF65-F5344CB8AC3E}">
        <p14:creationId xmlns:p14="http://schemas.microsoft.com/office/powerpoint/2010/main" val="2218323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20</a:t>
            </a:fld>
            <a:endParaRPr kumimoji="1" lang="ja-JP" altLang="en-US"/>
          </a:p>
        </p:txBody>
      </p:sp>
    </p:spTree>
    <p:extLst>
      <p:ext uri="{BB962C8B-B14F-4D97-AF65-F5344CB8AC3E}">
        <p14:creationId xmlns:p14="http://schemas.microsoft.com/office/powerpoint/2010/main" val="1762999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26</a:t>
            </a:fld>
            <a:endParaRPr kumimoji="1" lang="ja-JP" altLang="en-US"/>
          </a:p>
        </p:txBody>
      </p:sp>
    </p:spTree>
    <p:extLst>
      <p:ext uri="{BB962C8B-B14F-4D97-AF65-F5344CB8AC3E}">
        <p14:creationId xmlns:p14="http://schemas.microsoft.com/office/powerpoint/2010/main" val="16173829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27</a:t>
            </a:fld>
            <a:endParaRPr kumimoji="1" lang="ja-JP" altLang="en-US"/>
          </a:p>
        </p:txBody>
      </p:sp>
    </p:spTree>
    <p:extLst>
      <p:ext uri="{BB962C8B-B14F-4D97-AF65-F5344CB8AC3E}">
        <p14:creationId xmlns:p14="http://schemas.microsoft.com/office/powerpoint/2010/main" val="2357985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28</a:t>
            </a:fld>
            <a:endParaRPr kumimoji="1" lang="ja-JP" altLang="en-US"/>
          </a:p>
        </p:txBody>
      </p:sp>
    </p:spTree>
    <p:extLst>
      <p:ext uri="{BB962C8B-B14F-4D97-AF65-F5344CB8AC3E}">
        <p14:creationId xmlns:p14="http://schemas.microsoft.com/office/powerpoint/2010/main" val="3992400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29</a:t>
            </a:fld>
            <a:endParaRPr kumimoji="1" lang="ja-JP" altLang="en-US"/>
          </a:p>
        </p:txBody>
      </p:sp>
    </p:spTree>
    <p:extLst>
      <p:ext uri="{BB962C8B-B14F-4D97-AF65-F5344CB8AC3E}">
        <p14:creationId xmlns:p14="http://schemas.microsoft.com/office/powerpoint/2010/main" val="1025569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4</a:t>
            </a:fld>
            <a:endParaRPr kumimoji="1" lang="ja-JP" altLang="en-US"/>
          </a:p>
        </p:txBody>
      </p:sp>
    </p:spTree>
    <p:extLst>
      <p:ext uri="{BB962C8B-B14F-4D97-AF65-F5344CB8AC3E}">
        <p14:creationId xmlns:p14="http://schemas.microsoft.com/office/powerpoint/2010/main" val="618171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32</a:t>
            </a:fld>
            <a:endParaRPr kumimoji="1" lang="ja-JP" altLang="en-US"/>
          </a:p>
        </p:txBody>
      </p:sp>
    </p:spTree>
    <p:extLst>
      <p:ext uri="{BB962C8B-B14F-4D97-AF65-F5344CB8AC3E}">
        <p14:creationId xmlns:p14="http://schemas.microsoft.com/office/powerpoint/2010/main" val="2251277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133350"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33</a:t>
            </a:fld>
            <a:endParaRPr kumimoji="1" lang="ja-JP" altLang="en-US"/>
          </a:p>
        </p:txBody>
      </p:sp>
    </p:spTree>
    <p:extLst>
      <p:ext uri="{BB962C8B-B14F-4D97-AF65-F5344CB8AC3E}">
        <p14:creationId xmlns:p14="http://schemas.microsoft.com/office/powerpoint/2010/main" val="534886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44F3F95-1DE9-F948-9ABE-A8F6E5B8157B}" type="slidenum">
              <a:rPr kumimoji="1" lang="ja-JP" altLang="en-US" smtClean="0"/>
              <a:t>35</a:t>
            </a:fld>
            <a:endParaRPr kumimoji="1" lang="ja-JP" altLang="en-US"/>
          </a:p>
        </p:txBody>
      </p:sp>
    </p:spTree>
    <p:extLst>
      <p:ext uri="{BB962C8B-B14F-4D97-AF65-F5344CB8AC3E}">
        <p14:creationId xmlns:p14="http://schemas.microsoft.com/office/powerpoint/2010/main" val="361036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5</a:t>
            </a:fld>
            <a:endParaRPr kumimoji="1" lang="ja-JP" altLang="en-US"/>
          </a:p>
        </p:txBody>
      </p:sp>
    </p:spTree>
    <p:extLst>
      <p:ext uri="{BB962C8B-B14F-4D97-AF65-F5344CB8AC3E}">
        <p14:creationId xmlns:p14="http://schemas.microsoft.com/office/powerpoint/2010/main" val="2762909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6</a:t>
            </a:fld>
            <a:endParaRPr kumimoji="1" lang="ja-JP" altLang="en-US"/>
          </a:p>
        </p:txBody>
      </p:sp>
    </p:spTree>
    <p:extLst>
      <p:ext uri="{BB962C8B-B14F-4D97-AF65-F5344CB8AC3E}">
        <p14:creationId xmlns:p14="http://schemas.microsoft.com/office/powerpoint/2010/main" val="3988251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7</a:t>
            </a:fld>
            <a:endParaRPr kumimoji="1" lang="ja-JP" altLang="en-US"/>
          </a:p>
        </p:txBody>
      </p:sp>
    </p:spTree>
    <p:extLst>
      <p:ext uri="{BB962C8B-B14F-4D97-AF65-F5344CB8AC3E}">
        <p14:creationId xmlns:p14="http://schemas.microsoft.com/office/powerpoint/2010/main" val="20525662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dirty="0">
                <a:effectLst/>
                <a:ea typeface="游明朝" panose="02020400000000000000" pitchFamily="18" charset="-128"/>
                <a:cs typeface="Times New Roman" panose="02020603050405020304" pitchFamily="18" charset="0"/>
              </a:rPr>
              <a:t>〇上記の留意点を踏まえた、働き方改革関連法の医療分野への適用のあり方を整理したものです。</a:t>
            </a:r>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8</a:t>
            </a:fld>
            <a:endParaRPr kumimoji="1" lang="ja-JP" altLang="en-US"/>
          </a:p>
        </p:txBody>
      </p:sp>
    </p:spTree>
    <p:extLst>
      <p:ext uri="{BB962C8B-B14F-4D97-AF65-F5344CB8AC3E}">
        <p14:creationId xmlns:p14="http://schemas.microsoft.com/office/powerpoint/2010/main" val="474874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9</a:t>
            </a:fld>
            <a:endParaRPr kumimoji="1" lang="ja-JP" altLang="en-US"/>
          </a:p>
        </p:txBody>
      </p:sp>
    </p:spTree>
    <p:extLst>
      <p:ext uri="{BB962C8B-B14F-4D97-AF65-F5344CB8AC3E}">
        <p14:creationId xmlns:p14="http://schemas.microsoft.com/office/powerpoint/2010/main" val="3800557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10</a:t>
            </a:fld>
            <a:endParaRPr kumimoji="1" lang="ja-JP" altLang="en-US"/>
          </a:p>
        </p:txBody>
      </p:sp>
    </p:spTree>
    <p:extLst>
      <p:ext uri="{BB962C8B-B14F-4D97-AF65-F5344CB8AC3E}">
        <p14:creationId xmlns:p14="http://schemas.microsoft.com/office/powerpoint/2010/main" val="2801060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E996BCA-6322-4795-BC6D-FFC200530676}" type="slidenum">
              <a:rPr kumimoji="1" lang="ja-JP" altLang="en-US" smtClean="0"/>
              <a:t>11</a:t>
            </a:fld>
            <a:endParaRPr kumimoji="1" lang="ja-JP" altLang="en-US"/>
          </a:p>
        </p:txBody>
      </p:sp>
    </p:spTree>
    <p:extLst>
      <p:ext uri="{BB962C8B-B14F-4D97-AF65-F5344CB8AC3E}">
        <p14:creationId xmlns:p14="http://schemas.microsoft.com/office/powerpoint/2010/main" val="1564279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2"/>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1" y="3886201"/>
            <a:ext cx="6400800" cy="1752600"/>
          </a:xfrm>
          <a:prstGeom prst="rect">
            <a:avLst/>
          </a:prstGeom>
        </p:spPr>
        <p:txBody>
          <a:bodyPr/>
          <a:lstStyle>
            <a:lvl1pPr marL="0" indent="0" algn="ctr">
              <a:buNone/>
              <a:defRPr>
                <a:solidFill>
                  <a:schemeClr val="tx1">
                    <a:tint val="75000"/>
                  </a:schemeClr>
                </a:solidFill>
              </a:defRPr>
            </a:lvl1pPr>
            <a:lvl2pPr marL="436361" indent="0" algn="ctr">
              <a:buNone/>
              <a:defRPr>
                <a:solidFill>
                  <a:schemeClr val="tx1">
                    <a:tint val="75000"/>
                  </a:schemeClr>
                </a:solidFill>
              </a:defRPr>
            </a:lvl2pPr>
            <a:lvl3pPr marL="872722" indent="0" algn="ctr">
              <a:buNone/>
              <a:defRPr>
                <a:solidFill>
                  <a:schemeClr val="tx1">
                    <a:tint val="75000"/>
                  </a:schemeClr>
                </a:solidFill>
              </a:defRPr>
            </a:lvl3pPr>
            <a:lvl4pPr marL="1309083" indent="0" algn="ctr">
              <a:buNone/>
              <a:defRPr>
                <a:solidFill>
                  <a:schemeClr val="tx1">
                    <a:tint val="75000"/>
                  </a:schemeClr>
                </a:solidFill>
              </a:defRPr>
            </a:lvl4pPr>
            <a:lvl5pPr marL="1745445" indent="0" algn="ctr">
              <a:buNone/>
              <a:defRPr>
                <a:solidFill>
                  <a:schemeClr val="tx1">
                    <a:tint val="75000"/>
                  </a:schemeClr>
                </a:solidFill>
              </a:defRPr>
            </a:lvl5pPr>
            <a:lvl6pPr marL="2181806" indent="0" algn="ctr">
              <a:buNone/>
              <a:defRPr>
                <a:solidFill>
                  <a:schemeClr val="tx1">
                    <a:tint val="75000"/>
                  </a:schemeClr>
                </a:solidFill>
              </a:defRPr>
            </a:lvl6pPr>
            <a:lvl7pPr marL="2618167" indent="0" algn="ctr">
              <a:buNone/>
              <a:defRPr>
                <a:solidFill>
                  <a:schemeClr val="tx1">
                    <a:tint val="75000"/>
                  </a:schemeClr>
                </a:solidFill>
              </a:defRPr>
            </a:lvl7pPr>
            <a:lvl8pPr marL="3054529" indent="0" algn="ctr">
              <a:buNone/>
              <a:defRPr>
                <a:solidFill>
                  <a:schemeClr val="tx1">
                    <a:tint val="75000"/>
                  </a:schemeClr>
                </a:solidFill>
              </a:defRPr>
            </a:lvl8pPr>
            <a:lvl9pPr marL="349089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9E2DE70-AE98-4608-B31C-366CDDB7BF5A}"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396534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1600214"/>
            <a:ext cx="8229600" cy="4525963"/>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5C310A5-19ED-487F-A4E0-6E7C4926396B}"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8462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5"/>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6" y="274665"/>
            <a:ext cx="6019800" cy="5851525"/>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417F56A-C682-4B5D-8A55-1B7301C75D9C}"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74029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59"/>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80730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64"/>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1" y="3886201"/>
            <a:ext cx="6400800" cy="1752600"/>
          </a:xfrm>
          <a:prstGeom prst="rect">
            <a:avLst/>
          </a:prstGeom>
        </p:spPr>
        <p:txBody>
          <a:bodyPr/>
          <a:lstStyle>
            <a:lvl1pPr marL="0" indent="0" algn="ctr">
              <a:buNone/>
              <a:defRPr>
                <a:solidFill>
                  <a:schemeClr val="tx1">
                    <a:tint val="75000"/>
                  </a:schemeClr>
                </a:solidFill>
              </a:defRPr>
            </a:lvl1pPr>
            <a:lvl2pPr marL="436359" indent="0" algn="ctr">
              <a:buNone/>
              <a:defRPr>
                <a:solidFill>
                  <a:schemeClr val="tx1">
                    <a:tint val="75000"/>
                  </a:schemeClr>
                </a:solidFill>
              </a:defRPr>
            </a:lvl2pPr>
            <a:lvl3pPr marL="872717" indent="0" algn="ctr">
              <a:buNone/>
              <a:defRPr>
                <a:solidFill>
                  <a:schemeClr val="tx1">
                    <a:tint val="75000"/>
                  </a:schemeClr>
                </a:solidFill>
              </a:defRPr>
            </a:lvl3pPr>
            <a:lvl4pPr marL="1309076" indent="0" algn="ctr">
              <a:buNone/>
              <a:defRPr>
                <a:solidFill>
                  <a:schemeClr val="tx1">
                    <a:tint val="75000"/>
                  </a:schemeClr>
                </a:solidFill>
              </a:defRPr>
            </a:lvl4pPr>
            <a:lvl5pPr marL="1745435" indent="0" algn="ctr">
              <a:buNone/>
              <a:defRPr>
                <a:solidFill>
                  <a:schemeClr val="tx1">
                    <a:tint val="75000"/>
                  </a:schemeClr>
                </a:solidFill>
              </a:defRPr>
            </a:lvl5pPr>
            <a:lvl6pPr marL="2181793" indent="0" algn="ctr">
              <a:buNone/>
              <a:defRPr>
                <a:solidFill>
                  <a:schemeClr val="tx1">
                    <a:tint val="75000"/>
                  </a:schemeClr>
                </a:solidFill>
              </a:defRPr>
            </a:lvl6pPr>
            <a:lvl7pPr marL="2618152" indent="0" algn="ctr">
              <a:buNone/>
              <a:defRPr>
                <a:solidFill>
                  <a:schemeClr val="tx1">
                    <a:tint val="75000"/>
                  </a:schemeClr>
                </a:solidFill>
              </a:defRPr>
            </a:lvl7pPr>
            <a:lvl8pPr marL="3054511" indent="0" algn="ctr">
              <a:buNone/>
              <a:defRPr>
                <a:solidFill>
                  <a:schemeClr val="tx1">
                    <a:tint val="75000"/>
                  </a:schemeClr>
                </a:solidFill>
              </a:defRPr>
            </a:lvl8pPr>
            <a:lvl9pPr marL="349087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9E2DE70-AE98-4608-B31C-366CDDB7BF5A}"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847091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36833" y="274642"/>
            <a:ext cx="8673231" cy="469641"/>
          </a:xfrm>
        </p:spPr>
        <p:txBody>
          <a:bodyPr>
            <a:noAutofit/>
          </a:bodyPr>
          <a:lstStyle/>
          <a:p>
            <a:r>
              <a:rPr kumimoji="1" lang="ja-JP" altLang="en-US" dirty="0"/>
              <a:t>マスタ タイトルの書式設定</a:t>
            </a:r>
          </a:p>
        </p:txBody>
      </p:sp>
      <p:sp>
        <p:nvSpPr>
          <p:cNvPr id="3" name="コンテンツ プレースホルダ 2"/>
          <p:cNvSpPr>
            <a:spLocks noGrp="1"/>
          </p:cNvSpPr>
          <p:nvPr>
            <p:ph idx="1"/>
          </p:nvPr>
        </p:nvSpPr>
        <p:spPr>
          <a:xfrm>
            <a:off x="236833" y="961904"/>
            <a:ext cx="8673231" cy="1170971"/>
          </a:xfrm>
          <a:prstGeom prst="roundRect">
            <a:avLst>
              <a:gd name="adj" fmla="val 6329"/>
            </a:avLst>
          </a:prstGeom>
          <a:ln w="9525">
            <a:prstDash val="sysDash"/>
          </a:ln>
        </p:spPr>
        <p:txBody>
          <a:bodyPr/>
          <a:lstStyle>
            <a:lvl1pPr marL="239390" indent="-239390">
              <a:defRPr/>
            </a:lvl1pPr>
          </a:lstStyle>
          <a:p>
            <a:pPr lvl="0"/>
            <a:endParaRPr kumimoji="1" lang="en-US" altLang="ja-JP" dirty="0"/>
          </a:p>
        </p:txBody>
      </p:sp>
      <p:sp>
        <p:nvSpPr>
          <p:cNvPr id="4" name="日付プレースホルダ 3"/>
          <p:cNvSpPr>
            <a:spLocks noGrp="1"/>
          </p:cNvSpPr>
          <p:nvPr>
            <p:ph type="dt" sz="half" idx="10"/>
          </p:nvPr>
        </p:nvSpPr>
        <p:spPr/>
        <p:txBody>
          <a:bodyPr/>
          <a:lstStyle/>
          <a:p>
            <a:fld id="{1D7A2149-C831-46B4-8315-01237CD35032}"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787875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9"/>
            <a:ext cx="7772400" cy="1362075"/>
          </a:xfrm>
        </p:spPr>
        <p:txBody>
          <a:bodyPr anchor="t"/>
          <a:lstStyle>
            <a:lvl1pPr algn="l">
              <a:defRPr sz="39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22"/>
            <a:ext cx="7772400" cy="1500187"/>
          </a:xfrm>
          <a:prstGeom prst="rect">
            <a:avLst/>
          </a:prstGeom>
        </p:spPr>
        <p:txBody>
          <a:bodyPr anchor="b"/>
          <a:lstStyle>
            <a:lvl1pPr marL="0" indent="0">
              <a:buNone/>
              <a:defRPr sz="1900">
                <a:solidFill>
                  <a:schemeClr val="tx1">
                    <a:tint val="75000"/>
                  </a:schemeClr>
                </a:solidFill>
              </a:defRPr>
            </a:lvl1pPr>
            <a:lvl2pPr marL="436359" indent="0">
              <a:buNone/>
              <a:defRPr sz="1800">
                <a:solidFill>
                  <a:schemeClr val="tx1">
                    <a:tint val="75000"/>
                  </a:schemeClr>
                </a:solidFill>
              </a:defRPr>
            </a:lvl2pPr>
            <a:lvl3pPr marL="872717" indent="0">
              <a:buNone/>
              <a:defRPr sz="1500">
                <a:solidFill>
                  <a:schemeClr val="tx1">
                    <a:tint val="75000"/>
                  </a:schemeClr>
                </a:solidFill>
              </a:defRPr>
            </a:lvl3pPr>
            <a:lvl4pPr marL="1309076" indent="0">
              <a:buNone/>
              <a:defRPr sz="1300">
                <a:solidFill>
                  <a:schemeClr val="tx1">
                    <a:tint val="75000"/>
                  </a:schemeClr>
                </a:solidFill>
              </a:defRPr>
            </a:lvl4pPr>
            <a:lvl5pPr marL="1745435" indent="0">
              <a:buNone/>
              <a:defRPr sz="1300">
                <a:solidFill>
                  <a:schemeClr val="tx1">
                    <a:tint val="75000"/>
                  </a:schemeClr>
                </a:solidFill>
              </a:defRPr>
            </a:lvl5pPr>
            <a:lvl6pPr marL="2181793" indent="0">
              <a:buNone/>
              <a:defRPr sz="1300">
                <a:solidFill>
                  <a:schemeClr val="tx1">
                    <a:tint val="75000"/>
                  </a:schemeClr>
                </a:solidFill>
              </a:defRPr>
            </a:lvl6pPr>
            <a:lvl7pPr marL="2618152" indent="0">
              <a:buNone/>
              <a:defRPr sz="1300">
                <a:solidFill>
                  <a:schemeClr val="tx1">
                    <a:tint val="75000"/>
                  </a:schemeClr>
                </a:solidFill>
              </a:defRPr>
            </a:lvl7pPr>
            <a:lvl8pPr marL="3054511" indent="0">
              <a:buNone/>
              <a:defRPr sz="1300">
                <a:solidFill>
                  <a:schemeClr val="tx1">
                    <a:tint val="75000"/>
                  </a:schemeClr>
                </a:solidFill>
              </a:defRPr>
            </a:lvl8pPr>
            <a:lvl9pPr marL="3490870" indent="0">
              <a:buNone/>
              <a:defRPr sz="13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1E263BE-9EEC-4E02-9AFD-C27EE2B9F29C}"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91982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7" y="1600216"/>
            <a:ext cx="4038600" cy="4525963"/>
          </a:xfrm>
          <a:prstGeom prst="rect">
            <a:avLst/>
          </a:prstGeo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16"/>
            <a:ext cx="4038600" cy="4525963"/>
          </a:xfrm>
          <a:prstGeom prst="rect">
            <a:avLst/>
          </a:prstGeo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C0148B6-CBEE-4B0D-8D1E-D5076716F6B7}"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51499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300" b="1"/>
            </a:lvl1pPr>
            <a:lvl2pPr marL="436359" indent="0">
              <a:buNone/>
              <a:defRPr sz="1900" b="1"/>
            </a:lvl2pPr>
            <a:lvl3pPr marL="872717" indent="0">
              <a:buNone/>
              <a:defRPr sz="1800" b="1"/>
            </a:lvl3pPr>
            <a:lvl4pPr marL="1309076" indent="0">
              <a:buNone/>
              <a:defRPr sz="1500" b="1"/>
            </a:lvl4pPr>
            <a:lvl5pPr marL="1745435" indent="0">
              <a:buNone/>
              <a:defRPr sz="1500" b="1"/>
            </a:lvl5pPr>
            <a:lvl6pPr marL="2181793" indent="0">
              <a:buNone/>
              <a:defRPr sz="1500" b="1"/>
            </a:lvl6pPr>
            <a:lvl7pPr marL="2618152" indent="0">
              <a:buNone/>
              <a:defRPr sz="1500" b="1"/>
            </a:lvl7pPr>
            <a:lvl8pPr marL="3054511" indent="0">
              <a:buNone/>
              <a:defRPr sz="1500" b="1"/>
            </a:lvl8pPr>
            <a:lvl9pPr marL="3490870" indent="0">
              <a:buNone/>
              <a:defRPr sz="15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30" y="1535113"/>
            <a:ext cx="4041776" cy="639762"/>
          </a:xfrm>
          <a:prstGeom prst="rect">
            <a:avLst/>
          </a:prstGeom>
        </p:spPr>
        <p:txBody>
          <a:bodyPr anchor="b"/>
          <a:lstStyle>
            <a:lvl1pPr marL="0" indent="0">
              <a:buNone/>
              <a:defRPr sz="2300" b="1"/>
            </a:lvl1pPr>
            <a:lvl2pPr marL="436359" indent="0">
              <a:buNone/>
              <a:defRPr sz="1900" b="1"/>
            </a:lvl2pPr>
            <a:lvl3pPr marL="872717" indent="0">
              <a:buNone/>
              <a:defRPr sz="1800" b="1"/>
            </a:lvl3pPr>
            <a:lvl4pPr marL="1309076" indent="0">
              <a:buNone/>
              <a:defRPr sz="1500" b="1"/>
            </a:lvl4pPr>
            <a:lvl5pPr marL="1745435" indent="0">
              <a:buNone/>
              <a:defRPr sz="1500" b="1"/>
            </a:lvl5pPr>
            <a:lvl6pPr marL="2181793" indent="0">
              <a:buNone/>
              <a:defRPr sz="1500" b="1"/>
            </a:lvl6pPr>
            <a:lvl7pPr marL="2618152" indent="0">
              <a:buNone/>
              <a:defRPr sz="1500" b="1"/>
            </a:lvl7pPr>
            <a:lvl8pPr marL="3054511" indent="0">
              <a:buNone/>
              <a:defRPr sz="1500" b="1"/>
            </a:lvl8pPr>
            <a:lvl9pPr marL="3490870" indent="0">
              <a:buNone/>
              <a:defRPr sz="15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30" y="2174875"/>
            <a:ext cx="4041776" cy="3951288"/>
          </a:xfrm>
          <a:prstGeom prst="rect">
            <a:avLst/>
          </a:prstGeo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3C4476F5-97FA-40C3-B00C-E97BC75E66FC}"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46440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31263" y="274638"/>
            <a:ext cx="8716136" cy="418058"/>
          </a:xfrm>
        </p:spPr>
        <p:txBody>
          <a:bodyPr>
            <a:noAutofit/>
          </a:bodyPr>
          <a:lstStyle/>
          <a:p>
            <a:r>
              <a:rPr kumimoji="1" lang="ja-JP" altLang="en-US" dirty="0"/>
              <a:t>マスタ タイトルの書式設定</a:t>
            </a:r>
          </a:p>
        </p:txBody>
      </p:sp>
      <p:sp>
        <p:nvSpPr>
          <p:cNvPr id="3" name="日付プレースホルダ 2"/>
          <p:cNvSpPr>
            <a:spLocks noGrp="1"/>
          </p:cNvSpPr>
          <p:nvPr>
            <p:ph type="dt" sz="half" idx="10"/>
          </p:nvPr>
        </p:nvSpPr>
        <p:spPr/>
        <p:txBody>
          <a:bodyPr/>
          <a:lstStyle/>
          <a:p>
            <a:fld id="{97421C58-DF5D-46C0-BD60-BAD9C3A26188}"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a:xfrm>
            <a:off x="7079782" y="6618173"/>
            <a:ext cx="2133600" cy="365125"/>
          </a:xfrm>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プレースホルダ 6"/>
          <p:cNvSpPr>
            <a:spLocks noGrp="1"/>
          </p:cNvSpPr>
          <p:nvPr>
            <p:ph type="body" sz="quarter" idx="13"/>
          </p:nvPr>
        </p:nvSpPr>
        <p:spPr>
          <a:xfrm>
            <a:off x="231306" y="908748"/>
            <a:ext cx="8706903" cy="1223963"/>
          </a:xfrm>
        </p:spPr>
        <p:txBody>
          <a:bodyPr/>
          <a:lstStyle/>
          <a:p>
            <a:pPr lvl="0"/>
            <a:endParaRPr kumimoji="1" lang="ja-JP" altLang="en-US" dirty="0"/>
          </a:p>
        </p:txBody>
      </p:sp>
      <p:sp>
        <p:nvSpPr>
          <p:cNvPr id="10" name="テキスト ボックス 9"/>
          <p:cNvSpPr txBox="1"/>
          <p:nvPr userDrawn="1"/>
        </p:nvSpPr>
        <p:spPr>
          <a:xfrm>
            <a:off x="0" y="-82526"/>
            <a:ext cx="664689" cy="426681"/>
          </a:xfrm>
          <a:prstGeom prst="rect">
            <a:avLst/>
          </a:prstGeom>
          <a:noFill/>
          <a:ln w="12700">
            <a:solidFill>
              <a:schemeClr val="tx1"/>
            </a:solidFill>
          </a:ln>
        </p:spPr>
        <p:txBody>
          <a:bodyPr wrap="square" lIns="87272" tIns="43637" rIns="87272" bIns="43637" rtlCol="0" anchor="ctr" anchorCtr="0">
            <a:spAutoFit/>
          </a:bodyPr>
          <a:lstStyle/>
          <a:p>
            <a:r>
              <a:rPr lang="ja-JP" altLang="en-US" sz="1100" dirty="0">
                <a:solidFill>
                  <a:prstClr val="black"/>
                </a:solidFill>
              </a:rPr>
              <a:t>機密性２</a:t>
            </a:r>
            <a:endParaRPr lang="en-US" altLang="ja-JP" sz="1100" dirty="0">
              <a:solidFill>
                <a:prstClr val="black"/>
              </a:solidFill>
            </a:endParaRPr>
          </a:p>
        </p:txBody>
      </p:sp>
      <p:sp>
        <p:nvSpPr>
          <p:cNvPr id="12" name="コンテンツ プレースホルダ 11"/>
          <p:cNvSpPr>
            <a:spLocks noGrp="1"/>
          </p:cNvSpPr>
          <p:nvPr>
            <p:ph sz="quarter" idx="14"/>
          </p:nvPr>
        </p:nvSpPr>
        <p:spPr>
          <a:xfrm>
            <a:off x="185065" y="2276872"/>
            <a:ext cx="8707316" cy="1225550"/>
          </a:xfrm>
        </p:spPr>
        <p:txBody>
          <a:bodyPr/>
          <a:lstStyle/>
          <a:p>
            <a:pPr lvl="0"/>
            <a:r>
              <a:rPr kumimoji="1" lang="ja-JP" altLang="en-US" dirty="0"/>
              <a:t>マスタ テキストの書式設定</a:t>
            </a:r>
          </a:p>
        </p:txBody>
      </p:sp>
    </p:spTree>
    <p:extLst>
      <p:ext uri="{BB962C8B-B14F-4D97-AF65-F5344CB8AC3E}">
        <p14:creationId xmlns:p14="http://schemas.microsoft.com/office/powerpoint/2010/main" val="1616869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EE69016-8B7E-44DB-9C1F-20BF6D12F083}"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17571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36832" y="274640"/>
            <a:ext cx="8673231" cy="469641"/>
          </a:xfrm>
        </p:spPr>
        <p:txBody>
          <a:bodyPr>
            <a:noAutofit/>
          </a:bodyPr>
          <a:lstStyle/>
          <a:p>
            <a:r>
              <a:rPr kumimoji="1" lang="ja-JP" altLang="en-US" dirty="0"/>
              <a:t>マスタ タイトルの書式設定</a:t>
            </a:r>
          </a:p>
        </p:txBody>
      </p:sp>
      <p:sp>
        <p:nvSpPr>
          <p:cNvPr id="3" name="コンテンツ プレースホルダ 2"/>
          <p:cNvSpPr>
            <a:spLocks noGrp="1"/>
          </p:cNvSpPr>
          <p:nvPr>
            <p:ph idx="1"/>
          </p:nvPr>
        </p:nvSpPr>
        <p:spPr>
          <a:xfrm>
            <a:off x="236832" y="961902"/>
            <a:ext cx="8673231" cy="1170971"/>
          </a:xfrm>
          <a:prstGeom prst="roundRect">
            <a:avLst>
              <a:gd name="adj" fmla="val 6329"/>
            </a:avLst>
          </a:prstGeom>
          <a:ln w="9525">
            <a:prstDash val="sysDash"/>
          </a:ln>
        </p:spPr>
        <p:txBody>
          <a:bodyPr/>
          <a:lstStyle>
            <a:lvl1pPr marL="239392" indent="-239392">
              <a:defRPr/>
            </a:lvl1pPr>
          </a:lstStyle>
          <a:p>
            <a:pPr lvl="0"/>
            <a:endParaRPr kumimoji="1" lang="en-US" altLang="ja-JP" dirty="0"/>
          </a:p>
        </p:txBody>
      </p:sp>
      <p:sp>
        <p:nvSpPr>
          <p:cNvPr id="4" name="日付プレースホルダ 3"/>
          <p:cNvSpPr>
            <a:spLocks noGrp="1"/>
          </p:cNvSpPr>
          <p:nvPr>
            <p:ph type="dt" sz="half" idx="10"/>
          </p:nvPr>
        </p:nvSpPr>
        <p:spPr/>
        <p:txBody>
          <a:bodyPr/>
          <a:lstStyle/>
          <a:p>
            <a:fld id="{1D7A2149-C831-46B4-8315-01237CD35032}"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87337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9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9" y="273078"/>
            <a:ext cx="5111749" cy="5853113"/>
          </a:xfrm>
          <a:prstGeom prst="rect">
            <a:avLst/>
          </a:prstGeo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12"/>
            <a:ext cx="3008313" cy="4691063"/>
          </a:xfrm>
          <a:prstGeom prst="rect">
            <a:avLst/>
          </a:prstGeom>
        </p:spPr>
        <p:txBody>
          <a:bodyPr/>
          <a:lstStyle>
            <a:lvl1pPr marL="0" indent="0">
              <a:buNone/>
              <a:defRPr sz="1300"/>
            </a:lvl1pPr>
            <a:lvl2pPr marL="436359" indent="0">
              <a:buNone/>
              <a:defRPr sz="1100"/>
            </a:lvl2pPr>
            <a:lvl3pPr marL="872717" indent="0">
              <a:buNone/>
              <a:defRPr sz="1000"/>
            </a:lvl3pPr>
            <a:lvl4pPr marL="1309076" indent="0">
              <a:buNone/>
              <a:defRPr sz="900"/>
            </a:lvl4pPr>
            <a:lvl5pPr marL="1745435" indent="0">
              <a:buNone/>
              <a:defRPr sz="900"/>
            </a:lvl5pPr>
            <a:lvl6pPr marL="2181793" indent="0">
              <a:buNone/>
              <a:defRPr sz="900"/>
            </a:lvl6pPr>
            <a:lvl7pPr marL="2618152" indent="0">
              <a:buNone/>
              <a:defRPr sz="900"/>
            </a:lvl7pPr>
            <a:lvl8pPr marL="3054511" indent="0">
              <a:buNone/>
              <a:defRPr sz="900"/>
            </a:lvl8pPr>
            <a:lvl9pPr marL="349087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B3046ED2-50F6-4C51-9F33-BFB46C14D75D}"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357091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4" y="4800600"/>
            <a:ext cx="5486400" cy="566738"/>
          </a:xfrm>
        </p:spPr>
        <p:txBody>
          <a:bodyPr anchor="b"/>
          <a:lstStyle>
            <a:lvl1pPr algn="l">
              <a:defRPr sz="1900" b="1"/>
            </a:lvl1pPr>
          </a:lstStyle>
          <a:p>
            <a:r>
              <a:rPr kumimoji="1" lang="ja-JP" altLang="en-US"/>
              <a:t>マスタ タイトルの書式設定</a:t>
            </a:r>
          </a:p>
        </p:txBody>
      </p:sp>
      <p:sp>
        <p:nvSpPr>
          <p:cNvPr id="3" name="図プレースホルダ 2"/>
          <p:cNvSpPr>
            <a:spLocks noGrp="1"/>
          </p:cNvSpPr>
          <p:nvPr>
            <p:ph type="pic" idx="1"/>
          </p:nvPr>
        </p:nvSpPr>
        <p:spPr>
          <a:xfrm>
            <a:off x="1792294" y="612775"/>
            <a:ext cx="5486400" cy="4114800"/>
          </a:xfrm>
          <a:prstGeom prst="rect">
            <a:avLst/>
          </a:prstGeom>
        </p:spPr>
        <p:txBody>
          <a:bodyPr/>
          <a:lstStyle>
            <a:lvl1pPr marL="0" indent="0">
              <a:buNone/>
              <a:defRPr sz="3100"/>
            </a:lvl1pPr>
            <a:lvl2pPr marL="436359" indent="0">
              <a:buNone/>
              <a:defRPr sz="2600"/>
            </a:lvl2pPr>
            <a:lvl3pPr marL="872717" indent="0">
              <a:buNone/>
              <a:defRPr sz="2300"/>
            </a:lvl3pPr>
            <a:lvl4pPr marL="1309076" indent="0">
              <a:buNone/>
              <a:defRPr sz="1900"/>
            </a:lvl4pPr>
            <a:lvl5pPr marL="1745435" indent="0">
              <a:buNone/>
              <a:defRPr sz="1900"/>
            </a:lvl5pPr>
            <a:lvl6pPr marL="2181793" indent="0">
              <a:buNone/>
              <a:defRPr sz="1900"/>
            </a:lvl6pPr>
            <a:lvl7pPr marL="2618152" indent="0">
              <a:buNone/>
              <a:defRPr sz="1900"/>
            </a:lvl7pPr>
            <a:lvl8pPr marL="3054511" indent="0">
              <a:buNone/>
              <a:defRPr sz="1900"/>
            </a:lvl8pPr>
            <a:lvl9pPr marL="3490870" indent="0">
              <a:buNone/>
              <a:defRPr sz="1900"/>
            </a:lvl9pPr>
          </a:lstStyle>
          <a:p>
            <a:r>
              <a:rPr kumimoji="1" lang="ja-JP" altLang="en-US" dirty="0"/>
              <a:t>アイコンをクリックして図を追加</a:t>
            </a:r>
          </a:p>
        </p:txBody>
      </p:sp>
      <p:sp>
        <p:nvSpPr>
          <p:cNvPr id="4" name="テキスト プレースホルダ 3"/>
          <p:cNvSpPr>
            <a:spLocks noGrp="1"/>
          </p:cNvSpPr>
          <p:nvPr>
            <p:ph type="body" sz="half" idx="2"/>
          </p:nvPr>
        </p:nvSpPr>
        <p:spPr>
          <a:xfrm>
            <a:off x="1792294" y="5367338"/>
            <a:ext cx="5486400" cy="804862"/>
          </a:xfrm>
          <a:prstGeom prst="rect">
            <a:avLst/>
          </a:prstGeom>
        </p:spPr>
        <p:txBody>
          <a:bodyPr/>
          <a:lstStyle>
            <a:lvl1pPr marL="0" indent="0">
              <a:buNone/>
              <a:defRPr sz="1300"/>
            </a:lvl1pPr>
            <a:lvl2pPr marL="436359" indent="0">
              <a:buNone/>
              <a:defRPr sz="1100"/>
            </a:lvl2pPr>
            <a:lvl3pPr marL="872717" indent="0">
              <a:buNone/>
              <a:defRPr sz="1000"/>
            </a:lvl3pPr>
            <a:lvl4pPr marL="1309076" indent="0">
              <a:buNone/>
              <a:defRPr sz="900"/>
            </a:lvl4pPr>
            <a:lvl5pPr marL="1745435" indent="0">
              <a:buNone/>
              <a:defRPr sz="900"/>
            </a:lvl5pPr>
            <a:lvl6pPr marL="2181793" indent="0">
              <a:buNone/>
              <a:defRPr sz="900"/>
            </a:lvl6pPr>
            <a:lvl7pPr marL="2618152" indent="0">
              <a:buNone/>
              <a:defRPr sz="900"/>
            </a:lvl7pPr>
            <a:lvl8pPr marL="3054511" indent="0">
              <a:buNone/>
              <a:defRPr sz="900"/>
            </a:lvl8pPr>
            <a:lvl9pPr marL="349087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B7781EA-86D1-4082-AEE4-268F8E4FE677}"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42947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1600216"/>
            <a:ext cx="8229600" cy="4525963"/>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5C310A5-19ED-487F-A4E0-6E7C4926396B}"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350703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67"/>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6" y="274667"/>
            <a:ext cx="6019800" cy="5851525"/>
          </a:xfrm>
          <a:prstGeom prst="rect">
            <a:avLst/>
          </a:prstGeo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7417F56A-C682-4B5D-8A55-1B7301C75D9C}"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941692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ロゴ無し-タイトル">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defTabSz="872717"/>
            <a:endParaRPr lang="en-US" dirty="0">
              <a:solidFill>
                <a:prstClr val="black">
                  <a:tint val="75000"/>
                </a:prstClr>
              </a:solidFill>
            </a:endParaRPr>
          </a:p>
        </p:txBody>
      </p:sp>
      <p:sp>
        <p:nvSpPr>
          <p:cNvPr id="6" name="テキスト プレースホルダー 6">
            <a:extLst>
              <a:ext uri="{FF2B5EF4-FFF2-40B4-BE49-F238E27FC236}">
                <a16:creationId xmlns:a16="http://schemas.microsoft.com/office/drawing/2014/main" id="{4B66BDE1-5ABE-1A49-831A-CACBD5DC5471}"/>
              </a:ext>
            </a:extLst>
          </p:cNvPr>
          <p:cNvSpPr txBox="1">
            <a:spLocks/>
          </p:cNvSpPr>
          <p:nvPr userDrawn="1"/>
        </p:nvSpPr>
        <p:spPr>
          <a:xfrm>
            <a:off x="0" y="3030"/>
            <a:ext cx="9145108" cy="827999"/>
          </a:xfrm>
          <a:prstGeom prst="rect">
            <a:avLst/>
          </a:prstGeom>
          <a:pattFill prst="dkUpDiag">
            <a:fgClr>
              <a:srgbClr val="003579"/>
            </a:fgClr>
            <a:bgClr>
              <a:srgbClr val="004292"/>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872717" rtl="0" eaLnBrk="1" fontAlgn="auto" latinLnBrk="0" hangingPunct="1">
              <a:lnSpc>
                <a:spcPct val="100000"/>
              </a:lnSpc>
              <a:spcBef>
                <a:spcPts val="0"/>
              </a:spcBef>
              <a:spcAft>
                <a:spcPts val="0"/>
              </a:spcAft>
              <a:buClrTx/>
              <a:buSzTx/>
              <a:buFontTx/>
              <a:buNone/>
              <a:tabLst/>
              <a:defRPr/>
            </a:pPr>
            <a:endParaRPr kumimoji="1" lang="en" altLang="ja-JP" sz="1675" b="1" i="0" u="none" strike="noStrike" kern="1200" cap="none" spc="251"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7" name="テキスト プレースホルダー 6">
            <a:extLst>
              <a:ext uri="{FF2B5EF4-FFF2-40B4-BE49-F238E27FC236}">
                <a16:creationId xmlns:a16="http://schemas.microsoft.com/office/drawing/2014/main" id="{128C7BBE-DA91-2546-9948-0ECF38C7D752}"/>
              </a:ext>
            </a:extLst>
          </p:cNvPr>
          <p:cNvSpPr txBox="1">
            <a:spLocks/>
          </p:cNvSpPr>
          <p:nvPr userDrawn="1"/>
        </p:nvSpPr>
        <p:spPr>
          <a:xfrm>
            <a:off x="5556739" y="3"/>
            <a:ext cx="3596963" cy="827999"/>
          </a:xfrm>
          <a:custGeom>
            <a:avLst/>
            <a:gdLst>
              <a:gd name="connsiteX0" fmla="*/ 0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0 w 9907200"/>
              <a:gd name="connsiteY4" fmla="*/ 0 h 827999"/>
              <a:gd name="connsiteX0" fmla="*/ 770562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770562 w 9907200"/>
              <a:gd name="connsiteY4" fmla="*/ 0 h 827999"/>
              <a:gd name="connsiteX0" fmla="*/ 1860369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1860369 w 9907200"/>
              <a:gd name="connsiteY4" fmla="*/ 0 h 827999"/>
              <a:gd name="connsiteX0" fmla="*/ 2088851 w 9907200"/>
              <a:gd name="connsiteY0" fmla="*/ 0 h 827999"/>
              <a:gd name="connsiteX1" fmla="*/ 9907200 w 9907200"/>
              <a:gd name="connsiteY1" fmla="*/ 0 h 827999"/>
              <a:gd name="connsiteX2" fmla="*/ 9907200 w 9907200"/>
              <a:gd name="connsiteY2" fmla="*/ 827999 h 827999"/>
              <a:gd name="connsiteX3" fmla="*/ 0 w 9907200"/>
              <a:gd name="connsiteY3" fmla="*/ 827999 h 827999"/>
              <a:gd name="connsiteX4" fmla="*/ 2088851 w 9907200"/>
              <a:gd name="connsiteY4" fmla="*/ 0 h 827999"/>
              <a:gd name="connsiteX0" fmla="*/ 2146971 w 9907200"/>
              <a:gd name="connsiteY0" fmla="*/ 82296 h 827999"/>
              <a:gd name="connsiteX1" fmla="*/ 9907200 w 9907200"/>
              <a:gd name="connsiteY1" fmla="*/ 0 h 827999"/>
              <a:gd name="connsiteX2" fmla="*/ 9907200 w 9907200"/>
              <a:gd name="connsiteY2" fmla="*/ 827999 h 827999"/>
              <a:gd name="connsiteX3" fmla="*/ 0 w 9907200"/>
              <a:gd name="connsiteY3" fmla="*/ 827999 h 827999"/>
              <a:gd name="connsiteX4" fmla="*/ 2146971 w 9907200"/>
              <a:gd name="connsiteY4" fmla="*/ 82296 h 827999"/>
              <a:gd name="connsiteX0" fmla="*/ 2100475 w 9907200"/>
              <a:gd name="connsiteY0" fmla="*/ 4572 h 827999"/>
              <a:gd name="connsiteX1" fmla="*/ 9907200 w 9907200"/>
              <a:gd name="connsiteY1" fmla="*/ 0 h 827999"/>
              <a:gd name="connsiteX2" fmla="*/ 9907200 w 9907200"/>
              <a:gd name="connsiteY2" fmla="*/ 827999 h 827999"/>
              <a:gd name="connsiteX3" fmla="*/ 0 w 9907200"/>
              <a:gd name="connsiteY3" fmla="*/ 827999 h 827999"/>
              <a:gd name="connsiteX4" fmla="*/ 2100475 w 9907200"/>
              <a:gd name="connsiteY4" fmla="*/ 4572 h 82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07200" h="827999">
                <a:moveTo>
                  <a:pt x="2100475" y="4572"/>
                </a:moveTo>
                <a:lnTo>
                  <a:pt x="9907200" y="0"/>
                </a:lnTo>
                <a:lnTo>
                  <a:pt x="9907200" y="827999"/>
                </a:lnTo>
                <a:lnTo>
                  <a:pt x="0" y="827999"/>
                </a:lnTo>
                <a:lnTo>
                  <a:pt x="2100475" y="4572"/>
                </a:lnTo>
                <a:close/>
              </a:path>
            </a:pathLst>
          </a:custGeom>
          <a:gradFill flip="none" rotWithShape="1">
            <a:gsLst>
              <a:gs pos="0">
                <a:srgbClr val="0064DF">
                  <a:alpha val="50196"/>
                </a:srgbClr>
              </a:gs>
              <a:gs pos="62000">
                <a:srgbClr val="0C338E">
                  <a:alpha val="5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332308" tIns="301463" rIns="301463" bIns="120585" rtlCol="0" anchor="b"/>
          <a:lstStyle>
            <a:defPPr>
              <a:defRPr lang="en-US"/>
            </a:defPPr>
            <a:lvl1pPr algn="ctr">
              <a:defRPr kumimoji="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872717" rtl="0" eaLnBrk="1" fontAlgn="auto" latinLnBrk="0" hangingPunct="1">
              <a:lnSpc>
                <a:spcPct val="100000"/>
              </a:lnSpc>
              <a:spcBef>
                <a:spcPts val="0"/>
              </a:spcBef>
              <a:spcAft>
                <a:spcPts val="0"/>
              </a:spcAft>
              <a:buClrTx/>
              <a:buSzTx/>
              <a:buFontTx/>
              <a:buNone/>
              <a:tabLst/>
              <a:defRPr/>
            </a:pPr>
            <a:endParaRPr kumimoji="1" lang="en" altLang="ja-JP" sz="1675" b="1" i="0" u="none" strike="noStrike" kern="1200" cap="none" spc="251" normalizeH="0" baseline="0" noProof="0" dirty="0">
              <a:ln>
                <a:noFill/>
              </a:ln>
              <a:solidFill>
                <a:prstClr val="white"/>
              </a:solidFill>
              <a:effectLst/>
              <a:uLnTx/>
              <a:uFillTx/>
              <a:latin typeface="Meiryo" panose="020B0604030504040204" pitchFamily="34" charset="-128"/>
              <a:ea typeface="Meiryo" panose="020B0604030504040204" pitchFamily="34" charset="-128"/>
              <a:cs typeface="+mn-cs"/>
            </a:endParaRPr>
          </a:p>
        </p:txBody>
      </p:sp>
      <p:sp>
        <p:nvSpPr>
          <p:cNvPr id="8" name="Title 1">
            <a:extLst>
              <a:ext uri="{FF2B5EF4-FFF2-40B4-BE49-F238E27FC236}">
                <a16:creationId xmlns:a16="http://schemas.microsoft.com/office/drawing/2014/main" id="{24636362-6DC1-7D45-87A6-A2F4247CD968}"/>
              </a:ext>
            </a:extLst>
          </p:cNvPr>
          <p:cNvSpPr>
            <a:spLocks noGrp="1"/>
          </p:cNvSpPr>
          <p:nvPr>
            <p:ph type="title"/>
          </p:nvPr>
        </p:nvSpPr>
        <p:spPr>
          <a:xfrm>
            <a:off x="0" y="-1"/>
            <a:ext cx="9144000" cy="827999"/>
          </a:xfrm>
        </p:spPr>
        <p:txBody>
          <a:bodyPr/>
          <a:lstStyle/>
          <a:p>
            <a:r>
              <a:rPr lang="ja-JP" altLang="en-US"/>
              <a:t>マスター タイトルの書式設定</a:t>
            </a:r>
            <a:endParaRPr lang="en-US" dirty="0"/>
          </a:p>
        </p:txBody>
      </p:sp>
      <p:sp>
        <p:nvSpPr>
          <p:cNvPr id="9" name="Date Placeholder 3">
            <a:extLst>
              <a:ext uri="{FF2B5EF4-FFF2-40B4-BE49-F238E27FC236}">
                <a16:creationId xmlns:a16="http://schemas.microsoft.com/office/drawing/2014/main" id="{7A7A2EE5-AF89-5B47-A63C-DED06F0883A2}"/>
              </a:ext>
            </a:extLst>
          </p:cNvPr>
          <p:cNvSpPr>
            <a:spLocks noGrp="1"/>
          </p:cNvSpPr>
          <p:nvPr>
            <p:ph type="dt" sz="half" idx="10"/>
          </p:nvPr>
        </p:nvSpPr>
        <p:spPr>
          <a:xfrm>
            <a:off x="6744037" y="427037"/>
            <a:ext cx="2057400" cy="365125"/>
          </a:xfrm>
        </p:spPr>
        <p:txBody>
          <a:bodyPr/>
          <a:lstStyle/>
          <a:p>
            <a:pPr defTabSz="872717"/>
            <a:fld id="{DF5F407F-1ECA-45A4-AB00-4012C6FEB7D3}" type="datetime1">
              <a:rPr lang="ja-JP" altLang="en-US" smtClean="0">
                <a:solidFill>
                  <a:prstClr val="black">
                    <a:tint val="75000"/>
                  </a:prstClr>
                </a:solidFill>
              </a:rPr>
              <a:pPr defTabSz="872717"/>
              <a:t>2022/7/6</a:t>
            </a:fld>
            <a:endParaRPr lang="en-US" dirty="0">
              <a:solidFill>
                <a:prstClr val="black">
                  <a:tint val="75000"/>
                </a:prstClr>
              </a:solidFill>
            </a:endParaRPr>
          </a:p>
        </p:txBody>
      </p:sp>
      <p:sp>
        <p:nvSpPr>
          <p:cNvPr id="10"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1"/>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pPr defTabSz="872717"/>
            <a:fld id="{48F63A3B-78C7-47BE-AE5E-E10140E04643}" type="slidenum">
              <a:rPr lang="en-US" smtClean="0">
                <a:solidFill>
                  <a:prstClr val="black"/>
                </a:solidFill>
              </a:rPr>
              <a:pPr defTabSz="872717"/>
              <a:t>‹#›</a:t>
            </a:fld>
            <a:endParaRPr lang="en-US" dirty="0">
              <a:solidFill>
                <a:prstClr val="black"/>
              </a:solidFill>
            </a:endParaRPr>
          </a:p>
        </p:txBody>
      </p:sp>
      <p:sp>
        <p:nvSpPr>
          <p:cNvPr id="12" name="テキスト プレースホルダー 12">
            <a:extLst>
              <a:ext uri="{FF2B5EF4-FFF2-40B4-BE49-F238E27FC236}">
                <a16:creationId xmlns:a16="http://schemas.microsoft.com/office/drawing/2014/main" id="{E32FF9E2-AACC-F14F-A96C-A0E9FD2730C0}"/>
              </a:ext>
            </a:extLst>
          </p:cNvPr>
          <p:cNvSpPr>
            <a:spLocks noGrp="1"/>
          </p:cNvSpPr>
          <p:nvPr>
            <p:ph type="body" sz="quarter" idx="13"/>
          </p:nvPr>
        </p:nvSpPr>
        <p:spPr>
          <a:xfrm>
            <a:off x="0" y="828002"/>
            <a:ext cx="9145108" cy="528845"/>
          </a:xfr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144000" rIns="360000" bIns="144000" rtlCol="0" anchor="t">
            <a:spAutoFit/>
          </a:bodyPr>
          <a:lstStyle>
            <a:lvl1pPr marL="0" indent="0">
              <a:buNone/>
              <a:defRPr lang="ja-JP" altLang="en-US" sz="1200" kern="900" spc="64" smtClean="0">
                <a:solidFill>
                  <a:schemeClr val="tx1"/>
                </a:solidFill>
              </a:defRPr>
            </a:lvl1pPr>
            <a:lvl2pPr>
              <a:defRPr lang="ja-JP" altLang="en-US" sz="1662" smtClean="0">
                <a:solidFill>
                  <a:schemeClr val="tx1"/>
                </a:solidFill>
                <a:latin typeface="+mn-lt"/>
                <a:ea typeface="+mn-ea"/>
              </a:defRPr>
            </a:lvl2pPr>
            <a:lvl3pPr>
              <a:defRPr lang="ja-JP" altLang="en-US" sz="1662" smtClean="0">
                <a:solidFill>
                  <a:schemeClr val="tx1"/>
                </a:solidFill>
                <a:latin typeface="+mn-lt"/>
                <a:ea typeface="+mn-ea"/>
              </a:defRPr>
            </a:lvl3pPr>
            <a:lvl4pPr>
              <a:defRPr lang="ja-JP" altLang="en-US" sz="1662" smtClean="0">
                <a:solidFill>
                  <a:schemeClr val="tx1"/>
                </a:solidFill>
                <a:latin typeface="+mn-lt"/>
                <a:ea typeface="+mn-ea"/>
              </a:defRPr>
            </a:lvl4pPr>
            <a:lvl5pPr>
              <a:defRPr lang="ja-JP" altLang="en-US" sz="1662">
                <a:solidFill>
                  <a:schemeClr val="tx1"/>
                </a:solidFill>
                <a:latin typeface="+mn-lt"/>
                <a:ea typeface="+mn-ea"/>
              </a:defRPr>
            </a:lvl5pPr>
          </a:lstStyle>
          <a:p>
            <a:pPr marL="0" lvl="0" defTabSz="422039">
              <a:spcAft>
                <a:spcPts val="923"/>
              </a:spcAft>
            </a:pPr>
            <a:r>
              <a:rPr kumimoji="1" lang="ja-JP" altLang="en-US"/>
              <a:t>マスター テキストの書式設定</a:t>
            </a:r>
          </a:p>
        </p:txBody>
      </p:sp>
    </p:spTree>
    <p:extLst>
      <p:ext uri="{BB962C8B-B14F-4D97-AF65-F5344CB8AC3E}">
        <p14:creationId xmlns:p14="http://schemas.microsoft.com/office/powerpoint/2010/main" val="3178559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ロゴ無し-白紙">
    <p:spTree>
      <p:nvGrpSpPr>
        <p:cNvPr id="1" name=""/>
        <p:cNvGrpSpPr/>
        <p:nvPr/>
      </p:nvGrpSpPr>
      <p:grpSpPr>
        <a:xfrm>
          <a:off x="0" y="0"/>
          <a:ext cx="0" cy="0"/>
          <a:chOff x="0" y="0"/>
          <a:chExt cx="0" cy="0"/>
        </a:xfrm>
      </p:grpSpPr>
      <p:sp>
        <p:nvSpPr>
          <p:cNvPr id="18" name="Slide Number Placeholder 5">
            <a:extLst>
              <a:ext uri="{FF2B5EF4-FFF2-40B4-BE49-F238E27FC236}">
                <a16:creationId xmlns:a16="http://schemas.microsoft.com/office/drawing/2014/main" id="{45C1C095-3D5F-3846-A68B-623E5D5B3BA2}"/>
              </a:ext>
            </a:extLst>
          </p:cNvPr>
          <p:cNvSpPr>
            <a:spLocks noGrp="1"/>
          </p:cNvSpPr>
          <p:nvPr>
            <p:ph type="sldNum" sz="quarter" idx="4"/>
          </p:nvPr>
        </p:nvSpPr>
        <p:spPr>
          <a:xfrm>
            <a:off x="8229521" y="6536161"/>
            <a:ext cx="582012" cy="278421"/>
          </a:xfrm>
          <a:prstGeom prst="rect">
            <a:avLst/>
          </a:prstGeom>
        </p:spPr>
        <p:txBody>
          <a:bodyPr vert="horz" lIns="0" tIns="0" rIns="0" bIns="0" rtlCol="0" anchor="t"/>
          <a:lstStyle>
            <a:lvl1pPr algn="r">
              <a:defRPr sz="1108" b="0">
                <a:solidFill>
                  <a:schemeClr val="tx1"/>
                </a:solidFill>
                <a:latin typeface="Arial" panose="020B0604020202020204" pitchFamily="34" charset="0"/>
                <a:cs typeface="Arial" panose="020B0604020202020204" pitchFamily="34" charset="0"/>
              </a:defRPr>
            </a:lvl1pPr>
          </a:lstStyle>
          <a:p>
            <a:pPr defTabSz="872717"/>
            <a:fld id="{48F63A3B-78C7-47BE-AE5E-E10140E04643}" type="slidenum">
              <a:rPr lang="en-US" smtClean="0">
                <a:solidFill>
                  <a:prstClr val="black"/>
                </a:solidFill>
              </a:rPr>
              <a:pPr defTabSz="872717"/>
              <a:t>‹#›</a:t>
            </a:fld>
            <a:endParaRPr lang="en-US" dirty="0">
              <a:solidFill>
                <a:prstClr val="black"/>
              </a:solidFill>
            </a:endParaRPr>
          </a:p>
        </p:txBody>
      </p:sp>
    </p:spTree>
    <p:extLst>
      <p:ext uri="{BB962C8B-B14F-4D97-AF65-F5344CB8AC3E}">
        <p14:creationId xmlns:p14="http://schemas.microsoft.com/office/powerpoint/2010/main" val="1885588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defTabSz="872717"/>
            <a:fld id="{FF5B0ACB-C8D5-42D6-9920-EFC0E5B62115}" type="datetime1">
              <a:rPr lang="ja-JP" altLang="en-US" smtClean="0">
                <a:solidFill>
                  <a:prstClr val="black">
                    <a:tint val="75000"/>
                  </a:prstClr>
                </a:solidFill>
              </a:rPr>
              <a:pPr defTabSz="872717"/>
              <a:t>2022/7/6</a:t>
            </a:fld>
            <a:endParaRPr lang="ja-JP" altLang="en-US" dirty="0">
              <a:solidFill>
                <a:prstClr val="black">
                  <a:tint val="75000"/>
                </a:prstClr>
              </a:solidFill>
            </a:endParaRPr>
          </a:p>
        </p:txBody>
      </p:sp>
      <p:sp>
        <p:nvSpPr>
          <p:cNvPr id="4" name="フッター プレースホルダー 3"/>
          <p:cNvSpPr>
            <a:spLocks noGrp="1"/>
          </p:cNvSpPr>
          <p:nvPr>
            <p:ph type="ftr" sz="quarter" idx="11"/>
          </p:nvPr>
        </p:nvSpPr>
        <p:spPr/>
        <p:txBody>
          <a:bodyPr/>
          <a:lstStyle/>
          <a:p>
            <a:pPr defTabSz="872717"/>
            <a:endParaRPr lang="ja-JP" altLang="en-US" dirty="0">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pPr defTabSz="872717"/>
            <a:fld id="{6C19B6B7-5EE0-4F6C-947D-ED25E14C786B}" type="slidenum">
              <a:rPr lang="ja-JP" altLang="en-US" smtClean="0">
                <a:solidFill>
                  <a:prstClr val="black">
                    <a:tint val="75000"/>
                  </a:prstClr>
                </a:solidFill>
              </a:rPr>
              <a:pPr defTabSz="872717"/>
              <a:t>‹#›</a:t>
            </a:fld>
            <a:endParaRPr lang="ja-JP" altLang="en-US" dirty="0">
              <a:solidFill>
                <a:prstClr val="black">
                  <a:tint val="75000"/>
                </a:prstClr>
              </a:solidFill>
            </a:endParaRPr>
          </a:p>
        </p:txBody>
      </p:sp>
    </p:spTree>
    <p:extLst>
      <p:ext uri="{BB962C8B-B14F-4D97-AF65-F5344CB8AC3E}">
        <p14:creationId xmlns:p14="http://schemas.microsoft.com/office/powerpoint/2010/main" val="245043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37"/>
            <a:ext cx="7772400" cy="1362075"/>
          </a:xfrm>
        </p:spPr>
        <p:txBody>
          <a:bodyPr anchor="t"/>
          <a:lstStyle>
            <a:lvl1pPr algn="l">
              <a:defRPr sz="39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21"/>
            <a:ext cx="7772400" cy="1500187"/>
          </a:xfrm>
          <a:prstGeom prst="rect">
            <a:avLst/>
          </a:prstGeom>
        </p:spPr>
        <p:txBody>
          <a:bodyPr anchor="b"/>
          <a:lstStyle>
            <a:lvl1pPr marL="0" indent="0">
              <a:buNone/>
              <a:defRPr sz="1900">
                <a:solidFill>
                  <a:schemeClr val="tx1">
                    <a:tint val="75000"/>
                  </a:schemeClr>
                </a:solidFill>
              </a:defRPr>
            </a:lvl1pPr>
            <a:lvl2pPr marL="436361" indent="0">
              <a:buNone/>
              <a:defRPr sz="1800">
                <a:solidFill>
                  <a:schemeClr val="tx1">
                    <a:tint val="75000"/>
                  </a:schemeClr>
                </a:solidFill>
              </a:defRPr>
            </a:lvl2pPr>
            <a:lvl3pPr marL="872722" indent="0">
              <a:buNone/>
              <a:defRPr sz="1500">
                <a:solidFill>
                  <a:schemeClr val="tx1">
                    <a:tint val="75000"/>
                  </a:schemeClr>
                </a:solidFill>
              </a:defRPr>
            </a:lvl3pPr>
            <a:lvl4pPr marL="1309083" indent="0">
              <a:buNone/>
              <a:defRPr sz="1300">
                <a:solidFill>
                  <a:schemeClr val="tx1">
                    <a:tint val="75000"/>
                  </a:schemeClr>
                </a:solidFill>
              </a:defRPr>
            </a:lvl4pPr>
            <a:lvl5pPr marL="1745445" indent="0">
              <a:buNone/>
              <a:defRPr sz="1300">
                <a:solidFill>
                  <a:schemeClr val="tx1">
                    <a:tint val="75000"/>
                  </a:schemeClr>
                </a:solidFill>
              </a:defRPr>
            </a:lvl5pPr>
            <a:lvl6pPr marL="2181806" indent="0">
              <a:buNone/>
              <a:defRPr sz="1300">
                <a:solidFill>
                  <a:schemeClr val="tx1">
                    <a:tint val="75000"/>
                  </a:schemeClr>
                </a:solidFill>
              </a:defRPr>
            </a:lvl6pPr>
            <a:lvl7pPr marL="2618167" indent="0">
              <a:buNone/>
              <a:defRPr sz="1300">
                <a:solidFill>
                  <a:schemeClr val="tx1">
                    <a:tint val="75000"/>
                  </a:schemeClr>
                </a:solidFill>
              </a:defRPr>
            </a:lvl7pPr>
            <a:lvl8pPr marL="3054529" indent="0">
              <a:buNone/>
              <a:defRPr sz="1300">
                <a:solidFill>
                  <a:schemeClr val="tx1">
                    <a:tint val="75000"/>
                  </a:schemeClr>
                </a:solidFill>
              </a:defRPr>
            </a:lvl8pPr>
            <a:lvl9pPr marL="3490890" indent="0">
              <a:buNone/>
              <a:defRPr sz="13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F1E263BE-9EEC-4E02-9AFD-C27EE2B9F29C}"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40280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7" y="1600214"/>
            <a:ext cx="4038600" cy="4525963"/>
          </a:xfrm>
          <a:prstGeom prst="rect">
            <a:avLst/>
          </a:prstGeo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14"/>
            <a:ext cx="4038600" cy="4525963"/>
          </a:xfrm>
          <a:prstGeom prst="rect">
            <a:avLst/>
          </a:prstGeom>
        </p:spPr>
        <p:txBody>
          <a:bodyPr/>
          <a:lstStyle>
            <a:lvl1pPr>
              <a:defRPr sz="2600"/>
            </a:lvl1pPr>
            <a:lvl2pPr>
              <a:defRPr sz="2300"/>
            </a:lvl2pPr>
            <a:lvl3pPr>
              <a:defRPr sz="19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9C0148B6-CBEE-4B0D-8D1E-D5076716F6B7}"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71182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a:prstGeom prst="rect">
            <a:avLst/>
          </a:prstGeom>
        </p:spPr>
        <p:txBody>
          <a:bodyPr anchor="b"/>
          <a:lstStyle>
            <a:lvl1pPr marL="0" indent="0">
              <a:buNone/>
              <a:defRPr sz="2300" b="1"/>
            </a:lvl1pPr>
            <a:lvl2pPr marL="436361" indent="0">
              <a:buNone/>
              <a:defRPr sz="1900" b="1"/>
            </a:lvl2pPr>
            <a:lvl3pPr marL="872722" indent="0">
              <a:buNone/>
              <a:defRPr sz="1800" b="1"/>
            </a:lvl3pPr>
            <a:lvl4pPr marL="1309083" indent="0">
              <a:buNone/>
              <a:defRPr sz="1500" b="1"/>
            </a:lvl4pPr>
            <a:lvl5pPr marL="1745445" indent="0">
              <a:buNone/>
              <a:defRPr sz="1500" b="1"/>
            </a:lvl5pPr>
            <a:lvl6pPr marL="2181806" indent="0">
              <a:buNone/>
              <a:defRPr sz="1500" b="1"/>
            </a:lvl6pPr>
            <a:lvl7pPr marL="2618167" indent="0">
              <a:buNone/>
              <a:defRPr sz="1500" b="1"/>
            </a:lvl7pPr>
            <a:lvl8pPr marL="3054529" indent="0">
              <a:buNone/>
              <a:defRPr sz="1500" b="1"/>
            </a:lvl8pPr>
            <a:lvl9pPr marL="3490890" indent="0">
              <a:buNone/>
              <a:defRPr sz="15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a:prstGeom prst="rect">
            <a:avLst/>
          </a:prstGeo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9" y="1535113"/>
            <a:ext cx="4041776" cy="639762"/>
          </a:xfrm>
          <a:prstGeom prst="rect">
            <a:avLst/>
          </a:prstGeom>
        </p:spPr>
        <p:txBody>
          <a:bodyPr anchor="b"/>
          <a:lstStyle>
            <a:lvl1pPr marL="0" indent="0">
              <a:buNone/>
              <a:defRPr sz="2300" b="1"/>
            </a:lvl1pPr>
            <a:lvl2pPr marL="436361" indent="0">
              <a:buNone/>
              <a:defRPr sz="1900" b="1"/>
            </a:lvl2pPr>
            <a:lvl3pPr marL="872722" indent="0">
              <a:buNone/>
              <a:defRPr sz="1800" b="1"/>
            </a:lvl3pPr>
            <a:lvl4pPr marL="1309083" indent="0">
              <a:buNone/>
              <a:defRPr sz="1500" b="1"/>
            </a:lvl4pPr>
            <a:lvl5pPr marL="1745445" indent="0">
              <a:buNone/>
              <a:defRPr sz="1500" b="1"/>
            </a:lvl5pPr>
            <a:lvl6pPr marL="2181806" indent="0">
              <a:buNone/>
              <a:defRPr sz="1500" b="1"/>
            </a:lvl6pPr>
            <a:lvl7pPr marL="2618167" indent="0">
              <a:buNone/>
              <a:defRPr sz="1500" b="1"/>
            </a:lvl7pPr>
            <a:lvl8pPr marL="3054529" indent="0">
              <a:buNone/>
              <a:defRPr sz="1500" b="1"/>
            </a:lvl8pPr>
            <a:lvl9pPr marL="3490890" indent="0">
              <a:buNone/>
              <a:defRPr sz="15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9" y="2174875"/>
            <a:ext cx="4041776" cy="3951288"/>
          </a:xfrm>
          <a:prstGeom prst="rect">
            <a:avLst/>
          </a:prstGeom>
        </p:spPr>
        <p:txBody>
          <a:bodyPr/>
          <a:lstStyle>
            <a:lvl1pPr>
              <a:defRPr sz="2300"/>
            </a:lvl1pPr>
            <a:lvl2pPr>
              <a:defRPr sz="19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3C4476F5-97FA-40C3-B00C-E97BC75E66FC}"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dirty="0">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713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231262" y="274638"/>
            <a:ext cx="8716136" cy="418058"/>
          </a:xfrm>
        </p:spPr>
        <p:txBody>
          <a:bodyPr>
            <a:noAutofit/>
          </a:bodyPr>
          <a:lstStyle/>
          <a:p>
            <a:r>
              <a:rPr kumimoji="1" lang="ja-JP" altLang="en-US" dirty="0"/>
              <a:t>マスタ タイトルの書式設定</a:t>
            </a:r>
          </a:p>
        </p:txBody>
      </p:sp>
      <p:sp>
        <p:nvSpPr>
          <p:cNvPr id="3" name="日付プレースホルダ 2"/>
          <p:cNvSpPr>
            <a:spLocks noGrp="1"/>
          </p:cNvSpPr>
          <p:nvPr>
            <p:ph type="dt" sz="half" idx="10"/>
          </p:nvPr>
        </p:nvSpPr>
        <p:spPr/>
        <p:txBody>
          <a:bodyPr/>
          <a:lstStyle/>
          <a:p>
            <a:fld id="{97421C58-DF5D-46C0-BD60-BAD9C3A26188}"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dirty="0">
              <a:solidFill>
                <a:prstClr val="black">
                  <a:tint val="75000"/>
                </a:prstClr>
              </a:solidFill>
            </a:endParaRPr>
          </a:p>
        </p:txBody>
      </p:sp>
      <p:sp>
        <p:nvSpPr>
          <p:cNvPr id="5" name="スライド番号プレースホルダ 4"/>
          <p:cNvSpPr>
            <a:spLocks noGrp="1"/>
          </p:cNvSpPr>
          <p:nvPr>
            <p:ph type="sldNum" sz="quarter" idx="12"/>
          </p:nvPr>
        </p:nvSpPr>
        <p:spPr>
          <a:xfrm>
            <a:off x="7079782" y="6618171"/>
            <a:ext cx="2133600" cy="365125"/>
          </a:xfrm>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プレースホルダ 6"/>
          <p:cNvSpPr>
            <a:spLocks noGrp="1"/>
          </p:cNvSpPr>
          <p:nvPr>
            <p:ph type="body" sz="quarter" idx="13"/>
          </p:nvPr>
        </p:nvSpPr>
        <p:spPr>
          <a:xfrm>
            <a:off x="231306" y="908746"/>
            <a:ext cx="8706903" cy="1223963"/>
          </a:xfrm>
        </p:spPr>
        <p:txBody>
          <a:bodyPr/>
          <a:lstStyle/>
          <a:p>
            <a:pPr lvl="0"/>
            <a:endParaRPr kumimoji="1" lang="ja-JP" altLang="en-US" dirty="0"/>
          </a:p>
        </p:txBody>
      </p:sp>
      <p:sp>
        <p:nvSpPr>
          <p:cNvPr id="10" name="テキスト ボックス 9"/>
          <p:cNvSpPr txBox="1"/>
          <p:nvPr userDrawn="1"/>
        </p:nvSpPr>
        <p:spPr>
          <a:xfrm>
            <a:off x="0" y="-82527"/>
            <a:ext cx="664689" cy="426681"/>
          </a:xfrm>
          <a:prstGeom prst="rect">
            <a:avLst/>
          </a:prstGeom>
          <a:noFill/>
          <a:ln w="12700">
            <a:solidFill>
              <a:schemeClr val="tx1"/>
            </a:solidFill>
          </a:ln>
        </p:spPr>
        <p:txBody>
          <a:bodyPr wrap="square" lIns="87272" tIns="43637" rIns="87272" bIns="43637" rtlCol="0" anchor="ctr" anchorCtr="0">
            <a:spAutoFit/>
          </a:bodyPr>
          <a:lstStyle/>
          <a:p>
            <a:r>
              <a:rPr lang="ja-JP" altLang="en-US" sz="1100" dirty="0">
                <a:solidFill>
                  <a:prstClr val="black"/>
                </a:solidFill>
              </a:rPr>
              <a:t>機密性２</a:t>
            </a:r>
            <a:endParaRPr lang="en-US" altLang="ja-JP" sz="1100" dirty="0">
              <a:solidFill>
                <a:prstClr val="black"/>
              </a:solidFill>
            </a:endParaRPr>
          </a:p>
        </p:txBody>
      </p:sp>
      <p:sp>
        <p:nvSpPr>
          <p:cNvPr id="12" name="コンテンツ プレースホルダ 11"/>
          <p:cNvSpPr>
            <a:spLocks noGrp="1"/>
          </p:cNvSpPr>
          <p:nvPr>
            <p:ph sz="quarter" idx="14"/>
          </p:nvPr>
        </p:nvSpPr>
        <p:spPr>
          <a:xfrm>
            <a:off x="185065" y="2276872"/>
            <a:ext cx="8707316" cy="1225550"/>
          </a:xfrm>
        </p:spPr>
        <p:txBody>
          <a:bodyPr/>
          <a:lstStyle/>
          <a:p>
            <a:pPr lvl="0"/>
            <a:r>
              <a:rPr kumimoji="1" lang="ja-JP" altLang="en-US" dirty="0"/>
              <a:t>マスタ テキストの書式設定</a:t>
            </a:r>
          </a:p>
        </p:txBody>
      </p:sp>
    </p:spTree>
    <p:extLst>
      <p:ext uri="{BB962C8B-B14F-4D97-AF65-F5344CB8AC3E}">
        <p14:creationId xmlns:p14="http://schemas.microsoft.com/office/powerpoint/2010/main" val="2252828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EE69016-8B7E-44DB-9C1F-20BF6D12F083}"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dirty="0">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35371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19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9" y="273076"/>
            <a:ext cx="5111749" cy="5853113"/>
          </a:xfrm>
          <a:prstGeom prst="rect">
            <a:avLst/>
          </a:prstGeom>
        </p:spPr>
        <p:txBody>
          <a:bodyPr/>
          <a:lstStyle>
            <a:lvl1pPr>
              <a:defRPr sz="3100"/>
            </a:lvl1pPr>
            <a:lvl2pPr>
              <a:defRPr sz="2600"/>
            </a:lvl2pPr>
            <a:lvl3pPr>
              <a:defRPr sz="2300"/>
            </a:lvl3pPr>
            <a:lvl4pPr>
              <a:defRPr sz="1900"/>
            </a:lvl4pPr>
            <a:lvl5pPr>
              <a:defRPr sz="1900"/>
            </a:lvl5pPr>
            <a:lvl6pPr>
              <a:defRPr sz="1900"/>
            </a:lvl6pPr>
            <a:lvl7pPr>
              <a:defRPr sz="1900"/>
            </a:lvl7pPr>
            <a:lvl8pPr>
              <a:defRPr sz="1900"/>
            </a:lvl8pPr>
            <a:lvl9pPr>
              <a:defRPr sz="19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10"/>
            <a:ext cx="3008313" cy="4691063"/>
          </a:xfrm>
          <a:prstGeom prst="rect">
            <a:avLst/>
          </a:prstGeom>
        </p:spPr>
        <p:txBody>
          <a:bodyPr/>
          <a:lstStyle>
            <a:lvl1pPr marL="0" indent="0">
              <a:buNone/>
              <a:defRPr sz="1300"/>
            </a:lvl1pPr>
            <a:lvl2pPr marL="436361" indent="0">
              <a:buNone/>
              <a:defRPr sz="1100"/>
            </a:lvl2pPr>
            <a:lvl3pPr marL="872722" indent="0">
              <a:buNone/>
              <a:defRPr sz="1000"/>
            </a:lvl3pPr>
            <a:lvl4pPr marL="1309083" indent="0">
              <a:buNone/>
              <a:defRPr sz="900"/>
            </a:lvl4pPr>
            <a:lvl5pPr marL="1745445" indent="0">
              <a:buNone/>
              <a:defRPr sz="900"/>
            </a:lvl5pPr>
            <a:lvl6pPr marL="2181806" indent="0">
              <a:buNone/>
              <a:defRPr sz="900"/>
            </a:lvl6pPr>
            <a:lvl7pPr marL="2618167" indent="0">
              <a:buNone/>
              <a:defRPr sz="900"/>
            </a:lvl7pPr>
            <a:lvl8pPr marL="3054529" indent="0">
              <a:buNone/>
              <a:defRPr sz="900"/>
            </a:lvl8pPr>
            <a:lvl9pPr marL="349089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B3046ED2-50F6-4C51-9F33-BFB46C14D75D}"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31839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94" y="4800600"/>
            <a:ext cx="5486400" cy="566738"/>
          </a:xfrm>
        </p:spPr>
        <p:txBody>
          <a:bodyPr anchor="b"/>
          <a:lstStyle>
            <a:lvl1pPr algn="l">
              <a:defRPr sz="1900" b="1"/>
            </a:lvl1pPr>
          </a:lstStyle>
          <a:p>
            <a:r>
              <a:rPr kumimoji="1" lang="ja-JP" altLang="en-US"/>
              <a:t>マスタ タイトルの書式設定</a:t>
            </a:r>
          </a:p>
        </p:txBody>
      </p:sp>
      <p:sp>
        <p:nvSpPr>
          <p:cNvPr id="3" name="図プレースホルダ 2"/>
          <p:cNvSpPr>
            <a:spLocks noGrp="1"/>
          </p:cNvSpPr>
          <p:nvPr>
            <p:ph type="pic" idx="1"/>
          </p:nvPr>
        </p:nvSpPr>
        <p:spPr>
          <a:xfrm>
            <a:off x="1792294" y="612775"/>
            <a:ext cx="5486400" cy="4114800"/>
          </a:xfrm>
          <a:prstGeom prst="rect">
            <a:avLst/>
          </a:prstGeom>
        </p:spPr>
        <p:txBody>
          <a:bodyPr/>
          <a:lstStyle>
            <a:lvl1pPr marL="0" indent="0">
              <a:buNone/>
              <a:defRPr sz="3100"/>
            </a:lvl1pPr>
            <a:lvl2pPr marL="436361" indent="0">
              <a:buNone/>
              <a:defRPr sz="2600"/>
            </a:lvl2pPr>
            <a:lvl3pPr marL="872722" indent="0">
              <a:buNone/>
              <a:defRPr sz="2300"/>
            </a:lvl3pPr>
            <a:lvl4pPr marL="1309083" indent="0">
              <a:buNone/>
              <a:defRPr sz="1900"/>
            </a:lvl4pPr>
            <a:lvl5pPr marL="1745445" indent="0">
              <a:buNone/>
              <a:defRPr sz="1900"/>
            </a:lvl5pPr>
            <a:lvl6pPr marL="2181806" indent="0">
              <a:buNone/>
              <a:defRPr sz="1900"/>
            </a:lvl6pPr>
            <a:lvl7pPr marL="2618167" indent="0">
              <a:buNone/>
              <a:defRPr sz="1900"/>
            </a:lvl7pPr>
            <a:lvl8pPr marL="3054529" indent="0">
              <a:buNone/>
              <a:defRPr sz="1900"/>
            </a:lvl8pPr>
            <a:lvl9pPr marL="3490890" indent="0">
              <a:buNone/>
              <a:defRPr sz="1900"/>
            </a:lvl9pPr>
          </a:lstStyle>
          <a:p>
            <a:r>
              <a:rPr kumimoji="1" lang="ja-JP" altLang="en-US" dirty="0"/>
              <a:t>アイコンをクリックして図を追加</a:t>
            </a:r>
          </a:p>
        </p:txBody>
      </p:sp>
      <p:sp>
        <p:nvSpPr>
          <p:cNvPr id="4" name="テキスト プレースホルダ 3"/>
          <p:cNvSpPr>
            <a:spLocks noGrp="1"/>
          </p:cNvSpPr>
          <p:nvPr>
            <p:ph type="body" sz="half" idx="2"/>
          </p:nvPr>
        </p:nvSpPr>
        <p:spPr>
          <a:xfrm>
            <a:off x="1792294" y="5367338"/>
            <a:ext cx="5486400" cy="804862"/>
          </a:xfrm>
          <a:prstGeom prst="rect">
            <a:avLst/>
          </a:prstGeom>
        </p:spPr>
        <p:txBody>
          <a:bodyPr/>
          <a:lstStyle>
            <a:lvl1pPr marL="0" indent="0">
              <a:buNone/>
              <a:defRPr sz="1300"/>
            </a:lvl1pPr>
            <a:lvl2pPr marL="436361" indent="0">
              <a:buNone/>
              <a:defRPr sz="1100"/>
            </a:lvl2pPr>
            <a:lvl3pPr marL="872722" indent="0">
              <a:buNone/>
              <a:defRPr sz="1000"/>
            </a:lvl3pPr>
            <a:lvl4pPr marL="1309083" indent="0">
              <a:buNone/>
              <a:defRPr sz="900"/>
            </a:lvl4pPr>
            <a:lvl5pPr marL="1745445" indent="0">
              <a:buNone/>
              <a:defRPr sz="900"/>
            </a:lvl5pPr>
            <a:lvl6pPr marL="2181806" indent="0">
              <a:buNone/>
              <a:defRPr sz="900"/>
            </a:lvl6pPr>
            <a:lvl7pPr marL="2618167" indent="0">
              <a:buNone/>
              <a:defRPr sz="900"/>
            </a:lvl7pPr>
            <a:lvl8pPr marL="3054529" indent="0">
              <a:buNone/>
              <a:defRPr sz="900"/>
            </a:lvl8pPr>
            <a:lvl9pPr marL="349089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CB7781EA-86D1-4082-AEE4-268F8E4FE677}"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dirty="0">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198134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490066"/>
          </a:xfrm>
          <a:prstGeom prst="rect">
            <a:avLst/>
          </a:prstGeom>
        </p:spPr>
        <p:txBody>
          <a:bodyPr vert="horz" lIns="87272" tIns="43637" rIns="87272" bIns="43637" rtlCol="0" anchor="ctr">
            <a:normAutofit/>
          </a:bodyPr>
          <a:lstStyle/>
          <a:p>
            <a:r>
              <a:rPr kumimoji="1" lang="ja-JP" altLang="en-US"/>
              <a:t>マスタ タイトルの書式設定</a:t>
            </a:r>
          </a:p>
        </p:txBody>
      </p:sp>
      <p:sp>
        <p:nvSpPr>
          <p:cNvPr id="4" name="日付プレースホルダ 3"/>
          <p:cNvSpPr>
            <a:spLocks noGrp="1"/>
          </p:cNvSpPr>
          <p:nvPr>
            <p:ph type="dt" sz="half" idx="2"/>
          </p:nvPr>
        </p:nvSpPr>
        <p:spPr>
          <a:xfrm>
            <a:off x="457207" y="6356387"/>
            <a:ext cx="2133600" cy="365125"/>
          </a:xfrm>
          <a:prstGeom prst="rect">
            <a:avLst/>
          </a:prstGeom>
        </p:spPr>
        <p:txBody>
          <a:bodyPr vert="horz" lIns="87272" tIns="43637" rIns="87272" bIns="43637" rtlCol="0" anchor="ctr"/>
          <a:lstStyle>
            <a:lvl1pPr algn="l">
              <a:defRPr sz="1100">
                <a:solidFill>
                  <a:schemeClr val="tx1">
                    <a:tint val="75000"/>
                  </a:schemeClr>
                </a:solidFill>
              </a:defRPr>
            </a:lvl1pPr>
          </a:lstStyle>
          <a:p>
            <a:fld id="{1A09C641-873C-428A-91AC-BE1D1FAAE946}"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1" y="6356387"/>
            <a:ext cx="2895600" cy="365125"/>
          </a:xfrm>
          <a:prstGeom prst="rect">
            <a:avLst/>
          </a:prstGeom>
        </p:spPr>
        <p:txBody>
          <a:bodyPr vert="horz" lIns="87272" tIns="43637" rIns="87272" bIns="43637" rtlCol="0" anchor="ctr"/>
          <a:lstStyle>
            <a:lvl1pPr algn="ctr">
              <a:defRPr sz="11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10400" y="6492875"/>
            <a:ext cx="2133600" cy="365125"/>
          </a:xfrm>
          <a:prstGeom prst="rect">
            <a:avLst/>
          </a:prstGeom>
        </p:spPr>
        <p:txBody>
          <a:bodyPr vert="horz" lIns="87272" tIns="43637" rIns="87272" bIns="43637" rtlCol="0" anchor="ctr"/>
          <a:lstStyle>
            <a:lvl1pPr algn="r">
              <a:defRPr sz="2000">
                <a:solidFill>
                  <a:schemeClr val="tx1">
                    <a:tint val="75000"/>
                  </a:schemeClr>
                </a:solidFill>
                <a:latin typeface="ＭＳ ゴシック" panose="020B0609070205080204" pitchFamily="49" charset="-128"/>
                <a:ea typeface="ＭＳ ゴシック" panose="020B0609070205080204" pitchFamily="49" charset="-128"/>
              </a:defRPr>
            </a:lvl1p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プレースホルダ 6"/>
          <p:cNvSpPr>
            <a:spLocks noGrp="1"/>
          </p:cNvSpPr>
          <p:nvPr>
            <p:ph type="body" idx="1"/>
          </p:nvPr>
        </p:nvSpPr>
        <p:spPr>
          <a:xfrm>
            <a:off x="384463" y="1124744"/>
            <a:ext cx="8501749" cy="1396752"/>
          </a:xfrm>
          <a:prstGeom prst="roundRect">
            <a:avLst>
              <a:gd name="adj" fmla="val 13080"/>
            </a:avLst>
          </a:prstGeom>
          <a:ln w="12700">
            <a:solidFill>
              <a:schemeClr val="tx1"/>
            </a:solidFill>
            <a:prstDash val="sysDot"/>
          </a:ln>
        </p:spPr>
        <p:txBody>
          <a:bodyPr vert="horz" lIns="87272" tIns="103077" rIns="68718" bIns="43637" rtlCol="0" anchor="ctr" anchorCtr="0">
            <a:noAutofit/>
          </a:bodyPr>
          <a:lstStyle/>
          <a:p>
            <a:pPr lvl="0"/>
            <a:endParaRPr kumimoji="1" lang="ja-JP" altLang="en-US" dirty="0"/>
          </a:p>
        </p:txBody>
      </p:sp>
    </p:spTree>
    <p:extLst>
      <p:ext uri="{BB962C8B-B14F-4D97-AF65-F5344CB8AC3E}">
        <p14:creationId xmlns:p14="http://schemas.microsoft.com/office/powerpoint/2010/main" val="1415290321"/>
      </p:ext>
    </p:extLst>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987" r:id="rId12"/>
  </p:sldLayoutIdLst>
  <p:hf hdr="0" ftr="0" dt="0"/>
  <p:txStyles>
    <p:titleStyle>
      <a:lvl1pPr algn="ctr" defTabSz="872722" rtl="0" eaLnBrk="1" latinLnBrk="0" hangingPunct="1">
        <a:spcBef>
          <a:spcPct val="0"/>
        </a:spcBef>
        <a:buNone/>
        <a:defRPr kumimoji="1" sz="2600" kern="1200">
          <a:solidFill>
            <a:schemeClr val="tx1"/>
          </a:solidFill>
          <a:latin typeface="HGP創英角ｺﾞｼｯｸUB" pitchFamily="50" charset="-128"/>
          <a:ea typeface="HGP創英角ｺﾞｼｯｸUB" pitchFamily="50" charset="-128"/>
          <a:cs typeface="+mj-cs"/>
        </a:defRPr>
      </a:lvl1pPr>
    </p:titleStyle>
    <p:bodyStyle>
      <a:lvl1pPr marL="251513" indent="-251513" algn="l" defTabSz="872722" rtl="0" eaLnBrk="1" latinLnBrk="0" hangingPunct="1">
        <a:spcBef>
          <a:spcPct val="20000"/>
        </a:spcBef>
        <a:buFont typeface="Arial" pitchFamily="34" charset="0"/>
        <a:buNone/>
        <a:defRPr kumimoji="1" sz="1900" kern="1200">
          <a:solidFill>
            <a:schemeClr val="tx1"/>
          </a:solidFill>
          <a:latin typeface="メイリオ" pitchFamily="50" charset="-128"/>
          <a:ea typeface="メイリオ" pitchFamily="50" charset="-128"/>
          <a:cs typeface="+mn-cs"/>
        </a:defRPr>
      </a:lvl1pPr>
      <a:lvl2pPr marL="709087" indent="-272726" algn="l" defTabSz="872722" rtl="0" eaLnBrk="1" latinLnBrk="0" hangingPunct="1">
        <a:spcBef>
          <a:spcPct val="20000"/>
        </a:spcBef>
        <a:buFont typeface="Arial" pitchFamily="34" charset="0"/>
        <a:buChar char="–"/>
        <a:defRPr kumimoji="1" sz="2600" kern="1200">
          <a:solidFill>
            <a:schemeClr val="tx1"/>
          </a:solidFill>
          <a:latin typeface="+mn-lt"/>
          <a:ea typeface="+mn-ea"/>
          <a:cs typeface="+mn-cs"/>
        </a:defRPr>
      </a:lvl2pPr>
      <a:lvl3pPr marL="1090903" indent="-218181" algn="l" defTabSz="872722" rtl="0" eaLnBrk="1" latinLnBrk="0" hangingPunct="1">
        <a:spcBef>
          <a:spcPct val="20000"/>
        </a:spcBef>
        <a:buFont typeface="Arial" pitchFamily="34" charset="0"/>
        <a:buChar char="•"/>
        <a:defRPr kumimoji="1" sz="2300" kern="1200">
          <a:solidFill>
            <a:schemeClr val="tx1"/>
          </a:solidFill>
          <a:latin typeface="+mn-lt"/>
          <a:ea typeface="+mn-ea"/>
          <a:cs typeface="+mn-cs"/>
        </a:defRPr>
      </a:lvl3pPr>
      <a:lvl4pPr marL="1527264"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4pPr>
      <a:lvl5pPr marL="1963626"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5pPr>
      <a:lvl6pPr marL="2399987"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6pPr>
      <a:lvl7pPr marL="2836348"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7pPr>
      <a:lvl8pPr marL="3272709"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8pPr>
      <a:lvl9pPr marL="3709070"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9pPr>
    </p:bodyStyle>
    <p:otherStyle>
      <a:defPPr>
        <a:defRPr lang="ja-JP"/>
      </a:defPPr>
      <a:lvl1pPr marL="0" algn="l" defTabSz="872722" rtl="0" eaLnBrk="1" latinLnBrk="0" hangingPunct="1">
        <a:defRPr kumimoji="1" sz="1800" kern="1200">
          <a:solidFill>
            <a:schemeClr val="tx1"/>
          </a:solidFill>
          <a:latin typeface="+mn-lt"/>
          <a:ea typeface="+mn-ea"/>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490066"/>
          </a:xfrm>
          <a:prstGeom prst="rect">
            <a:avLst/>
          </a:prstGeom>
        </p:spPr>
        <p:txBody>
          <a:bodyPr vert="horz" lIns="87272" tIns="43637" rIns="87272" bIns="43637" rtlCol="0" anchor="ctr">
            <a:normAutofit/>
          </a:bodyPr>
          <a:lstStyle/>
          <a:p>
            <a:r>
              <a:rPr kumimoji="1" lang="ja-JP" altLang="en-US"/>
              <a:t>マスタ タイトルの書式設定</a:t>
            </a:r>
          </a:p>
        </p:txBody>
      </p:sp>
      <p:sp>
        <p:nvSpPr>
          <p:cNvPr id="4" name="日付プレースホルダ 3"/>
          <p:cNvSpPr>
            <a:spLocks noGrp="1"/>
          </p:cNvSpPr>
          <p:nvPr>
            <p:ph type="dt" sz="half" idx="2"/>
          </p:nvPr>
        </p:nvSpPr>
        <p:spPr>
          <a:xfrm>
            <a:off x="457207" y="6356389"/>
            <a:ext cx="2133600" cy="365125"/>
          </a:xfrm>
          <a:prstGeom prst="rect">
            <a:avLst/>
          </a:prstGeom>
        </p:spPr>
        <p:txBody>
          <a:bodyPr vert="horz" lIns="87272" tIns="43637" rIns="87272" bIns="43637" rtlCol="0" anchor="ctr"/>
          <a:lstStyle>
            <a:lvl1pPr algn="l">
              <a:defRPr sz="1100">
                <a:solidFill>
                  <a:schemeClr val="tx1">
                    <a:tint val="75000"/>
                  </a:schemeClr>
                </a:solidFill>
              </a:defRPr>
            </a:lvl1pPr>
          </a:lstStyle>
          <a:p>
            <a:fld id="{1A09C641-873C-428A-91AC-BE1D1FAAE946}" type="datetime1">
              <a:rPr lang="ja-JP" altLang="en-US" smtClean="0">
                <a:solidFill>
                  <a:prstClr val="black">
                    <a:tint val="75000"/>
                  </a:prstClr>
                </a:solidFill>
              </a:rPr>
              <a:t>2022/7/6</a:t>
            </a:fld>
            <a:endParaRPr lang="ja-JP" altLang="en-US" dirty="0">
              <a:solidFill>
                <a:prstClr val="black">
                  <a:tint val="75000"/>
                </a:prstClr>
              </a:solidFill>
            </a:endParaRPr>
          </a:p>
        </p:txBody>
      </p:sp>
      <p:sp>
        <p:nvSpPr>
          <p:cNvPr id="5" name="フッター プレースホルダ 4"/>
          <p:cNvSpPr>
            <a:spLocks noGrp="1"/>
          </p:cNvSpPr>
          <p:nvPr>
            <p:ph type="ftr" sz="quarter" idx="3"/>
          </p:nvPr>
        </p:nvSpPr>
        <p:spPr>
          <a:xfrm>
            <a:off x="3124201" y="6356389"/>
            <a:ext cx="2895600" cy="365125"/>
          </a:xfrm>
          <a:prstGeom prst="rect">
            <a:avLst/>
          </a:prstGeom>
        </p:spPr>
        <p:txBody>
          <a:bodyPr vert="horz" lIns="87272" tIns="43637" rIns="87272" bIns="43637" rtlCol="0" anchor="ctr"/>
          <a:lstStyle>
            <a:lvl1pPr algn="ctr">
              <a:defRPr sz="1100">
                <a:solidFill>
                  <a:schemeClr val="tx1">
                    <a:tint val="75000"/>
                  </a:schemeClr>
                </a:solidFill>
              </a:defRPr>
            </a:lvl1pPr>
          </a:lstStyle>
          <a:p>
            <a:endParaRPr lang="ja-JP" altLang="en-US" dirty="0">
              <a:solidFill>
                <a:prstClr val="black">
                  <a:tint val="75000"/>
                </a:prstClr>
              </a:solidFill>
            </a:endParaRPr>
          </a:p>
        </p:txBody>
      </p:sp>
      <p:sp>
        <p:nvSpPr>
          <p:cNvPr id="6" name="スライド番号プレースホルダ 5"/>
          <p:cNvSpPr>
            <a:spLocks noGrp="1"/>
          </p:cNvSpPr>
          <p:nvPr>
            <p:ph type="sldNum" sz="quarter" idx="4"/>
          </p:nvPr>
        </p:nvSpPr>
        <p:spPr>
          <a:xfrm>
            <a:off x="7010400" y="6492877"/>
            <a:ext cx="2133600" cy="365125"/>
          </a:xfrm>
          <a:prstGeom prst="rect">
            <a:avLst/>
          </a:prstGeom>
        </p:spPr>
        <p:txBody>
          <a:bodyPr vert="horz" lIns="87272" tIns="43637" rIns="87272" bIns="43637" rtlCol="0" anchor="ctr"/>
          <a:lstStyle>
            <a:lvl1pPr algn="r">
              <a:defRPr sz="2000">
                <a:solidFill>
                  <a:schemeClr val="tx1">
                    <a:tint val="75000"/>
                  </a:schemeClr>
                </a:solidFill>
                <a:latin typeface="ＭＳ ゴシック" panose="020B0609070205080204" pitchFamily="49" charset="-128"/>
                <a:ea typeface="ＭＳ ゴシック" panose="020B0609070205080204" pitchFamily="49" charset="-128"/>
              </a:defRPr>
            </a:lvl1pPr>
          </a:lstStyle>
          <a:p>
            <a:fld id="{32927FFD-3D24-4EC2-AEC8-E83A8D96C0AC}"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7" name="テキスト プレースホルダ 6"/>
          <p:cNvSpPr>
            <a:spLocks noGrp="1"/>
          </p:cNvSpPr>
          <p:nvPr>
            <p:ph type="body" idx="1"/>
          </p:nvPr>
        </p:nvSpPr>
        <p:spPr>
          <a:xfrm>
            <a:off x="384463" y="1124744"/>
            <a:ext cx="8501749" cy="1396752"/>
          </a:xfrm>
          <a:prstGeom prst="roundRect">
            <a:avLst>
              <a:gd name="adj" fmla="val 13080"/>
            </a:avLst>
          </a:prstGeom>
          <a:ln w="12700">
            <a:solidFill>
              <a:schemeClr val="tx1"/>
            </a:solidFill>
            <a:prstDash val="sysDot"/>
          </a:ln>
        </p:spPr>
        <p:txBody>
          <a:bodyPr vert="horz" lIns="87272" tIns="103077" rIns="68718" bIns="43637" rtlCol="0" anchor="ctr" anchorCtr="0">
            <a:noAutofit/>
          </a:bodyPr>
          <a:lstStyle/>
          <a:p>
            <a:pPr lvl="0"/>
            <a:endParaRPr kumimoji="1" lang="ja-JP" altLang="en-US" dirty="0"/>
          </a:p>
        </p:txBody>
      </p:sp>
    </p:spTree>
    <p:extLst>
      <p:ext uri="{BB962C8B-B14F-4D97-AF65-F5344CB8AC3E}">
        <p14:creationId xmlns:p14="http://schemas.microsoft.com/office/powerpoint/2010/main" val="3047573184"/>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 id="2147484000" r:id="rId12"/>
    <p:sldLayoutId id="2147484001" r:id="rId13"/>
    <p:sldLayoutId id="2147484002" r:id="rId14"/>
  </p:sldLayoutIdLst>
  <p:hf hdr="0" ftr="0" dt="0"/>
  <p:txStyles>
    <p:titleStyle>
      <a:lvl1pPr algn="ctr" defTabSz="872717" rtl="0" eaLnBrk="1" latinLnBrk="0" hangingPunct="1">
        <a:spcBef>
          <a:spcPct val="0"/>
        </a:spcBef>
        <a:buNone/>
        <a:defRPr kumimoji="1" sz="2600" kern="1200">
          <a:solidFill>
            <a:schemeClr val="tx1"/>
          </a:solidFill>
          <a:latin typeface="HGP創英角ｺﾞｼｯｸUB" pitchFamily="50" charset="-128"/>
          <a:ea typeface="HGP創英角ｺﾞｼｯｸUB" pitchFamily="50" charset="-128"/>
          <a:cs typeface="+mj-cs"/>
        </a:defRPr>
      </a:lvl1pPr>
    </p:titleStyle>
    <p:bodyStyle>
      <a:lvl1pPr marL="251512" indent="-251512" algn="l" defTabSz="872717" rtl="0" eaLnBrk="1" latinLnBrk="0" hangingPunct="1">
        <a:spcBef>
          <a:spcPct val="20000"/>
        </a:spcBef>
        <a:buFont typeface="Arial" pitchFamily="34" charset="0"/>
        <a:buNone/>
        <a:defRPr kumimoji="1" sz="1900" kern="1200">
          <a:solidFill>
            <a:schemeClr val="tx1"/>
          </a:solidFill>
          <a:latin typeface="メイリオ" pitchFamily="50" charset="-128"/>
          <a:ea typeface="メイリオ" pitchFamily="50" charset="-128"/>
          <a:cs typeface="+mn-cs"/>
        </a:defRPr>
      </a:lvl1pPr>
      <a:lvl2pPr marL="709083" indent="-272724" algn="l" defTabSz="872717" rtl="0" eaLnBrk="1" latinLnBrk="0" hangingPunct="1">
        <a:spcBef>
          <a:spcPct val="20000"/>
        </a:spcBef>
        <a:buFont typeface="Arial" pitchFamily="34" charset="0"/>
        <a:buChar char="–"/>
        <a:defRPr kumimoji="1" sz="2600" kern="1200">
          <a:solidFill>
            <a:schemeClr val="tx1"/>
          </a:solidFill>
          <a:latin typeface="+mn-lt"/>
          <a:ea typeface="+mn-ea"/>
          <a:cs typeface="+mn-cs"/>
        </a:defRPr>
      </a:lvl2pPr>
      <a:lvl3pPr marL="1090897" indent="-218179" algn="l" defTabSz="872717" rtl="0" eaLnBrk="1" latinLnBrk="0" hangingPunct="1">
        <a:spcBef>
          <a:spcPct val="20000"/>
        </a:spcBef>
        <a:buFont typeface="Arial" pitchFamily="34" charset="0"/>
        <a:buChar char="•"/>
        <a:defRPr kumimoji="1" sz="2300" kern="1200">
          <a:solidFill>
            <a:schemeClr val="tx1"/>
          </a:solidFill>
          <a:latin typeface="+mn-lt"/>
          <a:ea typeface="+mn-ea"/>
          <a:cs typeface="+mn-cs"/>
        </a:defRPr>
      </a:lvl3pPr>
      <a:lvl4pPr marL="1527255" indent="-218179" algn="l" defTabSz="872717" rtl="0" eaLnBrk="1" latinLnBrk="0" hangingPunct="1">
        <a:spcBef>
          <a:spcPct val="20000"/>
        </a:spcBef>
        <a:buFont typeface="Arial" pitchFamily="34" charset="0"/>
        <a:buChar char="–"/>
        <a:defRPr kumimoji="1" sz="1900" kern="1200">
          <a:solidFill>
            <a:schemeClr val="tx1"/>
          </a:solidFill>
          <a:latin typeface="+mn-lt"/>
          <a:ea typeface="+mn-ea"/>
          <a:cs typeface="+mn-cs"/>
        </a:defRPr>
      </a:lvl4pPr>
      <a:lvl5pPr marL="1963615" indent="-218179" algn="l" defTabSz="872717" rtl="0" eaLnBrk="1" latinLnBrk="0" hangingPunct="1">
        <a:spcBef>
          <a:spcPct val="20000"/>
        </a:spcBef>
        <a:buFont typeface="Arial" pitchFamily="34" charset="0"/>
        <a:buChar char="»"/>
        <a:defRPr kumimoji="1" sz="1900" kern="1200">
          <a:solidFill>
            <a:schemeClr val="tx1"/>
          </a:solidFill>
          <a:latin typeface="+mn-lt"/>
          <a:ea typeface="+mn-ea"/>
          <a:cs typeface="+mn-cs"/>
        </a:defRPr>
      </a:lvl5pPr>
      <a:lvl6pPr marL="2399973" indent="-218179" algn="l" defTabSz="872717" rtl="0" eaLnBrk="1" latinLnBrk="0" hangingPunct="1">
        <a:spcBef>
          <a:spcPct val="20000"/>
        </a:spcBef>
        <a:buFont typeface="Arial" pitchFamily="34" charset="0"/>
        <a:buChar char="•"/>
        <a:defRPr kumimoji="1" sz="1900" kern="1200">
          <a:solidFill>
            <a:schemeClr val="tx1"/>
          </a:solidFill>
          <a:latin typeface="+mn-lt"/>
          <a:ea typeface="+mn-ea"/>
          <a:cs typeface="+mn-cs"/>
        </a:defRPr>
      </a:lvl6pPr>
      <a:lvl7pPr marL="2836332" indent="-218179" algn="l" defTabSz="872717" rtl="0" eaLnBrk="1" latinLnBrk="0" hangingPunct="1">
        <a:spcBef>
          <a:spcPct val="20000"/>
        </a:spcBef>
        <a:buFont typeface="Arial" pitchFamily="34" charset="0"/>
        <a:buChar char="•"/>
        <a:defRPr kumimoji="1" sz="1900" kern="1200">
          <a:solidFill>
            <a:schemeClr val="tx1"/>
          </a:solidFill>
          <a:latin typeface="+mn-lt"/>
          <a:ea typeface="+mn-ea"/>
          <a:cs typeface="+mn-cs"/>
        </a:defRPr>
      </a:lvl7pPr>
      <a:lvl8pPr marL="3272690" indent="-218179" algn="l" defTabSz="872717" rtl="0" eaLnBrk="1" latinLnBrk="0" hangingPunct="1">
        <a:spcBef>
          <a:spcPct val="20000"/>
        </a:spcBef>
        <a:buFont typeface="Arial" pitchFamily="34" charset="0"/>
        <a:buChar char="•"/>
        <a:defRPr kumimoji="1" sz="1900" kern="1200">
          <a:solidFill>
            <a:schemeClr val="tx1"/>
          </a:solidFill>
          <a:latin typeface="+mn-lt"/>
          <a:ea typeface="+mn-ea"/>
          <a:cs typeface="+mn-cs"/>
        </a:defRPr>
      </a:lvl8pPr>
      <a:lvl9pPr marL="3709049" indent="-218179" algn="l" defTabSz="872717" rtl="0" eaLnBrk="1" latinLnBrk="0" hangingPunct="1">
        <a:spcBef>
          <a:spcPct val="20000"/>
        </a:spcBef>
        <a:buFont typeface="Arial" pitchFamily="34" charset="0"/>
        <a:buChar char="•"/>
        <a:defRPr kumimoji="1" sz="1900" kern="1200">
          <a:solidFill>
            <a:schemeClr val="tx1"/>
          </a:solidFill>
          <a:latin typeface="+mn-lt"/>
          <a:ea typeface="+mn-ea"/>
          <a:cs typeface="+mn-cs"/>
        </a:defRPr>
      </a:lvl9pPr>
    </p:bodyStyle>
    <p:otherStyle>
      <a:defPPr>
        <a:defRPr lang="ja-JP"/>
      </a:defPPr>
      <a:lvl1pPr marL="0" algn="l" defTabSz="872717" rtl="0" eaLnBrk="1" latinLnBrk="0" hangingPunct="1">
        <a:defRPr kumimoji="1" sz="1800" kern="1200">
          <a:solidFill>
            <a:schemeClr val="tx1"/>
          </a:solidFill>
          <a:latin typeface="+mn-lt"/>
          <a:ea typeface="+mn-ea"/>
          <a:cs typeface="+mn-cs"/>
        </a:defRPr>
      </a:lvl1pPr>
      <a:lvl2pPr marL="436359" algn="l" defTabSz="872717" rtl="0" eaLnBrk="1" latinLnBrk="0" hangingPunct="1">
        <a:defRPr kumimoji="1" sz="1800" kern="1200">
          <a:solidFill>
            <a:schemeClr val="tx1"/>
          </a:solidFill>
          <a:latin typeface="+mn-lt"/>
          <a:ea typeface="+mn-ea"/>
          <a:cs typeface="+mn-cs"/>
        </a:defRPr>
      </a:lvl2pPr>
      <a:lvl3pPr marL="872717" algn="l" defTabSz="872717" rtl="0" eaLnBrk="1" latinLnBrk="0" hangingPunct="1">
        <a:defRPr kumimoji="1" sz="1800" kern="1200">
          <a:solidFill>
            <a:schemeClr val="tx1"/>
          </a:solidFill>
          <a:latin typeface="+mn-lt"/>
          <a:ea typeface="+mn-ea"/>
          <a:cs typeface="+mn-cs"/>
        </a:defRPr>
      </a:lvl3pPr>
      <a:lvl4pPr marL="1309076" algn="l" defTabSz="872717" rtl="0" eaLnBrk="1" latinLnBrk="0" hangingPunct="1">
        <a:defRPr kumimoji="1" sz="1800" kern="1200">
          <a:solidFill>
            <a:schemeClr val="tx1"/>
          </a:solidFill>
          <a:latin typeface="+mn-lt"/>
          <a:ea typeface="+mn-ea"/>
          <a:cs typeface="+mn-cs"/>
        </a:defRPr>
      </a:lvl4pPr>
      <a:lvl5pPr marL="1745435" algn="l" defTabSz="872717" rtl="0" eaLnBrk="1" latinLnBrk="0" hangingPunct="1">
        <a:defRPr kumimoji="1" sz="1800" kern="1200">
          <a:solidFill>
            <a:schemeClr val="tx1"/>
          </a:solidFill>
          <a:latin typeface="+mn-lt"/>
          <a:ea typeface="+mn-ea"/>
          <a:cs typeface="+mn-cs"/>
        </a:defRPr>
      </a:lvl5pPr>
      <a:lvl6pPr marL="2181793" algn="l" defTabSz="872717" rtl="0" eaLnBrk="1" latinLnBrk="0" hangingPunct="1">
        <a:defRPr kumimoji="1" sz="1800" kern="1200">
          <a:solidFill>
            <a:schemeClr val="tx1"/>
          </a:solidFill>
          <a:latin typeface="+mn-lt"/>
          <a:ea typeface="+mn-ea"/>
          <a:cs typeface="+mn-cs"/>
        </a:defRPr>
      </a:lvl6pPr>
      <a:lvl7pPr marL="2618152" algn="l" defTabSz="872717" rtl="0" eaLnBrk="1" latinLnBrk="0" hangingPunct="1">
        <a:defRPr kumimoji="1" sz="1800" kern="1200">
          <a:solidFill>
            <a:schemeClr val="tx1"/>
          </a:solidFill>
          <a:latin typeface="+mn-lt"/>
          <a:ea typeface="+mn-ea"/>
          <a:cs typeface="+mn-cs"/>
        </a:defRPr>
      </a:lvl7pPr>
      <a:lvl8pPr marL="3054511" algn="l" defTabSz="872717" rtl="0" eaLnBrk="1" latinLnBrk="0" hangingPunct="1">
        <a:defRPr kumimoji="1" sz="1800" kern="1200">
          <a:solidFill>
            <a:schemeClr val="tx1"/>
          </a:solidFill>
          <a:latin typeface="+mn-lt"/>
          <a:ea typeface="+mn-ea"/>
          <a:cs typeface="+mn-cs"/>
        </a:defRPr>
      </a:lvl8pPr>
      <a:lvl9pPr marL="3490870" algn="l" defTabSz="87271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a:xfrm>
            <a:off x="702000" y="5085184"/>
            <a:ext cx="7740000" cy="720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dirty="0" smtClean="0">
                <a:latin typeface="ＭＳ ゴシック" panose="020B0609070205080204" pitchFamily="49" charset="-128"/>
                <a:ea typeface="ＭＳ ゴシック" panose="020B0609070205080204" pitchFamily="49" charset="-128"/>
              </a:rPr>
              <a:t>令和４年</a:t>
            </a:r>
            <a:r>
              <a:rPr lang="en-US" altLang="ja-JP" sz="2400" dirty="0" smtClean="0">
                <a:latin typeface="ＭＳ ゴシック" panose="020B0609070205080204" pitchFamily="49" charset="-128"/>
                <a:ea typeface="ＭＳ ゴシック" panose="020B0609070205080204" pitchFamily="49" charset="-128"/>
              </a:rPr>
              <a:t>(2022</a:t>
            </a:r>
            <a:r>
              <a:rPr lang="ja-JP" altLang="en-US" sz="2400" dirty="0" smtClean="0">
                <a:latin typeface="ＭＳ ゴシック" panose="020B0609070205080204" pitchFamily="49" charset="-128"/>
                <a:ea typeface="ＭＳ ゴシック" panose="020B0609070205080204" pitchFamily="49" charset="-128"/>
              </a:rPr>
              <a:t>年</a:t>
            </a:r>
            <a:r>
              <a:rPr lang="en-US" altLang="ja-JP" sz="2400" dirty="0" smtClean="0">
                <a:latin typeface="ＭＳ ゴシック" panose="020B0609070205080204" pitchFamily="49" charset="-128"/>
                <a:ea typeface="ＭＳ ゴシック" panose="020B0609070205080204" pitchFamily="49" charset="-128"/>
              </a:rPr>
              <a:t>)</a:t>
            </a:r>
            <a:r>
              <a:rPr lang="ja-JP" altLang="en-US" sz="2400" smtClean="0">
                <a:latin typeface="ＭＳ ゴシック" panose="020B0609070205080204" pitchFamily="49" charset="-128"/>
                <a:ea typeface="ＭＳ ゴシック" panose="020B0609070205080204" pitchFamily="49" charset="-128"/>
              </a:rPr>
              <a:t>７月 </a:t>
            </a:r>
            <a:r>
              <a:rPr lang="ja-JP" altLang="en-US" sz="2400" dirty="0" smtClean="0">
                <a:latin typeface="ＭＳ ゴシック" panose="020B0609070205080204" pitchFamily="49" charset="-128"/>
                <a:ea typeface="ＭＳ ゴシック" panose="020B0609070205080204" pitchFamily="49" charset="-128"/>
              </a:rPr>
              <a:t>熊本県医療政策課</a:t>
            </a:r>
            <a:endParaRPr lang="en-US" altLang="ja-JP" sz="2400" dirty="0" smtClean="0">
              <a:latin typeface="ＭＳ ゴシック" panose="020B0609070205080204" pitchFamily="49" charset="-128"/>
              <a:ea typeface="ＭＳ ゴシック" panose="020B0609070205080204" pitchFamily="49" charset="-128"/>
            </a:endParaRPr>
          </a:p>
        </p:txBody>
      </p:sp>
      <p:sp>
        <p:nvSpPr>
          <p:cNvPr id="4" name="スライド番号プレースホルダー 3"/>
          <p:cNvSpPr>
            <a:spLocks noGrp="1"/>
          </p:cNvSpPr>
          <p:nvPr>
            <p:ph type="sldNum" sz="quarter" idx="12"/>
          </p:nvPr>
        </p:nvSpPr>
        <p:spPr>
          <a:xfrm>
            <a:off x="7197334" y="6501490"/>
            <a:ext cx="1939636" cy="365125"/>
          </a:xfrm>
        </p:spPr>
        <p:txBody>
          <a:bodyPr/>
          <a:lstStyle/>
          <a:p>
            <a:fld id="{1C5E2A2E-42B5-4858-9116-6D14F207026F}" type="slidenum">
              <a:rPr kumimoji="1" lang="ja-JP" altLang="en-US" sz="2000" smtClean="0">
                <a:latin typeface="ＭＳ ゴシック" panose="020B0609070205080204" pitchFamily="49" charset="-128"/>
                <a:ea typeface="ＭＳ ゴシック" panose="020B0609070205080204" pitchFamily="49" charset="-128"/>
              </a:rPr>
              <a:t>1</a:t>
            </a:fld>
            <a:endParaRPr kumimoji="1" lang="ja-JP" altLang="en-US" sz="2000" dirty="0">
              <a:latin typeface="ＭＳ ゴシック" panose="020B0609070205080204" pitchFamily="49" charset="-128"/>
              <a:ea typeface="ＭＳ ゴシック" panose="020B0609070205080204" pitchFamily="49" charset="-128"/>
            </a:endParaRPr>
          </a:p>
        </p:txBody>
      </p:sp>
      <p:sp>
        <p:nvSpPr>
          <p:cNvPr id="8" name="タイトル 1"/>
          <p:cNvSpPr txBox="1">
            <a:spLocks/>
          </p:cNvSpPr>
          <p:nvPr/>
        </p:nvSpPr>
        <p:spPr>
          <a:xfrm>
            <a:off x="117567" y="1628800"/>
            <a:ext cx="8915400" cy="2232248"/>
          </a:xfrm>
          <a:prstGeom prst="rect">
            <a:avLst/>
          </a:prstGeom>
          <a:solidFill>
            <a:srgbClr val="002060"/>
          </a:solidFill>
        </p:spPr>
        <p:txBody>
          <a:bodyPr vert="horz" lIns="87272" tIns="43637" rIns="87272" bIns="43637" rtlCol="0" anchor="ctr">
            <a:normAutofit fontScale="97500"/>
          </a:bodyPr>
          <a:lstStyle>
            <a:lvl1pPr algn="ctr" defTabSz="872722" rtl="0" eaLnBrk="1" latinLnBrk="0" hangingPunct="1">
              <a:spcBef>
                <a:spcPct val="0"/>
              </a:spcBef>
              <a:buNone/>
              <a:defRPr kumimoji="1" sz="2600" kern="1200">
                <a:solidFill>
                  <a:schemeClr val="tx1"/>
                </a:solidFill>
                <a:latin typeface="HGP創英角ｺﾞｼｯｸUB" pitchFamily="50" charset="-128"/>
                <a:ea typeface="HGP創英角ｺﾞｼｯｸUB" pitchFamily="50" charset="-128"/>
                <a:cs typeface="+mj-cs"/>
              </a:defRPr>
            </a:lvl1pPr>
          </a:lstStyle>
          <a:p>
            <a:r>
              <a:rPr lang="ja-JP" altLang="en-US" sz="3600" b="1" dirty="0" smtClean="0">
                <a:solidFill>
                  <a:schemeClr val="bg1"/>
                </a:solidFill>
              </a:rPr>
              <a:t>医師</a:t>
            </a:r>
            <a:r>
              <a:rPr lang="ja-JP" altLang="en-US" sz="3600" b="1" dirty="0">
                <a:solidFill>
                  <a:schemeClr val="bg1"/>
                </a:solidFill>
              </a:rPr>
              <a:t>の</a:t>
            </a:r>
            <a:r>
              <a:rPr lang="ja-JP" altLang="en-US" sz="3600" b="1" dirty="0" smtClean="0">
                <a:solidFill>
                  <a:schemeClr val="bg1"/>
                </a:solidFill>
              </a:rPr>
              <a:t>働き方</a:t>
            </a:r>
            <a:r>
              <a:rPr lang="ja-JP" altLang="en-US" sz="3600" b="1" dirty="0">
                <a:solidFill>
                  <a:schemeClr val="bg1"/>
                </a:solidFill>
              </a:rPr>
              <a:t>改革</a:t>
            </a:r>
            <a:r>
              <a:rPr lang="ja-JP" altLang="en-US" sz="3600" b="1" dirty="0" smtClean="0">
                <a:solidFill>
                  <a:schemeClr val="bg1"/>
                </a:solidFill>
              </a:rPr>
              <a:t>に</a:t>
            </a:r>
            <a:r>
              <a:rPr lang="ja-JP" altLang="en-US" sz="3600" b="1" dirty="0">
                <a:solidFill>
                  <a:schemeClr val="bg1"/>
                </a:solidFill>
              </a:rPr>
              <a:t>ついて</a:t>
            </a:r>
          </a:p>
        </p:txBody>
      </p:sp>
      <p:sp>
        <p:nvSpPr>
          <p:cNvPr id="7" name="正方形/長方形 6"/>
          <p:cNvSpPr/>
          <p:nvPr/>
        </p:nvSpPr>
        <p:spPr>
          <a:xfrm>
            <a:off x="6948264" y="152732"/>
            <a:ext cx="1980000" cy="576000"/>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2400" smtClean="0">
                <a:latin typeface="ＭＳ ゴシック" panose="020B0609070205080204" pitchFamily="49" charset="-128"/>
                <a:ea typeface="ＭＳ ゴシック" panose="020B0609070205080204" pitchFamily="49" charset="-128"/>
              </a:rPr>
              <a:t>資料３</a:t>
            </a:r>
            <a:endParaRPr kumimoji="1" lang="ja-JP" altLang="en-US" sz="2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200825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6">
            <a:extLst>
              <a:ext uri="{FF2B5EF4-FFF2-40B4-BE49-F238E27FC236}">
                <a16:creationId xmlns:a16="http://schemas.microsoft.com/office/drawing/2014/main" id="{7EC2BDB7-9D57-418A-A1B0-BA61DF1F31C6}"/>
              </a:ext>
            </a:extLst>
          </p:cNvPr>
          <p:cNvGraphicFramePr>
            <a:graphicFrameLocks noGrp="1"/>
          </p:cNvGraphicFramePr>
          <p:nvPr>
            <p:extLst>
              <p:ext uri="{D42A27DB-BD31-4B8C-83A1-F6EECF244321}">
                <p14:modId xmlns:p14="http://schemas.microsoft.com/office/powerpoint/2010/main" val="2577622404"/>
              </p:ext>
            </p:extLst>
          </p:nvPr>
        </p:nvGraphicFramePr>
        <p:xfrm>
          <a:off x="135827" y="931314"/>
          <a:ext cx="8867497" cy="5596596"/>
        </p:xfrm>
        <a:graphic>
          <a:graphicData uri="http://schemas.openxmlformats.org/drawingml/2006/table">
            <a:tbl>
              <a:tblPr firstRow="1" bandRow="1">
                <a:tableStyleId>{69012ECD-51FC-41F1-AA8D-1B2483CD663E}</a:tableStyleId>
              </a:tblPr>
              <a:tblGrid>
                <a:gridCol w="493199">
                  <a:extLst>
                    <a:ext uri="{9D8B030D-6E8A-4147-A177-3AD203B41FA5}">
                      <a16:colId xmlns:a16="http://schemas.microsoft.com/office/drawing/2014/main" val="4139755915"/>
                    </a:ext>
                  </a:extLst>
                </a:gridCol>
                <a:gridCol w="8374298">
                  <a:extLst>
                    <a:ext uri="{9D8B030D-6E8A-4147-A177-3AD203B41FA5}">
                      <a16:colId xmlns:a16="http://schemas.microsoft.com/office/drawing/2014/main" val="3912536317"/>
                    </a:ext>
                  </a:extLst>
                </a:gridCol>
              </a:tblGrid>
              <a:tr h="342314">
                <a:tc gridSpan="2">
                  <a:txBody>
                    <a:bodyPr/>
                    <a:lstStyle/>
                    <a:p>
                      <a:r>
                        <a:rPr kumimoji="1" lang="ja-JP" altLang="en-US" sz="1700" b="0" dirty="0">
                          <a:latin typeface="HGP創英角ｺﾞｼｯｸUB" panose="020B0900000000000000" pitchFamily="50" charset="-128"/>
                          <a:ea typeface="HGP創英角ｺﾞｼｯｸUB" panose="020B0900000000000000" pitchFamily="50" charset="-128"/>
                        </a:rPr>
                        <a:t>改正の概要　</a:t>
                      </a:r>
                      <a:r>
                        <a:rPr kumimoji="1" lang="ja-JP" altLang="en-US" sz="1500" b="0" dirty="0">
                          <a:latin typeface="HGP創英角ｺﾞｼｯｸUB" panose="020B0900000000000000" pitchFamily="50" charset="-128"/>
                          <a:ea typeface="HGP創英角ｺﾞｼｯｸUB" panose="020B0900000000000000" pitchFamily="50" charset="-128"/>
                        </a:rPr>
                        <a:t>（つづき）</a:t>
                      </a:r>
                    </a:p>
                  </a:txBody>
                  <a:tcPr marL="84406" marR="84406" marT="42203" marB="42203"/>
                </a:tc>
                <a:tc hMerge="1">
                  <a:txBody>
                    <a:bodyPr/>
                    <a:lstStyle/>
                    <a:p>
                      <a:endParaRPr kumimoji="1" lang="ja-JP" altLang="en-US" dirty="0"/>
                    </a:p>
                  </a:txBody>
                  <a:tcPr/>
                </a:tc>
                <a:extLst>
                  <a:ext uri="{0D108BD9-81ED-4DB2-BD59-A6C34878D82A}">
                    <a16:rowId xmlns:a16="http://schemas.microsoft.com/office/drawing/2014/main" val="1481885281"/>
                  </a:ext>
                </a:extLst>
              </a:tr>
              <a:tr h="342314">
                <a:tc>
                  <a:txBody>
                    <a:bodyPr/>
                    <a:lstStyle/>
                    <a:p>
                      <a:r>
                        <a:rPr kumimoji="1" lang="en-US" altLang="ja-JP" sz="1700" dirty="0">
                          <a:latin typeface="HGP創英角ｺﾞｼｯｸUB" panose="020B0900000000000000" pitchFamily="50" charset="-128"/>
                          <a:ea typeface="HGP創英角ｺﾞｼｯｸUB" panose="020B0900000000000000" pitchFamily="50" charset="-128"/>
                        </a:rPr>
                        <a:t>Ⅱ</a:t>
                      </a:r>
                      <a:r>
                        <a:rPr kumimoji="1" lang="ja-JP" altLang="en-US" sz="1700" dirty="0">
                          <a:latin typeface="HGP創英角ｺﾞｼｯｸUB" panose="020B0900000000000000" pitchFamily="50" charset="-128"/>
                          <a:ea typeface="HGP創英角ｺﾞｼｯｸUB" panose="020B0900000000000000" pitchFamily="50" charset="-128"/>
                        </a:rPr>
                        <a:t>．</a:t>
                      </a:r>
                    </a:p>
                  </a:txBody>
                  <a:tcPr marL="84406" marR="84406" marT="42203" marB="42203">
                    <a:solidFill>
                      <a:schemeClr val="accent5">
                        <a:lumMod val="20000"/>
                        <a:lumOff val="80000"/>
                      </a:schemeClr>
                    </a:solidFill>
                  </a:tcPr>
                </a:tc>
                <a:tc>
                  <a:txBody>
                    <a:bodyPr/>
                    <a:lstStyle/>
                    <a:p>
                      <a:r>
                        <a:rPr kumimoji="1" lang="ja-JP" altLang="en-US" sz="1700" dirty="0">
                          <a:latin typeface="HGP創英角ｺﾞｼｯｸUB" panose="020B0900000000000000" pitchFamily="50" charset="-128"/>
                          <a:ea typeface="HGP創英角ｺﾞｼｯｸUB" panose="020B0900000000000000" pitchFamily="50" charset="-128"/>
                        </a:rPr>
                        <a:t>各医療関係職種の専門性の活用</a:t>
                      </a:r>
                    </a:p>
                  </a:txBody>
                  <a:tcPr marL="84406" marR="84406" marT="42203" marB="42203">
                    <a:solidFill>
                      <a:schemeClr val="accent5">
                        <a:lumMod val="20000"/>
                        <a:lumOff val="80000"/>
                      </a:schemeClr>
                    </a:solidFill>
                  </a:tcPr>
                </a:tc>
                <a:extLst>
                  <a:ext uri="{0D108BD9-81ED-4DB2-BD59-A6C34878D82A}">
                    <a16:rowId xmlns:a16="http://schemas.microsoft.com/office/drawing/2014/main" val="2928664695"/>
                  </a:ext>
                </a:extLst>
              </a:tr>
              <a:tr h="2053883">
                <a:tc>
                  <a:txBody>
                    <a:bodyPr/>
                    <a:lstStyle/>
                    <a:p>
                      <a:endParaRPr kumimoji="1" lang="ja-JP" altLang="en-US" sz="1700" dirty="0"/>
                    </a:p>
                  </a:txBody>
                  <a:tcPr marL="84406" marR="84406" marT="42203" marB="42203"/>
                </a:tc>
                <a:tc>
                  <a:txBody>
                    <a:bodyPr/>
                    <a:lstStyle/>
                    <a:p>
                      <a:r>
                        <a:rPr kumimoji="1" lang="ja-JP" altLang="en-US" sz="1700" b="1" u="sng" dirty="0"/>
                        <a:t>１．医療関係職種の業務範囲の見直し</a:t>
                      </a:r>
                      <a:r>
                        <a:rPr kumimoji="1" lang="ja-JP" altLang="en-US" sz="1700" dirty="0"/>
                        <a:t>　</a:t>
                      </a:r>
                      <a:r>
                        <a:rPr kumimoji="1" lang="ja-JP" altLang="en-US" sz="1500" dirty="0"/>
                        <a:t>（診療放射線技師法、臨床検査技師等に関する法律、</a:t>
                      </a:r>
                      <a:r>
                        <a:rPr kumimoji="1" lang="en-US" altLang="ja-JP" sz="1500" dirty="0"/>
                        <a:t/>
                      </a:r>
                      <a:br>
                        <a:rPr kumimoji="1" lang="en-US" altLang="ja-JP" sz="1500" dirty="0"/>
                      </a:br>
                      <a:r>
                        <a:rPr kumimoji="1" lang="ja-JP" altLang="en-US" sz="1500" dirty="0"/>
                        <a:t>　　臨床工学技士法、救急救命士法）　</a:t>
                      </a:r>
                      <a:r>
                        <a:rPr kumimoji="1" lang="en-US" altLang="ja-JP" sz="1500" dirty="0"/>
                        <a:t>【</a:t>
                      </a:r>
                      <a:r>
                        <a:rPr kumimoji="1" lang="ja-JP" altLang="en-US" sz="1500" dirty="0"/>
                        <a:t>令和３年</a:t>
                      </a:r>
                      <a:r>
                        <a:rPr kumimoji="1" lang="en-US" altLang="ja-JP" sz="1500" dirty="0"/>
                        <a:t>10</a:t>
                      </a:r>
                      <a:r>
                        <a:rPr kumimoji="1" lang="ja-JP" altLang="en-US" sz="1500" dirty="0"/>
                        <a:t>月１日施行</a:t>
                      </a:r>
                      <a:r>
                        <a:rPr kumimoji="1" lang="en-US" altLang="ja-JP" sz="1500" dirty="0"/>
                        <a:t>】</a:t>
                      </a:r>
                    </a:p>
                    <a:p>
                      <a:pPr lvl="1"/>
                      <a:r>
                        <a:rPr kumimoji="1" lang="ja-JP" altLang="en-US" sz="1700" dirty="0"/>
                        <a:t>タスク・シフト／シェアを推進し、医師の負担を軽減しつつ、医療関係職種がより専門性を活かせるよう、各職種の業務範囲の拡大等を行う。</a:t>
                      </a:r>
                    </a:p>
                    <a:p>
                      <a:r>
                        <a:rPr kumimoji="1" lang="ja-JP" altLang="en-US" sz="1700" b="1" u="sng" dirty="0"/>
                        <a:t>２．医師養成課程の見直し</a:t>
                      </a:r>
                      <a:r>
                        <a:rPr kumimoji="1" lang="ja-JP" altLang="en-US" sz="1700" dirty="0"/>
                        <a:t>　</a:t>
                      </a:r>
                      <a:r>
                        <a:rPr kumimoji="1" lang="ja-JP" altLang="en-US" sz="1500" dirty="0"/>
                        <a:t>（医師法、歯科医師法）</a:t>
                      </a:r>
                      <a:r>
                        <a:rPr kumimoji="1" lang="en-US" altLang="ja-JP" sz="1500" dirty="0"/>
                        <a:t/>
                      </a:r>
                      <a:br>
                        <a:rPr kumimoji="1" lang="en-US" altLang="ja-JP" sz="1500" dirty="0"/>
                      </a:br>
                      <a:r>
                        <a:rPr kumimoji="1" lang="ja-JP" altLang="en-US" sz="1500" dirty="0"/>
                        <a:t>　　　　　　 </a:t>
                      </a:r>
                      <a:r>
                        <a:rPr kumimoji="1" lang="en-US" altLang="ja-JP" sz="1500" dirty="0"/>
                        <a:t>【①</a:t>
                      </a:r>
                      <a:r>
                        <a:rPr kumimoji="1" lang="ja-JP" altLang="en-US" sz="1500" dirty="0"/>
                        <a:t>は令和７年４月１日／②は令和５年４月１日施行等</a:t>
                      </a:r>
                      <a:r>
                        <a:rPr kumimoji="1" lang="en-US" altLang="ja-JP" sz="1500" dirty="0"/>
                        <a:t>】 ※</a:t>
                      </a:r>
                      <a:r>
                        <a:rPr kumimoji="1" lang="ja-JP" altLang="en-US" sz="1500" dirty="0"/>
                        <a:t>歯科医師も同様の措置</a:t>
                      </a:r>
                    </a:p>
                    <a:p>
                      <a:pPr lvl="1"/>
                      <a:r>
                        <a:rPr kumimoji="1" lang="ja-JP" altLang="en-US" sz="1700" dirty="0"/>
                        <a:t>①共用試験合格を医師国家試験の受験資格要件とし、②同試験に合格した医学生が臨床実習として医業を行うことができる旨を明確化。</a:t>
                      </a:r>
                    </a:p>
                  </a:txBody>
                  <a:tcPr marL="84406" marR="84406" marT="42203" marB="42203"/>
                </a:tc>
                <a:extLst>
                  <a:ext uri="{0D108BD9-81ED-4DB2-BD59-A6C34878D82A}">
                    <a16:rowId xmlns:a16="http://schemas.microsoft.com/office/drawing/2014/main" val="1020882957"/>
                  </a:ext>
                </a:extLst>
              </a:tr>
              <a:tr h="342314">
                <a:tc>
                  <a:txBody>
                    <a:bodyPr/>
                    <a:lstStyle/>
                    <a:p>
                      <a:r>
                        <a:rPr kumimoji="1" lang="en-US" altLang="ja-JP" sz="1700" dirty="0">
                          <a:latin typeface="HGP創英角ｺﾞｼｯｸUB" panose="020B0900000000000000" pitchFamily="50" charset="-128"/>
                          <a:ea typeface="HGP創英角ｺﾞｼｯｸUB" panose="020B0900000000000000" pitchFamily="50" charset="-128"/>
                        </a:rPr>
                        <a:t>Ⅲ</a:t>
                      </a:r>
                      <a:r>
                        <a:rPr kumimoji="1" lang="ja-JP" altLang="en-US" sz="1700" dirty="0">
                          <a:latin typeface="HGP創英角ｺﾞｼｯｸUB" panose="020B0900000000000000" pitchFamily="50" charset="-128"/>
                          <a:ea typeface="HGP創英角ｺﾞｼｯｸUB" panose="020B0900000000000000" pitchFamily="50" charset="-128"/>
                        </a:rPr>
                        <a:t>．</a:t>
                      </a:r>
                    </a:p>
                  </a:txBody>
                  <a:tcPr marL="84406" marR="84406" marT="42203" marB="42203">
                    <a:solidFill>
                      <a:schemeClr val="accent5">
                        <a:lumMod val="20000"/>
                        <a:lumOff val="80000"/>
                      </a:schemeClr>
                    </a:solidFill>
                  </a:tcPr>
                </a:tc>
                <a:tc>
                  <a:txBody>
                    <a:bodyPr/>
                    <a:lstStyle/>
                    <a:p>
                      <a:r>
                        <a:rPr kumimoji="1" lang="ja-JP" altLang="en-US" sz="1700" dirty="0">
                          <a:latin typeface="HGP創英角ｺﾞｼｯｸUB" panose="020B0900000000000000" pitchFamily="50" charset="-128"/>
                          <a:ea typeface="HGP創英角ｺﾞｼｯｸUB" panose="020B0900000000000000" pitchFamily="50" charset="-128"/>
                        </a:rPr>
                        <a:t>地域の実情に応じた医療提供体制の確保</a:t>
                      </a:r>
                    </a:p>
                  </a:txBody>
                  <a:tcPr marL="84406" marR="84406" marT="42203" marB="42203">
                    <a:solidFill>
                      <a:schemeClr val="accent5">
                        <a:lumMod val="20000"/>
                        <a:lumOff val="80000"/>
                      </a:schemeClr>
                    </a:solidFill>
                  </a:tcPr>
                </a:tc>
                <a:extLst>
                  <a:ext uri="{0D108BD9-81ED-4DB2-BD59-A6C34878D82A}">
                    <a16:rowId xmlns:a16="http://schemas.microsoft.com/office/drawing/2014/main" val="3201258632"/>
                  </a:ext>
                </a:extLst>
              </a:tr>
              <a:tr h="2082018">
                <a:tc>
                  <a:txBody>
                    <a:bodyPr/>
                    <a:lstStyle/>
                    <a:p>
                      <a:endParaRPr kumimoji="1" lang="ja-JP" altLang="en-US" sz="1700" dirty="0"/>
                    </a:p>
                  </a:txBody>
                  <a:tcPr marL="84406" marR="84406" marT="42203" marB="42203"/>
                </a:tc>
                <a:tc>
                  <a:txBody>
                    <a:bodyPr/>
                    <a:lstStyle/>
                    <a:p>
                      <a:r>
                        <a:rPr kumimoji="1" lang="ja-JP" altLang="en-US" sz="1700" b="1" u="sng" dirty="0"/>
                        <a:t>１．新興感染症等の感染拡大時における医療提供体制の確保に関する事項の医療計画</a:t>
                      </a:r>
                      <a:r>
                        <a:rPr kumimoji="1" lang="en-US" altLang="ja-JP" sz="1700" b="1" u="sng" dirty="0"/>
                        <a:t/>
                      </a:r>
                      <a:br>
                        <a:rPr kumimoji="1" lang="en-US" altLang="ja-JP" sz="1700" b="1" u="sng" dirty="0"/>
                      </a:br>
                      <a:r>
                        <a:rPr kumimoji="1" lang="ja-JP" altLang="en-US" sz="1700" b="0" u="none" dirty="0"/>
                        <a:t>　　</a:t>
                      </a:r>
                      <a:r>
                        <a:rPr kumimoji="1" lang="ja-JP" altLang="en-US" sz="1700" b="1" u="sng" dirty="0"/>
                        <a:t>への位置付け</a:t>
                      </a:r>
                      <a:r>
                        <a:rPr kumimoji="1" lang="ja-JP" altLang="en-US" sz="1700" dirty="0"/>
                        <a:t>　</a:t>
                      </a:r>
                      <a:r>
                        <a:rPr kumimoji="1" lang="ja-JP" altLang="en-US" sz="1500" dirty="0"/>
                        <a:t>（医療法）</a:t>
                      </a:r>
                      <a:r>
                        <a:rPr kumimoji="1" lang="en-US" altLang="ja-JP" sz="1500" dirty="0"/>
                        <a:t>【</a:t>
                      </a:r>
                      <a:r>
                        <a:rPr kumimoji="1" lang="ja-JP" altLang="en-US" sz="1500" dirty="0"/>
                        <a:t>令和６年４月１日施行</a:t>
                      </a:r>
                      <a:r>
                        <a:rPr kumimoji="1" lang="en-US" altLang="ja-JP" sz="1500" dirty="0"/>
                        <a:t>】</a:t>
                      </a:r>
                    </a:p>
                    <a:p>
                      <a:pPr lvl="1"/>
                      <a:r>
                        <a:rPr kumimoji="1" lang="ja-JP" altLang="en-US" sz="1700" dirty="0"/>
                        <a:t>医療計画の記載事項に新興感染症等への対応に関する事項を追加する。</a:t>
                      </a:r>
                    </a:p>
                    <a:p>
                      <a:r>
                        <a:rPr kumimoji="1" lang="ja-JP" altLang="en-US" sz="1700" dirty="0"/>
                        <a:t>２．地域医療構想の実現に向けた医療機関の取組の支援　　</a:t>
                      </a:r>
                      <a:r>
                        <a:rPr kumimoji="1" lang="ja-JP" altLang="en-US" sz="1500" dirty="0"/>
                        <a:t>（地域における医療及び</a:t>
                      </a:r>
                      <a:r>
                        <a:rPr kumimoji="1" lang="en-US" altLang="ja-JP" sz="1500" dirty="0"/>
                        <a:t/>
                      </a:r>
                      <a:br>
                        <a:rPr kumimoji="1" lang="en-US" altLang="ja-JP" sz="1500" dirty="0"/>
                      </a:br>
                      <a:r>
                        <a:rPr kumimoji="1" lang="ja-JP" altLang="en-US" sz="1500" dirty="0"/>
                        <a:t>　　介護の総合的な確保の促進に関する法律）</a:t>
                      </a:r>
                      <a:r>
                        <a:rPr kumimoji="1" lang="en-US" altLang="ja-JP" sz="1500" dirty="0"/>
                        <a:t>【</a:t>
                      </a:r>
                      <a:r>
                        <a:rPr kumimoji="1" lang="ja-JP" altLang="en-US" sz="1500" dirty="0"/>
                        <a:t>令和３年４月１日施行</a:t>
                      </a:r>
                      <a:r>
                        <a:rPr kumimoji="1" lang="en-US" altLang="ja-JP" sz="1500" dirty="0"/>
                        <a:t>】</a:t>
                      </a:r>
                    </a:p>
                    <a:p>
                      <a:pPr lvl="1"/>
                      <a:r>
                        <a:rPr kumimoji="1" lang="ja-JP" altLang="en-US" sz="1700" dirty="0"/>
                        <a:t>令和２年度に創設した「病床機能再編支援事業」を地域医療介護総合確保基金に位置付け、当該事業については国が全額を負担することとするほか、再編を行う医療機関に対する税制優遇措置を講じる。</a:t>
                      </a:r>
                    </a:p>
                  </a:txBody>
                  <a:tcPr marL="84406" marR="84406" marT="42203" marB="42203"/>
                </a:tc>
                <a:extLst>
                  <a:ext uri="{0D108BD9-81ED-4DB2-BD59-A6C34878D82A}">
                    <a16:rowId xmlns:a16="http://schemas.microsoft.com/office/drawing/2014/main" val="521071885"/>
                  </a:ext>
                </a:extLst>
              </a:tr>
              <a:tr h="342314">
                <a:tc>
                  <a:txBody>
                    <a:bodyPr/>
                    <a:lstStyle/>
                    <a:p>
                      <a:r>
                        <a:rPr kumimoji="1" lang="en-US" altLang="ja-JP" sz="1700" dirty="0">
                          <a:latin typeface="HGP創英角ｺﾞｼｯｸUB" panose="020B0900000000000000" pitchFamily="50" charset="-128"/>
                          <a:ea typeface="HGP創英角ｺﾞｼｯｸUB" panose="020B0900000000000000" pitchFamily="50" charset="-128"/>
                        </a:rPr>
                        <a:t>Ⅳ</a:t>
                      </a:r>
                      <a:r>
                        <a:rPr kumimoji="1" lang="ja-JP" altLang="en-US" sz="1700" dirty="0">
                          <a:latin typeface="HGP創英角ｺﾞｼｯｸUB" panose="020B0900000000000000" pitchFamily="50" charset="-128"/>
                          <a:ea typeface="HGP創英角ｺﾞｼｯｸUB" panose="020B0900000000000000" pitchFamily="50" charset="-128"/>
                        </a:rPr>
                        <a:t>．</a:t>
                      </a:r>
                    </a:p>
                  </a:txBody>
                  <a:tcPr marL="84406" marR="84406" marT="42203" marB="42203">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700" dirty="0">
                          <a:latin typeface="HGP創英角ｺﾞｼｯｸUB" panose="020B0900000000000000" pitchFamily="50" charset="-128"/>
                          <a:ea typeface="HGP創英角ｺﾞｼｯｸUB" panose="020B0900000000000000" pitchFamily="50" charset="-128"/>
                        </a:rPr>
                        <a:t>その他　　</a:t>
                      </a:r>
                      <a:r>
                        <a:rPr kumimoji="1" lang="ja-JP" altLang="en-US" sz="1700" dirty="0"/>
                        <a:t>持ち分の定めのない医療法人への移行計画認定制度の延長　</a:t>
                      </a:r>
                      <a:r>
                        <a:rPr kumimoji="1" lang="en-US" altLang="ja-JP" sz="1500" dirty="0"/>
                        <a:t>【</a:t>
                      </a:r>
                      <a:r>
                        <a:rPr kumimoji="1" lang="ja-JP" altLang="en-US" sz="1500" dirty="0"/>
                        <a:t>公布日施行</a:t>
                      </a:r>
                      <a:r>
                        <a:rPr kumimoji="1" lang="en-US" altLang="ja-JP" sz="1500" dirty="0"/>
                        <a:t>】</a:t>
                      </a:r>
                      <a:endParaRPr kumimoji="1" lang="ja-JP" altLang="en-US" sz="1700" dirty="0">
                        <a:latin typeface="HGP創英角ｺﾞｼｯｸUB" panose="020B0900000000000000" pitchFamily="50" charset="-128"/>
                        <a:ea typeface="HGP創英角ｺﾞｼｯｸUB" panose="020B0900000000000000" pitchFamily="50" charset="-128"/>
                      </a:endParaRPr>
                    </a:p>
                  </a:txBody>
                  <a:tcPr marL="84406" marR="84406" marT="42203" marB="42203">
                    <a:solidFill>
                      <a:schemeClr val="accent5">
                        <a:lumMod val="20000"/>
                        <a:lumOff val="80000"/>
                      </a:schemeClr>
                    </a:solidFill>
                  </a:tcPr>
                </a:tc>
                <a:extLst>
                  <a:ext uri="{0D108BD9-81ED-4DB2-BD59-A6C34878D82A}">
                    <a16:rowId xmlns:a16="http://schemas.microsoft.com/office/drawing/2014/main" val="907329924"/>
                  </a:ext>
                </a:extLst>
              </a:tr>
            </a:tbl>
          </a:graphicData>
        </a:graphic>
      </p:graphicFrame>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6999231" y="6359391"/>
            <a:ext cx="2057400" cy="337038"/>
          </a:xfrm>
        </p:spPr>
        <p:txBody>
          <a:bodyPr/>
          <a:lstStyle/>
          <a:p>
            <a:endParaRPr kumimoji="1" lang="en-US" altLang="ja-JP" dirty="0"/>
          </a:p>
          <a:p>
            <a:fld id="{19AC94B0-2C1D-4AD1-BD0C-DA85CCB53EA9}" type="slidenum">
              <a:rPr kumimoji="1" lang="ja-JP" altLang="en-US" smtClean="0"/>
              <a:t>10</a:t>
            </a:fld>
            <a:endParaRPr kumimoji="1" lang="ja-JP" altLang="en-US" dirty="0"/>
          </a:p>
        </p:txBody>
      </p:sp>
      <p:sp>
        <p:nvSpPr>
          <p:cNvPr id="3" name="テキスト ボックス 2">
            <a:extLst>
              <a:ext uri="{FF2B5EF4-FFF2-40B4-BE49-F238E27FC236}">
                <a16:creationId xmlns:a16="http://schemas.microsoft.com/office/drawing/2014/main" id="{7AE0FFC2-9796-41FB-B6B9-C0BF0205033D}"/>
              </a:ext>
            </a:extLst>
          </p:cNvPr>
          <p:cNvSpPr txBox="1"/>
          <p:nvPr/>
        </p:nvSpPr>
        <p:spPr>
          <a:xfrm>
            <a:off x="53308" y="334325"/>
            <a:ext cx="9003323" cy="49013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sz="2585" dirty="0" smtClean="0">
                <a:latin typeface="HGP創英角ｺﾞｼｯｸUB" panose="020B0900000000000000" pitchFamily="50" charset="-128"/>
                <a:ea typeface="HGP創英角ｺﾞｼｯｸUB" panose="020B0900000000000000" pitchFamily="50" charset="-128"/>
              </a:rPr>
              <a:t>医師</a:t>
            </a:r>
            <a:r>
              <a:rPr lang="ja-JP" altLang="en-US" sz="2585" dirty="0">
                <a:latin typeface="HGP創英角ｺﾞｼｯｸUB" panose="020B0900000000000000" pitchFamily="50" charset="-128"/>
                <a:ea typeface="HGP創英角ｺﾞｼｯｸUB" panose="020B0900000000000000" pitchFamily="50" charset="-128"/>
              </a:rPr>
              <a:t>の働き方改革：制度面での整備（つづき）</a:t>
            </a:r>
          </a:p>
        </p:txBody>
      </p:sp>
      <p:sp>
        <p:nvSpPr>
          <p:cNvPr id="5" name="テキスト ボックス 4"/>
          <p:cNvSpPr txBox="1"/>
          <p:nvPr/>
        </p:nvSpPr>
        <p:spPr>
          <a:xfrm>
            <a:off x="7740352" y="56818"/>
            <a:ext cx="1317182" cy="276999"/>
          </a:xfrm>
          <a:prstGeom prst="rect">
            <a:avLst/>
          </a:prstGeom>
          <a:solidFill>
            <a:schemeClr val="bg1"/>
          </a:solidFill>
          <a:ln>
            <a:solidFill>
              <a:schemeClr val="tx1"/>
            </a:solidFill>
          </a:ln>
        </p:spPr>
        <p:txBody>
          <a:bodyPr wrap="square" rtlCol="0">
            <a:spAutoFit/>
          </a:bodyPr>
          <a:lstStyle/>
          <a:p>
            <a:r>
              <a:rPr lang="ja-JP" altLang="en-US" sz="1200" dirty="0" smtClean="0">
                <a:latin typeface="ＭＳ ゴシック" panose="020B0609070205080204" pitchFamily="49" charset="-128"/>
                <a:ea typeface="ＭＳ ゴシック" panose="020B0609070205080204" pitchFamily="49" charset="-128"/>
              </a:rPr>
              <a:t>厚労省作成資料</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01525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11</a:t>
            </a:fld>
            <a:endParaRPr kumimoji="1" lang="ja-JP" altLang="en-US" dirty="0"/>
          </a:p>
        </p:txBody>
      </p:sp>
      <p:sp>
        <p:nvSpPr>
          <p:cNvPr id="3" name="テキスト ボックス 2">
            <a:extLst>
              <a:ext uri="{FF2B5EF4-FFF2-40B4-BE49-F238E27FC236}">
                <a16:creationId xmlns:a16="http://schemas.microsoft.com/office/drawing/2014/main" id="{7AE0FFC2-9796-41FB-B6B9-C0BF0205033D}"/>
              </a:ext>
            </a:extLst>
          </p:cNvPr>
          <p:cNvSpPr txBox="1"/>
          <p:nvPr/>
        </p:nvSpPr>
        <p:spPr>
          <a:xfrm>
            <a:off x="71079" y="334325"/>
            <a:ext cx="9015772" cy="49013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sz="2585" dirty="0" smtClean="0">
                <a:latin typeface="HGP創英角ｺﾞｼｯｸUB" panose="020B0900000000000000" pitchFamily="50" charset="-128"/>
                <a:ea typeface="HGP創英角ｺﾞｼｯｸUB" panose="020B0900000000000000" pitchFamily="50" charset="-128"/>
              </a:rPr>
              <a:t>医師</a:t>
            </a:r>
            <a:r>
              <a:rPr lang="ja-JP" altLang="en-US" sz="2585" dirty="0">
                <a:latin typeface="HGP創英角ｺﾞｼｯｸUB" panose="020B0900000000000000" pitchFamily="50" charset="-128"/>
                <a:ea typeface="HGP創英角ｺﾞｼｯｸUB" panose="020B0900000000000000" pitchFamily="50" charset="-128"/>
              </a:rPr>
              <a:t>の働き方改革の現状と目指す姿</a:t>
            </a:r>
          </a:p>
        </p:txBody>
      </p:sp>
      <p:sp>
        <p:nvSpPr>
          <p:cNvPr id="4" name="正方形/長方形 3">
            <a:extLst>
              <a:ext uri="{FF2B5EF4-FFF2-40B4-BE49-F238E27FC236}">
                <a16:creationId xmlns:a16="http://schemas.microsoft.com/office/drawing/2014/main" id="{38BB63CB-6F7B-4E5C-A6D8-0B2C83DAF088}"/>
              </a:ext>
            </a:extLst>
          </p:cNvPr>
          <p:cNvSpPr/>
          <p:nvPr/>
        </p:nvSpPr>
        <p:spPr>
          <a:xfrm>
            <a:off x="232844" y="923497"/>
            <a:ext cx="8683163" cy="1713332"/>
          </a:xfrm>
          <a:prstGeom prst="rect">
            <a:avLst/>
          </a:prstGeom>
          <a:solidFill>
            <a:schemeClr val="accent1">
              <a:lumMod val="20000"/>
              <a:lumOff val="8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776" indent="-263776">
              <a:buFont typeface="Wingdings" panose="05000000000000000000" pitchFamily="2" charset="2"/>
              <a:buChar char="n"/>
            </a:pPr>
            <a:r>
              <a:rPr lang="ja-JP" altLang="en-US" sz="1385" dirty="0">
                <a:solidFill>
                  <a:schemeClr val="tx1"/>
                </a:solidFill>
                <a:latin typeface="+mn-ea"/>
              </a:rPr>
              <a:t>これまでの我が国の医療は</a:t>
            </a:r>
            <a:r>
              <a:rPr lang="ja-JP" altLang="en-US" sz="1385" b="1" dirty="0">
                <a:solidFill>
                  <a:srgbClr val="FF0000"/>
                </a:solidFill>
                <a:latin typeface="+mn-ea"/>
              </a:rPr>
              <a:t>医師の長時間労働</a:t>
            </a:r>
            <a:r>
              <a:rPr lang="ja-JP" altLang="en-US" sz="1385" dirty="0">
                <a:solidFill>
                  <a:schemeClr val="tx1"/>
                </a:solidFill>
                <a:latin typeface="+mn-ea"/>
              </a:rPr>
              <a:t>により支えられており、今後、医療ニーズの変化や医療の高度化、少子化に伴う医療の担い手の減少が進む中で、医師個人に対する負担がさらに増加することが予想される。</a:t>
            </a:r>
          </a:p>
          <a:p>
            <a:pPr marL="263776" indent="-263776">
              <a:buFont typeface="Wingdings" panose="05000000000000000000" pitchFamily="2" charset="2"/>
              <a:buChar char="n"/>
            </a:pPr>
            <a:r>
              <a:rPr lang="ja-JP" altLang="en-US" sz="1385" dirty="0">
                <a:solidFill>
                  <a:schemeClr val="tx1"/>
                </a:solidFill>
                <a:latin typeface="+mn-ea"/>
              </a:rPr>
              <a:t>こうした中、医師が健康に働き続けることのできる環境を整備することは、医師本人にとってはもとより、患者・国民に対して提供される</a:t>
            </a:r>
            <a:r>
              <a:rPr lang="ja-JP" altLang="en-US" sz="1385" b="1" dirty="0">
                <a:solidFill>
                  <a:srgbClr val="FF0000"/>
                </a:solidFill>
                <a:latin typeface="+mn-ea"/>
              </a:rPr>
              <a:t>医療の質・安全</a:t>
            </a:r>
            <a:r>
              <a:rPr lang="ja-JP" altLang="en-US" sz="1385" dirty="0">
                <a:solidFill>
                  <a:schemeClr val="tx1"/>
                </a:solidFill>
                <a:latin typeface="+mn-ea"/>
              </a:rPr>
              <a:t>を確保すると同時に、</a:t>
            </a:r>
            <a:r>
              <a:rPr lang="ja-JP" altLang="en-US" sz="1385" b="1" dirty="0">
                <a:solidFill>
                  <a:srgbClr val="FF0000"/>
                </a:solidFill>
                <a:latin typeface="+mn-ea"/>
              </a:rPr>
              <a:t>持続可能な医療提供体制</a:t>
            </a:r>
            <a:r>
              <a:rPr lang="ja-JP" altLang="en-US" sz="1385" dirty="0">
                <a:solidFill>
                  <a:schemeClr val="tx1"/>
                </a:solidFill>
                <a:latin typeface="+mn-ea"/>
              </a:rPr>
              <a:t>を維持していく上で重要である。</a:t>
            </a:r>
          </a:p>
          <a:p>
            <a:r>
              <a:rPr lang="ja-JP" altLang="en-US" sz="1385" b="1" dirty="0">
                <a:solidFill>
                  <a:schemeClr val="tx1"/>
                </a:solidFill>
                <a:latin typeface="+mn-ea"/>
              </a:rPr>
              <a:t>■  </a:t>
            </a:r>
            <a:r>
              <a:rPr lang="ja-JP" altLang="en-US" sz="1385" b="1" dirty="0">
                <a:solidFill>
                  <a:srgbClr val="FF0000"/>
                </a:solidFill>
                <a:latin typeface="+mn-ea"/>
              </a:rPr>
              <a:t>地域医療提供体制の改革</a:t>
            </a:r>
            <a:r>
              <a:rPr lang="ja-JP" altLang="en-US" sz="1385" dirty="0">
                <a:solidFill>
                  <a:schemeClr val="tx1"/>
                </a:solidFill>
                <a:latin typeface="+mn-ea"/>
              </a:rPr>
              <a:t>や、各職種の専門性を活かして患者により質の高い医療を提供するタスク・シ</a:t>
            </a:r>
            <a:endParaRPr lang="en-US" altLang="ja-JP" sz="1385" dirty="0">
              <a:solidFill>
                <a:schemeClr val="tx1"/>
              </a:solidFill>
              <a:latin typeface="+mn-ea"/>
            </a:endParaRPr>
          </a:p>
          <a:p>
            <a:r>
              <a:rPr lang="ja-JP" altLang="en-US" sz="1385" dirty="0">
                <a:solidFill>
                  <a:schemeClr val="tx1"/>
                </a:solidFill>
                <a:latin typeface="+mn-ea"/>
              </a:rPr>
              <a:t>　　フト／シェアの推進と併せて、医療機関における</a:t>
            </a:r>
            <a:r>
              <a:rPr lang="ja-JP" altLang="en-US" sz="1385" b="1" dirty="0">
                <a:solidFill>
                  <a:srgbClr val="FF0000"/>
                </a:solidFill>
                <a:latin typeface="+mn-ea"/>
              </a:rPr>
              <a:t>医師の働き方改革</a:t>
            </a:r>
            <a:r>
              <a:rPr lang="ja-JP" altLang="en-US" sz="1385" dirty="0">
                <a:solidFill>
                  <a:schemeClr val="tx1"/>
                </a:solidFill>
                <a:latin typeface="+mn-ea"/>
              </a:rPr>
              <a:t>に取り組む必要がある。</a:t>
            </a:r>
          </a:p>
        </p:txBody>
      </p:sp>
      <p:graphicFrame>
        <p:nvGraphicFramePr>
          <p:cNvPr id="5" name="表 5">
            <a:extLst>
              <a:ext uri="{FF2B5EF4-FFF2-40B4-BE49-F238E27FC236}">
                <a16:creationId xmlns:a16="http://schemas.microsoft.com/office/drawing/2014/main" id="{EA5E3E82-ECBF-46BF-8A63-68C0AC70B0E3}"/>
              </a:ext>
            </a:extLst>
          </p:cNvPr>
          <p:cNvGraphicFramePr>
            <a:graphicFrameLocks noGrp="1"/>
          </p:cNvGraphicFramePr>
          <p:nvPr>
            <p:extLst/>
          </p:nvPr>
        </p:nvGraphicFramePr>
        <p:xfrm>
          <a:off x="979884" y="2702988"/>
          <a:ext cx="7800293" cy="1739704"/>
        </p:xfrm>
        <a:graphic>
          <a:graphicData uri="http://schemas.openxmlformats.org/drawingml/2006/table">
            <a:tbl>
              <a:tblPr firstRow="1" bandRow="1">
                <a:tableStyleId>{5940675A-B579-460E-94D1-54222C63F5DA}</a:tableStyleId>
              </a:tblPr>
              <a:tblGrid>
                <a:gridCol w="2289327">
                  <a:extLst>
                    <a:ext uri="{9D8B030D-6E8A-4147-A177-3AD203B41FA5}">
                      <a16:colId xmlns:a16="http://schemas.microsoft.com/office/drawing/2014/main" val="2316545277"/>
                    </a:ext>
                  </a:extLst>
                </a:gridCol>
                <a:gridCol w="5510966">
                  <a:extLst>
                    <a:ext uri="{9D8B030D-6E8A-4147-A177-3AD203B41FA5}">
                      <a16:colId xmlns:a16="http://schemas.microsoft.com/office/drawing/2014/main" val="4023810191"/>
                    </a:ext>
                  </a:extLst>
                </a:gridCol>
              </a:tblGrid>
              <a:tr h="534572">
                <a:tc rowSpan="2">
                  <a:txBody>
                    <a:bodyPr/>
                    <a:lstStyle/>
                    <a:p>
                      <a:pPr algn="ctr"/>
                      <a:r>
                        <a:rPr kumimoji="1" lang="en-US" altLang="ja-JP" sz="1700" b="1" dirty="0">
                          <a:solidFill>
                            <a:srgbClr val="FF0000"/>
                          </a:solidFill>
                        </a:rPr>
                        <a:t>【</a:t>
                      </a:r>
                      <a:r>
                        <a:rPr kumimoji="1" lang="ja-JP" altLang="en-US" sz="1700" b="1" dirty="0">
                          <a:solidFill>
                            <a:srgbClr val="FF0000"/>
                          </a:solidFill>
                        </a:rPr>
                        <a:t>医師の長時間労働</a:t>
                      </a:r>
                      <a:r>
                        <a:rPr kumimoji="1" lang="en-US" altLang="ja-JP" sz="1700" b="1" dirty="0">
                          <a:solidFill>
                            <a:srgbClr val="FF0000"/>
                          </a:solidFill>
                        </a:rPr>
                        <a:t>】</a:t>
                      </a:r>
                      <a:endParaRPr kumimoji="1" lang="ja-JP" altLang="en-US" sz="1700" b="1" dirty="0">
                        <a:solidFill>
                          <a:srgbClr val="FF0000"/>
                        </a:solidFill>
                      </a:endParaRPr>
                    </a:p>
                  </a:txBody>
                  <a:tcPr marL="84406" marR="84406" marT="42203" marB="42203"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500" dirty="0"/>
                        <a:t>病院常勤勤務医の約４割が年</a:t>
                      </a:r>
                      <a:r>
                        <a:rPr kumimoji="1" lang="en-US" altLang="ja-JP" sz="1500" dirty="0"/>
                        <a:t>960</a:t>
                      </a:r>
                      <a:r>
                        <a:rPr kumimoji="1" lang="ja-JP" altLang="en-US" sz="1500" dirty="0"/>
                        <a:t>時間超、約１割が年</a:t>
                      </a:r>
                      <a:r>
                        <a:rPr kumimoji="1" lang="en-US" altLang="ja-JP" sz="1500" dirty="0"/>
                        <a:t>1,860</a:t>
                      </a:r>
                      <a:r>
                        <a:rPr kumimoji="1" lang="ja-JP" altLang="en-US" sz="1500" dirty="0"/>
                        <a:t>時間超の時間外・休日労働</a:t>
                      </a:r>
                    </a:p>
                  </a:txBody>
                  <a:tcPr marL="84406" marR="84406" marT="42203" marB="42203">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744919180"/>
                  </a:ext>
                </a:extLst>
              </a:tr>
              <a:tr h="309489">
                <a:tc v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500" dirty="0"/>
                        <a:t>特に救急、産婦人科、外科や若手の医師は長時間の傾向が強い</a:t>
                      </a:r>
                    </a:p>
                  </a:txBody>
                  <a:tcPr marL="84406" marR="84406" marT="42203" marB="42203">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56478704"/>
                  </a:ext>
                </a:extLst>
              </a:tr>
              <a:tr h="534572">
                <a:tc>
                  <a:txBody>
                    <a:bodyPr/>
                    <a:lstStyle/>
                    <a:p>
                      <a:pPr algn="ctr"/>
                      <a:r>
                        <a:rPr kumimoji="1" lang="en-US" altLang="ja-JP" sz="1700" b="1" dirty="0">
                          <a:solidFill>
                            <a:srgbClr val="FF0000"/>
                          </a:solidFill>
                        </a:rPr>
                        <a:t>【</a:t>
                      </a:r>
                      <a:r>
                        <a:rPr kumimoji="1" lang="ja-JP" altLang="en-US" sz="1700" b="1" dirty="0">
                          <a:solidFill>
                            <a:srgbClr val="FF0000"/>
                          </a:solidFill>
                        </a:rPr>
                        <a:t>労務管理が不十分</a:t>
                      </a:r>
                      <a:r>
                        <a:rPr kumimoji="1" lang="en-US" altLang="ja-JP" sz="1700" b="1" dirty="0">
                          <a:solidFill>
                            <a:srgbClr val="FF0000"/>
                          </a:solidFill>
                        </a:rPr>
                        <a:t>】</a:t>
                      </a:r>
                      <a:endParaRPr kumimoji="1" lang="ja-JP" altLang="en-US" sz="1700" b="1" dirty="0">
                        <a:solidFill>
                          <a:srgbClr val="FF0000"/>
                        </a:solidFill>
                      </a:endParaRPr>
                    </a:p>
                  </a:txBody>
                  <a:tcPr marL="84406" marR="84406" marT="42203" marB="42203"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en-US" altLang="ja-JP" sz="1500" dirty="0"/>
                        <a:t>36</a:t>
                      </a:r>
                      <a:r>
                        <a:rPr kumimoji="1" lang="ja-JP" altLang="en-US" sz="1500" dirty="0"/>
                        <a:t>協定が未締結や、客観的な時間管理が行われていない医療機関も存在</a:t>
                      </a:r>
                    </a:p>
                  </a:txBody>
                  <a:tcPr marL="84406" marR="84406" marT="42203" marB="42203">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574439672"/>
                  </a:ext>
                </a:extLst>
              </a:tr>
              <a:tr h="337625">
                <a:tc>
                  <a:txBody>
                    <a:bodyPr/>
                    <a:lstStyle/>
                    <a:p>
                      <a:pPr algn="ctr"/>
                      <a:r>
                        <a:rPr kumimoji="1" lang="en-US" altLang="ja-JP" sz="1700" b="1" dirty="0">
                          <a:solidFill>
                            <a:srgbClr val="FF0000"/>
                          </a:solidFill>
                        </a:rPr>
                        <a:t>【</a:t>
                      </a:r>
                      <a:r>
                        <a:rPr kumimoji="1" lang="ja-JP" altLang="en-US" sz="1700" b="1" dirty="0">
                          <a:solidFill>
                            <a:srgbClr val="FF0000"/>
                          </a:solidFill>
                        </a:rPr>
                        <a:t>業務が医師に集中</a:t>
                      </a:r>
                      <a:r>
                        <a:rPr kumimoji="1" lang="en-US" altLang="ja-JP" sz="1700" b="1" dirty="0">
                          <a:solidFill>
                            <a:srgbClr val="FF0000"/>
                          </a:solidFill>
                        </a:rPr>
                        <a:t>】</a:t>
                      </a:r>
                      <a:endParaRPr kumimoji="1" lang="ja-JP" altLang="en-US" sz="1700" b="1" dirty="0">
                        <a:solidFill>
                          <a:srgbClr val="FF0000"/>
                        </a:solidFill>
                      </a:endParaRPr>
                    </a:p>
                  </a:txBody>
                  <a:tcPr marL="84406" marR="84406" marT="42203" marB="42203"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kumimoji="1" lang="ja-JP" altLang="en-US" sz="1500" dirty="0"/>
                        <a:t>患者への病状説明や血圧測定、記録作成なども医師が担当</a:t>
                      </a:r>
                    </a:p>
                  </a:txBody>
                  <a:tcPr marL="84406" marR="84406" marT="42203" marB="42203">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8259108"/>
                  </a:ext>
                </a:extLst>
              </a:tr>
            </a:tbl>
          </a:graphicData>
        </a:graphic>
      </p:graphicFrame>
      <p:sp>
        <p:nvSpPr>
          <p:cNvPr id="6" name="四角形: 角を丸くする 5">
            <a:extLst>
              <a:ext uri="{FF2B5EF4-FFF2-40B4-BE49-F238E27FC236}">
                <a16:creationId xmlns:a16="http://schemas.microsoft.com/office/drawing/2014/main" id="{154FD40E-EE14-4F0D-8CBD-CCF01CC64FC2}"/>
              </a:ext>
            </a:extLst>
          </p:cNvPr>
          <p:cNvSpPr/>
          <p:nvPr/>
        </p:nvSpPr>
        <p:spPr>
          <a:xfrm>
            <a:off x="436579" y="2702989"/>
            <a:ext cx="436582" cy="171625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latin typeface="HGP創英角ｺﾞｼｯｸUB" panose="020B0900000000000000" pitchFamily="50" charset="-128"/>
                <a:ea typeface="HGP創英角ｺﾞｼｯｸUB" panose="020B0900000000000000" pitchFamily="50" charset="-128"/>
              </a:rPr>
              <a:t>現状</a:t>
            </a:r>
          </a:p>
        </p:txBody>
      </p:sp>
      <p:sp>
        <p:nvSpPr>
          <p:cNvPr id="7" name="四角形: 角を丸くする 6">
            <a:extLst>
              <a:ext uri="{FF2B5EF4-FFF2-40B4-BE49-F238E27FC236}">
                <a16:creationId xmlns:a16="http://schemas.microsoft.com/office/drawing/2014/main" id="{142B3511-C103-42A0-BFC4-131C8A889E2E}"/>
              </a:ext>
            </a:extLst>
          </p:cNvPr>
          <p:cNvSpPr/>
          <p:nvPr/>
        </p:nvSpPr>
        <p:spPr>
          <a:xfrm>
            <a:off x="451134" y="4631454"/>
            <a:ext cx="436582" cy="1523187"/>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latin typeface="HGP創英角ｺﾞｼｯｸUB" panose="020B0900000000000000" pitchFamily="50" charset="-128"/>
                <a:ea typeface="HGP創英角ｺﾞｼｯｸUB" panose="020B0900000000000000" pitchFamily="50" charset="-128"/>
              </a:rPr>
              <a:t>目指す姿</a:t>
            </a:r>
          </a:p>
        </p:txBody>
      </p:sp>
      <p:sp>
        <p:nvSpPr>
          <p:cNvPr id="9" name="四角形: 角を丸くする 8">
            <a:extLst>
              <a:ext uri="{FF2B5EF4-FFF2-40B4-BE49-F238E27FC236}">
                <a16:creationId xmlns:a16="http://schemas.microsoft.com/office/drawing/2014/main" id="{3B222836-A0E4-455E-B28B-70A6717BF817}"/>
              </a:ext>
            </a:extLst>
          </p:cNvPr>
          <p:cNvSpPr/>
          <p:nvPr/>
        </p:nvSpPr>
        <p:spPr>
          <a:xfrm>
            <a:off x="979884" y="4631454"/>
            <a:ext cx="7800293" cy="1523186"/>
          </a:xfrm>
          <a:prstGeom prst="roundRect">
            <a:avLst>
              <a:gd name="adj" fmla="val 14167"/>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accent1"/>
                </a:solidFill>
                <a:latin typeface="HGP創英角ｺﾞｼｯｸUB" panose="020B0900000000000000" pitchFamily="50" charset="-128"/>
                <a:ea typeface="HGP創英角ｺﾞｼｯｸUB" panose="020B0900000000000000" pitchFamily="50" charset="-128"/>
              </a:rPr>
              <a:t>労務管理の徹底、労働時間の短縮により医師の健康を確保する</a:t>
            </a:r>
            <a:endParaRPr lang="en-US" altLang="ja-JP" sz="1662" dirty="0">
              <a:solidFill>
                <a:schemeClr val="accent1"/>
              </a:solidFill>
              <a:latin typeface="HGP創英角ｺﾞｼｯｸUB" panose="020B0900000000000000" pitchFamily="50" charset="-128"/>
              <a:ea typeface="HGP創英角ｺﾞｼｯｸUB" panose="020B0900000000000000" pitchFamily="50" charset="-128"/>
            </a:endParaRPr>
          </a:p>
          <a:p>
            <a:pPr algn="ctr"/>
            <a:endParaRPr lang="en-US" altLang="ja-JP" sz="1292" dirty="0">
              <a:solidFill>
                <a:schemeClr val="accent1"/>
              </a:solidFill>
              <a:latin typeface="HGP創英角ｺﾞｼｯｸUB" panose="020B0900000000000000" pitchFamily="50" charset="-128"/>
              <a:ea typeface="HGP創英角ｺﾞｼｯｸUB" panose="020B0900000000000000" pitchFamily="50" charset="-128"/>
            </a:endParaRPr>
          </a:p>
          <a:p>
            <a:pPr algn="ctr"/>
            <a:r>
              <a:rPr lang="ja-JP" altLang="en-US" sz="1662" dirty="0">
                <a:solidFill>
                  <a:schemeClr val="accent1"/>
                </a:solidFill>
                <a:latin typeface="HGP創英角ｺﾞｼｯｸUB" panose="020B0900000000000000" pitchFamily="50" charset="-128"/>
                <a:ea typeface="HGP創英角ｺﾞｼｯｸUB" panose="020B0900000000000000" pitchFamily="50" charset="-128"/>
              </a:rPr>
              <a:t>全ての医療専門職それぞれが、自らの能力を活かし、</a:t>
            </a:r>
          </a:p>
          <a:p>
            <a:pPr algn="ctr"/>
            <a:r>
              <a:rPr lang="ja-JP" altLang="en-US" sz="1662" dirty="0">
                <a:solidFill>
                  <a:schemeClr val="accent1"/>
                </a:solidFill>
                <a:latin typeface="HGP創英角ｺﾞｼｯｸUB" panose="020B0900000000000000" pitchFamily="50" charset="-128"/>
                <a:ea typeface="HGP創英角ｺﾞｼｯｸUB" panose="020B0900000000000000" pitchFamily="50" charset="-128"/>
              </a:rPr>
              <a:t>より能動的に対応できるようにする</a:t>
            </a:r>
            <a:endParaRPr lang="en-US" altLang="ja-JP" sz="1662" dirty="0">
              <a:solidFill>
                <a:schemeClr val="accent1"/>
              </a:solidFill>
              <a:latin typeface="HGP創英角ｺﾞｼｯｸUB" panose="020B0900000000000000" pitchFamily="50" charset="-128"/>
              <a:ea typeface="HGP創英角ｺﾞｼｯｸUB" panose="020B0900000000000000" pitchFamily="50" charset="-128"/>
            </a:endParaRPr>
          </a:p>
          <a:p>
            <a:pPr algn="ctr"/>
            <a:endParaRPr lang="en-US" altLang="ja-JP" sz="1292" dirty="0">
              <a:solidFill>
                <a:schemeClr val="accent1"/>
              </a:solidFill>
              <a:latin typeface="HGP創英角ｺﾞｼｯｸUB" panose="020B0900000000000000" pitchFamily="50" charset="-128"/>
              <a:ea typeface="HGP創英角ｺﾞｼｯｸUB" panose="020B0900000000000000" pitchFamily="50" charset="-128"/>
            </a:endParaRPr>
          </a:p>
          <a:p>
            <a:pPr algn="ctr"/>
            <a:r>
              <a:rPr lang="ja-JP" altLang="en-US" sz="1662" dirty="0">
                <a:solidFill>
                  <a:schemeClr val="accent1"/>
                </a:solidFill>
                <a:latin typeface="HGP創英角ｺﾞｼｯｸUB" panose="020B0900000000000000" pitchFamily="50" charset="-128"/>
                <a:ea typeface="HGP創英角ｺﾞｼｯｸUB" panose="020B0900000000000000" pitchFamily="50" charset="-128"/>
              </a:rPr>
              <a:t>質・安全が確保された医療を持続可能な形で患者に提供</a:t>
            </a:r>
          </a:p>
        </p:txBody>
      </p:sp>
      <p:sp>
        <p:nvSpPr>
          <p:cNvPr id="12" name="二等辺三角形 11">
            <a:extLst>
              <a:ext uri="{FF2B5EF4-FFF2-40B4-BE49-F238E27FC236}">
                <a16:creationId xmlns:a16="http://schemas.microsoft.com/office/drawing/2014/main" id="{3A5B4607-9C2A-4292-975C-FBF1B4975B0D}"/>
              </a:ext>
            </a:extLst>
          </p:cNvPr>
          <p:cNvSpPr/>
          <p:nvPr/>
        </p:nvSpPr>
        <p:spPr>
          <a:xfrm flipV="1">
            <a:off x="4031117" y="4448700"/>
            <a:ext cx="1115714" cy="162185"/>
          </a:xfrm>
          <a:prstGeom prs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3" name="二等辺三角形 12">
            <a:extLst>
              <a:ext uri="{FF2B5EF4-FFF2-40B4-BE49-F238E27FC236}">
                <a16:creationId xmlns:a16="http://schemas.microsoft.com/office/drawing/2014/main" id="{A4ED9BC1-DF30-4B54-B297-DA847FB9EFBB}"/>
              </a:ext>
            </a:extLst>
          </p:cNvPr>
          <p:cNvSpPr/>
          <p:nvPr/>
        </p:nvSpPr>
        <p:spPr>
          <a:xfrm flipV="1">
            <a:off x="4327019" y="5669554"/>
            <a:ext cx="1115714" cy="162185"/>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4" name="十字形 13">
            <a:extLst>
              <a:ext uri="{FF2B5EF4-FFF2-40B4-BE49-F238E27FC236}">
                <a16:creationId xmlns:a16="http://schemas.microsoft.com/office/drawing/2014/main" id="{BA5BBDFC-B0E9-442E-9B9D-1597F9D3DDE9}"/>
              </a:ext>
            </a:extLst>
          </p:cNvPr>
          <p:cNvSpPr/>
          <p:nvPr/>
        </p:nvSpPr>
        <p:spPr>
          <a:xfrm>
            <a:off x="4744210" y="4941907"/>
            <a:ext cx="252246" cy="242550"/>
          </a:xfrm>
          <a:prstGeom prst="plus">
            <a:avLst>
              <a:gd name="adj" fmla="val 3564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5" name="テキスト ボックス 14">
            <a:extLst>
              <a:ext uri="{FF2B5EF4-FFF2-40B4-BE49-F238E27FC236}">
                <a16:creationId xmlns:a16="http://schemas.microsoft.com/office/drawing/2014/main" id="{BCAB823B-466E-44BA-8775-3A5BCB61F59E}"/>
              </a:ext>
            </a:extLst>
          </p:cNvPr>
          <p:cNvSpPr txBox="1"/>
          <p:nvPr/>
        </p:nvSpPr>
        <p:spPr>
          <a:xfrm>
            <a:off x="264346" y="6196323"/>
            <a:ext cx="8822504" cy="433324"/>
          </a:xfrm>
          <a:prstGeom prst="rect">
            <a:avLst/>
          </a:prstGeom>
          <a:noFill/>
        </p:spPr>
        <p:txBody>
          <a:bodyPr wrap="square">
            <a:spAutoFit/>
          </a:bodyPr>
          <a:lstStyle/>
          <a:p>
            <a:r>
              <a:rPr lang="ja-JP" altLang="en-US" sz="1108" dirty="0"/>
              <a:t>「良質かつ適切な医療を効率的に提供する体制の確保を推進するための医療法等の一部を改正する法律案の閣議決定について（社会保</a:t>
            </a:r>
            <a:endParaRPr lang="en-US" altLang="ja-JP" sz="1108" dirty="0"/>
          </a:p>
          <a:p>
            <a:r>
              <a:rPr lang="ja-JP" altLang="en-US" sz="1108" dirty="0"/>
              <a:t>　障審議会　医療部会資料（令和３年２月））」より</a:t>
            </a:r>
          </a:p>
        </p:txBody>
      </p:sp>
      <p:sp>
        <p:nvSpPr>
          <p:cNvPr id="16" name="テキスト ボックス 15"/>
          <p:cNvSpPr txBox="1"/>
          <p:nvPr/>
        </p:nvSpPr>
        <p:spPr>
          <a:xfrm>
            <a:off x="7740352" y="56818"/>
            <a:ext cx="1317182" cy="276999"/>
          </a:xfrm>
          <a:prstGeom prst="rect">
            <a:avLst/>
          </a:prstGeom>
          <a:solidFill>
            <a:schemeClr val="bg1"/>
          </a:solidFill>
          <a:ln>
            <a:solidFill>
              <a:schemeClr val="tx1"/>
            </a:solidFill>
          </a:ln>
        </p:spPr>
        <p:txBody>
          <a:bodyPr wrap="square" rtlCol="0">
            <a:spAutoFit/>
          </a:bodyPr>
          <a:lstStyle/>
          <a:p>
            <a:r>
              <a:rPr lang="ja-JP" altLang="en-US" sz="1200" dirty="0" smtClean="0">
                <a:latin typeface="ＭＳ ゴシック" panose="020B0609070205080204" pitchFamily="49" charset="-128"/>
                <a:ea typeface="ＭＳ ゴシック" panose="020B0609070205080204" pitchFamily="49" charset="-128"/>
              </a:rPr>
              <a:t>厚労省作成資料</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5274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62264" y="606737"/>
            <a:ext cx="9081736" cy="6251263"/>
          </a:xfrm>
          <a:prstGeom prst="rect">
            <a:avLst/>
          </a:prstGeom>
        </p:spPr>
      </p:pic>
      <p:sp>
        <p:nvSpPr>
          <p:cNvPr id="2" name="スライド番号プレースホルダー 1"/>
          <p:cNvSpPr>
            <a:spLocks noGrp="1"/>
          </p:cNvSpPr>
          <p:nvPr>
            <p:ph type="sldNum" sz="quarter" idx="12"/>
          </p:nvPr>
        </p:nvSpPr>
        <p:spPr>
          <a:noFill/>
          <a:ln>
            <a:noFill/>
          </a:ln>
        </p:spPr>
        <p:txBody>
          <a:bodyPr/>
          <a:lstStyle/>
          <a:p>
            <a:fld id="{32927FFD-3D24-4EC2-AEC8-E83A8D96C0AC}" type="slidenum">
              <a:rPr lang="ja-JP" altLang="en-US" smtClean="0">
                <a:solidFill>
                  <a:prstClr val="black">
                    <a:tint val="75000"/>
                  </a:prstClr>
                </a:solidFill>
              </a:rPr>
              <a:pPr/>
              <a:t>12</a:t>
            </a:fld>
            <a:endParaRPr lang="ja-JP" altLang="en-US" dirty="0">
              <a:solidFill>
                <a:prstClr val="black">
                  <a:tint val="75000"/>
                </a:prstClr>
              </a:solidFill>
            </a:endParaRPr>
          </a:p>
        </p:txBody>
      </p:sp>
      <p:pic>
        <p:nvPicPr>
          <p:cNvPr id="4" name="図 3"/>
          <p:cNvPicPr>
            <a:picLocks noChangeAspect="1"/>
          </p:cNvPicPr>
          <p:nvPr/>
        </p:nvPicPr>
        <p:blipFill>
          <a:blip r:embed="rId3"/>
          <a:stretch>
            <a:fillRect/>
          </a:stretch>
        </p:blipFill>
        <p:spPr>
          <a:xfrm>
            <a:off x="5598773" y="31482"/>
            <a:ext cx="3545227" cy="575255"/>
          </a:xfrm>
          <a:prstGeom prst="rect">
            <a:avLst/>
          </a:prstGeom>
        </p:spPr>
      </p:pic>
    </p:spTree>
    <p:extLst>
      <p:ext uri="{BB962C8B-B14F-4D97-AF65-F5344CB8AC3E}">
        <p14:creationId xmlns:p14="http://schemas.microsoft.com/office/powerpoint/2010/main" val="1093386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13</a:t>
            </a:fld>
            <a:endParaRPr kumimoji="1" lang="ja-JP" altLang="en-US" dirty="0"/>
          </a:p>
        </p:txBody>
      </p:sp>
      <p:cxnSp>
        <p:nvCxnSpPr>
          <p:cNvPr id="5" name="直線コネクタ 4">
            <a:extLst>
              <a:ext uri="{FF2B5EF4-FFF2-40B4-BE49-F238E27FC236}">
                <a16:creationId xmlns:a16="http://schemas.microsoft.com/office/drawing/2014/main" id="{22894480-F75D-4964-9519-04B6C0105FB0}"/>
              </a:ext>
            </a:extLst>
          </p:cNvPr>
          <p:cNvCxnSpPr>
            <a:cxnSpLocks/>
          </p:cNvCxnSpPr>
          <p:nvPr/>
        </p:nvCxnSpPr>
        <p:spPr>
          <a:xfrm>
            <a:off x="-2" y="3195771"/>
            <a:ext cx="914400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D1C19A7-1DC0-4587-B207-4B385A6EEEC2}"/>
              </a:ext>
            </a:extLst>
          </p:cNvPr>
          <p:cNvSpPr txBox="1"/>
          <p:nvPr/>
        </p:nvSpPr>
        <p:spPr>
          <a:xfrm>
            <a:off x="893668" y="2568724"/>
            <a:ext cx="7356663" cy="546945"/>
          </a:xfrm>
          <a:prstGeom prst="rect">
            <a:avLst/>
          </a:prstGeom>
          <a:noFill/>
        </p:spPr>
        <p:txBody>
          <a:bodyPr wrap="square">
            <a:spAutoFit/>
          </a:bodyPr>
          <a:lstStyle/>
          <a:p>
            <a:pPr algn="ctr"/>
            <a:r>
              <a:rPr lang="ja-JP" altLang="en-US" sz="2954" dirty="0">
                <a:latin typeface="HGP創英角ｺﾞｼｯｸUB" panose="020B0900000000000000" pitchFamily="50" charset="-128"/>
                <a:ea typeface="HGP創英角ｺﾞｼｯｸUB" panose="020B0900000000000000" pitchFamily="50" charset="-128"/>
              </a:rPr>
              <a:t>３</a:t>
            </a:r>
            <a:r>
              <a:rPr lang="ja-JP" altLang="en-US" sz="2954" dirty="0" smtClean="0">
                <a:latin typeface="HGP創英角ｺﾞｼｯｸUB" panose="020B0900000000000000" pitchFamily="50" charset="-128"/>
                <a:ea typeface="HGP創英角ｺﾞｼｯｸUB" panose="020B0900000000000000" pitchFamily="50" charset="-128"/>
              </a:rPr>
              <a:t>．</a:t>
            </a:r>
            <a:r>
              <a:rPr lang="ja-JP" altLang="en-US" sz="2954" dirty="0">
                <a:latin typeface="HGP創英角ｺﾞｼｯｸUB" panose="020B0900000000000000" pitchFamily="50" charset="-128"/>
                <a:ea typeface="HGP創英角ｺﾞｼｯｸUB" panose="020B0900000000000000" pitchFamily="50" charset="-128"/>
              </a:rPr>
              <a:t>労働時間管理について</a:t>
            </a:r>
            <a:endParaRPr lang="en-US" altLang="ja-JP" sz="2954"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092766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14</a:t>
            </a:fld>
            <a:endParaRPr kumimoji="1" lang="ja-JP" altLang="en-US" dirty="0"/>
          </a:p>
        </p:txBody>
      </p:sp>
      <p:graphicFrame>
        <p:nvGraphicFramePr>
          <p:cNvPr id="8" name="表 8">
            <a:extLst>
              <a:ext uri="{FF2B5EF4-FFF2-40B4-BE49-F238E27FC236}">
                <a16:creationId xmlns:a16="http://schemas.microsoft.com/office/drawing/2014/main" id="{6B4BA6C2-9F66-4909-97C3-8F338F14EDE5}"/>
              </a:ext>
            </a:extLst>
          </p:cNvPr>
          <p:cNvGraphicFramePr>
            <a:graphicFrameLocks noGrp="1"/>
          </p:cNvGraphicFramePr>
          <p:nvPr>
            <p:extLst/>
          </p:nvPr>
        </p:nvGraphicFramePr>
        <p:xfrm>
          <a:off x="163109" y="2664255"/>
          <a:ext cx="8801409" cy="3201572"/>
        </p:xfrm>
        <a:graphic>
          <a:graphicData uri="http://schemas.openxmlformats.org/drawingml/2006/table">
            <a:tbl>
              <a:tblPr firstRow="1" bandRow="1">
                <a:tableStyleId>{69012ECD-51FC-41F1-AA8D-1B2483CD663E}</a:tableStyleId>
              </a:tblPr>
              <a:tblGrid>
                <a:gridCol w="8801409">
                  <a:extLst>
                    <a:ext uri="{9D8B030D-6E8A-4147-A177-3AD203B41FA5}">
                      <a16:colId xmlns:a16="http://schemas.microsoft.com/office/drawing/2014/main" val="1619969398"/>
                    </a:ext>
                  </a:extLst>
                </a:gridCol>
              </a:tblGrid>
              <a:tr h="337625">
                <a:tc>
                  <a:txBody>
                    <a:bodyPr/>
                    <a:lstStyle/>
                    <a:p>
                      <a:pPr algn="ctr"/>
                      <a:r>
                        <a:rPr kumimoji="1" lang="ja-JP" altLang="en-US" sz="1700" b="0" dirty="0">
                          <a:latin typeface="HGP創英角ｺﾞｼｯｸUB" panose="020B0900000000000000" pitchFamily="50" charset="-128"/>
                          <a:ea typeface="HGP創英角ｺﾞｼｯｸUB" panose="020B0900000000000000" pitchFamily="50" charset="-128"/>
                        </a:rPr>
                        <a:t>時間外労働の上限規制と健康確保措置の適用</a:t>
                      </a:r>
                      <a:r>
                        <a:rPr kumimoji="1" lang="ja-JP" altLang="en-US" sz="1700" dirty="0"/>
                        <a:t>（</a:t>
                      </a:r>
                      <a:r>
                        <a:rPr kumimoji="1" lang="en-US" altLang="ja-JP" sz="1700" dirty="0"/>
                        <a:t>2024.4</a:t>
                      </a:r>
                      <a:r>
                        <a:rPr kumimoji="1" lang="ja-JP" altLang="en-US" sz="1700" dirty="0"/>
                        <a:t>～）</a:t>
                      </a:r>
                    </a:p>
                  </a:txBody>
                  <a:tcPr marL="84406" marR="84406" marT="42203" marB="42203">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825384487"/>
                  </a:ext>
                </a:extLst>
              </a:tr>
              <a:tr h="2841674">
                <a:tc>
                  <a:txBody>
                    <a:bodyPr/>
                    <a:lstStyle/>
                    <a:p>
                      <a:endParaRPr kumimoji="1" lang="en-US" altLang="ja-JP" sz="1300" dirty="0"/>
                    </a:p>
                    <a:p>
                      <a:endParaRPr kumimoji="1" lang="en-US" altLang="ja-JP" sz="1300" dirty="0"/>
                    </a:p>
                    <a:p>
                      <a:endParaRPr kumimoji="1" lang="en-US" altLang="ja-JP" sz="1300" dirty="0"/>
                    </a:p>
                    <a:p>
                      <a:endParaRPr kumimoji="1" lang="en-US" altLang="ja-JP" sz="1300" dirty="0"/>
                    </a:p>
                    <a:p>
                      <a:endParaRPr kumimoji="1" lang="en-US" altLang="ja-JP" sz="1300" dirty="0"/>
                    </a:p>
                    <a:p>
                      <a:endParaRPr kumimoji="1" lang="en-US" altLang="ja-JP" sz="1300" dirty="0"/>
                    </a:p>
                    <a:p>
                      <a:endParaRPr kumimoji="1" lang="en-US" altLang="ja-JP" sz="1300" dirty="0"/>
                    </a:p>
                    <a:p>
                      <a:endParaRPr kumimoji="1" lang="en-US" altLang="ja-JP" sz="1300" dirty="0"/>
                    </a:p>
                    <a:p>
                      <a:endParaRPr kumimoji="1" lang="en-US" altLang="ja-JP" sz="1300" dirty="0"/>
                    </a:p>
                    <a:p>
                      <a:endParaRPr kumimoji="1" lang="en-US" altLang="ja-JP" sz="1300" dirty="0"/>
                    </a:p>
                    <a:p>
                      <a:endParaRPr kumimoji="1" lang="en-US" altLang="ja-JP" sz="1300" dirty="0"/>
                    </a:p>
                    <a:p>
                      <a:endParaRPr kumimoji="1" lang="en-US" altLang="ja-JP" sz="1300" dirty="0"/>
                    </a:p>
                    <a:p>
                      <a:endParaRPr kumimoji="1" lang="en-US" altLang="ja-JP" sz="1300" dirty="0"/>
                    </a:p>
                    <a:p>
                      <a:endParaRPr kumimoji="1" lang="ja-JP" altLang="en-US" sz="1300" dirty="0"/>
                    </a:p>
                  </a:txBody>
                  <a:tcPr marL="84406" marR="84406" marT="42203" marB="42203">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61610443"/>
                  </a:ext>
                </a:extLst>
              </a:tr>
            </a:tbl>
          </a:graphicData>
        </a:graphic>
      </p:graphicFrame>
      <p:graphicFrame>
        <p:nvGraphicFramePr>
          <p:cNvPr id="9" name="表 9">
            <a:extLst>
              <a:ext uri="{FF2B5EF4-FFF2-40B4-BE49-F238E27FC236}">
                <a16:creationId xmlns:a16="http://schemas.microsoft.com/office/drawing/2014/main" id="{290AEC3C-B567-4F70-B909-EA832ED7B4B3}"/>
              </a:ext>
            </a:extLst>
          </p:cNvPr>
          <p:cNvGraphicFramePr>
            <a:graphicFrameLocks noGrp="1"/>
          </p:cNvGraphicFramePr>
          <p:nvPr>
            <p:extLst/>
          </p:nvPr>
        </p:nvGraphicFramePr>
        <p:xfrm>
          <a:off x="1771798" y="3189284"/>
          <a:ext cx="5724095" cy="2277794"/>
        </p:xfrm>
        <a:graphic>
          <a:graphicData uri="http://schemas.openxmlformats.org/drawingml/2006/table">
            <a:tbl>
              <a:tblPr firstRow="1" bandRow="1">
                <a:tableStyleId>{5940675A-B579-460E-94D1-54222C63F5DA}</a:tableStyleId>
              </a:tblPr>
              <a:tblGrid>
                <a:gridCol w="2561290">
                  <a:extLst>
                    <a:ext uri="{9D8B030D-6E8A-4147-A177-3AD203B41FA5}">
                      <a16:colId xmlns:a16="http://schemas.microsoft.com/office/drawing/2014/main" val="447515832"/>
                    </a:ext>
                  </a:extLst>
                </a:gridCol>
                <a:gridCol w="1261242">
                  <a:extLst>
                    <a:ext uri="{9D8B030D-6E8A-4147-A177-3AD203B41FA5}">
                      <a16:colId xmlns:a16="http://schemas.microsoft.com/office/drawing/2014/main" val="597419900"/>
                    </a:ext>
                  </a:extLst>
                </a:gridCol>
                <a:gridCol w="944313">
                  <a:extLst>
                    <a:ext uri="{9D8B030D-6E8A-4147-A177-3AD203B41FA5}">
                      <a16:colId xmlns:a16="http://schemas.microsoft.com/office/drawing/2014/main" val="3565571523"/>
                    </a:ext>
                  </a:extLst>
                </a:gridCol>
                <a:gridCol w="957250">
                  <a:extLst>
                    <a:ext uri="{9D8B030D-6E8A-4147-A177-3AD203B41FA5}">
                      <a16:colId xmlns:a16="http://schemas.microsoft.com/office/drawing/2014/main" val="841118110"/>
                    </a:ext>
                  </a:extLst>
                </a:gridCol>
              </a:tblGrid>
              <a:tr h="534572">
                <a:tc>
                  <a:txBody>
                    <a:bodyPr/>
                    <a:lstStyle/>
                    <a:p>
                      <a:pPr algn="ctr"/>
                      <a:r>
                        <a:rPr kumimoji="1" lang="ja-JP" altLang="en-US" sz="1500" b="1" dirty="0"/>
                        <a:t>医療機関に適用する水準 </a:t>
                      </a:r>
                    </a:p>
                  </a:txBody>
                  <a:tcPr marL="84406" marR="84406" marT="42203" marB="42203" anchor="ctr">
                    <a:solidFill>
                      <a:schemeClr val="bg1">
                        <a:lumMod val="95000"/>
                      </a:schemeClr>
                    </a:solidFill>
                  </a:tcPr>
                </a:tc>
                <a:tc>
                  <a:txBody>
                    <a:bodyPr/>
                    <a:lstStyle/>
                    <a:p>
                      <a:pPr algn="ctr"/>
                      <a:r>
                        <a:rPr kumimoji="1" lang="ja-JP" altLang="en-US" sz="1500" b="1" dirty="0"/>
                        <a:t>年の</a:t>
                      </a:r>
                      <a:r>
                        <a:rPr kumimoji="1" lang="en-US" altLang="ja-JP" sz="1500" b="1" dirty="0"/>
                        <a:t/>
                      </a:r>
                      <a:br>
                        <a:rPr kumimoji="1" lang="en-US" altLang="ja-JP" sz="1500" b="1" dirty="0"/>
                      </a:br>
                      <a:r>
                        <a:rPr kumimoji="1" lang="ja-JP" altLang="en-US" sz="1500" b="1" dirty="0"/>
                        <a:t>上限時間</a:t>
                      </a:r>
                    </a:p>
                  </a:txBody>
                  <a:tcPr marL="84406" marR="84406" marT="42203" marB="42203" anchor="ctr">
                    <a:solidFill>
                      <a:schemeClr val="bg1">
                        <a:lumMod val="95000"/>
                      </a:schemeClr>
                    </a:solidFill>
                  </a:tcPr>
                </a:tc>
                <a:tc>
                  <a:txBody>
                    <a:bodyPr/>
                    <a:lstStyle/>
                    <a:p>
                      <a:pPr algn="ctr"/>
                      <a:r>
                        <a:rPr kumimoji="1" lang="ja-JP" altLang="en-US" sz="1500" b="1" dirty="0"/>
                        <a:t>面接指導</a:t>
                      </a:r>
                    </a:p>
                  </a:txBody>
                  <a:tcPr marL="84406" marR="84406" marT="42203" marB="42203" anchor="ctr">
                    <a:solidFill>
                      <a:schemeClr val="bg1">
                        <a:lumMod val="95000"/>
                      </a:schemeClr>
                    </a:solidFill>
                  </a:tcPr>
                </a:tc>
                <a:tc>
                  <a:txBody>
                    <a:bodyPr/>
                    <a:lstStyle/>
                    <a:p>
                      <a:pPr algn="ctr"/>
                      <a:r>
                        <a:rPr kumimoji="1" lang="ja-JP" altLang="en-US" sz="1500" b="1" dirty="0"/>
                        <a:t>休息時間の確保</a:t>
                      </a:r>
                    </a:p>
                  </a:txBody>
                  <a:tcPr marL="84406" marR="84406" marT="42203" marB="42203" anchor="ctr">
                    <a:solidFill>
                      <a:schemeClr val="bg1">
                        <a:lumMod val="95000"/>
                      </a:schemeClr>
                    </a:solidFill>
                  </a:tcPr>
                </a:tc>
                <a:extLst>
                  <a:ext uri="{0D108BD9-81ED-4DB2-BD59-A6C34878D82A}">
                    <a16:rowId xmlns:a16="http://schemas.microsoft.com/office/drawing/2014/main" val="4233560194"/>
                  </a:ext>
                </a:extLst>
              </a:tr>
              <a:tr h="342314">
                <a:tc>
                  <a:txBody>
                    <a:bodyPr/>
                    <a:lstStyle/>
                    <a:p>
                      <a:r>
                        <a:rPr kumimoji="1" lang="ja-JP" altLang="en-US" sz="1500" b="1" dirty="0"/>
                        <a:t>Ａ</a:t>
                      </a:r>
                      <a:r>
                        <a:rPr kumimoji="1" lang="ja-JP" altLang="en-US" sz="1300" dirty="0"/>
                        <a:t>（一般労働者と同程度）</a:t>
                      </a:r>
                    </a:p>
                  </a:txBody>
                  <a:tcPr marL="84406" marR="84406" marT="42203" marB="42203">
                    <a:solidFill>
                      <a:schemeClr val="accent5">
                        <a:lumMod val="20000"/>
                        <a:lumOff val="80000"/>
                      </a:schemeClr>
                    </a:solidFill>
                  </a:tcPr>
                </a:tc>
                <a:tc>
                  <a:txBody>
                    <a:bodyPr/>
                    <a:lstStyle/>
                    <a:p>
                      <a:pPr algn="ctr"/>
                      <a:r>
                        <a:rPr kumimoji="1" lang="en-US" altLang="ja-JP" sz="1500" dirty="0"/>
                        <a:t>960</a:t>
                      </a:r>
                      <a:r>
                        <a:rPr kumimoji="1" lang="ja-JP" altLang="en-US" sz="1500" dirty="0"/>
                        <a:t>時間</a:t>
                      </a:r>
                    </a:p>
                  </a:txBody>
                  <a:tcPr marL="84406" marR="84406" marT="42203" marB="42203" anchor="ctr">
                    <a:solidFill>
                      <a:schemeClr val="accent5">
                        <a:lumMod val="20000"/>
                        <a:lumOff val="80000"/>
                      </a:schemeClr>
                    </a:solidFill>
                  </a:tcPr>
                </a:tc>
                <a:tc rowSpan="5">
                  <a:txBody>
                    <a:bodyPr/>
                    <a:lstStyle/>
                    <a:p>
                      <a:pPr algn="ctr"/>
                      <a:r>
                        <a:rPr kumimoji="1" lang="ja-JP" altLang="en-US" sz="1500" b="1" dirty="0"/>
                        <a:t>義務</a:t>
                      </a:r>
                    </a:p>
                  </a:txBody>
                  <a:tcPr marL="84406" marR="84406" marT="42203" marB="42203" anchor="ctr">
                    <a:solidFill>
                      <a:schemeClr val="accent6">
                        <a:lumMod val="20000"/>
                        <a:lumOff val="80000"/>
                      </a:schemeClr>
                    </a:solidFill>
                  </a:tcPr>
                </a:tc>
                <a:tc>
                  <a:txBody>
                    <a:bodyPr/>
                    <a:lstStyle/>
                    <a:p>
                      <a:pPr algn="ctr"/>
                      <a:r>
                        <a:rPr kumimoji="1" lang="ja-JP" altLang="en-US" sz="1500" b="1" dirty="0"/>
                        <a:t>努力義務</a:t>
                      </a:r>
                    </a:p>
                  </a:txBody>
                  <a:tcPr marL="84406" marR="84406" marT="42203" marB="42203" anchor="ctr">
                    <a:solidFill>
                      <a:schemeClr val="accent5">
                        <a:lumMod val="20000"/>
                        <a:lumOff val="80000"/>
                      </a:schemeClr>
                    </a:solidFill>
                  </a:tcPr>
                </a:tc>
                <a:extLst>
                  <a:ext uri="{0D108BD9-81ED-4DB2-BD59-A6C34878D82A}">
                    <a16:rowId xmlns:a16="http://schemas.microsoft.com/office/drawing/2014/main" val="3039306528"/>
                  </a:ext>
                </a:extLst>
              </a:tr>
              <a:tr h="342314">
                <a:tc>
                  <a:txBody>
                    <a:bodyPr/>
                    <a:lstStyle/>
                    <a:p>
                      <a:r>
                        <a:rPr kumimoji="1" lang="ja-JP" altLang="en-US" sz="1500" b="1" dirty="0"/>
                        <a:t>連携Ｂ</a:t>
                      </a:r>
                      <a:r>
                        <a:rPr kumimoji="1" lang="ja-JP" altLang="en-US" sz="1300" dirty="0"/>
                        <a:t>（医師を派遣する病院）</a:t>
                      </a:r>
                    </a:p>
                  </a:txBody>
                  <a:tcPr marL="84406" marR="84406" marT="42203" marB="42203">
                    <a:solidFill>
                      <a:schemeClr val="accent6">
                        <a:lumMod val="40000"/>
                        <a:lumOff val="60000"/>
                      </a:schemeClr>
                    </a:solidFill>
                  </a:tcPr>
                </a:tc>
                <a:tc rowSpan="2">
                  <a:txBody>
                    <a:bodyPr/>
                    <a:lstStyle/>
                    <a:p>
                      <a:pPr algn="ctr"/>
                      <a:r>
                        <a:rPr kumimoji="1" lang="en-US" altLang="ja-JP" sz="1500" dirty="0"/>
                        <a:t>1,860</a:t>
                      </a:r>
                      <a:r>
                        <a:rPr kumimoji="1" lang="ja-JP" altLang="en-US" sz="1500" dirty="0"/>
                        <a:t>時間</a:t>
                      </a:r>
                    </a:p>
                    <a:p>
                      <a:pPr algn="ctr"/>
                      <a:r>
                        <a:rPr kumimoji="1" lang="en-US" altLang="ja-JP" sz="1300" dirty="0"/>
                        <a:t>※2035</a:t>
                      </a:r>
                      <a:r>
                        <a:rPr kumimoji="1" lang="ja-JP" altLang="en-US" sz="1300" dirty="0"/>
                        <a:t>年度末</a:t>
                      </a:r>
                    </a:p>
                    <a:p>
                      <a:pPr algn="ctr"/>
                      <a:r>
                        <a:rPr kumimoji="1" lang="ja-JP" altLang="en-US" sz="1300" dirty="0"/>
                        <a:t>を目標に終了 </a:t>
                      </a:r>
                    </a:p>
                  </a:txBody>
                  <a:tcPr marL="84406" marR="84406" marT="42203" marB="42203" anchor="ctr">
                    <a:solidFill>
                      <a:schemeClr val="accent6">
                        <a:lumMod val="20000"/>
                        <a:lumOff val="80000"/>
                      </a:schemeClr>
                    </a:solidFill>
                  </a:tcPr>
                </a:tc>
                <a:tc vMerge="1">
                  <a:txBody>
                    <a:bodyPr/>
                    <a:lstStyle/>
                    <a:p>
                      <a:endParaRPr kumimoji="1" lang="ja-JP" altLang="en-US" sz="1600" dirty="0"/>
                    </a:p>
                  </a:txBody>
                  <a:tcPr/>
                </a:tc>
                <a:tc rowSpan="4">
                  <a:txBody>
                    <a:bodyPr/>
                    <a:lstStyle/>
                    <a:p>
                      <a:pPr algn="ctr"/>
                      <a:r>
                        <a:rPr kumimoji="1" lang="ja-JP" altLang="en-US" sz="1500" b="1" dirty="0"/>
                        <a:t>義務</a:t>
                      </a:r>
                    </a:p>
                  </a:txBody>
                  <a:tcPr marL="84406" marR="84406" marT="42203" marB="42203" anchor="ctr">
                    <a:solidFill>
                      <a:schemeClr val="accent6">
                        <a:lumMod val="20000"/>
                        <a:lumOff val="80000"/>
                      </a:schemeClr>
                    </a:solidFill>
                  </a:tcPr>
                </a:tc>
                <a:extLst>
                  <a:ext uri="{0D108BD9-81ED-4DB2-BD59-A6C34878D82A}">
                    <a16:rowId xmlns:a16="http://schemas.microsoft.com/office/drawing/2014/main" val="404777196"/>
                  </a:ext>
                </a:extLst>
              </a:tr>
              <a:tr h="361071">
                <a:tc>
                  <a:txBody>
                    <a:bodyPr/>
                    <a:lstStyle/>
                    <a:p>
                      <a:r>
                        <a:rPr kumimoji="1" lang="ja-JP" altLang="en-US" sz="1500" b="1" dirty="0"/>
                        <a:t>Ｂ</a:t>
                      </a:r>
                      <a:r>
                        <a:rPr kumimoji="1" lang="ja-JP" altLang="en-US" sz="1300" dirty="0"/>
                        <a:t>（救急医療等）</a:t>
                      </a:r>
                    </a:p>
                  </a:txBody>
                  <a:tcPr marL="84406" marR="84406" marT="42203" marB="42203">
                    <a:solidFill>
                      <a:schemeClr val="accent6">
                        <a:lumMod val="40000"/>
                        <a:lumOff val="60000"/>
                      </a:schemeClr>
                    </a:solidFill>
                  </a:tcPr>
                </a:tc>
                <a:tc vMerge="1">
                  <a:txBody>
                    <a:bodyPr/>
                    <a:lstStyle/>
                    <a:p>
                      <a:endParaRPr kumimoji="1" lang="ja-JP" altLang="en-US" sz="1600" dirty="0"/>
                    </a:p>
                  </a:txBody>
                  <a:tcPr/>
                </a:tc>
                <a:tc vMerge="1">
                  <a:txBody>
                    <a:bodyPr/>
                    <a:lstStyle/>
                    <a:p>
                      <a:endParaRPr kumimoji="1" lang="ja-JP" altLang="en-US" sz="1600" dirty="0"/>
                    </a:p>
                  </a:txBody>
                  <a:tcPr/>
                </a:tc>
                <a:tc vMerge="1">
                  <a:txBody>
                    <a:bodyPr/>
                    <a:lstStyle/>
                    <a:p>
                      <a:endParaRPr kumimoji="1" lang="ja-JP" altLang="en-US" sz="1600" dirty="0"/>
                    </a:p>
                  </a:txBody>
                  <a:tcPr/>
                </a:tc>
                <a:extLst>
                  <a:ext uri="{0D108BD9-81ED-4DB2-BD59-A6C34878D82A}">
                    <a16:rowId xmlns:a16="http://schemas.microsoft.com/office/drawing/2014/main" val="2999493650"/>
                  </a:ext>
                </a:extLst>
              </a:tr>
              <a:tr h="342314">
                <a:tc>
                  <a:txBody>
                    <a:bodyPr/>
                    <a:lstStyle/>
                    <a:p>
                      <a:r>
                        <a:rPr kumimoji="1" lang="ja-JP" altLang="en-US" sz="1500" b="1" dirty="0"/>
                        <a:t>Ｃ</a:t>
                      </a:r>
                      <a:r>
                        <a:rPr kumimoji="1" lang="en-US" altLang="ja-JP" sz="1500" b="1" dirty="0"/>
                        <a:t>-</a:t>
                      </a:r>
                      <a:r>
                        <a:rPr kumimoji="1" lang="ja-JP" altLang="en-US" sz="1500" b="1" dirty="0"/>
                        <a:t>１</a:t>
                      </a:r>
                      <a:r>
                        <a:rPr kumimoji="1" lang="en-US" altLang="ja-JP" sz="1500" dirty="0"/>
                        <a:t> </a:t>
                      </a:r>
                      <a:r>
                        <a:rPr kumimoji="1" lang="ja-JP" altLang="en-US" sz="1300" dirty="0"/>
                        <a:t>（臨床・専門研修）</a:t>
                      </a:r>
                    </a:p>
                  </a:txBody>
                  <a:tcPr marL="84406" marR="84406" marT="42203" marB="42203">
                    <a:solidFill>
                      <a:schemeClr val="accent4">
                        <a:lumMod val="40000"/>
                        <a:lumOff val="60000"/>
                      </a:schemeClr>
                    </a:solidFill>
                  </a:tcPr>
                </a:tc>
                <a:tc rowSpan="2">
                  <a:txBody>
                    <a:bodyPr/>
                    <a:lstStyle/>
                    <a:p>
                      <a:pPr algn="ctr"/>
                      <a:r>
                        <a:rPr lang="en-US" altLang="ja-JP" sz="1500" dirty="0"/>
                        <a:t>1,860</a:t>
                      </a:r>
                      <a:r>
                        <a:rPr lang="ja-JP" altLang="en-US" sz="1500" dirty="0"/>
                        <a:t>時間</a:t>
                      </a:r>
                      <a:endParaRPr kumimoji="1" lang="ja-JP" altLang="en-US" sz="1500" dirty="0"/>
                    </a:p>
                  </a:txBody>
                  <a:tcPr marL="84406" marR="84406" marT="42203" marB="42203" anchor="ctr">
                    <a:solidFill>
                      <a:schemeClr val="accent6">
                        <a:lumMod val="20000"/>
                        <a:lumOff val="80000"/>
                      </a:schemeClr>
                    </a:solidFill>
                  </a:tcPr>
                </a:tc>
                <a:tc vMerge="1">
                  <a:txBody>
                    <a:bodyPr/>
                    <a:lstStyle/>
                    <a:p>
                      <a:endParaRPr kumimoji="1" lang="ja-JP" altLang="en-US" sz="1600" dirty="0"/>
                    </a:p>
                  </a:txBody>
                  <a:tcPr/>
                </a:tc>
                <a:tc vMerge="1">
                  <a:txBody>
                    <a:bodyPr/>
                    <a:lstStyle/>
                    <a:p>
                      <a:endParaRPr kumimoji="1" lang="ja-JP" altLang="en-US" sz="1600" dirty="0"/>
                    </a:p>
                  </a:txBody>
                  <a:tcPr/>
                </a:tc>
                <a:extLst>
                  <a:ext uri="{0D108BD9-81ED-4DB2-BD59-A6C34878D82A}">
                    <a16:rowId xmlns:a16="http://schemas.microsoft.com/office/drawing/2014/main" val="1074438776"/>
                  </a:ext>
                </a:extLst>
              </a:tr>
              <a:tr h="342314">
                <a:tc>
                  <a:txBody>
                    <a:bodyPr/>
                    <a:lstStyle/>
                    <a:p>
                      <a:r>
                        <a:rPr kumimoji="1" lang="ja-JP" altLang="en-US" sz="1500" b="1" dirty="0"/>
                        <a:t>Ｃ</a:t>
                      </a:r>
                      <a:r>
                        <a:rPr kumimoji="1" lang="en-US" altLang="ja-JP" sz="1500" b="1" dirty="0"/>
                        <a:t>-</a:t>
                      </a:r>
                      <a:r>
                        <a:rPr kumimoji="1" lang="ja-JP" altLang="en-US" sz="1500" b="1" dirty="0"/>
                        <a:t>２</a:t>
                      </a:r>
                      <a:r>
                        <a:rPr kumimoji="1" lang="en-US" altLang="ja-JP" sz="1500" dirty="0"/>
                        <a:t> </a:t>
                      </a:r>
                      <a:r>
                        <a:rPr kumimoji="1" lang="ja-JP" altLang="en-US" sz="1300" dirty="0"/>
                        <a:t>（高度技能の修得研修）</a:t>
                      </a:r>
                    </a:p>
                  </a:txBody>
                  <a:tcPr marL="84406" marR="84406" marT="42203" marB="42203">
                    <a:solidFill>
                      <a:schemeClr val="accent4">
                        <a:lumMod val="40000"/>
                        <a:lumOff val="60000"/>
                      </a:schemeClr>
                    </a:solidFill>
                  </a:tcPr>
                </a:tc>
                <a:tc vMerge="1">
                  <a:txBody>
                    <a:bodyPr/>
                    <a:lstStyle/>
                    <a:p>
                      <a:endParaRPr kumimoji="1" lang="ja-JP" altLang="en-US" sz="1600" dirty="0"/>
                    </a:p>
                  </a:txBody>
                  <a:tcPr/>
                </a:tc>
                <a:tc vMerge="1">
                  <a:txBody>
                    <a:bodyPr/>
                    <a:lstStyle/>
                    <a:p>
                      <a:endParaRPr kumimoji="1" lang="ja-JP" altLang="en-US" sz="1600" dirty="0"/>
                    </a:p>
                  </a:txBody>
                  <a:tcPr/>
                </a:tc>
                <a:tc vMerge="1">
                  <a:txBody>
                    <a:bodyPr/>
                    <a:lstStyle/>
                    <a:p>
                      <a:endParaRPr kumimoji="1" lang="ja-JP" altLang="en-US" sz="1600" dirty="0"/>
                    </a:p>
                  </a:txBody>
                  <a:tcPr/>
                </a:tc>
                <a:extLst>
                  <a:ext uri="{0D108BD9-81ED-4DB2-BD59-A6C34878D82A}">
                    <a16:rowId xmlns:a16="http://schemas.microsoft.com/office/drawing/2014/main" val="2370082163"/>
                  </a:ext>
                </a:extLst>
              </a:tr>
            </a:tbl>
          </a:graphicData>
        </a:graphic>
      </p:graphicFrame>
      <p:sp>
        <p:nvSpPr>
          <p:cNvPr id="10" name="テキスト ボックス 9">
            <a:extLst>
              <a:ext uri="{FF2B5EF4-FFF2-40B4-BE49-F238E27FC236}">
                <a16:creationId xmlns:a16="http://schemas.microsoft.com/office/drawing/2014/main" id="{93E75A0C-EBAE-4242-9856-CBE0DDA2E2BF}"/>
              </a:ext>
            </a:extLst>
          </p:cNvPr>
          <p:cNvSpPr txBox="1"/>
          <p:nvPr/>
        </p:nvSpPr>
        <p:spPr>
          <a:xfrm>
            <a:off x="116419" y="3189283"/>
            <a:ext cx="1703886" cy="2506840"/>
          </a:xfrm>
          <a:prstGeom prst="rect">
            <a:avLst/>
          </a:prstGeom>
          <a:noFill/>
        </p:spPr>
        <p:txBody>
          <a:bodyPr wrap="square" rtlCol="0">
            <a:spAutoFit/>
          </a:bodyPr>
          <a:lstStyle/>
          <a:p>
            <a:r>
              <a:rPr lang="ja-JP" altLang="en-US" sz="1477" b="1" dirty="0">
                <a:solidFill>
                  <a:srgbClr val="FF0000"/>
                </a:solidFill>
              </a:rPr>
              <a:t>地域医療等の確保</a:t>
            </a:r>
            <a:endParaRPr lang="en-US" altLang="ja-JP" sz="1477" b="1" dirty="0">
              <a:solidFill>
                <a:srgbClr val="FF0000"/>
              </a:solidFill>
            </a:endParaRPr>
          </a:p>
          <a:p>
            <a:endParaRPr lang="ja-JP" altLang="en-US" sz="1292" dirty="0"/>
          </a:p>
          <a:p>
            <a:r>
              <a:rPr lang="ja-JP" altLang="en-US" sz="1292" dirty="0"/>
              <a:t>医療機関が医師の労働時間短縮計画の案を</a:t>
            </a:r>
            <a:r>
              <a:rPr lang="ja-JP" altLang="en-US" sz="1292" b="1" dirty="0"/>
              <a:t>作成</a:t>
            </a:r>
          </a:p>
          <a:p>
            <a:endParaRPr lang="en-US" altLang="ja-JP" sz="1292" dirty="0"/>
          </a:p>
          <a:p>
            <a:r>
              <a:rPr lang="ja-JP" altLang="en-US" sz="1292" dirty="0"/>
              <a:t>評価センターが</a:t>
            </a:r>
            <a:r>
              <a:rPr lang="ja-JP" altLang="en-US" sz="1292" b="1" dirty="0"/>
              <a:t>評価</a:t>
            </a:r>
          </a:p>
          <a:p>
            <a:endParaRPr lang="en-US" altLang="ja-JP" sz="1292" dirty="0"/>
          </a:p>
          <a:p>
            <a:r>
              <a:rPr lang="ja-JP" altLang="en-US" sz="1292" dirty="0"/>
              <a:t>都道府県知事が</a:t>
            </a:r>
            <a:r>
              <a:rPr lang="ja-JP" altLang="en-US" sz="1292" b="1" dirty="0"/>
              <a:t>指定</a:t>
            </a:r>
          </a:p>
          <a:p>
            <a:endParaRPr lang="en-US" altLang="ja-JP" sz="1292" dirty="0"/>
          </a:p>
          <a:p>
            <a:r>
              <a:rPr lang="ja-JP" altLang="en-US" sz="1292" dirty="0"/>
              <a:t>医療機関が計画に基づく取組を</a:t>
            </a:r>
            <a:r>
              <a:rPr lang="ja-JP" altLang="en-US" sz="1292" b="1" dirty="0"/>
              <a:t>実施</a:t>
            </a:r>
          </a:p>
        </p:txBody>
      </p:sp>
      <p:sp>
        <p:nvSpPr>
          <p:cNvPr id="11" name="テキスト ボックス 10">
            <a:extLst>
              <a:ext uri="{FF2B5EF4-FFF2-40B4-BE49-F238E27FC236}">
                <a16:creationId xmlns:a16="http://schemas.microsoft.com/office/drawing/2014/main" id="{D82DB097-E23A-4E73-A94A-D9F16A930B66}"/>
              </a:ext>
            </a:extLst>
          </p:cNvPr>
          <p:cNvSpPr txBox="1"/>
          <p:nvPr/>
        </p:nvSpPr>
        <p:spPr>
          <a:xfrm>
            <a:off x="7496505" y="3183406"/>
            <a:ext cx="1540778" cy="2308004"/>
          </a:xfrm>
          <a:prstGeom prst="rect">
            <a:avLst/>
          </a:prstGeom>
          <a:noFill/>
        </p:spPr>
        <p:txBody>
          <a:bodyPr wrap="square" rtlCol="0">
            <a:spAutoFit/>
          </a:bodyPr>
          <a:lstStyle/>
          <a:p>
            <a:r>
              <a:rPr lang="ja-JP" altLang="en-US" sz="1477" b="1" dirty="0">
                <a:solidFill>
                  <a:srgbClr val="FF0000"/>
                </a:solidFill>
              </a:rPr>
              <a:t>医師の健康確保</a:t>
            </a:r>
          </a:p>
          <a:p>
            <a:endParaRPr lang="en-US" altLang="ja-JP" sz="1292" dirty="0"/>
          </a:p>
          <a:p>
            <a:pPr algn="ctr"/>
            <a:r>
              <a:rPr lang="ja-JP" altLang="en-US" sz="1292" b="1" dirty="0"/>
              <a:t>面接指導</a:t>
            </a:r>
          </a:p>
          <a:p>
            <a:r>
              <a:rPr lang="ja-JP" altLang="en-US" sz="1292" dirty="0"/>
              <a:t>健康状態を医師がチェック</a:t>
            </a:r>
            <a:endParaRPr lang="en-US" altLang="ja-JP" sz="1292" dirty="0"/>
          </a:p>
          <a:p>
            <a:endParaRPr lang="ja-JP" altLang="en-US" sz="1292" dirty="0"/>
          </a:p>
          <a:p>
            <a:pPr algn="ctr"/>
            <a:r>
              <a:rPr lang="ja-JP" altLang="en-US" sz="1292" b="1" dirty="0"/>
              <a:t>休息時間の確保</a:t>
            </a:r>
          </a:p>
          <a:p>
            <a:r>
              <a:rPr lang="ja-JP" altLang="en-US" sz="1292" dirty="0"/>
              <a:t>連続勤務時間制限と勤務間インターバル規制（または代償休息）</a:t>
            </a:r>
          </a:p>
        </p:txBody>
      </p:sp>
      <p:sp>
        <p:nvSpPr>
          <p:cNvPr id="12" name="二等辺三角形 11">
            <a:extLst>
              <a:ext uri="{FF2B5EF4-FFF2-40B4-BE49-F238E27FC236}">
                <a16:creationId xmlns:a16="http://schemas.microsoft.com/office/drawing/2014/main" id="{99382884-C0A1-4F89-B76C-E060C5ECCD8E}"/>
              </a:ext>
            </a:extLst>
          </p:cNvPr>
          <p:cNvSpPr/>
          <p:nvPr/>
        </p:nvSpPr>
        <p:spPr>
          <a:xfrm flipV="1">
            <a:off x="620921" y="4247555"/>
            <a:ext cx="708236" cy="128333"/>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3" name="二等辺三角形 12">
            <a:extLst>
              <a:ext uri="{FF2B5EF4-FFF2-40B4-BE49-F238E27FC236}">
                <a16:creationId xmlns:a16="http://schemas.microsoft.com/office/drawing/2014/main" id="{2465D16D-B50C-4341-BC37-861A6FD509AA}"/>
              </a:ext>
            </a:extLst>
          </p:cNvPr>
          <p:cNvSpPr/>
          <p:nvPr/>
        </p:nvSpPr>
        <p:spPr>
          <a:xfrm flipV="1">
            <a:off x="606367" y="4650181"/>
            <a:ext cx="708236" cy="128333"/>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4" name="二等辺三角形 13">
            <a:extLst>
              <a:ext uri="{FF2B5EF4-FFF2-40B4-BE49-F238E27FC236}">
                <a16:creationId xmlns:a16="http://schemas.microsoft.com/office/drawing/2014/main" id="{1A202BFC-C175-4A99-BECB-B49110BBC6C9}"/>
              </a:ext>
            </a:extLst>
          </p:cNvPr>
          <p:cNvSpPr/>
          <p:nvPr/>
        </p:nvSpPr>
        <p:spPr>
          <a:xfrm flipV="1">
            <a:off x="640325" y="5033401"/>
            <a:ext cx="708236" cy="128333"/>
          </a:xfrm>
          <a:prstGeom prst="triangl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5" name="正方形/長方形 14">
            <a:extLst>
              <a:ext uri="{FF2B5EF4-FFF2-40B4-BE49-F238E27FC236}">
                <a16:creationId xmlns:a16="http://schemas.microsoft.com/office/drawing/2014/main" id="{C515FD54-2B79-4F7D-834A-B7B3DE11634F}"/>
              </a:ext>
            </a:extLst>
          </p:cNvPr>
          <p:cNvSpPr/>
          <p:nvPr/>
        </p:nvSpPr>
        <p:spPr>
          <a:xfrm>
            <a:off x="230419" y="1086486"/>
            <a:ext cx="8683163" cy="1309188"/>
          </a:xfrm>
          <a:prstGeom prst="rect">
            <a:avLst/>
          </a:prstGeom>
          <a:solidFill>
            <a:schemeClr val="bg1">
              <a:lumMod val="95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3776" indent="-263776">
              <a:buFont typeface="Wingdings" panose="05000000000000000000" pitchFamily="2" charset="2"/>
              <a:buChar char="n"/>
            </a:pPr>
            <a:r>
              <a:rPr lang="ja-JP" altLang="en-US" sz="1662" dirty="0">
                <a:solidFill>
                  <a:schemeClr val="tx1"/>
                </a:solidFill>
                <a:latin typeface="+mn-ea"/>
              </a:rPr>
              <a:t>医療機関で患者に対する診療に従事する勤務医（診療従事勤務医）の時間外労働の水準については、</a:t>
            </a:r>
            <a:r>
              <a:rPr lang="ja-JP" altLang="en-US" sz="1662" u="sng" dirty="0">
                <a:solidFill>
                  <a:schemeClr val="tx1"/>
                </a:solidFill>
                <a:latin typeface="+mn-ea"/>
              </a:rPr>
              <a:t>その勤務先医療機関の特性に応じて決められる仕組み</a:t>
            </a:r>
            <a:r>
              <a:rPr lang="ja-JP" altLang="en-US" sz="1662" dirty="0">
                <a:solidFill>
                  <a:schemeClr val="tx1"/>
                </a:solidFill>
                <a:latin typeface="+mn-ea"/>
              </a:rPr>
              <a:t>となった。</a:t>
            </a:r>
            <a:endParaRPr lang="en-US" altLang="ja-JP" sz="1662" dirty="0">
              <a:solidFill>
                <a:schemeClr val="tx1"/>
              </a:solidFill>
              <a:latin typeface="+mn-ea"/>
            </a:endParaRPr>
          </a:p>
          <a:p>
            <a:pPr marL="263776" indent="-263776">
              <a:buFont typeface="Wingdings" panose="05000000000000000000" pitchFamily="2" charset="2"/>
              <a:buChar char="n"/>
            </a:pPr>
            <a:endParaRPr lang="en-US" altLang="ja-JP" sz="1662" dirty="0">
              <a:solidFill>
                <a:schemeClr val="tx1"/>
              </a:solidFill>
              <a:latin typeface="+mn-ea"/>
            </a:endParaRPr>
          </a:p>
          <a:p>
            <a:pPr marL="263776" indent="-263776">
              <a:buFont typeface="Wingdings" panose="05000000000000000000" pitchFamily="2" charset="2"/>
              <a:buChar char="n"/>
            </a:pPr>
            <a:r>
              <a:rPr lang="ja-JP" altLang="en-US" sz="1662" dirty="0">
                <a:solidFill>
                  <a:schemeClr val="tx1"/>
                </a:solidFill>
                <a:latin typeface="+mn-ea"/>
              </a:rPr>
              <a:t>医療機関の特性に応じて適用される水準ごとの、具体的な上限規制の概要は下記である。</a:t>
            </a:r>
            <a:endParaRPr lang="en-US" altLang="ja-JP" sz="1662" dirty="0">
              <a:solidFill>
                <a:schemeClr val="tx1"/>
              </a:solidFill>
              <a:latin typeface="+mn-ea"/>
            </a:endParaRPr>
          </a:p>
        </p:txBody>
      </p:sp>
      <p:sp>
        <p:nvSpPr>
          <p:cNvPr id="16" name="テキスト ボックス 15">
            <a:extLst>
              <a:ext uri="{FF2B5EF4-FFF2-40B4-BE49-F238E27FC236}">
                <a16:creationId xmlns:a16="http://schemas.microsoft.com/office/drawing/2014/main" id="{5EAB0358-3FE2-48E1-823B-99B01C82BD93}"/>
              </a:ext>
            </a:extLst>
          </p:cNvPr>
          <p:cNvSpPr txBox="1"/>
          <p:nvPr/>
        </p:nvSpPr>
        <p:spPr>
          <a:xfrm>
            <a:off x="115503" y="334327"/>
            <a:ext cx="8900737" cy="49013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sz="2585" dirty="0" smtClean="0">
                <a:latin typeface="HGP創英角ｺﾞｼｯｸUB" panose="020B0900000000000000" pitchFamily="50" charset="-128"/>
                <a:ea typeface="HGP創英角ｺﾞｼｯｸUB" panose="020B0900000000000000" pitchFamily="50" charset="-128"/>
              </a:rPr>
              <a:t>医療</a:t>
            </a:r>
            <a:r>
              <a:rPr lang="ja-JP" altLang="en-US" sz="2585" dirty="0">
                <a:latin typeface="HGP創英角ｺﾞｼｯｸUB" panose="020B0900000000000000" pitchFamily="50" charset="-128"/>
                <a:ea typeface="HGP創英角ｺﾞｼｯｸUB" panose="020B0900000000000000" pitchFamily="50" charset="-128"/>
              </a:rPr>
              <a:t>機関の特性に応じた上限規制の適用分類</a:t>
            </a:r>
            <a:r>
              <a:rPr lang="ja-JP" altLang="en-US" sz="2215" dirty="0">
                <a:latin typeface="HGP創英角ｺﾞｼｯｸUB" panose="020B0900000000000000" pitchFamily="50" charset="-128"/>
                <a:ea typeface="HGP創英角ｺﾞｼｯｸUB" panose="020B0900000000000000" pitchFamily="50" charset="-128"/>
              </a:rPr>
              <a:t>（</a:t>
            </a:r>
            <a:r>
              <a:rPr lang="en-US" altLang="ja-JP" sz="2215" dirty="0">
                <a:latin typeface="HGP創英角ｺﾞｼｯｸUB" panose="020B0900000000000000" pitchFamily="50" charset="-128"/>
                <a:ea typeface="HGP創英角ｺﾞｼｯｸUB" panose="020B0900000000000000" pitchFamily="50" charset="-128"/>
              </a:rPr>
              <a:t>ABC</a:t>
            </a:r>
            <a:r>
              <a:rPr lang="ja-JP" altLang="en-US" sz="2215" dirty="0">
                <a:latin typeface="HGP創英角ｺﾞｼｯｸUB" panose="020B0900000000000000" pitchFamily="50" charset="-128"/>
                <a:ea typeface="HGP創英角ｺﾞｼｯｸUB" panose="020B0900000000000000" pitchFamily="50" charset="-128"/>
              </a:rPr>
              <a:t>水準）</a:t>
            </a:r>
            <a:endParaRPr lang="ja-JP" altLang="en-US" sz="2585" dirty="0">
              <a:latin typeface="HGP創英角ｺﾞｼｯｸUB" panose="020B0900000000000000" pitchFamily="50" charset="-128"/>
              <a:ea typeface="HGP創英角ｺﾞｼｯｸUB" panose="020B0900000000000000" pitchFamily="50" charset="-128"/>
            </a:endParaRPr>
          </a:p>
        </p:txBody>
      </p:sp>
      <p:sp>
        <p:nvSpPr>
          <p:cNvPr id="17" name="テキスト ボックス 16">
            <a:extLst>
              <a:ext uri="{FF2B5EF4-FFF2-40B4-BE49-F238E27FC236}">
                <a16:creationId xmlns:a16="http://schemas.microsoft.com/office/drawing/2014/main" id="{B7DEA676-2E68-4C10-A282-5173CA371E58}"/>
              </a:ext>
            </a:extLst>
          </p:cNvPr>
          <p:cNvSpPr txBox="1"/>
          <p:nvPr/>
        </p:nvSpPr>
        <p:spPr>
          <a:xfrm>
            <a:off x="305265" y="5926304"/>
            <a:ext cx="8822504" cy="433324"/>
          </a:xfrm>
          <a:prstGeom prst="rect">
            <a:avLst/>
          </a:prstGeom>
          <a:noFill/>
        </p:spPr>
        <p:txBody>
          <a:bodyPr wrap="square">
            <a:spAutoFit/>
          </a:bodyPr>
          <a:lstStyle/>
          <a:p>
            <a:r>
              <a:rPr lang="ja-JP" altLang="en-US" sz="1108" dirty="0"/>
              <a:t>「良質かつ適切な医療を効率的に提供する体制の確保を推進するための医療法等の一部を改正する法律案の閣議決定について（社会保</a:t>
            </a:r>
            <a:endParaRPr lang="en-US" altLang="ja-JP" sz="1108" dirty="0"/>
          </a:p>
          <a:p>
            <a:r>
              <a:rPr lang="ja-JP" altLang="en-US" sz="1108" dirty="0"/>
              <a:t>　障審議会　医療部会資料（令和３年２月））」より　</a:t>
            </a:r>
          </a:p>
        </p:txBody>
      </p:sp>
      <p:sp>
        <p:nvSpPr>
          <p:cNvPr id="18" name="テキスト ボックス 17"/>
          <p:cNvSpPr txBox="1"/>
          <p:nvPr/>
        </p:nvSpPr>
        <p:spPr>
          <a:xfrm>
            <a:off x="7740352" y="56818"/>
            <a:ext cx="1317182" cy="276999"/>
          </a:xfrm>
          <a:prstGeom prst="rect">
            <a:avLst/>
          </a:prstGeom>
          <a:solidFill>
            <a:schemeClr val="bg1"/>
          </a:solidFill>
          <a:ln>
            <a:solidFill>
              <a:schemeClr val="tx1"/>
            </a:solidFill>
          </a:ln>
        </p:spPr>
        <p:txBody>
          <a:bodyPr wrap="square" rtlCol="0">
            <a:spAutoFit/>
          </a:bodyPr>
          <a:lstStyle/>
          <a:p>
            <a:r>
              <a:rPr lang="ja-JP" altLang="en-US" sz="1200" dirty="0" smtClean="0">
                <a:latin typeface="ＭＳ ゴシック" panose="020B0609070205080204" pitchFamily="49" charset="-128"/>
                <a:ea typeface="ＭＳ ゴシック" panose="020B0609070205080204" pitchFamily="49" charset="-128"/>
              </a:rPr>
              <a:t>厚労省作成資料</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48398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866" y="404446"/>
            <a:ext cx="8852485" cy="6159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スライド番号プレースホルダー 3"/>
          <p:cNvSpPr>
            <a:spLocks noGrp="1"/>
          </p:cNvSpPr>
          <p:nvPr>
            <p:ph type="sldNum" sz="quarter" idx="4294967295"/>
          </p:nvPr>
        </p:nvSpPr>
        <p:spPr>
          <a:xfrm>
            <a:off x="7197334" y="6501490"/>
            <a:ext cx="1939636" cy="365125"/>
          </a:xfrm>
          <a:prstGeom prst="rect">
            <a:avLst/>
          </a:prstGeom>
        </p:spPr>
        <p:txBody>
          <a:bodyPr/>
          <a:lstStyle/>
          <a:p>
            <a:pPr algn="r"/>
            <a:fld id="{1C5E2A2E-42B5-4858-9116-6D14F207026F}" type="slidenum">
              <a:rPr kumimoji="1" lang="ja-JP" altLang="en-US" sz="2000" smtClean="0">
                <a:latin typeface="ＭＳ ゴシック" panose="020B0609070205080204" pitchFamily="49" charset="-128"/>
                <a:ea typeface="ＭＳ ゴシック" panose="020B0609070205080204" pitchFamily="49" charset="-128"/>
              </a:rPr>
              <a:pPr algn="r"/>
              <a:t>15</a:t>
            </a:fld>
            <a:endParaRPr kumimoji="1" lang="ja-JP" altLang="en-US" sz="2000"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8028384" y="56818"/>
            <a:ext cx="1029150" cy="707886"/>
          </a:xfrm>
          <a:prstGeom prst="rect">
            <a:avLst/>
          </a:prstGeom>
          <a:solidFill>
            <a:schemeClr val="bg1"/>
          </a:solidFill>
          <a:ln>
            <a:solidFill>
              <a:schemeClr val="tx1"/>
            </a:solidFill>
          </a:ln>
        </p:spPr>
        <p:txBody>
          <a:bodyPr wrap="square" rtlCol="0">
            <a:spAutoFit/>
          </a:bodyPr>
          <a:lstStyle/>
          <a:p>
            <a:r>
              <a:rPr lang="ja-JP" altLang="en-US" sz="800" dirty="0">
                <a:latin typeface="ＭＳ ゴシック" panose="020B0609070205080204" pitchFamily="49" charset="-128"/>
                <a:ea typeface="ＭＳ ゴシック" panose="020B0609070205080204" pitchFamily="49" charset="-128"/>
              </a:rPr>
              <a:t>令和</a:t>
            </a:r>
            <a:r>
              <a:rPr lang="en-US" altLang="ja-JP" sz="800" dirty="0">
                <a:latin typeface="ＭＳ ゴシック" panose="020B0609070205080204" pitchFamily="49" charset="-128"/>
                <a:ea typeface="ＭＳ ゴシック" panose="020B0609070205080204" pitchFamily="49" charset="-128"/>
              </a:rPr>
              <a:t>2</a:t>
            </a:r>
            <a:r>
              <a:rPr lang="ja-JP" altLang="en-US" sz="800" dirty="0">
                <a:latin typeface="ＭＳ ゴシック" panose="020B0609070205080204" pitchFamily="49" charset="-128"/>
                <a:ea typeface="ＭＳ ゴシック" panose="020B0609070205080204" pitchFamily="49" charset="-128"/>
              </a:rPr>
              <a:t>年</a:t>
            </a:r>
            <a:r>
              <a:rPr lang="en-US" altLang="ja-JP" sz="800" dirty="0">
                <a:latin typeface="ＭＳ ゴシック" panose="020B0609070205080204" pitchFamily="49" charset="-128"/>
                <a:ea typeface="ＭＳ ゴシック" panose="020B0609070205080204" pitchFamily="49" charset="-128"/>
              </a:rPr>
              <a:t>12</a:t>
            </a:r>
            <a:r>
              <a:rPr lang="ja-JP" altLang="en-US" sz="800" dirty="0" smtClean="0">
                <a:latin typeface="ＭＳ ゴシック" panose="020B0609070205080204" pitchFamily="49" charset="-128"/>
                <a:ea typeface="ＭＳ ゴシック" panose="020B0609070205080204" pitchFamily="49" charset="-128"/>
              </a:rPr>
              <a:t>月</a:t>
            </a:r>
            <a:r>
              <a:rPr lang="en-US" altLang="ja-JP" sz="800" dirty="0" smtClean="0">
                <a:latin typeface="ＭＳ ゴシック" panose="020B0609070205080204" pitchFamily="49" charset="-128"/>
                <a:ea typeface="ＭＳ ゴシック" panose="020B0609070205080204" pitchFamily="49" charset="-128"/>
              </a:rPr>
              <a:t>22</a:t>
            </a:r>
            <a:r>
              <a:rPr lang="ja-JP" altLang="en-US" sz="800" dirty="0" smtClean="0">
                <a:latin typeface="ＭＳ ゴシック" panose="020B0609070205080204" pitchFamily="49" charset="-128"/>
                <a:ea typeface="ＭＳ ゴシック" panose="020B0609070205080204" pitchFamily="49" charset="-128"/>
              </a:rPr>
              <a:t>日</a:t>
            </a:r>
            <a:endParaRPr lang="en-US" altLang="ja-JP" sz="800" dirty="0" smtClean="0">
              <a:latin typeface="ＭＳ ゴシック" panose="020B0609070205080204" pitchFamily="49" charset="-128"/>
              <a:ea typeface="ＭＳ ゴシック" panose="020B0609070205080204" pitchFamily="49" charset="-128"/>
            </a:endParaRPr>
          </a:p>
          <a:p>
            <a:r>
              <a:rPr lang="ja-JP" altLang="en-US" sz="800" dirty="0" smtClean="0">
                <a:latin typeface="ＭＳ ゴシック" panose="020B0609070205080204" pitchFamily="49" charset="-128"/>
                <a:ea typeface="ＭＳ ゴシック" panose="020B0609070205080204" pitchFamily="49" charset="-128"/>
              </a:rPr>
              <a:t>医師</a:t>
            </a:r>
            <a:r>
              <a:rPr lang="ja-JP" altLang="en-US" sz="800" dirty="0">
                <a:latin typeface="ＭＳ ゴシック" panose="020B0609070205080204" pitchFamily="49" charset="-128"/>
                <a:ea typeface="ＭＳ ゴシック" panose="020B0609070205080204" pitchFamily="49" charset="-128"/>
              </a:rPr>
              <a:t>の働き方改革の推進に関する</a:t>
            </a:r>
            <a:r>
              <a:rPr lang="ja-JP" altLang="en-US" sz="800" dirty="0" smtClean="0">
                <a:latin typeface="ＭＳ ゴシック" panose="020B0609070205080204" pitchFamily="49" charset="-128"/>
                <a:ea typeface="ＭＳ ゴシック" panose="020B0609070205080204" pitchFamily="49" charset="-128"/>
              </a:rPr>
              <a:t>検討会 中間とりまとめ 参考資料</a:t>
            </a:r>
            <a:endParaRPr kumimoji="1" lang="ja-JP" altLang="en-US" sz="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877257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16</a:t>
            </a:fld>
            <a:endParaRPr kumimoji="1" lang="ja-JP" altLang="en-US" dirty="0"/>
          </a:p>
        </p:txBody>
      </p:sp>
      <p:graphicFrame>
        <p:nvGraphicFramePr>
          <p:cNvPr id="5" name="表 4">
            <a:extLst>
              <a:ext uri="{FF2B5EF4-FFF2-40B4-BE49-F238E27FC236}">
                <a16:creationId xmlns:a16="http://schemas.microsoft.com/office/drawing/2014/main" id="{F9A8A58D-FE62-4DDB-ABE4-87BD43EE8D56}"/>
              </a:ext>
            </a:extLst>
          </p:cNvPr>
          <p:cNvGraphicFramePr>
            <a:graphicFrameLocks noGrp="1"/>
          </p:cNvGraphicFramePr>
          <p:nvPr>
            <p:extLst/>
          </p:nvPr>
        </p:nvGraphicFramePr>
        <p:xfrm>
          <a:off x="223156" y="1563393"/>
          <a:ext cx="8692851" cy="4702126"/>
        </p:xfrm>
        <a:graphic>
          <a:graphicData uri="http://schemas.openxmlformats.org/drawingml/2006/table">
            <a:tbl>
              <a:tblPr firstRow="1" bandRow="1">
                <a:tableStyleId>{5940675A-B579-460E-94D1-54222C63F5DA}</a:tableStyleId>
              </a:tblPr>
              <a:tblGrid>
                <a:gridCol w="339552">
                  <a:extLst>
                    <a:ext uri="{9D8B030D-6E8A-4147-A177-3AD203B41FA5}">
                      <a16:colId xmlns:a16="http://schemas.microsoft.com/office/drawing/2014/main" val="3387069476"/>
                    </a:ext>
                  </a:extLst>
                </a:gridCol>
                <a:gridCol w="756745">
                  <a:extLst>
                    <a:ext uri="{9D8B030D-6E8A-4147-A177-3AD203B41FA5}">
                      <a16:colId xmlns:a16="http://schemas.microsoft.com/office/drawing/2014/main" val="2412790449"/>
                    </a:ext>
                  </a:extLst>
                </a:gridCol>
                <a:gridCol w="7596554">
                  <a:extLst>
                    <a:ext uri="{9D8B030D-6E8A-4147-A177-3AD203B41FA5}">
                      <a16:colId xmlns:a16="http://schemas.microsoft.com/office/drawing/2014/main" val="980414804"/>
                    </a:ext>
                  </a:extLst>
                </a:gridCol>
              </a:tblGrid>
              <a:tr h="309489">
                <a:tc gridSpan="2">
                  <a:txBody>
                    <a:bodyPr/>
                    <a:lstStyle/>
                    <a:p>
                      <a:pPr algn="ctr"/>
                      <a:r>
                        <a:rPr kumimoji="1" lang="ja-JP" altLang="en-US" sz="1500" b="1" dirty="0"/>
                        <a:t>区分</a:t>
                      </a:r>
                    </a:p>
                  </a:txBody>
                  <a:tcPr marL="84406" marR="84406" marT="42203" marB="42203">
                    <a:solidFill>
                      <a:schemeClr val="accent5">
                        <a:lumMod val="40000"/>
                        <a:lumOff val="60000"/>
                      </a:schemeClr>
                    </a:solidFill>
                  </a:tcPr>
                </a:tc>
                <a:tc hMerge="1">
                  <a:txBody>
                    <a:bodyPr/>
                    <a:lstStyle/>
                    <a:p>
                      <a:pPr algn="ctr"/>
                      <a:endParaRPr kumimoji="1" lang="ja-JP" altLang="en-US" dirty="0"/>
                    </a:p>
                  </a:txBody>
                  <a:tcPr/>
                </a:tc>
                <a:tc>
                  <a:txBody>
                    <a:bodyPr/>
                    <a:lstStyle/>
                    <a:p>
                      <a:pPr algn="ctr"/>
                      <a:r>
                        <a:rPr kumimoji="1" lang="ja-JP" altLang="en-US" sz="1500" b="1" dirty="0"/>
                        <a:t>対象医療機関の指定要件（概要）</a:t>
                      </a:r>
                    </a:p>
                  </a:txBody>
                  <a:tcPr marL="84406" marR="84406" marT="42203" marB="42203">
                    <a:solidFill>
                      <a:schemeClr val="accent5">
                        <a:lumMod val="40000"/>
                        <a:lumOff val="60000"/>
                      </a:schemeClr>
                    </a:solidFill>
                  </a:tcPr>
                </a:tc>
                <a:extLst>
                  <a:ext uri="{0D108BD9-81ED-4DB2-BD59-A6C34878D82A}">
                    <a16:rowId xmlns:a16="http://schemas.microsoft.com/office/drawing/2014/main" val="2792196013"/>
                  </a:ext>
                </a:extLst>
              </a:tr>
              <a:tr h="342314">
                <a:tc gridSpan="2">
                  <a:txBody>
                    <a:bodyPr/>
                    <a:lstStyle/>
                    <a:p>
                      <a:r>
                        <a:rPr kumimoji="1" lang="ja-JP" altLang="en-US" sz="1500" dirty="0"/>
                        <a:t>　  </a:t>
                      </a:r>
                      <a:r>
                        <a:rPr kumimoji="1" lang="ja-JP" altLang="en-US" sz="1500" b="1" dirty="0"/>
                        <a:t>Ａ水準</a:t>
                      </a:r>
                    </a:p>
                  </a:txBody>
                  <a:tcPr marL="84406" marR="84406" marT="42203" marB="42203" anchor="ctr"/>
                </a:tc>
                <a:tc hMerge="1">
                  <a:txBody>
                    <a:bodyPr/>
                    <a:lstStyle/>
                    <a:p>
                      <a:r>
                        <a:rPr kumimoji="1" lang="ja-JP" altLang="en-US" dirty="0"/>
                        <a:t>Ａ水準</a:t>
                      </a:r>
                    </a:p>
                  </a:txBody>
                  <a:tcPr anchor="ctr"/>
                </a:tc>
                <a:tc>
                  <a:txBody>
                    <a:bodyPr/>
                    <a:lstStyle/>
                    <a:p>
                      <a:r>
                        <a:rPr kumimoji="1" lang="ja-JP" altLang="en-US" sz="1300" b="1" strike="noStrike" dirty="0">
                          <a:solidFill>
                            <a:schemeClr val="tx1"/>
                          </a:solidFill>
                        </a:rPr>
                        <a:t>診療従事勤務医に</a:t>
                      </a:r>
                      <a:r>
                        <a:rPr kumimoji="1" lang="en-US" altLang="ja-JP" sz="1300" b="1" strike="noStrike" dirty="0">
                          <a:solidFill>
                            <a:schemeClr val="tx1"/>
                          </a:solidFill>
                        </a:rPr>
                        <a:t>2024</a:t>
                      </a:r>
                      <a:r>
                        <a:rPr kumimoji="1" lang="ja-JP" altLang="en-US" sz="1300" b="1" strike="noStrike" dirty="0">
                          <a:solidFill>
                            <a:schemeClr val="tx1"/>
                          </a:solidFill>
                        </a:rPr>
                        <a:t>年度以降適用される水準</a:t>
                      </a:r>
                    </a:p>
                  </a:txBody>
                  <a:tcPr marL="84406" marR="84406" marT="42203" marB="42203"/>
                </a:tc>
                <a:extLst>
                  <a:ext uri="{0D108BD9-81ED-4DB2-BD59-A6C34878D82A}">
                    <a16:rowId xmlns:a16="http://schemas.microsoft.com/office/drawing/2014/main" val="3330948985"/>
                  </a:ext>
                </a:extLst>
              </a:tr>
              <a:tr h="4023360">
                <a:tc>
                  <a:txBody>
                    <a:bodyPr/>
                    <a:lstStyle/>
                    <a:p>
                      <a:r>
                        <a:rPr kumimoji="1" lang="zh-TW" altLang="en-US" sz="1100" dirty="0">
                          <a:latin typeface="游ゴシック" panose="020B0400000000000000" pitchFamily="50" charset="-128"/>
                          <a:ea typeface="游ゴシック" panose="020B0400000000000000" pitchFamily="50" charset="-128"/>
                        </a:rPr>
                        <a:t>地域医療確保暫定特例水準</a:t>
                      </a:r>
                      <a:endParaRPr kumimoji="1" lang="ja-JP" altLang="en-US" sz="1100" dirty="0">
                        <a:latin typeface="游ゴシック" panose="020B0400000000000000" pitchFamily="50" charset="-128"/>
                        <a:ea typeface="游ゴシック" panose="020B0400000000000000" pitchFamily="50" charset="-128"/>
                      </a:endParaRPr>
                    </a:p>
                  </a:txBody>
                  <a:tcPr marL="84406" marR="84406" marT="42203" marB="42203" anchor="ctr"/>
                </a:tc>
                <a:tc>
                  <a:txBody>
                    <a:bodyPr/>
                    <a:lstStyle/>
                    <a:p>
                      <a:r>
                        <a:rPr kumimoji="1" lang="ja-JP" altLang="en-US" sz="1500" b="1" dirty="0"/>
                        <a:t>Ｂ水準</a:t>
                      </a:r>
                    </a:p>
                  </a:txBody>
                  <a:tcPr marL="84406" marR="84406" marT="42203" marB="42203" anchor="ctr"/>
                </a:tc>
                <a:tc>
                  <a:txBody>
                    <a:bodyPr/>
                    <a:lstStyle/>
                    <a:p>
                      <a:r>
                        <a:rPr kumimoji="1" lang="en-US" altLang="ja-JP" sz="1300" b="1" dirty="0"/>
                        <a:t>【</a:t>
                      </a:r>
                      <a:r>
                        <a:rPr kumimoji="1" lang="ja-JP" altLang="en-US" sz="1300" b="1" dirty="0"/>
                        <a:t> 医療機能</a:t>
                      </a:r>
                      <a:r>
                        <a:rPr kumimoji="1" lang="en-US" altLang="ja-JP" sz="1300" b="1" dirty="0"/>
                        <a:t>】</a:t>
                      </a:r>
                      <a:endParaRPr kumimoji="1" lang="ja-JP" altLang="en-US" sz="1300" b="1" dirty="0"/>
                    </a:p>
                    <a:p>
                      <a:r>
                        <a:rPr kumimoji="1" lang="ja-JP" altLang="en-US" sz="1300" dirty="0"/>
                        <a:t>◆「救急医療提供体制及び在宅医療提供体制のうち、特に予見不可能で緊急性の高い医療ニーズに対応するために整備しているもの」・「政策的に医療の確保が必要であるとして都道府県医療計画において計画的な確保を図っている「５疾病・５事業」」双方の観点から、</a:t>
                      </a:r>
                    </a:p>
                    <a:p>
                      <a:pPr marL="400050" indent="-400050">
                        <a:buFont typeface="+mj-lt"/>
                        <a:buAutoNum type="romanLcPeriod"/>
                      </a:pPr>
                      <a:r>
                        <a:rPr kumimoji="1" lang="ja-JP" altLang="en-US" sz="1300" b="1" dirty="0"/>
                        <a:t>三次救急医療機関</a:t>
                      </a:r>
                    </a:p>
                    <a:p>
                      <a:pPr marL="400050" indent="-400050">
                        <a:buFont typeface="+mj-lt"/>
                        <a:buAutoNum type="romanLcPeriod"/>
                      </a:pPr>
                      <a:r>
                        <a:rPr kumimoji="1" lang="ja-JP" altLang="en-US" sz="1300" b="1" dirty="0"/>
                        <a:t>二次救急医療機関 かつ 「年間救急車受入台数 </a:t>
                      </a:r>
                      <a:r>
                        <a:rPr kumimoji="1" lang="en-US" altLang="ja-JP" sz="1300" b="1" dirty="0"/>
                        <a:t>1,000 </a:t>
                      </a:r>
                      <a:r>
                        <a:rPr kumimoji="1" lang="ja-JP" altLang="en-US" sz="1300" b="1" dirty="0"/>
                        <a:t>台以上又は年間での夜間・休日・時間外入院件数 </a:t>
                      </a:r>
                      <a:r>
                        <a:rPr kumimoji="1" lang="en-US" altLang="ja-JP" sz="1300" b="1" dirty="0"/>
                        <a:t>500 </a:t>
                      </a:r>
                      <a:r>
                        <a:rPr kumimoji="1" lang="ja-JP" altLang="en-US" sz="1300" b="1" dirty="0"/>
                        <a:t>件以上」 かつ「医療計画において５疾病５事業の確保のために必要な役割を担うと位置付けられた医療機関」</a:t>
                      </a:r>
                      <a:endParaRPr kumimoji="1" lang="en-US" altLang="ja-JP" sz="1300" b="1" dirty="0"/>
                    </a:p>
                    <a:p>
                      <a:pPr marL="400050" indent="-400050">
                        <a:buFont typeface="+mj-lt"/>
                        <a:buAutoNum type="romanLcPeriod"/>
                      </a:pPr>
                      <a:r>
                        <a:rPr kumimoji="1" lang="ja-JP" altLang="en-US" sz="1300" b="1" dirty="0"/>
                        <a:t>在宅医療において特に積極的な役割を担う医療機関</a:t>
                      </a:r>
                      <a:endParaRPr kumimoji="1" lang="en-US" altLang="ja-JP" sz="1300" b="1" dirty="0"/>
                    </a:p>
                    <a:p>
                      <a:pPr marL="400050" indent="-400050">
                        <a:buFont typeface="+mj-lt"/>
                        <a:buAutoNum type="romanLcPeriod"/>
                      </a:pPr>
                      <a:r>
                        <a:rPr kumimoji="1" lang="ja-JP" altLang="en-US" sz="1300" b="1" dirty="0"/>
                        <a:t>公共性と不確実性が強く働くものとして、都道府県知事が地域医療提供体制の確保のために必要と認める医療機関</a:t>
                      </a:r>
                    </a:p>
                    <a:p>
                      <a:pPr lvl="1"/>
                      <a:r>
                        <a:rPr kumimoji="1" lang="ja-JP" altLang="en-US" sz="1300" dirty="0"/>
                        <a:t>（例）精神科救急に対応する医療機関（特に患者が集中するもの）、小児救急のみを提供する医療機関、へき地において中核的な役割を果たす医療機関</a:t>
                      </a:r>
                      <a:endParaRPr kumimoji="1" lang="en-US" altLang="ja-JP" sz="1300" dirty="0"/>
                    </a:p>
                    <a:p>
                      <a:r>
                        <a:rPr kumimoji="1" lang="ja-JP" altLang="en-US" sz="1300" b="1" dirty="0"/>
                        <a:t>◆特に専門的な知識・技術や高度かつ継続的な疾病治療・管理が求められ、代替することが困難な医療を提供する医療機関</a:t>
                      </a:r>
                    </a:p>
                    <a:p>
                      <a:r>
                        <a:rPr kumimoji="1" lang="ja-JP" altLang="en-US" sz="1300" dirty="0"/>
                        <a:t>（例）高度のがん治療、移植医療等極めて高度な手術・病棟管理、児童精神科等</a:t>
                      </a:r>
                      <a:endParaRPr kumimoji="1" lang="en-US" altLang="ja-JP" sz="1300" dirty="0"/>
                    </a:p>
                    <a:p>
                      <a:r>
                        <a:rPr kumimoji="1" lang="en-US" altLang="ja-JP" sz="1300" b="1" dirty="0"/>
                        <a:t>【</a:t>
                      </a:r>
                      <a:r>
                        <a:rPr kumimoji="1" lang="ja-JP" altLang="en-US" sz="1300" b="1" dirty="0"/>
                        <a:t>長時間労働の必要性</a:t>
                      </a:r>
                      <a:r>
                        <a:rPr kumimoji="1" lang="en-US" altLang="ja-JP" sz="1300" kern="1200" dirty="0">
                          <a:solidFill>
                            <a:schemeClr val="tx1"/>
                          </a:solidFill>
                          <a:latin typeface="+mn-lt"/>
                          <a:ea typeface="+mn-ea"/>
                          <a:cs typeface="+mn-cs"/>
                        </a:rPr>
                        <a:t>】※</a:t>
                      </a:r>
                      <a:r>
                        <a:rPr kumimoji="1" lang="ja-JP" altLang="en-US" sz="1300" kern="1200" dirty="0">
                          <a:solidFill>
                            <a:schemeClr val="tx1"/>
                          </a:solidFill>
                          <a:latin typeface="+mn-lt"/>
                          <a:ea typeface="+mn-ea"/>
                          <a:cs typeface="+mn-cs"/>
                        </a:rPr>
                        <a:t>Ｂ水準が適用されるのは、医療機関内の全ての医師ではなく、下記の医師に限られる。</a:t>
                      </a:r>
                    </a:p>
                    <a:p>
                      <a:r>
                        <a:rPr kumimoji="1" lang="ja-JP" altLang="en-US" sz="1300" b="1" dirty="0"/>
                        <a:t>◆</a:t>
                      </a:r>
                      <a:r>
                        <a:rPr kumimoji="1" lang="ja-JP" altLang="en-US" sz="1300" kern="1200" dirty="0">
                          <a:solidFill>
                            <a:schemeClr val="tx1"/>
                          </a:solidFill>
                          <a:latin typeface="+mn-lt"/>
                          <a:ea typeface="+mn-ea"/>
                          <a:cs typeface="+mn-cs"/>
                        </a:rPr>
                        <a:t>上記機能を果たすために、やむなく、予定される時間外・休日労働が年</a:t>
                      </a:r>
                      <a:r>
                        <a:rPr kumimoji="1" lang="en-US" altLang="ja-JP" sz="1300" kern="1200" dirty="0">
                          <a:solidFill>
                            <a:schemeClr val="tx1"/>
                          </a:solidFill>
                          <a:latin typeface="+mn-lt"/>
                          <a:ea typeface="+mn-ea"/>
                          <a:cs typeface="+mn-cs"/>
                        </a:rPr>
                        <a:t>960</a:t>
                      </a:r>
                      <a:r>
                        <a:rPr kumimoji="1" lang="ja-JP" altLang="en-US" sz="1300" kern="1200" dirty="0">
                          <a:solidFill>
                            <a:schemeClr val="tx1"/>
                          </a:solidFill>
                          <a:latin typeface="+mn-lt"/>
                          <a:ea typeface="+mn-ea"/>
                          <a:cs typeface="+mn-cs"/>
                        </a:rPr>
                        <a:t>時間を超える医師が存在すること。</a:t>
                      </a:r>
                      <a:endParaRPr kumimoji="1" lang="en-US" altLang="ja-JP" sz="1300" kern="1200" dirty="0">
                        <a:solidFill>
                          <a:schemeClr val="tx1"/>
                        </a:solidFill>
                        <a:latin typeface="+mn-lt"/>
                        <a:ea typeface="+mn-ea"/>
                        <a:cs typeface="+mn-cs"/>
                      </a:endParaRPr>
                    </a:p>
                  </a:txBody>
                  <a:tcPr marL="84406" marR="84406" marT="42203" marB="42203"/>
                </a:tc>
                <a:extLst>
                  <a:ext uri="{0D108BD9-81ED-4DB2-BD59-A6C34878D82A}">
                    <a16:rowId xmlns:a16="http://schemas.microsoft.com/office/drawing/2014/main" val="145717009"/>
                  </a:ext>
                </a:extLst>
              </a:tr>
            </a:tbl>
          </a:graphicData>
        </a:graphic>
      </p:graphicFrame>
      <p:sp>
        <p:nvSpPr>
          <p:cNvPr id="6" name="テキスト ボックス 5">
            <a:extLst>
              <a:ext uri="{FF2B5EF4-FFF2-40B4-BE49-F238E27FC236}">
                <a16:creationId xmlns:a16="http://schemas.microsoft.com/office/drawing/2014/main" id="{671D42F7-4BF8-449A-B779-6FFC9A0132DB}"/>
              </a:ext>
            </a:extLst>
          </p:cNvPr>
          <p:cNvSpPr txBox="1"/>
          <p:nvPr/>
        </p:nvSpPr>
        <p:spPr>
          <a:xfrm>
            <a:off x="71081" y="925404"/>
            <a:ext cx="9161170" cy="603883"/>
          </a:xfrm>
          <a:prstGeom prst="rect">
            <a:avLst/>
          </a:prstGeom>
          <a:noFill/>
        </p:spPr>
        <p:txBody>
          <a:bodyPr wrap="square">
            <a:spAutoFit/>
          </a:bodyPr>
          <a:lstStyle>
            <a:defPPr>
              <a:defRPr lang="en-US"/>
            </a:defPPr>
            <a:lvl1pPr>
              <a:defRPr b="1"/>
            </a:lvl1pPr>
          </a:lstStyle>
          <a:p>
            <a:r>
              <a:rPr lang="ja-JP" altLang="en-US" sz="1662" dirty="0"/>
              <a:t>■「地域医療確保暫定特例水準（Ｂ水準／連携Ｂ水準）」及び「集中的技能向上水準（Ｃ</a:t>
            </a:r>
            <a:r>
              <a:rPr lang="en-US" altLang="ja-JP" sz="1662" dirty="0"/>
              <a:t>-</a:t>
            </a:r>
            <a:r>
              <a:rPr lang="ja-JP" altLang="en-US" sz="1662" dirty="0"/>
              <a:t>１・</a:t>
            </a:r>
            <a:endParaRPr lang="en-US" altLang="ja-JP" sz="1662" dirty="0"/>
          </a:p>
          <a:p>
            <a:r>
              <a:rPr lang="ja-JP" altLang="en-US" sz="1662" dirty="0"/>
              <a:t>　　Ｃ</a:t>
            </a:r>
            <a:r>
              <a:rPr lang="en-US" altLang="ja-JP" sz="1662" dirty="0"/>
              <a:t>-</a:t>
            </a:r>
            <a:r>
              <a:rPr lang="ja-JP" altLang="en-US" sz="1662" dirty="0"/>
              <a:t>２水準）」の対象となる医療機関の要件の概要①</a:t>
            </a:r>
          </a:p>
        </p:txBody>
      </p:sp>
      <p:sp>
        <p:nvSpPr>
          <p:cNvPr id="7" name="テキスト ボックス 6">
            <a:extLst>
              <a:ext uri="{FF2B5EF4-FFF2-40B4-BE49-F238E27FC236}">
                <a16:creationId xmlns:a16="http://schemas.microsoft.com/office/drawing/2014/main" id="{861177D5-B79D-41DC-8D05-E730DF6B714A}"/>
              </a:ext>
            </a:extLst>
          </p:cNvPr>
          <p:cNvSpPr txBox="1"/>
          <p:nvPr/>
        </p:nvSpPr>
        <p:spPr>
          <a:xfrm>
            <a:off x="115503" y="334327"/>
            <a:ext cx="8900737" cy="49013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sz="2585" dirty="0" smtClean="0">
                <a:latin typeface="HGP創英角ｺﾞｼｯｸUB" panose="020B0900000000000000" pitchFamily="50" charset="-128"/>
                <a:ea typeface="HGP創英角ｺﾞｼｯｸUB" panose="020B0900000000000000" pitchFamily="50" charset="-128"/>
              </a:rPr>
              <a:t>医療</a:t>
            </a:r>
            <a:r>
              <a:rPr lang="ja-JP" altLang="en-US" sz="2585" dirty="0">
                <a:latin typeface="HGP創英角ｺﾞｼｯｸUB" panose="020B0900000000000000" pitchFamily="50" charset="-128"/>
                <a:ea typeface="HGP創英角ｺﾞｼｯｸUB" panose="020B0900000000000000" pitchFamily="50" charset="-128"/>
              </a:rPr>
              <a:t>機関の特性に応じた上限規制の適用分類</a:t>
            </a:r>
            <a:r>
              <a:rPr lang="ja-JP" altLang="en-US" sz="2215" dirty="0">
                <a:latin typeface="HGP創英角ｺﾞｼｯｸUB" panose="020B0900000000000000" pitchFamily="50" charset="-128"/>
                <a:ea typeface="HGP創英角ｺﾞｼｯｸUB" panose="020B0900000000000000" pitchFamily="50" charset="-128"/>
              </a:rPr>
              <a:t>（</a:t>
            </a:r>
            <a:r>
              <a:rPr lang="en-US" altLang="ja-JP" sz="2215" dirty="0">
                <a:latin typeface="HGP創英角ｺﾞｼｯｸUB" panose="020B0900000000000000" pitchFamily="50" charset="-128"/>
                <a:ea typeface="HGP創英角ｺﾞｼｯｸUB" panose="020B0900000000000000" pitchFamily="50" charset="-128"/>
              </a:rPr>
              <a:t>ABC</a:t>
            </a:r>
            <a:r>
              <a:rPr lang="ja-JP" altLang="en-US" sz="2215" dirty="0">
                <a:latin typeface="HGP創英角ｺﾞｼｯｸUB" panose="020B0900000000000000" pitchFamily="50" charset="-128"/>
                <a:ea typeface="HGP創英角ｺﾞｼｯｸUB" panose="020B0900000000000000" pitchFamily="50" charset="-128"/>
              </a:rPr>
              <a:t>水準）</a:t>
            </a:r>
            <a:endParaRPr lang="ja-JP" altLang="en-US" sz="2585" dirty="0">
              <a:latin typeface="HGP創英角ｺﾞｼｯｸUB" panose="020B0900000000000000" pitchFamily="50" charset="-128"/>
              <a:ea typeface="HGP創英角ｺﾞｼｯｸUB" panose="020B0900000000000000" pitchFamily="50" charset="-128"/>
            </a:endParaRPr>
          </a:p>
        </p:txBody>
      </p:sp>
      <p:sp>
        <p:nvSpPr>
          <p:cNvPr id="8" name="テキスト ボックス 7"/>
          <p:cNvSpPr txBox="1"/>
          <p:nvPr/>
        </p:nvSpPr>
        <p:spPr>
          <a:xfrm>
            <a:off x="7740352" y="56818"/>
            <a:ext cx="1317182" cy="276999"/>
          </a:xfrm>
          <a:prstGeom prst="rect">
            <a:avLst/>
          </a:prstGeom>
          <a:solidFill>
            <a:schemeClr val="bg1"/>
          </a:solidFill>
          <a:ln>
            <a:solidFill>
              <a:schemeClr val="tx1"/>
            </a:solidFill>
          </a:ln>
        </p:spPr>
        <p:txBody>
          <a:bodyPr wrap="square" rtlCol="0">
            <a:spAutoFit/>
          </a:bodyPr>
          <a:lstStyle/>
          <a:p>
            <a:r>
              <a:rPr lang="ja-JP" altLang="en-US" sz="1200" dirty="0" smtClean="0">
                <a:latin typeface="ＭＳ ゴシック" panose="020B0609070205080204" pitchFamily="49" charset="-128"/>
                <a:ea typeface="ＭＳ ゴシック" panose="020B0609070205080204" pitchFamily="49" charset="-128"/>
              </a:rPr>
              <a:t>厚労省作成資料</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3285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19279"/>
            <a:ext cx="2057400" cy="337038"/>
          </a:xfrm>
        </p:spPr>
        <p:txBody>
          <a:bodyPr/>
          <a:lstStyle/>
          <a:p>
            <a:endParaRPr kumimoji="1" lang="en-US" altLang="ja-JP" dirty="0"/>
          </a:p>
          <a:p>
            <a:fld id="{19AC94B0-2C1D-4AD1-BD0C-DA85CCB53EA9}" type="slidenum">
              <a:rPr kumimoji="1" lang="ja-JP" altLang="en-US" smtClean="0"/>
              <a:t>17</a:t>
            </a:fld>
            <a:endParaRPr kumimoji="1" lang="ja-JP" altLang="en-US" dirty="0"/>
          </a:p>
        </p:txBody>
      </p:sp>
      <p:graphicFrame>
        <p:nvGraphicFramePr>
          <p:cNvPr id="5" name="表 4">
            <a:extLst>
              <a:ext uri="{FF2B5EF4-FFF2-40B4-BE49-F238E27FC236}">
                <a16:creationId xmlns:a16="http://schemas.microsoft.com/office/drawing/2014/main" id="{F9A8A58D-FE62-4DDB-ABE4-87BD43EE8D56}"/>
              </a:ext>
            </a:extLst>
          </p:cNvPr>
          <p:cNvGraphicFramePr>
            <a:graphicFrameLocks noGrp="1"/>
          </p:cNvGraphicFramePr>
          <p:nvPr>
            <p:extLst/>
          </p:nvPr>
        </p:nvGraphicFramePr>
        <p:xfrm>
          <a:off x="223156" y="1413758"/>
          <a:ext cx="8692851" cy="4195689"/>
        </p:xfrm>
        <a:graphic>
          <a:graphicData uri="http://schemas.openxmlformats.org/drawingml/2006/table">
            <a:tbl>
              <a:tblPr firstRow="1" bandRow="1">
                <a:tableStyleId>{5940675A-B579-460E-94D1-54222C63F5DA}</a:tableStyleId>
              </a:tblPr>
              <a:tblGrid>
                <a:gridCol w="339552">
                  <a:extLst>
                    <a:ext uri="{9D8B030D-6E8A-4147-A177-3AD203B41FA5}">
                      <a16:colId xmlns:a16="http://schemas.microsoft.com/office/drawing/2014/main" val="3387069476"/>
                    </a:ext>
                  </a:extLst>
                </a:gridCol>
                <a:gridCol w="756745">
                  <a:extLst>
                    <a:ext uri="{9D8B030D-6E8A-4147-A177-3AD203B41FA5}">
                      <a16:colId xmlns:a16="http://schemas.microsoft.com/office/drawing/2014/main" val="2412790449"/>
                    </a:ext>
                  </a:extLst>
                </a:gridCol>
                <a:gridCol w="7596554">
                  <a:extLst>
                    <a:ext uri="{9D8B030D-6E8A-4147-A177-3AD203B41FA5}">
                      <a16:colId xmlns:a16="http://schemas.microsoft.com/office/drawing/2014/main" val="980414804"/>
                    </a:ext>
                  </a:extLst>
                </a:gridCol>
              </a:tblGrid>
              <a:tr h="309489">
                <a:tc gridSpan="2">
                  <a:txBody>
                    <a:bodyPr/>
                    <a:lstStyle/>
                    <a:p>
                      <a:pPr algn="ctr"/>
                      <a:r>
                        <a:rPr kumimoji="1" lang="ja-JP" altLang="en-US" sz="1500" b="1" dirty="0"/>
                        <a:t>区分</a:t>
                      </a:r>
                    </a:p>
                  </a:txBody>
                  <a:tcPr marL="84406" marR="84406" marT="42203" marB="42203">
                    <a:solidFill>
                      <a:schemeClr val="accent5">
                        <a:lumMod val="40000"/>
                        <a:lumOff val="60000"/>
                      </a:schemeClr>
                    </a:solidFill>
                  </a:tcPr>
                </a:tc>
                <a:tc hMerge="1">
                  <a:txBody>
                    <a:bodyPr/>
                    <a:lstStyle/>
                    <a:p>
                      <a:pPr algn="ctr"/>
                      <a:endParaRPr kumimoji="1" lang="ja-JP" altLang="en-US" dirty="0"/>
                    </a:p>
                  </a:txBody>
                  <a:tcPr/>
                </a:tc>
                <a:tc>
                  <a:txBody>
                    <a:bodyPr/>
                    <a:lstStyle/>
                    <a:p>
                      <a:pPr algn="ctr"/>
                      <a:r>
                        <a:rPr kumimoji="1" lang="ja-JP" altLang="en-US" sz="1500" b="1" dirty="0"/>
                        <a:t>対象医療機関の指定要件（概要）</a:t>
                      </a:r>
                    </a:p>
                  </a:txBody>
                  <a:tcPr marL="84406" marR="84406" marT="42203" marB="42203">
                    <a:solidFill>
                      <a:schemeClr val="accent5">
                        <a:lumMod val="40000"/>
                        <a:lumOff val="60000"/>
                      </a:schemeClr>
                    </a:solidFill>
                  </a:tcPr>
                </a:tc>
                <a:extLst>
                  <a:ext uri="{0D108BD9-81ED-4DB2-BD59-A6C34878D82A}">
                    <a16:rowId xmlns:a16="http://schemas.microsoft.com/office/drawing/2014/main" val="2792196013"/>
                  </a:ext>
                </a:extLst>
              </a:tr>
              <a:tr h="21101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100" dirty="0">
                          <a:latin typeface="游ゴシック" panose="020B0400000000000000" pitchFamily="50" charset="-128"/>
                          <a:ea typeface="游ゴシック" panose="020B0400000000000000" pitchFamily="50" charset="-128"/>
                        </a:rPr>
                        <a:t>地域医療確保暫定特例水準</a:t>
                      </a:r>
                      <a:endParaRPr kumimoji="1" lang="ja-JP" altLang="en-US" sz="1100" dirty="0"/>
                    </a:p>
                  </a:txBody>
                  <a:tcPr marL="84406" marR="84406" marT="42203" marB="42203"/>
                </a:tc>
                <a:tc>
                  <a:txBody>
                    <a:bodyPr/>
                    <a:lstStyle/>
                    <a:p>
                      <a:r>
                        <a:rPr kumimoji="1" lang="ja-JP" altLang="en-US" sz="1500" b="1" dirty="0"/>
                        <a:t>連携Ｂ水準</a:t>
                      </a:r>
                    </a:p>
                  </a:txBody>
                  <a:tcPr marL="84406" marR="84406" marT="42203" marB="42203"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b="1" dirty="0"/>
                        <a:t>【</a:t>
                      </a:r>
                      <a:r>
                        <a:rPr kumimoji="1" lang="ja-JP" altLang="en-US" sz="1300" b="1" dirty="0"/>
                        <a:t> 医療機能</a:t>
                      </a:r>
                      <a:r>
                        <a:rPr kumimoji="1" lang="en-US" altLang="ja-JP" sz="1300" b="1" dirty="0"/>
                        <a:t>】</a:t>
                      </a:r>
                      <a:endParaRPr kumimoji="1" lang="ja-JP" altLang="en-US" sz="1300" b="1" dirty="0"/>
                    </a:p>
                    <a:p>
                      <a:r>
                        <a:rPr kumimoji="1" lang="ja-JP" altLang="en-US" sz="1300" b="1" dirty="0"/>
                        <a:t>◆医師の派遣を通じて、地域の医療提供体制を確保するために必要な役割を担う医療機関</a:t>
                      </a:r>
                    </a:p>
                    <a:p>
                      <a:r>
                        <a:rPr kumimoji="1" lang="ja-JP" altLang="en-US" sz="1300" dirty="0"/>
                        <a:t>（例）大学病院、地域医療支援病院等のうち当該役割を担うもの</a:t>
                      </a:r>
                      <a:endParaRPr kumimoji="1" lang="en-US" altLang="ja-JP" sz="1300" dirty="0"/>
                    </a:p>
                    <a:p>
                      <a:r>
                        <a:rPr kumimoji="1" lang="en-US" altLang="ja-JP" sz="1300" b="1" dirty="0"/>
                        <a:t>【</a:t>
                      </a:r>
                      <a:r>
                        <a:rPr kumimoji="1" lang="ja-JP" altLang="en-US" sz="1300" b="1" dirty="0"/>
                        <a:t>長時間労働の必要性</a:t>
                      </a:r>
                      <a:r>
                        <a:rPr kumimoji="1" lang="en-US" altLang="ja-JP" sz="1300" b="1" dirty="0"/>
                        <a:t>】 </a:t>
                      </a:r>
                      <a:r>
                        <a:rPr kumimoji="1" lang="en-US" altLang="ja-JP" sz="1300" dirty="0"/>
                        <a:t>※</a:t>
                      </a:r>
                      <a:r>
                        <a:rPr kumimoji="1" lang="ja-JP" altLang="en-US" sz="1300" dirty="0"/>
                        <a:t>連携Ｂ水準が適用されるのは、医療機関内の全ての医師ではなく、下記の医師に限られる</a:t>
                      </a:r>
                    </a:p>
                    <a:p>
                      <a:r>
                        <a:rPr kumimoji="1" lang="ja-JP" altLang="en-US" sz="1300" dirty="0"/>
                        <a:t>◆自院において予定される時間外・休日労働は年</a:t>
                      </a:r>
                      <a:r>
                        <a:rPr kumimoji="1" lang="en-US" altLang="ja-JP" sz="1300" dirty="0"/>
                        <a:t>960</a:t>
                      </a:r>
                      <a:r>
                        <a:rPr kumimoji="1" lang="ja-JP" altLang="en-US" sz="1300" dirty="0"/>
                        <a:t>時間以内であるが、上記機能を果たすために、やむなく、他の医療機関での勤務と通算での予定される時間外・休日労働が年</a:t>
                      </a:r>
                      <a:r>
                        <a:rPr kumimoji="1" lang="en-US" altLang="ja-JP" sz="1300" dirty="0"/>
                        <a:t>960</a:t>
                      </a:r>
                      <a:r>
                        <a:rPr kumimoji="1" lang="ja-JP" altLang="en-US" sz="1300" dirty="0"/>
                        <a:t>時間を超える医師が存在すること（</a:t>
                      </a:r>
                      <a:r>
                        <a:rPr kumimoji="1" lang="en-US" altLang="ja-JP" sz="1300" dirty="0"/>
                        <a:t>※</a:t>
                      </a:r>
                      <a:r>
                        <a:rPr kumimoji="1" lang="ja-JP" altLang="en-US" sz="1300" dirty="0"/>
                        <a:t>連携Ｂ水準の指定のみを受けた場合の、個々の医療機関における</a:t>
                      </a:r>
                      <a:r>
                        <a:rPr kumimoji="1" lang="en-US" altLang="ja-JP" sz="1300" dirty="0"/>
                        <a:t>36</a:t>
                      </a:r>
                      <a:r>
                        <a:rPr kumimoji="1" lang="ja-JP" altLang="en-US" sz="1300" dirty="0"/>
                        <a:t>協定での時間外・休日労働の上限は年</a:t>
                      </a:r>
                      <a:r>
                        <a:rPr kumimoji="1" lang="en-US" altLang="ja-JP" sz="1300" dirty="0"/>
                        <a:t>960</a:t>
                      </a:r>
                      <a:r>
                        <a:rPr kumimoji="1" lang="ja-JP" altLang="en-US" sz="1300" dirty="0"/>
                        <a:t>時間）</a:t>
                      </a:r>
                    </a:p>
                  </a:txBody>
                  <a:tcPr marL="84406" marR="84406" marT="42203" marB="42203"/>
                </a:tc>
                <a:extLst>
                  <a:ext uri="{0D108BD9-81ED-4DB2-BD59-A6C34878D82A}">
                    <a16:rowId xmlns:a16="http://schemas.microsoft.com/office/drawing/2014/main" val="3459385272"/>
                  </a:ext>
                </a:extLst>
              </a:tr>
              <a:tr h="984738">
                <a:tc rowSpan="2">
                  <a:txBody>
                    <a:bodyPr/>
                    <a:lstStyle/>
                    <a:p>
                      <a:r>
                        <a:rPr kumimoji="1" lang="zh-TW" altLang="en-US" sz="1100" dirty="0">
                          <a:latin typeface="游ゴシック" panose="020B0400000000000000" pitchFamily="50" charset="-128"/>
                          <a:ea typeface="游ゴシック" panose="020B0400000000000000" pitchFamily="50" charset="-128"/>
                        </a:rPr>
                        <a:t>集中的技能向上水準</a:t>
                      </a:r>
                      <a:endParaRPr kumimoji="1" lang="ja-JP" altLang="en-US" sz="1100" dirty="0">
                        <a:latin typeface="游ゴシック" panose="020B0400000000000000" pitchFamily="50" charset="-128"/>
                        <a:ea typeface="游ゴシック" panose="020B0400000000000000" pitchFamily="50" charset="-128"/>
                      </a:endParaRPr>
                    </a:p>
                  </a:txBody>
                  <a:tcPr marL="84406" marR="84406" marT="42203" marB="42203" anchor="ctr"/>
                </a:tc>
                <a:tc>
                  <a:txBody>
                    <a:bodyPr/>
                    <a:lstStyle/>
                    <a:p>
                      <a:r>
                        <a:rPr kumimoji="1" lang="ja-JP" altLang="en-US" sz="1500" b="1" dirty="0"/>
                        <a:t>Ｃ</a:t>
                      </a:r>
                      <a:r>
                        <a:rPr kumimoji="1" lang="en-US" altLang="ja-JP" sz="1500" b="1" dirty="0"/>
                        <a:t>-</a:t>
                      </a:r>
                      <a:r>
                        <a:rPr kumimoji="1" lang="ja-JP" altLang="en-US" sz="1500" b="1" dirty="0"/>
                        <a:t>１　水準</a:t>
                      </a:r>
                    </a:p>
                  </a:txBody>
                  <a:tcPr marL="84406" marR="84406" marT="42203" marB="42203" anchor="ctr"/>
                </a:tc>
                <a:tc>
                  <a:txBody>
                    <a:bodyPr/>
                    <a:lstStyle/>
                    <a:p>
                      <a:r>
                        <a:rPr kumimoji="1" lang="ja-JP" altLang="en-US" sz="1300" b="1" dirty="0"/>
                        <a:t>◆都道府県知事により指定された臨床研修プログラム又は日本専門医機構により認定された専門研修プログラム／カリキュラムの研修機関</a:t>
                      </a:r>
                      <a:endParaRPr kumimoji="1" lang="en-US" altLang="ja-JP" sz="1300" b="1" dirty="0"/>
                    </a:p>
                    <a:p>
                      <a:r>
                        <a:rPr kumimoji="1" lang="ja-JP" altLang="en-US" sz="1100" dirty="0"/>
                        <a:t>：臨床研修医及び原則として日本専門医機構の定める専門研修プログラム／カリキュラムに参加する専攻医であって、予め作成された研修計画に沿って、一定期間集中的に数多くの診療を行い、様々な症例を経験することが医師（又は専門医）としての基礎的な技能や能力の修得に必要不可欠である場合</a:t>
                      </a:r>
                    </a:p>
                  </a:txBody>
                  <a:tcPr marL="84406" marR="84406" marT="42203" marB="42203"/>
                </a:tc>
                <a:extLst>
                  <a:ext uri="{0D108BD9-81ED-4DB2-BD59-A6C34878D82A}">
                    <a16:rowId xmlns:a16="http://schemas.microsoft.com/office/drawing/2014/main" val="4092772270"/>
                  </a:ext>
                </a:extLst>
              </a:tr>
              <a:tr h="787791">
                <a:tc vMerge="1">
                  <a:txBody>
                    <a:bodyPr/>
                    <a:lstStyle/>
                    <a:p>
                      <a:endParaRPr kumimoji="1" lang="ja-JP" altLang="en-US" dirty="0"/>
                    </a:p>
                  </a:txBody>
                  <a:tcPr/>
                </a:tc>
                <a:tc>
                  <a:txBody>
                    <a:bodyPr/>
                    <a:lstStyle/>
                    <a:p>
                      <a:r>
                        <a:rPr kumimoji="1" lang="ja-JP" altLang="en-US" sz="1500" b="1" dirty="0"/>
                        <a:t>Ｃ</a:t>
                      </a:r>
                      <a:r>
                        <a:rPr kumimoji="1" lang="en-US" altLang="ja-JP" sz="1500" b="1" dirty="0"/>
                        <a:t>-</a:t>
                      </a:r>
                      <a:r>
                        <a:rPr kumimoji="1" lang="ja-JP" altLang="en-US" sz="1500" b="1" dirty="0"/>
                        <a:t>２　水準</a:t>
                      </a:r>
                    </a:p>
                  </a:txBody>
                  <a:tcPr marL="84406" marR="84406" marT="42203" marB="42203" anchor="ctr"/>
                </a:tc>
                <a:tc>
                  <a:txBody>
                    <a:bodyPr/>
                    <a:lstStyle/>
                    <a:p>
                      <a:r>
                        <a:rPr kumimoji="1" lang="ja-JP" altLang="en-US" sz="1300" b="1" dirty="0"/>
                        <a:t>◆対象分野における医師の育成が可能であること</a:t>
                      </a:r>
                      <a:endParaRPr kumimoji="1" lang="en-US" altLang="ja-JP" sz="1300" b="1" dirty="0"/>
                    </a:p>
                    <a:p>
                      <a:r>
                        <a:rPr kumimoji="1" lang="ja-JP" altLang="en-US" sz="1100" dirty="0"/>
                        <a:t>：医籍登録後の臨床に従事した期間が６年目以降の者であって、先進的な手術方法など高度な技能を有する医師を育成することが公益上必要とされる分野において、指定された医療機関で、一定期間集中的に当該高度特定技能の育成に関連する診療業務を行う場合</a:t>
                      </a:r>
                    </a:p>
                  </a:txBody>
                  <a:tcPr marL="84406" marR="84406" marT="42203" marB="42203"/>
                </a:tc>
                <a:extLst>
                  <a:ext uri="{0D108BD9-81ED-4DB2-BD59-A6C34878D82A}">
                    <a16:rowId xmlns:a16="http://schemas.microsoft.com/office/drawing/2014/main" val="3435953108"/>
                  </a:ext>
                </a:extLst>
              </a:tr>
            </a:tbl>
          </a:graphicData>
        </a:graphic>
      </p:graphicFrame>
      <p:sp>
        <p:nvSpPr>
          <p:cNvPr id="4" name="大かっこ 3">
            <a:extLst>
              <a:ext uri="{FF2B5EF4-FFF2-40B4-BE49-F238E27FC236}">
                <a16:creationId xmlns:a16="http://schemas.microsoft.com/office/drawing/2014/main" id="{2B8C0B3A-82CC-4D29-9D71-B215B2C0FB20}"/>
              </a:ext>
            </a:extLst>
          </p:cNvPr>
          <p:cNvSpPr/>
          <p:nvPr/>
        </p:nvSpPr>
        <p:spPr>
          <a:xfrm>
            <a:off x="2070171" y="5618966"/>
            <a:ext cx="6032819" cy="798092"/>
          </a:xfrm>
          <a:prstGeom prst="bracketPair">
            <a:avLst>
              <a:gd name="adj" fmla="val 6850"/>
            </a:avLst>
          </a:prstGeom>
        </p:spPr>
        <p:style>
          <a:lnRef idx="1">
            <a:schemeClr val="dk1"/>
          </a:lnRef>
          <a:fillRef idx="0">
            <a:schemeClr val="dk1"/>
          </a:fillRef>
          <a:effectRef idx="0">
            <a:schemeClr val="dk1"/>
          </a:effectRef>
          <a:fontRef idx="minor">
            <a:schemeClr val="tx1"/>
          </a:fontRef>
        </p:style>
        <p:txBody>
          <a:bodyPr rtlCol="0" anchor="ctr"/>
          <a:lstStyle/>
          <a:p>
            <a:r>
              <a:rPr lang="ja-JP" altLang="en-US" sz="969" dirty="0"/>
              <a:t>・都道府県医療審議会の意見聴取（地域の医療提供体制の構築方針との整合性）（Ｂ・連携Ｂ水準）</a:t>
            </a:r>
          </a:p>
          <a:p>
            <a:r>
              <a:rPr lang="ja-JP" altLang="en-US" sz="969" dirty="0"/>
              <a:t>・都道府県医療審議会の意見聴取（地域の医療提供体制への影響の確認）（Ｃ</a:t>
            </a:r>
            <a:r>
              <a:rPr lang="en-US" altLang="ja-JP" sz="969" dirty="0"/>
              <a:t>-</a:t>
            </a:r>
            <a:r>
              <a:rPr lang="ja-JP" altLang="en-US" sz="969" dirty="0"/>
              <a:t>１・Ｃ</a:t>
            </a:r>
            <a:r>
              <a:rPr lang="en-US" altLang="ja-JP" sz="969" dirty="0"/>
              <a:t>-</a:t>
            </a:r>
            <a:r>
              <a:rPr lang="ja-JP" altLang="en-US" sz="969" dirty="0"/>
              <a:t>２水準）</a:t>
            </a:r>
          </a:p>
          <a:p>
            <a:r>
              <a:rPr lang="ja-JP" altLang="en-US" sz="969" dirty="0"/>
              <a:t>・医師労働時間短縮計画の策定（</a:t>
            </a:r>
            <a:r>
              <a:rPr lang="ja-JP" altLang="en-US" sz="969" b="1" dirty="0"/>
              <a:t>令和</a:t>
            </a:r>
            <a:r>
              <a:rPr lang="en-US" altLang="ja-JP" sz="969" b="1" dirty="0"/>
              <a:t>5</a:t>
            </a:r>
            <a:r>
              <a:rPr lang="ja-JP" altLang="en-US" sz="969" b="1" dirty="0"/>
              <a:t>年度までは</a:t>
            </a:r>
            <a:r>
              <a:rPr lang="ja-JP" altLang="en-US" sz="969" dirty="0"/>
              <a:t>努力義務）（Ｂ・連携Ｂ・Ｃ</a:t>
            </a:r>
            <a:r>
              <a:rPr lang="en-US" altLang="ja-JP" sz="969" dirty="0"/>
              <a:t>-</a:t>
            </a:r>
            <a:r>
              <a:rPr lang="ja-JP" altLang="en-US" sz="969" dirty="0"/>
              <a:t>１・Ｃ</a:t>
            </a:r>
            <a:r>
              <a:rPr lang="en-US" altLang="ja-JP" sz="969" dirty="0"/>
              <a:t>-</a:t>
            </a:r>
            <a:r>
              <a:rPr lang="ja-JP" altLang="en-US" sz="969" dirty="0"/>
              <a:t>２水準）</a:t>
            </a:r>
            <a:endParaRPr lang="en-US" altLang="ja-JP" sz="969" dirty="0"/>
          </a:p>
          <a:p>
            <a:r>
              <a:rPr lang="ja-JP" altLang="en-US" sz="969" dirty="0"/>
              <a:t>・評価機能による評価の受審（Ｂ・連携Ｂ・Ｃ</a:t>
            </a:r>
            <a:r>
              <a:rPr lang="en-US" altLang="ja-JP" sz="969" dirty="0"/>
              <a:t>-</a:t>
            </a:r>
            <a:r>
              <a:rPr lang="ja-JP" altLang="en-US" sz="969" dirty="0"/>
              <a:t>１・Ｃ</a:t>
            </a:r>
            <a:r>
              <a:rPr lang="en-US" altLang="ja-JP" sz="969" dirty="0"/>
              <a:t>-</a:t>
            </a:r>
            <a:r>
              <a:rPr lang="ja-JP" altLang="en-US" sz="969" dirty="0"/>
              <a:t>２水準）</a:t>
            </a:r>
          </a:p>
          <a:p>
            <a:r>
              <a:rPr lang="ja-JP" altLang="en-US" sz="969" dirty="0"/>
              <a:t>・労働関係法令の重大・悪質な違反がないこと（Ｂ・連携Ｂ・Ｃ</a:t>
            </a:r>
            <a:r>
              <a:rPr lang="en-US" altLang="ja-JP" sz="969" dirty="0"/>
              <a:t>-</a:t>
            </a:r>
            <a:r>
              <a:rPr lang="ja-JP" altLang="en-US" sz="969" dirty="0"/>
              <a:t>１・Ｃ</a:t>
            </a:r>
            <a:r>
              <a:rPr lang="en-US" altLang="ja-JP" sz="969" dirty="0"/>
              <a:t>-</a:t>
            </a:r>
            <a:r>
              <a:rPr lang="ja-JP" altLang="en-US" sz="969" dirty="0"/>
              <a:t>２ 水準）</a:t>
            </a:r>
            <a:endParaRPr lang="ja-JP" altLang="en-US" sz="1015" dirty="0"/>
          </a:p>
        </p:txBody>
      </p:sp>
      <p:sp>
        <p:nvSpPr>
          <p:cNvPr id="6" name="テキスト ボックス 5">
            <a:extLst>
              <a:ext uri="{FF2B5EF4-FFF2-40B4-BE49-F238E27FC236}">
                <a16:creationId xmlns:a16="http://schemas.microsoft.com/office/drawing/2014/main" id="{B66CCA62-54C3-4867-88A8-BC7277F2006B}"/>
              </a:ext>
            </a:extLst>
          </p:cNvPr>
          <p:cNvSpPr txBox="1"/>
          <p:nvPr/>
        </p:nvSpPr>
        <p:spPr>
          <a:xfrm>
            <a:off x="44424" y="852838"/>
            <a:ext cx="9160291" cy="603883"/>
          </a:xfrm>
          <a:prstGeom prst="rect">
            <a:avLst/>
          </a:prstGeom>
          <a:noFill/>
        </p:spPr>
        <p:txBody>
          <a:bodyPr wrap="square">
            <a:spAutoFit/>
          </a:bodyPr>
          <a:lstStyle/>
          <a:p>
            <a:r>
              <a:rPr lang="ja-JP" altLang="en-US" sz="1662" b="1" dirty="0"/>
              <a:t>■「地域医療確保暫定特例水準（Ｂ水準／連携Ｂ水準）」及び「集中的技能向上水準（Ｃ</a:t>
            </a:r>
            <a:r>
              <a:rPr lang="en-US" altLang="ja-JP" sz="1662" b="1" dirty="0"/>
              <a:t>-</a:t>
            </a:r>
            <a:r>
              <a:rPr lang="ja-JP" altLang="en-US" sz="1662" b="1" dirty="0"/>
              <a:t>１・</a:t>
            </a:r>
            <a:endParaRPr lang="en-US" altLang="ja-JP" sz="1662" b="1" dirty="0"/>
          </a:p>
          <a:p>
            <a:r>
              <a:rPr lang="ja-JP" altLang="en-US" sz="1662" b="1" dirty="0"/>
              <a:t>　　Ｃ</a:t>
            </a:r>
            <a:r>
              <a:rPr lang="en-US" altLang="ja-JP" sz="1662" b="1" dirty="0"/>
              <a:t>-</a:t>
            </a:r>
            <a:r>
              <a:rPr lang="ja-JP" altLang="en-US" sz="1662" b="1" dirty="0"/>
              <a:t>２水準）」の対象となる医療機関の要件②</a:t>
            </a:r>
          </a:p>
        </p:txBody>
      </p:sp>
      <p:sp>
        <p:nvSpPr>
          <p:cNvPr id="9" name="テキスト ボックス 8">
            <a:extLst>
              <a:ext uri="{FF2B5EF4-FFF2-40B4-BE49-F238E27FC236}">
                <a16:creationId xmlns:a16="http://schemas.microsoft.com/office/drawing/2014/main" id="{2CAE1E00-543D-46F2-8FE0-9C82AD4177BA}"/>
              </a:ext>
            </a:extLst>
          </p:cNvPr>
          <p:cNvSpPr txBox="1"/>
          <p:nvPr/>
        </p:nvSpPr>
        <p:spPr>
          <a:xfrm>
            <a:off x="386490" y="5772265"/>
            <a:ext cx="1630372" cy="404726"/>
          </a:xfrm>
          <a:prstGeom prst="rect">
            <a:avLst/>
          </a:prstGeom>
          <a:noFill/>
        </p:spPr>
        <p:txBody>
          <a:bodyPr wrap="square">
            <a:spAutoFit/>
          </a:bodyPr>
          <a:lstStyle/>
          <a:p>
            <a:r>
              <a:rPr lang="ja-JP" altLang="en-US" sz="1015" dirty="0"/>
              <a:t>その他の要件としては</a:t>
            </a:r>
            <a:endParaRPr lang="en-US" altLang="ja-JP" sz="1015" dirty="0"/>
          </a:p>
          <a:p>
            <a:r>
              <a:rPr lang="ja-JP" altLang="en-US" sz="1015" dirty="0"/>
              <a:t>　　　　　　以下の通り。</a:t>
            </a:r>
            <a:endParaRPr lang="en-US" altLang="ja-JP" sz="1015" dirty="0"/>
          </a:p>
        </p:txBody>
      </p:sp>
      <p:sp>
        <p:nvSpPr>
          <p:cNvPr id="8" name="テキスト ボックス 7">
            <a:extLst>
              <a:ext uri="{FF2B5EF4-FFF2-40B4-BE49-F238E27FC236}">
                <a16:creationId xmlns:a16="http://schemas.microsoft.com/office/drawing/2014/main" id="{C3B54017-DEE3-4892-8AF8-59BF1607B208}"/>
              </a:ext>
            </a:extLst>
          </p:cNvPr>
          <p:cNvSpPr txBox="1"/>
          <p:nvPr/>
        </p:nvSpPr>
        <p:spPr>
          <a:xfrm>
            <a:off x="115503" y="334327"/>
            <a:ext cx="8900737" cy="49013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sz="2585" dirty="0" smtClean="0">
                <a:latin typeface="HGP創英角ｺﾞｼｯｸUB" panose="020B0900000000000000" pitchFamily="50" charset="-128"/>
                <a:ea typeface="HGP創英角ｺﾞｼｯｸUB" panose="020B0900000000000000" pitchFamily="50" charset="-128"/>
              </a:rPr>
              <a:t>医療</a:t>
            </a:r>
            <a:r>
              <a:rPr lang="ja-JP" altLang="en-US" sz="2585" dirty="0">
                <a:latin typeface="HGP創英角ｺﾞｼｯｸUB" panose="020B0900000000000000" pitchFamily="50" charset="-128"/>
                <a:ea typeface="HGP創英角ｺﾞｼｯｸUB" panose="020B0900000000000000" pitchFamily="50" charset="-128"/>
              </a:rPr>
              <a:t>機関の特性に応じた上限規制の適用分類</a:t>
            </a:r>
            <a:r>
              <a:rPr lang="ja-JP" altLang="en-US" sz="2215" dirty="0">
                <a:latin typeface="HGP創英角ｺﾞｼｯｸUB" panose="020B0900000000000000" pitchFamily="50" charset="-128"/>
                <a:ea typeface="HGP創英角ｺﾞｼｯｸUB" panose="020B0900000000000000" pitchFamily="50" charset="-128"/>
              </a:rPr>
              <a:t>（</a:t>
            </a:r>
            <a:r>
              <a:rPr lang="en-US" altLang="ja-JP" sz="2215" dirty="0">
                <a:latin typeface="HGP創英角ｺﾞｼｯｸUB" panose="020B0900000000000000" pitchFamily="50" charset="-128"/>
                <a:ea typeface="HGP創英角ｺﾞｼｯｸUB" panose="020B0900000000000000" pitchFamily="50" charset="-128"/>
              </a:rPr>
              <a:t>ABC</a:t>
            </a:r>
            <a:r>
              <a:rPr lang="ja-JP" altLang="en-US" sz="2215" dirty="0">
                <a:latin typeface="HGP創英角ｺﾞｼｯｸUB" panose="020B0900000000000000" pitchFamily="50" charset="-128"/>
                <a:ea typeface="HGP創英角ｺﾞｼｯｸUB" panose="020B0900000000000000" pitchFamily="50" charset="-128"/>
              </a:rPr>
              <a:t>水準）</a:t>
            </a:r>
            <a:endParaRPr lang="ja-JP" altLang="en-US" sz="2585" dirty="0">
              <a:latin typeface="HGP創英角ｺﾞｼｯｸUB" panose="020B0900000000000000" pitchFamily="50" charset="-128"/>
              <a:ea typeface="HGP創英角ｺﾞｼｯｸUB" panose="020B0900000000000000" pitchFamily="50" charset="-128"/>
            </a:endParaRPr>
          </a:p>
        </p:txBody>
      </p:sp>
      <p:sp>
        <p:nvSpPr>
          <p:cNvPr id="10" name="テキスト ボックス 9">
            <a:extLst>
              <a:ext uri="{FF2B5EF4-FFF2-40B4-BE49-F238E27FC236}">
                <a16:creationId xmlns:a16="http://schemas.microsoft.com/office/drawing/2014/main" id="{3622F1E5-3B92-4E0A-BF3E-5CF65A36120F}"/>
              </a:ext>
            </a:extLst>
          </p:cNvPr>
          <p:cNvSpPr txBox="1"/>
          <p:nvPr/>
        </p:nvSpPr>
        <p:spPr>
          <a:xfrm>
            <a:off x="1558690" y="6372170"/>
            <a:ext cx="7404240" cy="262829"/>
          </a:xfrm>
          <a:prstGeom prst="rect">
            <a:avLst/>
          </a:prstGeom>
          <a:noFill/>
        </p:spPr>
        <p:txBody>
          <a:bodyPr wrap="square">
            <a:spAutoFit/>
          </a:bodyPr>
          <a:lstStyle/>
          <a:p>
            <a:r>
              <a:rPr lang="ja-JP" altLang="en-US" sz="1108" dirty="0"/>
              <a:t>「医師の働き方改革の推進に関する検討会　中間とりまとめ　参考資料（令和２年１２月）」より</a:t>
            </a:r>
            <a:r>
              <a:rPr lang="en-US" altLang="ja-JP" sz="1108" dirty="0"/>
              <a:t>JMAR</a:t>
            </a:r>
            <a:r>
              <a:rPr lang="ja-JP" altLang="en-US" sz="1108" dirty="0"/>
              <a:t>編集　</a:t>
            </a:r>
          </a:p>
        </p:txBody>
      </p:sp>
      <p:sp>
        <p:nvSpPr>
          <p:cNvPr id="11" name="テキスト ボックス 10"/>
          <p:cNvSpPr txBox="1"/>
          <p:nvPr/>
        </p:nvSpPr>
        <p:spPr>
          <a:xfrm>
            <a:off x="7740352" y="56818"/>
            <a:ext cx="1317182" cy="276999"/>
          </a:xfrm>
          <a:prstGeom prst="rect">
            <a:avLst/>
          </a:prstGeom>
          <a:solidFill>
            <a:schemeClr val="bg1"/>
          </a:solidFill>
          <a:ln>
            <a:solidFill>
              <a:schemeClr val="tx1"/>
            </a:solidFill>
          </a:ln>
        </p:spPr>
        <p:txBody>
          <a:bodyPr wrap="square" rtlCol="0">
            <a:spAutoFit/>
          </a:bodyPr>
          <a:lstStyle/>
          <a:p>
            <a:r>
              <a:rPr lang="ja-JP" altLang="en-US" sz="1200" dirty="0" smtClean="0">
                <a:latin typeface="ＭＳ ゴシック" panose="020B0609070205080204" pitchFamily="49" charset="-128"/>
                <a:ea typeface="ＭＳ ゴシック" panose="020B0609070205080204" pitchFamily="49" charset="-128"/>
              </a:rPr>
              <a:t>厚労省作成資料</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31328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18</a:t>
            </a:fld>
            <a:endParaRPr lang="ja-JP" altLang="en-US" dirty="0">
              <a:solidFill>
                <a:prstClr val="black">
                  <a:tint val="75000"/>
                </a:prstClr>
              </a:solidFill>
            </a:endParaRPr>
          </a:p>
        </p:txBody>
      </p:sp>
      <p:pic>
        <p:nvPicPr>
          <p:cNvPr id="3" name="図 2"/>
          <p:cNvPicPr>
            <a:picLocks noChangeAspect="1"/>
          </p:cNvPicPr>
          <p:nvPr/>
        </p:nvPicPr>
        <p:blipFill>
          <a:blip r:embed="rId2"/>
          <a:stretch>
            <a:fillRect/>
          </a:stretch>
        </p:blipFill>
        <p:spPr>
          <a:xfrm>
            <a:off x="73254" y="330690"/>
            <a:ext cx="8997493" cy="6196620"/>
          </a:xfrm>
          <a:prstGeom prst="rect">
            <a:avLst/>
          </a:prstGeom>
        </p:spPr>
      </p:pic>
      <p:sp>
        <p:nvSpPr>
          <p:cNvPr id="4" name="正方形/長方形 3"/>
          <p:cNvSpPr/>
          <p:nvPr/>
        </p:nvSpPr>
        <p:spPr bwMode="white">
          <a:xfrm>
            <a:off x="8839200" y="6212205"/>
            <a:ext cx="125288" cy="15187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p:cNvSpPr txBox="1"/>
          <p:nvPr/>
        </p:nvSpPr>
        <p:spPr>
          <a:xfrm>
            <a:off x="8771324" y="6074380"/>
            <a:ext cx="144016" cy="246221"/>
          </a:xfrm>
          <a:prstGeom prst="rect">
            <a:avLst/>
          </a:prstGeom>
          <a:noFill/>
        </p:spPr>
        <p:txBody>
          <a:bodyPr wrap="square" rtlCol="0">
            <a:spAutoFit/>
          </a:bodyPr>
          <a:lstStyle/>
          <a:p>
            <a:r>
              <a:rPr kumimoji="1" lang="ja-JP" altLang="en-US" sz="1000" dirty="0" smtClean="0">
                <a:solidFill>
                  <a:schemeClr val="bg1">
                    <a:lumMod val="50000"/>
                  </a:schemeClr>
                </a:solidFill>
                <a:latin typeface="ＭＳ ゴシック" panose="020B0609070205080204" pitchFamily="49" charset="-128"/>
                <a:ea typeface="ＭＳ ゴシック" panose="020B0609070205080204" pitchFamily="49" charset="-128"/>
              </a:rPr>
              <a:t>。</a:t>
            </a:r>
            <a:endParaRPr kumimoji="1" lang="ja-JP" altLang="en-US" sz="1000" dirty="0">
              <a:solidFill>
                <a:schemeClr val="bg1">
                  <a:lumMod val="50000"/>
                </a:schemeClr>
              </a:solidFill>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8028384" y="56818"/>
            <a:ext cx="1029150" cy="707886"/>
          </a:xfrm>
          <a:prstGeom prst="rect">
            <a:avLst/>
          </a:prstGeom>
          <a:solidFill>
            <a:schemeClr val="bg1"/>
          </a:solidFill>
          <a:ln>
            <a:solidFill>
              <a:schemeClr val="tx1"/>
            </a:solidFill>
          </a:ln>
        </p:spPr>
        <p:txBody>
          <a:bodyPr wrap="square" rtlCol="0">
            <a:spAutoFit/>
          </a:bodyPr>
          <a:lstStyle/>
          <a:p>
            <a:r>
              <a:rPr lang="ja-JP" altLang="en-US" sz="800" dirty="0">
                <a:latin typeface="ＭＳ ゴシック" panose="020B0609070205080204" pitchFamily="49" charset="-128"/>
                <a:ea typeface="ＭＳ ゴシック" panose="020B0609070205080204" pitchFamily="49" charset="-128"/>
              </a:rPr>
              <a:t>令和</a:t>
            </a:r>
            <a:r>
              <a:rPr lang="en-US" altLang="ja-JP" sz="800" dirty="0">
                <a:latin typeface="ＭＳ ゴシック" panose="020B0609070205080204" pitchFamily="49" charset="-128"/>
                <a:ea typeface="ＭＳ ゴシック" panose="020B0609070205080204" pitchFamily="49" charset="-128"/>
              </a:rPr>
              <a:t>2</a:t>
            </a:r>
            <a:r>
              <a:rPr lang="ja-JP" altLang="en-US" sz="800" dirty="0">
                <a:latin typeface="ＭＳ ゴシック" panose="020B0609070205080204" pitchFamily="49" charset="-128"/>
                <a:ea typeface="ＭＳ ゴシック" panose="020B0609070205080204" pitchFamily="49" charset="-128"/>
              </a:rPr>
              <a:t>年</a:t>
            </a:r>
            <a:r>
              <a:rPr lang="en-US" altLang="ja-JP" sz="800" dirty="0">
                <a:latin typeface="ＭＳ ゴシック" panose="020B0609070205080204" pitchFamily="49" charset="-128"/>
                <a:ea typeface="ＭＳ ゴシック" panose="020B0609070205080204" pitchFamily="49" charset="-128"/>
              </a:rPr>
              <a:t>12</a:t>
            </a:r>
            <a:r>
              <a:rPr lang="ja-JP" altLang="en-US" sz="800" dirty="0" smtClean="0">
                <a:latin typeface="ＭＳ ゴシック" panose="020B0609070205080204" pitchFamily="49" charset="-128"/>
                <a:ea typeface="ＭＳ ゴシック" panose="020B0609070205080204" pitchFamily="49" charset="-128"/>
              </a:rPr>
              <a:t>月</a:t>
            </a:r>
            <a:r>
              <a:rPr lang="en-US" altLang="ja-JP" sz="800" dirty="0" smtClean="0">
                <a:latin typeface="ＭＳ ゴシック" panose="020B0609070205080204" pitchFamily="49" charset="-128"/>
                <a:ea typeface="ＭＳ ゴシック" panose="020B0609070205080204" pitchFamily="49" charset="-128"/>
              </a:rPr>
              <a:t>22</a:t>
            </a:r>
            <a:r>
              <a:rPr lang="ja-JP" altLang="en-US" sz="800" dirty="0" smtClean="0">
                <a:latin typeface="ＭＳ ゴシック" panose="020B0609070205080204" pitchFamily="49" charset="-128"/>
                <a:ea typeface="ＭＳ ゴシック" panose="020B0609070205080204" pitchFamily="49" charset="-128"/>
              </a:rPr>
              <a:t>日</a:t>
            </a:r>
            <a:endParaRPr lang="en-US" altLang="ja-JP" sz="800" dirty="0" smtClean="0">
              <a:latin typeface="ＭＳ ゴシック" panose="020B0609070205080204" pitchFamily="49" charset="-128"/>
              <a:ea typeface="ＭＳ ゴシック" panose="020B0609070205080204" pitchFamily="49" charset="-128"/>
            </a:endParaRPr>
          </a:p>
          <a:p>
            <a:r>
              <a:rPr lang="ja-JP" altLang="en-US" sz="800" dirty="0" smtClean="0">
                <a:latin typeface="ＭＳ ゴシック" panose="020B0609070205080204" pitchFamily="49" charset="-128"/>
                <a:ea typeface="ＭＳ ゴシック" panose="020B0609070205080204" pitchFamily="49" charset="-128"/>
              </a:rPr>
              <a:t>医師</a:t>
            </a:r>
            <a:r>
              <a:rPr lang="ja-JP" altLang="en-US" sz="800" dirty="0">
                <a:latin typeface="ＭＳ ゴシック" panose="020B0609070205080204" pitchFamily="49" charset="-128"/>
                <a:ea typeface="ＭＳ ゴシック" panose="020B0609070205080204" pitchFamily="49" charset="-128"/>
              </a:rPr>
              <a:t>の働き方改革の推進に関する</a:t>
            </a:r>
            <a:r>
              <a:rPr lang="ja-JP" altLang="en-US" sz="800" dirty="0" smtClean="0">
                <a:latin typeface="ＭＳ ゴシック" panose="020B0609070205080204" pitchFamily="49" charset="-128"/>
                <a:ea typeface="ＭＳ ゴシック" panose="020B0609070205080204" pitchFamily="49" charset="-128"/>
              </a:rPr>
              <a:t>検討会 中間とりまとめ 参考資料</a:t>
            </a:r>
            <a:endParaRPr kumimoji="1" lang="ja-JP" altLang="en-US" sz="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592594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white">
          <a:xfrm>
            <a:off x="8657024" y="6278733"/>
            <a:ext cx="216024" cy="1921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図 5"/>
          <p:cNvPicPr>
            <a:picLocks noChangeAspect="1"/>
          </p:cNvPicPr>
          <p:nvPr/>
        </p:nvPicPr>
        <p:blipFill>
          <a:blip r:embed="rId2"/>
          <a:stretch>
            <a:fillRect/>
          </a:stretch>
        </p:blipFill>
        <p:spPr>
          <a:xfrm>
            <a:off x="30813" y="266865"/>
            <a:ext cx="9082375" cy="6324271"/>
          </a:xfrm>
          <a:prstGeom prst="rect">
            <a:avLst/>
          </a:prstGeom>
        </p:spPr>
      </p:pic>
      <p:sp>
        <p:nvSpPr>
          <p:cNvPr id="7" name="正方形/長方形 6"/>
          <p:cNvSpPr/>
          <p:nvPr/>
        </p:nvSpPr>
        <p:spPr bwMode="white">
          <a:xfrm>
            <a:off x="8820472" y="6237312"/>
            <a:ext cx="216024" cy="1921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8028384" y="56818"/>
            <a:ext cx="1029150" cy="707886"/>
          </a:xfrm>
          <a:prstGeom prst="rect">
            <a:avLst/>
          </a:prstGeom>
          <a:solidFill>
            <a:schemeClr val="bg1"/>
          </a:solidFill>
          <a:ln>
            <a:solidFill>
              <a:schemeClr val="tx1"/>
            </a:solidFill>
          </a:ln>
        </p:spPr>
        <p:txBody>
          <a:bodyPr wrap="square" rtlCol="0">
            <a:spAutoFit/>
          </a:bodyPr>
          <a:lstStyle/>
          <a:p>
            <a:r>
              <a:rPr lang="ja-JP" altLang="en-US" sz="800" dirty="0">
                <a:latin typeface="ＭＳ ゴシック" panose="020B0609070205080204" pitchFamily="49" charset="-128"/>
                <a:ea typeface="ＭＳ ゴシック" panose="020B0609070205080204" pitchFamily="49" charset="-128"/>
              </a:rPr>
              <a:t>令和</a:t>
            </a:r>
            <a:r>
              <a:rPr lang="en-US" altLang="ja-JP" sz="800" dirty="0">
                <a:latin typeface="ＭＳ ゴシック" panose="020B0609070205080204" pitchFamily="49" charset="-128"/>
                <a:ea typeface="ＭＳ ゴシック" panose="020B0609070205080204" pitchFamily="49" charset="-128"/>
              </a:rPr>
              <a:t>2</a:t>
            </a:r>
            <a:r>
              <a:rPr lang="ja-JP" altLang="en-US" sz="800" dirty="0">
                <a:latin typeface="ＭＳ ゴシック" panose="020B0609070205080204" pitchFamily="49" charset="-128"/>
                <a:ea typeface="ＭＳ ゴシック" panose="020B0609070205080204" pitchFamily="49" charset="-128"/>
              </a:rPr>
              <a:t>年</a:t>
            </a:r>
            <a:r>
              <a:rPr lang="en-US" altLang="ja-JP" sz="800" dirty="0">
                <a:latin typeface="ＭＳ ゴシック" panose="020B0609070205080204" pitchFamily="49" charset="-128"/>
                <a:ea typeface="ＭＳ ゴシック" panose="020B0609070205080204" pitchFamily="49" charset="-128"/>
              </a:rPr>
              <a:t>12</a:t>
            </a:r>
            <a:r>
              <a:rPr lang="ja-JP" altLang="en-US" sz="800" dirty="0" smtClean="0">
                <a:latin typeface="ＭＳ ゴシック" panose="020B0609070205080204" pitchFamily="49" charset="-128"/>
                <a:ea typeface="ＭＳ ゴシック" panose="020B0609070205080204" pitchFamily="49" charset="-128"/>
              </a:rPr>
              <a:t>月</a:t>
            </a:r>
            <a:r>
              <a:rPr lang="en-US" altLang="ja-JP" sz="800" dirty="0" smtClean="0">
                <a:latin typeface="ＭＳ ゴシック" panose="020B0609070205080204" pitchFamily="49" charset="-128"/>
                <a:ea typeface="ＭＳ ゴシック" panose="020B0609070205080204" pitchFamily="49" charset="-128"/>
              </a:rPr>
              <a:t>22</a:t>
            </a:r>
            <a:r>
              <a:rPr lang="ja-JP" altLang="en-US" sz="800" dirty="0" smtClean="0">
                <a:latin typeface="ＭＳ ゴシック" panose="020B0609070205080204" pitchFamily="49" charset="-128"/>
                <a:ea typeface="ＭＳ ゴシック" panose="020B0609070205080204" pitchFamily="49" charset="-128"/>
              </a:rPr>
              <a:t>日</a:t>
            </a:r>
            <a:endParaRPr lang="en-US" altLang="ja-JP" sz="800" dirty="0" smtClean="0">
              <a:latin typeface="ＭＳ ゴシック" panose="020B0609070205080204" pitchFamily="49" charset="-128"/>
              <a:ea typeface="ＭＳ ゴシック" panose="020B0609070205080204" pitchFamily="49" charset="-128"/>
            </a:endParaRPr>
          </a:p>
          <a:p>
            <a:r>
              <a:rPr lang="ja-JP" altLang="en-US" sz="800" dirty="0" smtClean="0">
                <a:latin typeface="ＭＳ ゴシック" panose="020B0609070205080204" pitchFamily="49" charset="-128"/>
                <a:ea typeface="ＭＳ ゴシック" panose="020B0609070205080204" pitchFamily="49" charset="-128"/>
              </a:rPr>
              <a:t>医師</a:t>
            </a:r>
            <a:r>
              <a:rPr lang="ja-JP" altLang="en-US" sz="800" dirty="0">
                <a:latin typeface="ＭＳ ゴシック" panose="020B0609070205080204" pitchFamily="49" charset="-128"/>
                <a:ea typeface="ＭＳ ゴシック" panose="020B0609070205080204" pitchFamily="49" charset="-128"/>
              </a:rPr>
              <a:t>の働き方改革の推進に関する</a:t>
            </a:r>
            <a:r>
              <a:rPr lang="ja-JP" altLang="en-US" sz="800" dirty="0" smtClean="0">
                <a:latin typeface="ＭＳ ゴシック" panose="020B0609070205080204" pitchFamily="49" charset="-128"/>
                <a:ea typeface="ＭＳ ゴシック" panose="020B0609070205080204" pitchFamily="49" charset="-128"/>
              </a:rPr>
              <a:t>検討会 中間とりまとめ 参考資料</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2" name="スライド番号プレースホルダー 1"/>
          <p:cNvSpPr>
            <a:spLocks noGrp="1"/>
          </p:cNvSpPr>
          <p:nvPr>
            <p:ph type="sldNum" sz="quarter" idx="12"/>
          </p:nvPr>
        </p:nvSpPr>
        <p:spPr>
          <a:xfrm>
            <a:off x="6961584" y="6492875"/>
            <a:ext cx="2133600" cy="365125"/>
          </a:xfrm>
        </p:spPr>
        <p:txBody>
          <a:bodyPr/>
          <a:lstStyle/>
          <a:p>
            <a:fld id="{32927FFD-3D24-4EC2-AEC8-E83A8D96C0AC}" type="slidenum">
              <a:rPr lang="ja-JP" altLang="en-US" smtClean="0">
                <a:solidFill>
                  <a:prstClr val="black">
                    <a:tint val="75000"/>
                  </a:prstClr>
                </a:solidFill>
              </a:rPr>
              <a:pPr/>
              <a:t>19</a:t>
            </a:fld>
            <a:endParaRPr lang="ja-JP" altLang="en-US" dirty="0">
              <a:solidFill>
                <a:prstClr val="black">
                  <a:tint val="75000"/>
                </a:prstClr>
              </a:solidFill>
            </a:endParaRPr>
          </a:p>
        </p:txBody>
      </p:sp>
    </p:spTree>
    <p:extLst>
      <p:ext uri="{BB962C8B-B14F-4D97-AF65-F5344CB8AC3E}">
        <p14:creationId xmlns:p14="http://schemas.microsoft.com/office/powerpoint/2010/main" val="3536114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右矢印 77"/>
          <p:cNvSpPr/>
          <p:nvPr/>
        </p:nvSpPr>
        <p:spPr>
          <a:xfrm rot="16200000">
            <a:off x="5061954" y="4581015"/>
            <a:ext cx="2041255" cy="156374"/>
          </a:xfrm>
          <a:prstGeom prst="rightArrow">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endParaRPr lang="ja-JP" altLang="en-US" sz="1108" dirty="0">
              <a:solidFill>
                <a:sysClr val="windowText" lastClr="000000"/>
              </a:solidFill>
              <a:latin typeface="Calibri"/>
              <a:ea typeface="ＭＳ Ｐゴシック" panose="020B0600070205080204" pitchFamily="50" charset="-128"/>
            </a:endParaRPr>
          </a:p>
        </p:txBody>
      </p:sp>
      <p:sp>
        <p:nvSpPr>
          <p:cNvPr id="9" name="屈折矢印 8"/>
          <p:cNvSpPr/>
          <p:nvPr/>
        </p:nvSpPr>
        <p:spPr>
          <a:xfrm rot="5400000">
            <a:off x="2437001" y="5194592"/>
            <a:ext cx="1345819" cy="311390"/>
          </a:xfrm>
          <a:prstGeom prst="bentUpArrow">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endParaRPr lang="ja-JP" altLang="en-US" sz="1108" dirty="0">
              <a:solidFill>
                <a:sysClr val="windowText" lastClr="000000"/>
              </a:solidFill>
              <a:latin typeface="Calibri"/>
              <a:ea typeface="ＭＳ Ｐゴシック" panose="020B0600070205080204" pitchFamily="50" charset="-128"/>
            </a:endParaRPr>
          </a:p>
        </p:txBody>
      </p:sp>
      <p:sp>
        <p:nvSpPr>
          <p:cNvPr id="2" name="タイトル 1"/>
          <p:cNvSpPr>
            <a:spLocks noGrp="1"/>
          </p:cNvSpPr>
          <p:nvPr>
            <p:ph type="title"/>
          </p:nvPr>
        </p:nvSpPr>
        <p:spPr>
          <a:xfrm>
            <a:off x="0" y="0"/>
            <a:ext cx="9144000" cy="764307"/>
          </a:xfrm>
        </p:spPr>
        <p:txBody>
          <a:bodyPr/>
          <a:lstStyle/>
          <a:p>
            <a:pPr algn="l"/>
            <a:r>
              <a:rPr lang="ja-JP" altLang="en-US" sz="2954" dirty="0">
                <a:solidFill>
                  <a:schemeClr val="bg1"/>
                </a:solidFill>
              </a:rPr>
              <a:t>働き方改革の議論の経緯</a:t>
            </a:r>
          </a:p>
        </p:txBody>
      </p:sp>
      <p:cxnSp>
        <p:nvCxnSpPr>
          <p:cNvPr id="4" name="直線矢印コネクタ 3"/>
          <p:cNvCxnSpPr/>
          <p:nvPr/>
        </p:nvCxnSpPr>
        <p:spPr>
          <a:xfrm>
            <a:off x="70339" y="1389185"/>
            <a:ext cx="9005538" cy="0"/>
          </a:xfrm>
          <a:prstGeom prst="straightConnector1">
            <a:avLst/>
          </a:prstGeom>
          <a:ln w="69850">
            <a:tailEnd type="triangle"/>
          </a:ln>
        </p:spPr>
        <p:style>
          <a:lnRef idx="1">
            <a:schemeClr val="accent1"/>
          </a:lnRef>
          <a:fillRef idx="0">
            <a:schemeClr val="accent1"/>
          </a:fillRef>
          <a:effectRef idx="0">
            <a:schemeClr val="accent1"/>
          </a:effectRef>
          <a:fontRef idx="minor">
            <a:schemeClr val="tx1"/>
          </a:fontRef>
        </p:style>
      </p:cxnSp>
      <p:cxnSp>
        <p:nvCxnSpPr>
          <p:cNvPr id="6" name="直線コネクタ 5"/>
          <p:cNvCxnSpPr/>
          <p:nvPr/>
        </p:nvCxnSpPr>
        <p:spPr>
          <a:xfrm>
            <a:off x="8405446" y="1529863"/>
            <a:ext cx="0" cy="4874421"/>
          </a:xfrm>
          <a:prstGeom prst="line">
            <a:avLst/>
          </a:prstGeom>
          <a:ln w="38100">
            <a:solidFill>
              <a:schemeClr val="accent2">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8018586" y="1178169"/>
            <a:ext cx="773723" cy="3516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r>
              <a:rPr lang="en-US" altLang="ja-JP" sz="1108" dirty="0">
                <a:solidFill>
                  <a:sysClr val="windowText" lastClr="000000"/>
                </a:solidFill>
                <a:latin typeface="Calibri"/>
                <a:ea typeface="ＭＳ Ｐゴシック" panose="020B0600070205080204" pitchFamily="50" charset="-128"/>
              </a:rPr>
              <a:t>2024.4</a:t>
            </a:r>
          </a:p>
          <a:p>
            <a:pPr algn="ctr" defTabSz="872717"/>
            <a:r>
              <a:rPr lang="en-US" altLang="ja-JP" sz="969" dirty="0">
                <a:solidFill>
                  <a:sysClr val="windowText" lastClr="000000"/>
                </a:solidFill>
                <a:latin typeface="Calibri"/>
                <a:ea typeface="ＭＳ Ｐゴシック" panose="020B0600070205080204" pitchFamily="50" charset="-128"/>
              </a:rPr>
              <a:t>(R6.4)</a:t>
            </a:r>
            <a:endParaRPr lang="ja-JP" altLang="en-US" sz="969" dirty="0">
              <a:solidFill>
                <a:sysClr val="windowText" lastClr="000000"/>
              </a:solidFill>
              <a:latin typeface="Calibri"/>
              <a:ea typeface="ＭＳ Ｐゴシック" panose="020B0600070205080204" pitchFamily="50" charset="-128"/>
            </a:endParaRPr>
          </a:p>
        </p:txBody>
      </p:sp>
      <p:cxnSp>
        <p:nvCxnSpPr>
          <p:cNvPr id="14" name="直線コネクタ 13"/>
          <p:cNvCxnSpPr/>
          <p:nvPr/>
        </p:nvCxnSpPr>
        <p:spPr>
          <a:xfrm>
            <a:off x="7420708" y="1529863"/>
            <a:ext cx="0" cy="4874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6435969" y="1529863"/>
            <a:ext cx="0" cy="4874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5451231" y="1529863"/>
            <a:ext cx="0" cy="4874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466492" y="1529863"/>
            <a:ext cx="0" cy="4874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481754" y="1529863"/>
            <a:ext cx="0" cy="4874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497015" y="1529863"/>
            <a:ext cx="0" cy="4874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1512277" y="1529863"/>
            <a:ext cx="0" cy="4874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527538" y="1529863"/>
            <a:ext cx="0" cy="487442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7033846" y="1178169"/>
            <a:ext cx="773723" cy="3516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r>
              <a:rPr lang="en-US" altLang="ja-JP" sz="1108" dirty="0">
                <a:solidFill>
                  <a:sysClr val="windowText" lastClr="000000"/>
                </a:solidFill>
                <a:latin typeface="Calibri"/>
                <a:ea typeface="ＭＳ Ｐゴシック" panose="020B0600070205080204" pitchFamily="50" charset="-128"/>
              </a:rPr>
              <a:t>2023.4</a:t>
            </a:r>
          </a:p>
          <a:p>
            <a:pPr algn="ctr" defTabSz="872717"/>
            <a:r>
              <a:rPr lang="en-US" altLang="ja-JP" sz="969" dirty="0">
                <a:solidFill>
                  <a:sysClr val="windowText" lastClr="000000"/>
                </a:solidFill>
                <a:latin typeface="Calibri"/>
                <a:ea typeface="ＭＳ Ｐゴシック" panose="020B0600070205080204" pitchFamily="50" charset="-128"/>
              </a:rPr>
              <a:t>(R5.4)</a:t>
            </a:r>
            <a:endParaRPr lang="ja-JP" altLang="en-US" sz="969" dirty="0">
              <a:solidFill>
                <a:sysClr val="windowText" lastClr="000000"/>
              </a:solidFill>
              <a:latin typeface="Calibri"/>
              <a:ea typeface="ＭＳ Ｐゴシック" panose="020B0600070205080204" pitchFamily="50" charset="-128"/>
            </a:endParaRPr>
          </a:p>
        </p:txBody>
      </p:sp>
      <p:sp>
        <p:nvSpPr>
          <p:cNvPr id="37" name="正方形/長方形 36"/>
          <p:cNvSpPr/>
          <p:nvPr/>
        </p:nvSpPr>
        <p:spPr>
          <a:xfrm>
            <a:off x="6049109" y="1178169"/>
            <a:ext cx="773723" cy="3516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r>
              <a:rPr lang="en-US" altLang="ja-JP" sz="1108" dirty="0">
                <a:solidFill>
                  <a:sysClr val="windowText" lastClr="000000"/>
                </a:solidFill>
                <a:latin typeface="Calibri"/>
                <a:ea typeface="ＭＳ Ｐゴシック" panose="020B0600070205080204" pitchFamily="50" charset="-128"/>
              </a:rPr>
              <a:t>2022.4</a:t>
            </a:r>
          </a:p>
          <a:p>
            <a:pPr algn="ctr" defTabSz="872717"/>
            <a:r>
              <a:rPr lang="en-US" altLang="ja-JP" sz="969" dirty="0">
                <a:solidFill>
                  <a:sysClr val="windowText" lastClr="000000"/>
                </a:solidFill>
                <a:latin typeface="Calibri"/>
                <a:ea typeface="ＭＳ Ｐゴシック" panose="020B0600070205080204" pitchFamily="50" charset="-128"/>
              </a:rPr>
              <a:t>(R4.4)</a:t>
            </a:r>
            <a:endParaRPr lang="ja-JP" altLang="en-US" sz="969" dirty="0">
              <a:solidFill>
                <a:sysClr val="windowText" lastClr="000000"/>
              </a:solidFill>
              <a:latin typeface="Calibri"/>
              <a:ea typeface="ＭＳ Ｐゴシック" panose="020B0600070205080204" pitchFamily="50" charset="-128"/>
            </a:endParaRPr>
          </a:p>
        </p:txBody>
      </p:sp>
      <p:sp>
        <p:nvSpPr>
          <p:cNvPr id="38" name="正方形/長方形 37"/>
          <p:cNvSpPr/>
          <p:nvPr/>
        </p:nvSpPr>
        <p:spPr>
          <a:xfrm>
            <a:off x="5064369" y="1178169"/>
            <a:ext cx="773723" cy="3516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r>
              <a:rPr lang="en-US" altLang="ja-JP" sz="1108" dirty="0">
                <a:solidFill>
                  <a:sysClr val="windowText" lastClr="000000"/>
                </a:solidFill>
                <a:latin typeface="Calibri"/>
                <a:ea typeface="ＭＳ Ｐゴシック" panose="020B0600070205080204" pitchFamily="50" charset="-128"/>
              </a:rPr>
              <a:t>2021.4</a:t>
            </a:r>
          </a:p>
          <a:p>
            <a:pPr algn="ctr" defTabSz="872717"/>
            <a:r>
              <a:rPr lang="en-US" altLang="ja-JP" sz="969" dirty="0">
                <a:solidFill>
                  <a:sysClr val="windowText" lastClr="000000"/>
                </a:solidFill>
                <a:latin typeface="Calibri"/>
                <a:ea typeface="ＭＳ Ｐゴシック" panose="020B0600070205080204" pitchFamily="50" charset="-128"/>
              </a:rPr>
              <a:t>(R3.4)</a:t>
            </a:r>
            <a:endParaRPr lang="ja-JP" altLang="en-US" sz="969" dirty="0">
              <a:solidFill>
                <a:sysClr val="windowText" lastClr="000000"/>
              </a:solidFill>
              <a:latin typeface="Calibri"/>
              <a:ea typeface="ＭＳ Ｐゴシック" panose="020B0600070205080204" pitchFamily="50" charset="-128"/>
            </a:endParaRPr>
          </a:p>
        </p:txBody>
      </p:sp>
      <p:sp>
        <p:nvSpPr>
          <p:cNvPr id="39" name="正方形/長方形 38"/>
          <p:cNvSpPr/>
          <p:nvPr/>
        </p:nvSpPr>
        <p:spPr>
          <a:xfrm>
            <a:off x="4079631" y="1178169"/>
            <a:ext cx="773723" cy="3516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r>
              <a:rPr lang="en-US" altLang="ja-JP" sz="1108" dirty="0">
                <a:solidFill>
                  <a:sysClr val="windowText" lastClr="000000"/>
                </a:solidFill>
                <a:latin typeface="Calibri"/>
                <a:ea typeface="ＭＳ Ｐゴシック" panose="020B0600070205080204" pitchFamily="50" charset="-128"/>
              </a:rPr>
              <a:t>2020.4</a:t>
            </a:r>
          </a:p>
          <a:p>
            <a:pPr algn="ctr" defTabSz="872717"/>
            <a:r>
              <a:rPr lang="en-US" altLang="ja-JP" sz="969" dirty="0">
                <a:solidFill>
                  <a:sysClr val="windowText" lastClr="000000"/>
                </a:solidFill>
                <a:latin typeface="Calibri"/>
                <a:ea typeface="ＭＳ Ｐゴシック" panose="020B0600070205080204" pitchFamily="50" charset="-128"/>
              </a:rPr>
              <a:t>(R2.4)</a:t>
            </a:r>
            <a:endParaRPr lang="ja-JP" altLang="en-US" sz="969" dirty="0">
              <a:solidFill>
                <a:sysClr val="windowText" lastClr="000000"/>
              </a:solidFill>
              <a:latin typeface="Calibri"/>
              <a:ea typeface="ＭＳ Ｐゴシック" panose="020B0600070205080204" pitchFamily="50" charset="-128"/>
            </a:endParaRPr>
          </a:p>
        </p:txBody>
      </p:sp>
      <p:sp>
        <p:nvSpPr>
          <p:cNvPr id="40" name="正方形/長方形 39"/>
          <p:cNvSpPr/>
          <p:nvPr/>
        </p:nvSpPr>
        <p:spPr>
          <a:xfrm>
            <a:off x="3094891" y="1180179"/>
            <a:ext cx="773723" cy="3516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r>
              <a:rPr lang="en-US" altLang="ja-JP" sz="1108" dirty="0">
                <a:solidFill>
                  <a:sysClr val="windowText" lastClr="000000"/>
                </a:solidFill>
                <a:latin typeface="Calibri"/>
                <a:ea typeface="ＭＳ Ｐゴシック" panose="020B0600070205080204" pitchFamily="50" charset="-128"/>
              </a:rPr>
              <a:t>2019.4</a:t>
            </a:r>
          </a:p>
          <a:p>
            <a:pPr algn="ctr" defTabSz="872717"/>
            <a:r>
              <a:rPr lang="en-US" altLang="ja-JP" sz="969" dirty="0">
                <a:solidFill>
                  <a:sysClr val="windowText" lastClr="000000"/>
                </a:solidFill>
                <a:latin typeface="Calibri"/>
                <a:ea typeface="ＭＳ Ｐゴシック" panose="020B0600070205080204" pitchFamily="50" charset="-128"/>
              </a:rPr>
              <a:t>(H31.4)</a:t>
            </a:r>
            <a:endParaRPr lang="ja-JP" altLang="en-US" sz="969" dirty="0">
              <a:solidFill>
                <a:sysClr val="windowText" lastClr="000000"/>
              </a:solidFill>
              <a:latin typeface="Calibri"/>
              <a:ea typeface="ＭＳ Ｐゴシック" panose="020B0600070205080204" pitchFamily="50" charset="-128"/>
            </a:endParaRPr>
          </a:p>
        </p:txBody>
      </p:sp>
      <p:sp>
        <p:nvSpPr>
          <p:cNvPr id="41" name="正方形/長方形 40"/>
          <p:cNvSpPr/>
          <p:nvPr/>
        </p:nvSpPr>
        <p:spPr>
          <a:xfrm>
            <a:off x="2110153" y="1178169"/>
            <a:ext cx="773723" cy="3516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r>
              <a:rPr lang="en-US" altLang="ja-JP" sz="1108" dirty="0">
                <a:solidFill>
                  <a:sysClr val="windowText" lastClr="000000"/>
                </a:solidFill>
                <a:latin typeface="Calibri"/>
                <a:ea typeface="ＭＳ Ｐゴシック" panose="020B0600070205080204" pitchFamily="50" charset="-128"/>
              </a:rPr>
              <a:t>2018.4</a:t>
            </a:r>
          </a:p>
          <a:p>
            <a:pPr algn="ctr" defTabSz="872717"/>
            <a:r>
              <a:rPr lang="en-US" altLang="ja-JP" sz="969" dirty="0">
                <a:solidFill>
                  <a:sysClr val="windowText" lastClr="000000"/>
                </a:solidFill>
                <a:latin typeface="Calibri"/>
                <a:ea typeface="ＭＳ Ｐゴシック" panose="020B0600070205080204" pitchFamily="50" charset="-128"/>
              </a:rPr>
              <a:t>(H30.4)</a:t>
            </a:r>
            <a:endParaRPr lang="ja-JP" altLang="en-US" sz="969" dirty="0">
              <a:solidFill>
                <a:sysClr val="windowText" lastClr="000000"/>
              </a:solidFill>
              <a:latin typeface="Calibri"/>
              <a:ea typeface="ＭＳ Ｐゴシック" panose="020B0600070205080204" pitchFamily="50" charset="-128"/>
            </a:endParaRPr>
          </a:p>
        </p:txBody>
      </p:sp>
      <p:sp>
        <p:nvSpPr>
          <p:cNvPr id="42" name="正方形/長方形 41"/>
          <p:cNvSpPr/>
          <p:nvPr/>
        </p:nvSpPr>
        <p:spPr>
          <a:xfrm>
            <a:off x="1125415" y="1178169"/>
            <a:ext cx="773723" cy="3516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r>
              <a:rPr lang="en-US" altLang="ja-JP" sz="1108" dirty="0">
                <a:solidFill>
                  <a:sysClr val="windowText" lastClr="000000"/>
                </a:solidFill>
                <a:latin typeface="Calibri"/>
                <a:ea typeface="ＭＳ Ｐゴシック" panose="020B0600070205080204" pitchFamily="50" charset="-128"/>
              </a:rPr>
              <a:t>2017.4</a:t>
            </a:r>
          </a:p>
          <a:p>
            <a:pPr algn="ctr" defTabSz="872717"/>
            <a:r>
              <a:rPr lang="en-US" altLang="ja-JP" sz="969" dirty="0">
                <a:solidFill>
                  <a:sysClr val="windowText" lastClr="000000"/>
                </a:solidFill>
                <a:latin typeface="Calibri"/>
                <a:ea typeface="ＭＳ Ｐゴシック" panose="020B0600070205080204" pitchFamily="50" charset="-128"/>
              </a:rPr>
              <a:t>(H29.4)</a:t>
            </a:r>
            <a:endParaRPr lang="ja-JP" altLang="en-US" sz="969" dirty="0">
              <a:solidFill>
                <a:sysClr val="windowText" lastClr="000000"/>
              </a:solidFill>
              <a:latin typeface="Calibri"/>
              <a:ea typeface="ＭＳ Ｐゴシック" panose="020B0600070205080204" pitchFamily="50" charset="-128"/>
            </a:endParaRPr>
          </a:p>
        </p:txBody>
      </p:sp>
      <p:sp>
        <p:nvSpPr>
          <p:cNvPr id="43" name="正方形/長方形 42"/>
          <p:cNvSpPr/>
          <p:nvPr/>
        </p:nvSpPr>
        <p:spPr>
          <a:xfrm>
            <a:off x="139171" y="1178169"/>
            <a:ext cx="773723" cy="3516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r>
              <a:rPr lang="en-US" altLang="ja-JP" sz="1108" dirty="0">
                <a:solidFill>
                  <a:sysClr val="windowText" lastClr="000000"/>
                </a:solidFill>
                <a:latin typeface="Calibri"/>
                <a:ea typeface="ＭＳ Ｐゴシック" panose="020B0600070205080204" pitchFamily="50" charset="-128"/>
              </a:rPr>
              <a:t>2016.4</a:t>
            </a:r>
          </a:p>
          <a:p>
            <a:pPr algn="ctr" defTabSz="872717"/>
            <a:r>
              <a:rPr lang="en-US" altLang="ja-JP" sz="969" dirty="0">
                <a:solidFill>
                  <a:sysClr val="windowText" lastClr="000000"/>
                </a:solidFill>
                <a:latin typeface="Calibri"/>
                <a:ea typeface="ＭＳ Ｐゴシック" panose="020B0600070205080204" pitchFamily="50" charset="-128"/>
              </a:rPr>
              <a:t>(H28.4)</a:t>
            </a:r>
            <a:endParaRPr lang="ja-JP" altLang="en-US" sz="969" dirty="0">
              <a:solidFill>
                <a:sysClr val="windowText" lastClr="000000"/>
              </a:solidFill>
              <a:latin typeface="Calibri"/>
              <a:ea typeface="ＭＳ Ｐゴシック" panose="020B0600070205080204" pitchFamily="50" charset="-128"/>
            </a:endParaRPr>
          </a:p>
        </p:txBody>
      </p:sp>
      <p:sp>
        <p:nvSpPr>
          <p:cNvPr id="10" name="正方形/長方形 9"/>
          <p:cNvSpPr/>
          <p:nvPr/>
        </p:nvSpPr>
        <p:spPr>
          <a:xfrm>
            <a:off x="211015" y="2122472"/>
            <a:ext cx="1828798" cy="703385"/>
          </a:xfrm>
          <a:prstGeom prst="rect">
            <a:avLst/>
          </a:prstGeom>
          <a:solidFill>
            <a:srgbClr val="FFFF00"/>
          </a:solidFill>
          <a:ln w="349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r>
              <a:rPr lang="ja-JP" altLang="ja-JP" sz="1108" b="1" dirty="0">
                <a:solidFill>
                  <a:srgbClr val="FF0000"/>
                </a:solidFill>
                <a:latin typeface="メイリオ" panose="020B0604030504040204" pitchFamily="50" charset="-128"/>
                <a:ea typeface="メイリオ" panose="020B0604030504040204" pitchFamily="50" charset="-128"/>
              </a:rPr>
              <a:t>「働き方改革実行計画」</a:t>
            </a:r>
            <a:r>
              <a:rPr lang="ja-JP" altLang="ja-JP" sz="1015" dirty="0">
                <a:solidFill>
                  <a:srgbClr val="FF0000"/>
                </a:solidFill>
                <a:latin typeface="メイリオ" panose="020B0604030504040204" pitchFamily="50" charset="-128"/>
                <a:ea typeface="メイリオ" panose="020B0604030504040204" pitchFamily="50" charset="-128"/>
              </a:rPr>
              <a:t>（</a:t>
            </a:r>
            <a:r>
              <a:rPr lang="en-US" altLang="ja-JP" sz="1015" dirty="0">
                <a:solidFill>
                  <a:srgbClr val="FF0000"/>
                </a:solidFill>
                <a:latin typeface="メイリオ" panose="020B0604030504040204" pitchFamily="50" charset="-128"/>
                <a:ea typeface="メイリオ" panose="020B0604030504040204" pitchFamily="50" charset="-128"/>
              </a:rPr>
              <a:t>2017</a:t>
            </a:r>
            <a:r>
              <a:rPr lang="ja-JP" altLang="ja-JP" sz="1015" dirty="0">
                <a:solidFill>
                  <a:srgbClr val="FF0000"/>
                </a:solidFill>
                <a:latin typeface="メイリオ" panose="020B0604030504040204" pitchFamily="50" charset="-128"/>
                <a:ea typeface="メイリオ" panose="020B0604030504040204" pitchFamily="50" charset="-128"/>
              </a:rPr>
              <a:t>年３月</a:t>
            </a:r>
            <a:r>
              <a:rPr lang="en-US" altLang="ja-JP" sz="1015" dirty="0">
                <a:solidFill>
                  <a:srgbClr val="FF0000"/>
                </a:solidFill>
                <a:latin typeface="メイリオ" panose="020B0604030504040204" pitchFamily="50" charset="-128"/>
                <a:ea typeface="メイリオ" panose="020B0604030504040204" pitchFamily="50" charset="-128"/>
              </a:rPr>
              <a:t>28</a:t>
            </a:r>
            <a:r>
              <a:rPr lang="ja-JP" altLang="ja-JP" sz="1015" dirty="0">
                <a:solidFill>
                  <a:srgbClr val="FF0000"/>
                </a:solidFill>
                <a:latin typeface="メイリオ" panose="020B0604030504040204" pitchFamily="50" charset="-128"/>
                <a:ea typeface="メイリオ" panose="020B0604030504040204" pitchFamily="50" charset="-128"/>
              </a:rPr>
              <a:t>日</a:t>
            </a:r>
            <a:r>
              <a:rPr lang="en-US" altLang="ja-JP" sz="1015" dirty="0">
                <a:solidFill>
                  <a:srgbClr val="FF0000"/>
                </a:solidFill>
                <a:latin typeface="メイリオ" panose="020B0604030504040204" pitchFamily="50" charset="-128"/>
                <a:ea typeface="メイリオ" panose="020B0604030504040204" pitchFamily="50" charset="-128"/>
              </a:rPr>
              <a:t>)</a:t>
            </a:r>
          </a:p>
          <a:p>
            <a:pPr algn="ctr" defTabSz="872717"/>
            <a:r>
              <a:rPr lang="ja-JP" altLang="ja-JP" sz="1108" dirty="0">
                <a:solidFill>
                  <a:srgbClr val="FF0000"/>
                </a:solidFill>
                <a:latin typeface="メイリオ" panose="020B0604030504040204" pitchFamily="50" charset="-128"/>
                <a:ea typeface="メイリオ" panose="020B0604030504040204" pitchFamily="50" charset="-128"/>
              </a:rPr>
              <a:t>働き方改革実現会議決定</a:t>
            </a:r>
          </a:p>
        </p:txBody>
      </p:sp>
      <p:cxnSp>
        <p:nvCxnSpPr>
          <p:cNvPr id="12" name="直線コネクタ 11"/>
          <p:cNvCxnSpPr/>
          <p:nvPr/>
        </p:nvCxnSpPr>
        <p:spPr>
          <a:xfrm>
            <a:off x="1899138" y="4846303"/>
            <a:ext cx="1582617" cy="0"/>
          </a:xfrm>
          <a:prstGeom prst="line">
            <a:avLst/>
          </a:prstGeom>
          <a:ln w="73025">
            <a:headEnd type="oval"/>
            <a:tailEnd type="ova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1336431" y="1911457"/>
            <a:ext cx="0" cy="70338"/>
          </a:xfrm>
          <a:prstGeom prst="line">
            <a:avLst/>
          </a:prstGeom>
          <a:ln w="73025">
            <a:headEnd type="oval"/>
            <a:tailEnd type="oval"/>
          </a:ln>
        </p:spPr>
        <p:style>
          <a:lnRef idx="1">
            <a:schemeClr val="accent1"/>
          </a:lnRef>
          <a:fillRef idx="0">
            <a:schemeClr val="accent1"/>
          </a:fillRef>
          <a:effectRef idx="0">
            <a:schemeClr val="accent1"/>
          </a:effectRef>
          <a:fontRef idx="minor">
            <a:schemeClr val="tx1"/>
          </a:fontRef>
        </p:style>
      </p:cxnSp>
      <p:sp>
        <p:nvSpPr>
          <p:cNvPr id="45" name="正方形/長方形 44"/>
          <p:cNvSpPr/>
          <p:nvPr/>
        </p:nvSpPr>
        <p:spPr>
          <a:xfrm>
            <a:off x="571223" y="2975588"/>
            <a:ext cx="3868614" cy="10161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3529" indent="-83529" algn="just" defTabSz="872717"/>
            <a:r>
              <a:rPr lang="en-US" altLang="ja-JP" sz="969" dirty="0">
                <a:solidFill>
                  <a:prstClr val="black"/>
                </a:solidFill>
                <a:latin typeface="メイリオ" panose="020B0604030504040204" pitchFamily="50" charset="-128"/>
                <a:ea typeface="メイリオ" panose="020B0604030504040204" pitchFamily="50" charset="-128"/>
              </a:rPr>
              <a:t>※</a:t>
            </a:r>
            <a:r>
              <a:rPr lang="ja-JP" altLang="ja-JP" sz="969" dirty="0">
                <a:solidFill>
                  <a:prstClr val="black"/>
                </a:solidFill>
                <a:latin typeface="メイリオ" panose="020B0604030504040204" pitchFamily="50" charset="-128"/>
                <a:ea typeface="メイリオ" panose="020B0604030504040204" pitchFamily="50" charset="-128"/>
              </a:rPr>
              <a:t>「</a:t>
            </a:r>
            <a:r>
              <a:rPr lang="ja-JP" altLang="ja-JP" sz="969" b="1" u="sng" dirty="0">
                <a:solidFill>
                  <a:srgbClr val="1F497D"/>
                </a:solidFill>
                <a:latin typeface="メイリオ" panose="020B0604030504040204" pitchFamily="50" charset="-128"/>
                <a:ea typeface="メイリオ" panose="020B0604030504040204" pitchFamily="50" charset="-128"/>
              </a:rPr>
              <a:t>医師について</a:t>
            </a:r>
            <a:r>
              <a:rPr lang="ja-JP" altLang="ja-JP" sz="969" dirty="0">
                <a:solidFill>
                  <a:prstClr val="black"/>
                </a:solidFill>
                <a:latin typeface="メイリオ" panose="020B0604030504040204" pitchFamily="50" charset="-128"/>
                <a:ea typeface="メイリオ" panose="020B0604030504040204" pitchFamily="50" charset="-128"/>
              </a:rPr>
              <a:t>は、時間外労働規制の対象とするが</a:t>
            </a:r>
            <a:r>
              <a:rPr lang="ja-JP" altLang="en-US" sz="969" dirty="0">
                <a:solidFill>
                  <a:prstClr val="black"/>
                </a:solidFill>
                <a:latin typeface="メイリオ" panose="020B0604030504040204" pitchFamily="50" charset="-128"/>
                <a:ea typeface="メイリオ" panose="020B0604030504040204" pitchFamily="50" charset="-128"/>
              </a:rPr>
              <a:t>（中略）</a:t>
            </a:r>
            <a:r>
              <a:rPr lang="ja-JP" altLang="ja-JP" sz="969" b="1" u="sng" dirty="0">
                <a:solidFill>
                  <a:srgbClr val="1F497D"/>
                </a:solidFill>
                <a:latin typeface="メイリオ" panose="020B0604030504040204" pitchFamily="50" charset="-128"/>
                <a:ea typeface="メイリオ" panose="020B0604030504040204" pitchFamily="50" charset="-128"/>
              </a:rPr>
              <a:t>改正法の施行期日</a:t>
            </a:r>
            <a:r>
              <a:rPr lang="ja-JP" altLang="en-US" sz="969" b="1" i="1" u="sng" dirty="0">
                <a:solidFill>
                  <a:srgbClr val="1F497D"/>
                </a:solidFill>
                <a:latin typeface="ＭＳ 明朝" panose="02020609040205080304" pitchFamily="17" charset="-128"/>
                <a:ea typeface="ＭＳ 明朝" panose="02020609040205080304" pitchFamily="17" charset="-128"/>
              </a:rPr>
              <a:t>（</a:t>
            </a:r>
            <a:r>
              <a:rPr lang="en-US" altLang="ja-JP" sz="969" b="1" i="1" u="sng" dirty="0">
                <a:solidFill>
                  <a:srgbClr val="1F497D"/>
                </a:solidFill>
                <a:latin typeface="ＭＳ 明朝" panose="02020609040205080304" pitchFamily="17" charset="-128"/>
                <a:ea typeface="ＭＳ 明朝" panose="02020609040205080304" pitchFamily="17" charset="-128"/>
              </a:rPr>
              <a:t>※</a:t>
            </a:r>
            <a:r>
              <a:rPr lang="ja-JP" altLang="en-US" sz="969" b="1" i="1" u="sng" dirty="0">
                <a:solidFill>
                  <a:srgbClr val="1F497D"/>
                </a:solidFill>
                <a:latin typeface="ＭＳ 明朝" panose="02020609040205080304" pitchFamily="17" charset="-128"/>
                <a:ea typeface="ＭＳ 明朝" panose="02020609040205080304" pitchFamily="17" charset="-128"/>
              </a:rPr>
              <a:t>平成</a:t>
            </a:r>
            <a:r>
              <a:rPr lang="en-US" altLang="ja-JP" sz="969" b="1" i="1" u="sng" dirty="0">
                <a:solidFill>
                  <a:srgbClr val="1F497D"/>
                </a:solidFill>
                <a:latin typeface="ＭＳ 明朝" panose="02020609040205080304" pitchFamily="17" charset="-128"/>
                <a:ea typeface="ＭＳ 明朝" panose="02020609040205080304" pitchFamily="17" charset="-128"/>
              </a:rPr>
              <a:t>31</a:t>
            </a:r>
            <a:r>
              <a:rPr lang="ja-JP" altLang="en-US" sz="969" b="1" i="1" u="sng" dirty="0">
                <a:solidFill>
                  <a:srgbClr val="1F497D"/>
                </a:solidFill>
                <a:latin typeface="ＭＳ 明朝" panose="02020609040205080304" pitchFamily="17" charset="-128"/>
                <a:ea typeface="ＭＳ 明朝" panose="02020609040205080304" pitchFamily="17" charset="-128"/>
              </a:rPr>
              <a:t>年４月１日）</a:t>
            </a:r>
            <a:r>
              <a:rPr lang="ja-JP" altLang="ja-JP" sz="969" b="1" u="sng" dirty="0">
                <a:solidFill>
                  <a:srgbClr val="1F497D"/>
                </a:solidFill>
                <a:latin typeface="メイリオ" panose="020B0604030504040204" pitchFamily="50" charset="-128"/>
                <a:ea typeface="メイリオ" panose="020B0604030504040204" pitchFamily="50" charset="-128"/>
              </a:rPr>
              <a:t>の</a:t>
            </a:r>
            <a:r>
              <a:rPr lang="ja-JP" altLang="ja-JP" sz="969" b="1" u="sng" dirty="0">
                <a:solidFill>
                  <a:srgbClr val="DF637E"/>
                </a:solidFill>
                <a:latin typeface="メイリオ" panose="020B0604030504040204" pitchFamily="50" charset="-128"/>
                <a:ea typeface="メイリオ" panose="020B0604030504040204" pitchFamily="50" charset="-128"/>
              </a:rPr>
              <a:t>５年後を目途</a:t>
            </a:r>
            <a:r>
              <a:rPr lang="ja-JP" altLang="ja-JP" sz="969" b="1" u="sng" dirty="0">
                <a:solidFill>
                  <a:srgbClr val="1F497D"/>
                </a:solidFill>
                <a:latin typeface="メイリオ" panose="020B0604030504040204" pitchFamily="50" charset="-128"/>
                <a:ea typeface="メイリオ" panose="020B0604030504040204" pitchFamily="50" charset="-128"/>
              </a:rPr>
              <a:t>に規制を適用する</a:t>
            </a:r>
            <a:r>
              <a:rPr lang="ja-JP" altLang="ja-JP" sz="969" dirty="0">
                <a:solidFill>
                  <a:prstClr val="black"/>
                </a:solidFill>
                <a:latin typeface="メイリオ" panose="020B0604030504040204" pitchFamily="50" charset="-128"/>
                <a:ea typeface="メイリオ" panose="020B0604030504040204" pitchFamily="50" charset="-128"/>
              </a:rPr>
              <a:t>こととし、医療界の参加の下で検討の場を設け、質の高い新たな医療と医療現場の新たな働き方の実現を目指し、</a:t>
            </a:r>
            <a:r>
              <a:rPr lang="ja-JP" altLang="ja-JP" sz="969" b="1" u="sng" dirty="0">
                <a:solidFill>
                  <a:srgbClr val="DF637E"/>
                </a:solidFill>
                <a:latin typeface="メイリオ" panose="020B0604030504040204" pitchFamily="50" charset="-128"/>
                <a:ea typeface="メイリオ" panose="020B0604030504040204" pitchFamily="50" charset="-128"/>
              </a:rPr>
              <a:t>２年後を目途</a:t>
            </a:r>
            <a:r>
              <a:rPr lang="ja-JP" altLang="ja-JP" sz="969" b="1" u="sng" dirty="0">
                <a:solidFill>
                  <a:srgbClr val="1F497D"/>
                </a:solidFill>
                <a:latin typeface="メイリオ" panose="020B0604030504040204" pitchFamily="50" charset="-128"/>
                <a:ea typeface="メイリオ" panose="020B0604030504040204" pitchFamily="50" charset="-128"/>
              </a:rPr>
              <a:t>に規制の具体的な在り方、労働時間の短縮策等について検討し、結論を得る</a:t>
            </a:r>
            <a:r>
              <a:rPr lang="ja-JP" altLang="ja-JP" sz="969" dirty="0">
                <a:solidFill>
                  <a:prstClr val="black"/>
                </a:solidFill>
                <a:latin typeface="メイリオ" panose="020B0604030504040204" pitchFamily="50" charset="-128"/>
                <a:ea typeface="メイリオ" panose="020B0604030504040204" pitchFamily="50" charset="-128"/>
              </a:rPr>
              <a:t>。」</a:t>
            </a:r>
          </a:p>
        </p:txBody>
      </p:sp>
      <p:sp>
        <p:nvSpPr>
          <p:cNvPr id="46" name="正方形/長方形 45"/>
          <p:cNvSpPr/>
          <p:nvPr/>
        </p:nvSpPr>
        <p:spPr>
          <a:xfrm>
            <a:off x="2180495" y="2122472"/>
            <a:ext cx="2039814" cy="703385"/>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72717"/>
            <a:r>
              <a:rPr lang="ja-JP" altLang="ja-JP" sz="1108" b="1" dirty="0">
                <a:solidFill>
                  <a:srgbClr val="FF0000"/>
                </a:solidFill>
                <a:latin typeface="メイリオ" panose="020B0604030504040204" pitchFamily="50" charset="-128"/>
                <a:ea typeface="メイリオ" panose="020B0604030504040204" pitchFamily="50" charset="-128"/>
              </a:rPr>
              <a:t>働き方改革を推進するための関係法律の整備に関する法律</a:t>
            </a:r>
            <a:endParaRPr lang="en-US" altLang="ja-JP" sz="1108" b="1" dirty="0">
              <a:solidFill>
                <a:srgbClr val="FF0000"/>
              </a:solidFill>
              <a:latin typeface="メイリオ" panose="020B0604030504040204" pitchFamily="50" charset="-128"/>
              <a:ea typeface="メイリオ" panose="020B0604030504040204" pitchFamily="50" charset="-128"/>
            </a:endParaRPr>
          </a:p>
          <a:p>
            <a:pPr algn="ctr" defTabSz="872717"/>
            <a:r>
              <a:rPr lang="ja-JP" altLang="ja-JP" sz="1015" dirty="0">
                <a:solidFill>
                  <a:srgbClr val="FF0000"/>
                </a:solidFill>
                <a:latin typeface="メイリオ" panose="020B0604030504040204" pitchFamily="50" charset="-128"/>
                <a:ea typeface="メイリオ" panose="020B0604030504040204" pitchFamily="50" charset="-128"/>
              </a:rPr>
              <a:t>（</a:t>
            </a:r>
            <a:r>
              <a:rPr lang="en-US" altLang="ja-JP" sz="1015" dirty="0">
                <a:solidFill>
                  <a:srgbClr val="FF0000"/>
                </a:solidFill>
                <a:latin typeface="メイリオ" panose="020B0604030504040204" pitchFamily="50" charset="-128"/>
                <a:ea typeface="メイリオ" panose="020B0604030504040204" pitchFamily="50" charset="-128"/>
              </a:rPr>
              <a:t>2018</a:t>
            </a:r>
            <a:r>
              <a:rPr lang="ja-JP" altLang="ja-JP" sz="1015" dirty="0">
                <a:solidFill>
                  <a:srgbClr val="FF0000"/>
                </a:solidFill>
                <a:latin typeface="メイリオ" panose="020B0604030504040204" pitchFamily="50" charset="-128"/>
                <a:ea typeface="メイリオ" panose="020B0604030504040204" pitchFamily="50" charset="-128"/>
              </a:rPr>
              <a:t>年７月６日</a:t>
            </a:r>
            <a:r>
              <a:rPr lang="ja-JP" altLang="en-US" sz="1015" dirty="0">
                <a:solidFill>
                  <a:srgbClr val="FF0000"/>
                </a:solidFill>
                <a:latin typeface="メイリオ" panose="020B0604030504040204" pitchFamily="50" charset="-128"/>
                <a:ea typeface="メイリオ" panose="020B0604030504040204" pitchFamily="50" charset="-128"/>
              </a:rPr>
              <a:t>公布）</a:t>
            </a:r>
            <a:endParaRPr lang="en-US" altLang="ja-JP" sz="1015" dirty="0">
              <a:solidFill>
                <a:srgbClr val="FF0000"/>
              </a:solidFill>
              <a:latin typeface="メイリオ" panose="020B0604030504040204" pitchFamily="50" charset="-128"/>
              <a:ea typeface="メイリオ" panose="020B0604030504040204" pitchFamily="50" charset="-128"/>
            </a:endParaRPr>
          </a:p>
        </p:txBody>
      </p:sp>
      <p:cxnSp>
        <p:nvCxnSpPr>
          <p:cNvPr id="47" name="直線コネクタ 46"/>
          <p:cNvCxnSpPr/>
          <p:nvPr/>
        </p:nvCxnSpPr>
        <p:spPr>
          <a:xfrm flipV="1">
            <a:off x="2813538" y="1911457"/>
            <a:ext cx="0" cy="70338"/>
          </a:xfrm>
          <a:prstGeom prst="line">
            <a:avLst/>
          </a:prstGeom>
          <a:ln w="73025">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2883876" y="1981795"/>
            <a:ext cx="597879" cy="0"/>
          </a:xfrm>
          <a:prstGeom prst="line">
            <a:avLst/>
          </a:prstGeom>
          <a:ln w="34925">
            <a:prstDash val="sysDot"/>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V="1">
            <a:off x="3516923" y="1911457"/>
            <a:ext cx="0" cy="70338"/>
          </a:xfrm>
          <a:prstGeom prst="line">
            <a:avLst/>
          </a:prstGeom>
          <a:ln w="73025">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3516923" y="1981795"/>
            <a:ext cx="5516308"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p:cNvSpPr/>
          <p:nvPr/>
        </p:nvSpPr>
        <p:spPr>
          <a:xfrm>
            <a:off x="2765484" y="1670538"/>
            <a:ext cx="1512276" cy="27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3529" indent="-83529" algn="ctr" defTabSz="872717"/>
            <a:r>
              <a:rPr lang="ja-JP" altLang="en-US" sz="923" dirty="0">
                <a:solidFill>
                  <a:prstClr val="black"/>
                </a:solidFill>
                <a:latin typeface="メイリオ" panose="020B0604030504040204" pitchFamily="50" charset="-128"/>
                <a:ea typeface="メイリオ" panose="020B0604030504040204" pitchFamily="50" charset="-128"/>
              </a:rPr>
              <a:t>大企業：</a:t>
            </a:r>
            <a:r>
              <a:rPr lang="en-US" altLang="ja-JP" sz="923" dirty="0">
                <a:solidFill>
                  <a:prstClr val="black"/>
                </a:solidFill>
                <a:latin typeface="メイリオ" panose="020B0604030504040204" pitchFamily="50" charset="-128"/>
                <a:ea typeface="メイリオ" panose="020B0604030504040204" pitchFamily="50" charset="-128"/>
              </a:rPr>
              <a:t>2019.4</a:t>
            </a:r>
            <a:r>
              <a:rPr lang="ja-JP" altLang="en-US" sz="923" dirty="0">
                <a:solidFill>
                  <a:prstClr val="black"/>
                </a:solidFill>
                <a:latin typeface="メイリオ" panose="020B0604030504040204" pitchFamily="50" charset="-128"/>
                <a:ea typeface="メイリオ" panose="020B0604030504040204" pitchFamily="50" charset="-128"/>
              </a:rPr>
              <a:t>施行</a:t>
            </a:r>
            <a:endParaRPr lang="ja-JP" altLang="ja-JP" sz="923" dirty="0">
              <a:solidFill>
                <a:prstClr val="black"/>
              </a:solidFill>
              <a:latin typeface="メイリオ" panose="020B0604030504040204" pitchFamily="50" charset="-128"/>
              <a:ea typeface="メイリオ" panose="020B0604030504040204" pitchFamily="50" charset="-128"/>
            </a:endParaRPr>
          </a:p>
        </p:txBody>
      </p:sp>
      <p:sp>
        <p:nvSpPr>
          <p:cNvPr id="54" name="正方形/長方形 53"/>
          <p:cNvSpPr/>
          <p:nvPr/>
        </p:nvSpPr>
        <p:spPr>
          <a:xfrm>
            <a:off x="4079631" y="1670538"/>
            <a:ext cx="1664678" cy="27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3529" indent="-83529" algn="ctr" defTabSz="872717"/>
            <a:r>
              <a:rPr lang="ja-JP" altLang="en-US" sz="923" dirty="0">
                <a:solidFill>
                  <a:prstClr val="black"/>
                </a:solidFill>
                <a:latin typeface="メイリオ" panose="020B0604030504040204" pitchFamily="50" charset="-128"/>
                <a:ea typeface="メイリオ" panose="020B0604030504040204" pitchFamily="50" charset="-128"/>
              </a:rPr>
              <a:t>中小企業：</a:t>
            </a:r>
            <a:r>
              <a:rPr lang="en-US" altLang="ja-JP" sz="923" dirty="0">
                <a:solidFill>
                  <a:prstClr val="black"/>
                </a:solidFill>
                <a:latin typeface="メイリオ" panose="020B0604030504040204" pitchFamily="50" charset="-128"/>
                <a:ea typeface="メイリオ" panose="020B0604030504040204" pitchFamily="50" charset="-128"/>
              </a:rPr>
              <a:t>2020.4</a:t>
            </a:r>
            <a:r>
              <a:rPr lang="ja-JP" altLang="en-US" sz="923" dirty="0">
                <a:solidFill>
                  <a:prstClr val="black"/>
                </a:solidFill>
                <a:latin typeface="メイリオ" panose="020B0604030504040204" pitchFamily="50" charset="-128"/>
                <a:ea typeface="メイリオ" panose="020B0604030504040204" pitchFamily="50" charset="-128"/>
              </a:rPr>
              <a:t>施行</a:t>
            </a:r>
            <a:endParaRPr lang="ja-JP" altLang="ja-JP" sz="923" dirty="0">
              <a:solidFill>
                <a:prstClr val="black"/>
              </a:solidFill>
              <a:latin typeface="メイリオ" panose="020B0604030504040204" pitchFamily="50" charset="-128"/>
              <a:ea typeface="メイリオ" panose="020B0604030504040204" pitchFamily="50" charset="-128"/>
            </a:endParaRPr>
          </a:p>
        </p:txBody>
      </p:sp>
      <p:sp>
        <p:nvSpPr>
          <p:cNvPr id="55" name="右矢印 54"/>
          <p:cNvSpPr/>
          <p:nvPr/>
        </p:nvSpPr>
        <p:spPr>
          <a:xfrm>
            <a:off x="1969479" y="2368308"/>
            <a:ext cx="211015" cy="211015"/>
          </a:xfrm>
          <a:prstGeom prst="rightArrow">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endParaRPr lang="ja-JP" altLang="en-US" sz="1108" dirty="0">
              <a:solidFill>
                <a:sysClr val="windowText" lastClr="000000"/>
              </a:solidFill>
              <a:latin typeface="Calibri"/>
              <a:ea typeface="ＭＳ Ｐゴシック" panose="020B0600070205080204" pitchFamily="50" charset="-128"/>
            </a:endParaRPr>
          </a:p>
        </p:txBody>
      </p:sp>
      <p:sp>
        <p:nvSpPr>
          <p:cNvPr id="56" name="右カーブ矢印 55"/>
          <p:cNvSpPr/>
          <p:nvPr/>
        </p:nvSpPr>
        <p:spPr>
          <a:xfrm rot="19965473">
            <a:off x="336272" y="3085238"/>
            <a:ext cx="599382" cy="1715746"/>
          </a:xfrm>
          <a:prstGeom prst="curvedRightArrow">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endParaRPr lang="ja-JP" altLang="en-US" sz="1108" dirty="0">
              <a:solidFill>
                <a:sysClr val="windowText" lastClr="000000"/>
              </a:solidFill>
              <a:latin typeface="Calibri"/>
              <a:ea typeface="ＭＳ Ｐゴシック" panose="020B0600070205080204" pitchFamily="50" charset="-128"/>
            </a:endParaRPr>
          </a:p>
        </p:txBody>
      </p:sp>
      <p:sp>
        <p:nvSpPr>
          <p:cNvPr id="57" name="正方形/長方形 56"/>
          <p:cNvSpPr/>
          <p:nvPr/>
        </p:nvSpPr>
        <p:spPr>
          <a:xfrm>
            <a:off x="1055077" y="4914062"/>
            <a:ext cx="1664678" cy="27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3529" indent="-83529" algn="ctr" defTabSz="872717"/>
            <a:r>
              <a:rPr lang="en-US" altLang="ja-JP" sz="923" dirty="0">
                <a:solidFill>
                  <a:prstClr val="black"/>
                </a:solidFill>
                <a:latin typeface="メイリオ" panose="020B0604030504040204" pitchFamily="50" charset="-128"/>
                <a:ea typeface="メイリオ" panose="020B0604030504040204" pitchFamily="50" charset="-128"/>
              </a:rPr>
              <a:t>2017.8</a:t>
            </a:r>
            <a:endParaRPr lang="ja-JP" altLang="ja-JP" sz="923" dirty="0">
              <a:solidFill>
                <a:prstClr val="black"/>
              </a:solidFill>
              <a:latin typeface="メイリオ" panose="020B0604030504040204" pitchFamily="50" charset="-128"/>
              <a:ea typeface="メイリオ" panose="020B0604030504040204" pitchFamily="50" charset="-128"/>
            </a:endParaRPr>
          </a:p>
        </p:txBody>
      </p:sp>
      <p:sp>
        <p:nvSpPr>
          <p:cNvPr id="58" name="正方形/長方形 57"/>
          <p:cNvSpPr/>
          <p:nvPr/>
        </p:nvSpPr>
        <p:spPr>
          <a:xfrm>
            <a:off x="1406772" y="4228761"/>
            <a:ext cx="2039814" cy="448616"/>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r>
              <a:rPr lang="ja-JP" altLang="en-US" sz="1108" b="1" dirty="0">
                <a:solidFill>
                  <a:srgbClr val="FF0000"/>
                </a:solidFill>
                <a:latin typeface="メイリオ" panose="020B0604030504040204" pitchFamily="50" charset="-128"/>
                <a:ea typeface="メイリオ" panose="020B0604030504040204" pitchFamily="50" charset="-128"/>
              </a:rPr>
              <a:t>医師の働き方改革に関する</a:t>
            </a:r>
            <a:endParaRPr lang="en-US" altLang="ja-JP" sz="1108" b="1" dirty="0">
              <a:solidFill>
                <a:srgbClr val="FF0000"/>
              </a:solidFill>
              <a:latin typeface="メイリオ" panose="020B0604030504040204" pitchFamily="50" charset="-128"/>
              <a:ea typeface="メイリオ" panose="020B0604030504040204" pitchFamily="50" charset="-128"/>
            </a:endParaRPr>
          </a:p>
          <a:p>
            <a:pPr algn="ctr" defTabSz="872717"/>
            <a:r>
              <a:rPr lang="ja-JP" altLang="en-US" sz="1108" b="1" dirty="0">
                <a:solidFill>
                  <a:srgbClr val="FF0000"/>
                </a:solidFill>
                <a:latin typeface="メイリオ" panose="020B0604030504040204" pitchFamily="50" charset="-128"/>
                <a:ea typeface="メイリオ" panose="020B0604030504040204" pitchFamily="50" charset="-128"/>
              </a:rPr>
              <a:t>検討会</a:t>
            </a:r>
            <a:r>
              <a:rPr lang="ja-JP" altLang="en-US" sz="923" dirty="0">
                <a:solidFill>
                  <a:srgbClr val="FF0000"/>
                </a:solidFill>
                <a:latin typeface="メイリオ" panose="020B0604030504040204" pitchFamily="50" charset="-128"/>
                <a:ea typeface="メイリオ" panose="020B0604030504040204" pitchFamily="50" charset="-128"/>
              </a:rPr>
              <a:t>（全</a:t>
            </a:r>
            <a:r>
              <a:rPr lang="en-US" altLang="ja-JP" sz="923" dirty="0">
                <a:solidFill>
                  <a:srgbClr val="FF0000"/>
                </a:solidFill>
                <a:latin typeface="メイリオ" panose="020B0604030504040204" pitchFamily="50" charset="-128"/>
                <a:ea typeface="メイリオ" panose="020B0604030504040204" pitchFamily="50" charset="-128"/>
              </a:rPr>
              <a:t>22</a:t>
            </a:r>
            <a:r>
              <a:rPr lang="ja-JP" altLang="en-US" sz="923" dirty="0">
                <a:solidFill>
                  <a:srgbClr val="FF0000"/>
                </a:solidFill>
                <a:latin typeface="メイリオ" panose="020B0604030504040204" pitchFamily="50" charset="-128"/>
                <a:ea typeface="メイリオ" panose="020B0604030504040204" pitchFamily="50" charset="-128"/>
              </a:rPr>
              <a:t>回）</a:t>
            </a:r>
            <a:endParaRPr lang="en-US" altLang="ja-JP" sz="923" dirty="0">
              <a:solidFill>
                <a:srgbClr val="FF0000"/>
              </a:solidFill>
              <a:latin typeface="メイリオ" panose="020B0604030504040204" pitchFamily="50" charset="-128"/>
              <a:ea typeface="メイリオ" panose="020B0604030504040204" pitchFamily="50" charset="-128"/>
            </a:endParaRPr>
          </a:p>
        </p:txBody>
      </p:sp>
      <p:sp>
        <p:nvSpPr>
          <p:cNvPr id="59" name="正方形/長方形 58"/>
          <p:cNvSpPr/>
          <p:nvPr/>
        </p:nvSpPr>
        <p:spPr>
          <a:xfrm>
            <a:off x="3165231" y="4916642"/>
            <a:ext cx="703384" cy="27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3529" indent="-83529" algn="ctr" defTabSz="872717"/>
            <a:r>
              <a:rPr lang="en-US" altLang="ja-JP" sz="923" dirty="0">
                <a:solidFill>
                  <a:prstClr val="black"/>
                </a:solidFill>
                <a:latin typeface="メイリオ" panose="020B0604030504040204" pitchFamily="50" charset="-128"/>
                <a:ea typeface="メイリオ" panose="020B0604030504040204" pitchFamily="50" charset="-128"/>
              </a:rPr>
              <a:t>2019.3</a:t>
            </a:r>
            <a:endParaRPr lang="ja-JP" altLang="ja-JP" sz="923" dirty="0">
              <a:solidFill>
                <a:prstClr val="black"/>
              </a:solidFill>
              <a:latin typeface="メイリオ" panose="020B0604030504040204" pitchFamily="50" charset="-128"/>
              <a:ea typeface="メイリオ" panose="020B0604030504040204" pitchFamily="50" charset="-128"/>
            </a:endParaRPr>
          </a:p>
        </p:txBody>
      </p:sp>
      <p:sp>
        <p:nvSpPr>
          <p:cNvPr id="61" name="正方形/長方形 60"/>
          <p:cNvSpPr/>
          <p:nvPr/>
        </p:nvSpPr>
        <p:spPr>
          <a:xfrm>
            <a:off x="2869505" y="5116758"/>
            <a:ext cx="905327" cy="4329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83529" indent="-83529" algn="ctr" defTabSz="872717"/>
            <a:r>
              <a:rPr lang="ja-JP" altLang="en-US" sz="969" dirty="0">
                <a:solidFill>
                  <a:prstClr val="black"/>
                </a:solidFill>
                <a:latin typeface="メイリオ" panose="020B0604030504040204" pitchFamily="50" charset="-128"/>
                <a:ea typeface="メイリオ" panose="020B0604030504040204" pitchFamily="50" charset="-128"/>
              </a:rPr>
              <a:t>報告書</a:t>
            </a:r>
            <a:endParaRPr lang="en-US" altLang="ja-JP" sz="969" dirty="0">
              <a:solidFill>
                <a:prstClr val="black"/>
              </a:solidFill>
              <a:latin typeface="メイリオ" panose="020B0604030504040204" pitchFamily="50" charset="-128"/>
              <a:ea typeface="メイリオ" panose="020B0604030504040204" pitchFamily="50" charset="-128"/>
            </a:endParaRPr>
          </a:p>
          <a:p>
            <a:pPr marL="83529" indent="-83529" algn="ctr" defTabSz="872717"/>
            <a:r>
              <a:rPr lang="ja-JP" altLang="en-US" sz="969" dirty="0">
                <a:solidFill>
                  <a:prstClr val="black"/>
                </a:solidFill>
                <a:latin typeface="メイリオ" panose="020B0604030504040204" pitchFamily="50" charset="-128"/>
                <a:ea typeface="メイリオ" panose="020B0604030504040204" pitchFamily="50" charset="-128"/>
              </a:rPr>
              <a:t>とりまとめ</a:t>
            </a:r>
            <a:endParaRPr lang="ja-JP" altLang="ja-JP" sz="969" dirty="0">
              <a:solidFill>
                <a:prstClr val="black"/>
              </a:solidFill>
              <a:latin typeface="メイリオ" panose="020B0604030504040204" pitchFamily="50" charset="-128"/>
              <a:ea typeface="メイリオ" panose="020B0604030504040204" pitchFamily="50" charset="-128"/>
            </a:endParaRPr>
          </a:p>
        </p:txBody>
      </p:sp>
      <p:cxnSp>
        <p:nvCxnSpPr>
          <p:cNvPr id="62" name="直線コネクタ 61"/>
          <p:cNvCxnSpPr/>
          <p:nvPr/>
        </p:nvCxnSpPr>
        <p:spPr>
          <a:xfrm flipV="1">
            <a:off x="3833444" y="4843014"/>
            <a:ext cx="1371602" cy="2874"/>
          </a:xfrm>
          <a:prstGeom prst="line">
            <a:avLst/>
          </a:prstGeom>
          <a:ln w="73025">
            <a:headEnd type="oval"/>
            <a:tailEnd type="oval"/>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3177418" y="4925167"/>
            <a:ext cx="1664678" cy="251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3529" indent="-83529" algn="ctr" defTabSz="872717"/>
            <a:r>
              <a:rPr lang="en-US" altLang="ja-JP" sz="923" dirty="0">
                <a:solidFill>
                  <a:prstClr val="black"/>
                </a:solidFill>
                <a:latin typeface="メイリオ" panose="020B0604030504040204" pitchFamily="50" charset="-128"/>
                <a:ea typeface="メイリオ" panose="020B0604030504040204" pitchFamily="50" charset="-128"/>
              </a:rPr>
              <a:t>2019.7</a:t>
            </a:r>
            <a:endParaRPr lang="ja-JP" altLang="ja-JP" sz="923" dirty="0">
              <a:solidFill>
                <a:prstClr val="black"/>
              </a:solidFill>
              <a:latin typeface="メイリオ" panose="020B0604030504040204" pitchFamily="50" charset="-128"/>
              <a:ea typeface="メイリオ" panose="020B0604030504040204" pitchFamily="50" charset="-128"/>
            </a:endParaRPr>
          </a:p>
        </p:txBody>
      </p:sp>
      <p:sp>
        <p:nvSpPr>
          <p:cNvPr id="64" name="正方形/長方形 63"/>
          <p:cNvSpPr/>
          <p:nvPr/>
        </p:nvSpPr>
        <p:spPr>
          <a:xfrm>
            <a:off x="3587262" y="4228761"/>
            <a:ext cx="2698960" cy="44861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r>
              <a:rPr lang="ja-JP" altLang="en-US" sz="1108" b="1" dirty="0">
                <a:solidFill>
                  <a:prstClr val="black"/>
                </a:solidFill>
                <a:latin typeface="メイリオ" panose="020B0604030504040204" pitchFamily="50" charset="-128"/>
                <a:ea typeface="メイリオ" panose="020B0604030504040204" pitchFamily="50" charset="-128"/>
              </a:rPr>
              <a:t>医師の働き方改革の推進に関する</a:t>
            </a:r>
            <a:endParaRPr lang="en-US" altLang="ja-JP" sz="1108" b="1" dirty="0">
              <a:solidFill>
                <a:prstClr val="black"/>
              </a:solidFill>
              <a:latin typeface="メイリオ" panose="020B0604030504040204" pitchFamily="50" charset="-128"/>
              <a:ea typeface="メイリオ" panose="020B0604030504040204" pitchFamily="50" charset="-128"/>
            </a:endParaRPr>
          </a:p>
          <a:p>
            <a:pPr algn="ctr" defTabSz="872717"/>
            <a:r>
              <a:rPr lang="ja-JP" altLang="en-US" sz="1108" b="1" dirty="0">
                <a:solidFill>
                  <a:prstClr val="black"/>
                </a:solidFill>
                <a:latin typeface="メイリオ" panose="020B0604030504040204" pitchFamily="50" charset="-128"/>
                <a:ea typeface="メイリオ" panose="020B0604030504040204" pitchFamily="50" charset="-128"/>
              </a:rPr>
              <a:t>検討会</a:t>
            </a:r>
            <a:r>
              <a:rPr lang="ja-JP" altLang="en-US" sz="923" dirty="0">
                <a:solidFill>
                  <a:prstClr val="black"/>
                </a:solidFill>
                <a:latin typeface="メイリオ" panose="020B0604030504040204" pitchFamily="50" charset="-128"/>
                <a:ea typeface="メイリオ" panose="020B0604030504040204" pitchFamily="50" charset="-128"/>
              </a:rPr>
              <a:t>（これまでに</a:t>
            </a:r>
            <a:r>
              <a:rPr lang="en-US" altLang="ja-JP" sz="923" dirty="0">
                <a:solidFill>
                  <a:prstClr val="black"/>
                </a:solidFill>
                <a:latin typeface="メイリオ" panose="020B0604030504040204" pitchFamily="50" charset="-128"/>
                <a:ea typeface="メイリオ" panose="020B0604030504040204" pitchFamily="50" charset="-128"/>
              </a:rPr>
              <a:t>16</a:t>
            </a:r>
            <a:r>
              <a:rPr lang="ja-JP" altLang="en-US" sz="923" dirty="0">
                <a:solidFill>
                  <a:prstClr val="black"/>
                </a:solidFill>
                <a:latin typeface="メイリオ" panose="020B0604030504040204" pitchFamily="50" charset="-128"/>
                <a:ea typeface="メイリオ" panose="020B0604030504040204" pitchFamily="50" charset="-128"/>
              </a:rPr>
              <a:t>回）</a:t>
            </a:r>
            <a:endParaRPr lang="en-US" altLang="ja-JP" sz="923" dirty="0">
              <a:solidFill>
                <a:prstClr val="black"/>
              </a:solidFill>
              <a:latin typeface="メイリオ" panose="020B0604030504040204" pitchFamily="50" charset="-128"/>
              <a:ea typeface="メイリオ" panose="020B0604030504040204" pitchFamily="50" charset="-128"/>
            </a:endParaRPr>
          </a:p>
        </p:txBody>
      </p:sp>
      <p:sp>
        <p:nvSpPr>
          <p:cNvPr id="65" name="正方形/長方形 64"/>
          <p:cNvSpPr/>
          <p:nvPr/>
        </p:nvSpPr>
        <p:spPr>
          <a:xfrm>
            <a:off x="4783017" y="4916642"/>
            <a:ext cx="703384" cy="2708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3529" indent="-83529" algn="ctr" defTabSz="872717"/>
            <a:r>
              <a:rPr lang="en-US" altLang="ja-JP" sz="923" dirty="0">
                <a:solidFill>
                  <a:prstClr val="black"/>
                </a:solidFill>
                <a:latin typeface="メイリオ" panose="020B0604030504040204" pitchFamily="50" charset="-128"/>
                <a:ea typeface="メイリオ" panose="020B0604030504040204" pitchFamily="50" charset="-128"/>
              </a:rPr>
              <a:t>2020.12</a:t>
            </a:r>
            <a:endParaRPr lang="ja-JP" altLang="ja-JP" sz="923" dirty="0">
              <a:solidFill>
                <a:prstClr val="black"/>
              </a:solidFill>
              <a:latin typeface="メイリオ" panose="020B0604030504040204" pitchFamily="50" charset="-128"/>
              <a:ea typeface="メイリオ" panose="020B0604030504040204" pitchFamily="50" charset="-128"/>
            </a:endParaRPr>
          </a:p>
        </p:txBody>
      </p:sp>
      <p:sp>
        <p:nvSpPr>
          <p:cNvPr id="68" name="正方形/長方形 67"/>
          <p:cNvSpPr/>
          <p:nvPr/>
        </p:nvSpPr>
        <p:spPr>
          <a:xfrm>
            <a:off x="4572000" y="2428184"/>
            <a:ext cx="1714220" cy="1211833"/>
          </a:xfrm>
          <a:prstGeom prst="rect">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72717"/>
            <a:r>
              <a:rPr lang="ja-JP" altLang="en-US" sz="1108" b="1" dirty="0">
                <a:solidFill>
                  <a:srgbClr val="FF0000"/>
                </a:solidFill>
                <a:latin typeface="メイリオ" panose="020B0604030504040204" pitchFamily="50" charset="-128"/>
                <a:ea typeface="メイリオ" panose="020B0604030504040204" pitchFamily="50" charset="-128"/>
              </a:rPr>
              <a:t>良質かつ適切な医療を効率的に提供する体制の確保を推進するための医療法等の一部を改正する</a:t>
            </a:r>
            <a:r>
              <a:rPr lang="ja-JP" altLang="ja-JP" sz="1108" b="1" dirty="0">
                <a:solidFill>
                  <a:srgbClr val="FF0000"/>
                </a:solidFill>
                <a:latin typeface="メイリオ" panose="020B0604030504040204" pitchFamily="50" charset="-128"/>
                <a:ea typeface="メイリオ" panose="020B0604030504040204" pitchFamily="50" charset="-128"/>
              </a:rPr>
              <a:t>法律</a:t>
            </a:r>
            <a:endParaRPr lang="en-US" altLang="ja-JP" sz="1108" b="1" dirty="0">
              <a:solidFill>
                <a:srgbClr val="FF0000"/>
              </a:solidFill>
              <a:latin typeface="メイリオ" panose="020B0604030504040204" pitchFamily="50" charset="-128"/>
              <a:ea typeface="メイリオ" panose="020B0604030504040204" pitchFamily="50" charset="-128"/>
            </a:endParaRPr>
          </a:p>
          <a:p>
            <a:pPr algn="ctr" defTabSz="872717"/>
            <a:r>
              <a:rPr lang="ja-JP" altLang="ja-JP" sz="1015" dirty="0">
                <a:solidFill>
                  <a:srgbClr val="FF0000"/>
                </a:solidFill>
                <a:latin typeface="メイリオ" panose="020B0604030504040204" pitchFamily="50" charset="-128"/>
                <a:ea typeface="メイリオ" panose="020B0604030504040204" pitchFamily="50" charset="-128"/>
              </a:rPr>
              <a:t>（</a:t>
            </a:r>
            <a:r>
              <a:rPr lang="en-US" altLang="ja-JP" sz="1015" dirty="0">
                <a:solidFill>
                  <a:srgbClr val="FF0000"/>
                </a:solidFill>
                <a:latin typeface="メイリオ" panose="020B0604030504040204" pitchFamily="50" charset="-128"/>
                <a:ea typeface="メイリオ" panose="020B0604030504040204" pitchFamily="50" charset="-128"/>
              </a:rPr>
              <a:t>2021</a:t>
            </a:r>
            <a:r>
              <a:rPr lang="ja-JP" altLang="ja-JP" sz="1015" dirty="0">
                <a:solidFill>
                  <a:srgbClr val="FF0000"/>
                </a:solidFill>
                <a:latin typeface="メイリオ" panose="020B0604030504040204" pitchFamily="50" charset="-128"/>
                <a:ea typeface="メイリオ" panose="020B0604030504040204" pitchFamily="50" charset="-128"/>
              </a:rPr>
              <a:t>年</a:t>
            </a:r>
            <a:r>
              <a:rPr lang="en-US" altLang="ja-JP" sz="1015" dirty="0">
                <a:solidFill>
                  <a:srgbClr val="FF0000"/>
                </a:solidFill>
                <a:latin typeface="メイリオ" panose="020B0604030504040204" pitchFamily="50" charset="-128"/>
                <a:ea typeface="メイリオ" panose="020B0604030504040204" pitchFamily="50" charset="-128"/>
              </a:rPr>
              <a:t>5</a:t>
            </a:r>
            <a:r>
              <a:rPr lang="ja-JP" altLang="ja-JP" sz="1015" dirty="0">
                <a:solidFill>
                  <a:srgbClr val="FF0000"/>
                </a:solidFill>
                <a:latin typeface="メイリオ" panose="020B0604030504040204" pitchFamily="50" charset="-128"/>
                <a:ea typeface="メイリオ" panose="020B0604030504040204" pitchFamily="50" charset="-128"/>
              </a:rPr>
              <a:t>月</a:t>
            </a:r>
            <a:r>
              <a:rPr lang="en-US" altLang="ja-JP" sz="1015" dirty="0">
                <a:solidFill>
                  <a:srgbClr val="FF0000"/>
                </a:solidFill>
                <a:latin typeface="メイリオ" panose="020B0604030504040204" pitchFamily="50" charset="-128"/>
                <a:ea typeface="メイリオ" panose="020B0604030504040204" pitchFamily="50" charset="-128"/>
              </a:rPr>
              <a:t>28</a:t>
            </a:r>
            <a:r>
              <a:rPr lang="ja-JP" altLang="ja-JP" sz="1015" dirty="0">
                <a:solidFill>
                  <a:srgbClr val="FF0000"/>
                </a:solidFill>
                <a:latin typeface="メイリオ" panose="020B0604030504040204" pitchFamily="50" charset="-128"/>
                <a:ea typeface="メイリオ" panose="020B0604030504040204" pitchFamily="50" charset="-128"/>
              </a:rPr>
              <a:t>日</a:t>
            </a:r>
            <a:r>
              <a:rPr lang="ja-JP" altLang="en-US" sz="1015" dirty="0">
                <a:solidFill>
                  <a:srgbClr val="FF0000"/>
                </a:solidFill>
                <a:latin typeface="メイリオ" panose="020B0604030504040204" pitchFamily="50" charset="-128"/>
                <a:ea typeface="メイリオ" panose="020B0604030504040204" pitchFamily="50" charset="-128"/>
              </a:rPr>
              <a:t>公布）</a:t>
            </a:r>
            <a:endParaRPr lang="en-US" altLang="ja-JP" sz="1015" dirty="0">
              <a:solidFill>
                <a:srgbClr val="FF0000"/>
              </a:solidFill>
              <a:latin typeface="メイリオ" panose="020B0604030504040204" pitchFamily="50" charset="-128"/>
              <a:ea typeface="メイリオ" panose="020B0604030504040204" pitchFamily="50" charset="-128"/>
            </a:endParaRPr>
          </a:p>
        </p:txBody>
      </p:sp>
      <p:cxnSp>
        <p:nvCxnSpPr>
          <p:cNvPr id="70" name="直線コネクタ 69"/>
          <p:cNvCxnSpPr/>
          <p:nvPr/>
        </p:nvCxnSpPr>
        <p:spPr>
          <a:xfrm flipV="1">
            <a:off x="5627077" y="2192811"/>
            <a:ext cx="0" cy="70338"/>
          </a:xfrm>
          <a:prstGeom prst="line">
            <a:avLst/>
          </a:prstGeom>
          <a:ln w="73025">
            <a:headEnd type="oval"/>
            <a:tailEnd type="oval"/>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5627077" y="1988995"/>
            <a:ext cx="0" cy="240593"/>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73" name="右矢印 72"/>
          <p:cNvSpPr/>
          <p:nvPr/>
        </p:nvSpPr>
        <p:spPr>
          <a:xfrm>
            <a:off x="3446586" y="4343400"/>
            <a:ext cx="211015" cy="211015"/>
          </a:xfrm>
          <a:prstGeom prst="rightArrow">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endParaRPr lang="ja-JP" altLang="en-US" sz="1108" dirty="0">
              <a:solidFill>
                <a:sysClr val="windowText" lastClr="000000"/>
              </a:solidFill>
              <a:latin typeface="Calibri"/>
              <a:ea typeface="ＭＳ Ｐゴシック" panose="020B0600070205080204" pitchFamily="50" charset="-128"/>
            </a:endParaRPr>
          </a:p>
        </p:txBody>
      </p:sp>
      <p:cxnSp>
        <p:nvCxnSpPr>
          <p:cNvPr id="75" name="直線コネクタ 74"/>
          <p:cNvCxnSpPr/>
          <p:nvPr/>
        </p:nvCxnSpPr>
        <p:spPr>
          <a:xfrm>
            <a:off x="5205047" y="4838644"/>
            <a:ext cx="800189" cy="4370"/>
          </a:xfrm>
          <a:prstGeom prst="line">
            <a:avLst/>
          </a:prstGeom>
          <a:ln w="73025">
            <a:headEnd type="oval"/>
            <a:tailEnd type="ova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flipV="1">
            <a:off x="6075616" y="4838644"/>
            <a:ext cx="668173" cy="2874"/>
          </a:xfrm>
          <a:prstGeom prst="line">
            <a:avLst/>
          </a:prstGeom>
          <a:ln w="73025">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81" name="右矢印 80"/>
          <p:cNvSpPr/>
          <p:nvPr/>
        </p:nvSpPr>
        <p:spPr>
          <a:xfrm rot="16200000">
            <a:off x="5529030" y="3847925"/>
            <a:ext cx="587310" cy="171492"/>
          </a:xfrm>
          <a:prstGeom prst="rightArrow">
            <a:avLst/>
          </a:prstGeom>
          <a:solidFill>
            <a:schemeClr val="accent5"/>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endParaRPr lang="ja-JP" altLang="en-US" sz="1108" dirty="0">
              <a:solidFill>
                <a:sysClr val="windowText" lastClr="000000"/>
              </a:solidFill>
              <a:latin typeface="Calibri"/>
              <a:ea typeface="ＭＳ Ｐゴシック" panose="020B0600070205080204" pitchFamily="50" charset="-128"/>
            </a:endParaRPr>
          </a:p>
        </p:txBody>
      </p:sp>
      <p:sp>
        <p:nvSpPr>
          <p:cNvPr id="82" name="正方形/長方形 81"/>
          <p:cNvSpPr/>
          <p:nvPr/>
        </p:nvSpPr>
        <p:spPr>
          <a:xfrm>
            <a:off x="6500215" y="1670538"/>
            <a:ext cx="1905231" cy="4853354"/>
          </a:xfrm>
          <a:prstGeom prst="rect">
            <a:avLst/>
          </a:prstGeom>
          <a:solidFill>
            <a:schemeClr val="accent4">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endParaRPr lang="ja-JP" altLang="en-US" sz="1108" dirty="0">
              <a:solidFill>
                <a:sysClr val="windowText" lastClr="000000"/>
              </a:solidFill>
              <a:latin typeface="Calibri"/>
              <a:ea typeface="ＭＳ Ｐゴシック" panose="020B0600070205080204" pitchFamily="50" charset="-128"/>
            </a:endParaRPr>
          </a:p>
        </p:txBody>
      </p:sp>
      <p:cxnSp>
        <p:nvCxnSpPr>
          <p:cNvPr id="83" name="直線矢印コネクタ 82"/>
          <p:cNvCxnSpPr/>
          <p:nvPr/>
        </p:nvCxnSpPr>
        <p:spPr>
          <a:xfrm>
            <a:off x="5345724" y="5328138"/>
            <a:ext cx="844062" cy="0"/>
          </a:xfrm>
          <a:prstGeom prst="straightConnector1">
            <a:avLst/>
          </a:prstGeom>
          <a:ln w="34925">
            <a:tailEnd type="triangle"/>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5640792" y="4734497"/>
            <a:ext cx="289014" cy="1003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83529" indent="-83529" algn="ctr" defTabSz="872717"/>
            <a:r>
              <a:rPr lang="ja-JP" altLang="en-US" sz="923" dirty="0">
                <a:solidFill>
                  <a:prstClr val="black"/>
                </a:solidFill>
                <a:latin typeface="メイリオ" panose="020B0604030504040204" pitchFamily="50" charset="-128"/>
                <a:ea typeface="メイリオ" panose="020B0604030504040204" pitchFamily="50" charset="-128"/>
              </a:rPr>
              <a:t>（引き続き詳細論点を議論）</a:t>
            </a:r>
            <a:endParaRPr lang="en-US" altLang="ja-JP" sz="923" dirty="0">
              <a:solidFill>
                <a:prstClr val="black"/>
              </a:solidFill>
              <a:latin typeface="メイリオ" panose="020B0604030504040204" pitchFamily="50" charset="-128"/>
              <a:ea typeface="メイリオ" panose="020B0604030504040204" pitchFamily="50" charset="-128"/>
            </a:endParaRPr>
          </a:p>
        </p:txBody>
      </p:sp>
      <p:sp>
        <p:nvSpPr>
          <p:cNvPr id="85" name="右矢印 84"/>
          <p:cNvSpPr/>
          <p:nvPr/>
        </p:nvSpPr>
        <p:spPr>
          <a:xfrm>
            <a:off x="6567576" y="3043209"/>
            <a:ext cx="1837870" cy="1795434"/>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r>
              <a:rPr lang="ja-JP" altLang="en-US" sz="1662" b="1" u="sng" dirty="0">
                <a:solidFill>
                  <a:prstClr val="white"/>
                </a:solidFill>
                <a:latin typeface="Calibri"/>
                <a:ea typeface="ＭＳ Ｐゴシック" panose="020B0600070205080204" pitchFamily="50" charset="-128"/>
              </a:rPr>
              <a:t>施行まで</a:t>
            </a:r>
            <a:endParaRPr lang="en-US" altLang="ja-JP" sz="1662" b="1" u="sng" dirty="0">
              <a:solidFill>
                <a:prstClr val="white"/>
              </a:solidFill>
              <a:latin typeface="Calibri"/>
              <a:ea typeface="ＭＳ Ｐゴシック" panose="020B0600070205080204" pitchFamily="50" charset="-128"/>
            </a:endParaRPr>
          </a:p>
          <a:p>
            <a:pPr algn="ctr" defTabSz="872717"/>
            <a:r>
              <a:rPr lang="ja-JP" altLang="en-US" sz="1662" b="1" u="sng" dirty="0">
                <a:solidFill>
                  <a:prstClr val="white"/>
                </a:solidFill>
                <a:latin typeface="Calibri"/>
                <a:ea typeface="ＭＳ Ｐゴシック" panose="020B0600070205080204" pitchFamily="50" charset="-128"/>
              </a:rPr>
              <a:t>約２年</a:t>
            </a:r>
          </a:p>
        </p:txBody>
      </p:sp>
      <p:sp>
        <p:nvSpPr>
          <p:cNvPr id="69" name="正方形/長方形 68"/>
          <p:cNvSpPr/>
          <p:nvPr/>
        </p:nvSpPr>
        <p:spPr>
          <a:xfrm>
            <a:off x="7420708" y="1855418"/>
            <a:ext cx="1259943" cy="240918"/>
          </a:xfrm>
          <a:prstGeom prst="rect">
            <a:avLst/>
          </a:prstGeom>
          <a:solidFill>
            <a:schemeClr val="bg1"/>
          </a:solid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3529" indent="-83529" algn="ctr" defTabSz="872717"/>
            <a:r>
              <a:rPr lang="ja-JP" altLang="en-US" sz="923" b="1" dirty="0">
                <a:solidFill>
                  <a:prstClr val="black"/>
                </a:solidFill>
                <a:latin typeface="メイリオ" panose="020B0604030504040204" pitchFamily="50" charset="-128"/>
                <a:ea typeface="メイリオ" panose="020B0604030504040204" pitchFamily="50" charset="-128"/>
              </a:rPr>
              <a:t>医師：</a:t>
            </a:r>
            <a:r>
              <a:rPr lang="en-US" altLang="ja-JP" sz="923" b="1" dirty="0">
                <a:solidFill>
                  <a:prstClr val="black"/>
                </a:solidFill>
                <a:latin typeface="メイリオ" panose="020B0604030504040204" pitchFamily="50" charset="-128"/>
                <a:ea typeface="メイリオ" panose="020B0604030504040204" pitchFamily="50" charset="-128"/>
              </a:rPr>
              <a:t>2024.4</a:t>
            </a:r>
            <a:r>
              <a:rPr lang="ja-JP" altLang="en-US" sz="923" b="1" dirty="0">
                <a:solidFill>
                  <a:prstClr val="black"/>
                </a:solidFill>
                <a:latin typeface="メイリオ" panose="020B0604030504040204" pitchFamily="50" charset="-128"/>
                <a:ea typeface="メイリオ" panose="020B0604030504040204" pitchFamily="50" charset="-128"/>
              </a:rPr>
              <a:t>施行</a:t>
            </a:r>
            <a:endParaRPr lang="ja-JP" altLang="ja-JP" sz="923" b="1" dirty="0">
              <a:solidFill>
                <a:prstClr val="black"/>
              </a:solidFill>
              <a:latin typeface="メイリオ" panose="020B0604030504040204" pitchFamily="50" charset="-128"/>
              <a:ea typeface="メイリオ" panose="020B0604030504040204" pitchFamily="50" charset="-128"/>
            </a:endParaRPr>
          </a:p>
        </p:txBody>
      </p:sp>
      <p:sp>
        <p:nvSpPr>
          <p:cNvPr id="60" name="正方形/長方形 59"/>
          <p:cNvSpPr/>
          <p:nvPr/>
        </p:nvSpPr>
        <p:spPr>
          <a:xfrm>
            <a:off x="4581074" y="5117125"/>
            <a:ext cx="905327" cy="43293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83529" indent="-83529" algn="ctr" defTabSz="872717"/>
            <a:r>
              <a:rPr lang="ja-JP" altLang="en-US" sz="969" dirty="0">
                <a:solidFill>
                  <a:prstClr val="black"/>
                </a:solidFill>
                <a:latin typeface="メイリオ" panose="020B0604030504040204" pitchFamily="50" charset="-128"/>
                <a:ea typeface="メイリオ" panose="020B0604030504040204" pitchFamily="50" charset="-128"/>
              </a:rPr>
              <a:t>中間</a:t>
            </a:r>
            <a:endParaRPr lang="en-US" altLang="ja-JP" sz="969" dirty="0">
              <a:solidFill>
                <a:prstClr val="black"/>
              </a:solidFill>
              <a:latin typeface="メイリオ" panose="020B0604030504040204" pitchFamily="50" charset="-128"/>
              <a:ea typeface="メイリオ" panose="020B0604030504040204" pitchFamily="50" charset="-128"/>
            </a:endParaRPr>
          </a:p>
          <a:p>
            <a:pPr marL="83529" indent="-83529" algn="ctr" defTabSz="872717"/>
            <a:r>
              <a:rPr lang="ja-JP" altLang="en-US" sz="969" dirty="0">
                <a:solidFill>
                  <a:prstClr val="black"/>
                </a:solidFill>
                <a:latin typeface="メイリオ" panose="020B0604030504040204" pitchFamily="50" charset="-128"/>
                <a:ea typeface="メイリオ" panose="020B0604030504040204" pitchFamily="50" charset="-128"/>
              </a:rPr>
              <a:t>とりまとめ</a:t>
            </a:r>
            <a:endParaRPr lang="ja-JP" altLang="ja-JP" sz="969" dirty="0">
              <a:solidFill>
                <a:prstClr val="black"/>
              </a:solidFill>
              <a:latin typeface="メイリオ" panose="020B0604030504040204" pitchFamily="50" charset="-128"/>
              <a:ea typeface="メイリオ" panose="020B0604030504040204" pitchFamily="50" charset="-128"/>
            </a:endParaRPr>
          </a:p>
        </p:txBody>
      </p:sp>
      <p:cxnSp>
        <p:nvCxnSpPr>
          <p:cNvPr id="66" name="直線コネクタ 65"/>
          <p:cNvCxnSpPr/>
          <p:nvPr/>
        </p:nvCxnSpPr>
        <p:spPr>
          <a:xfrm flipV="1">
            <a:off x="4185138" y="6262383"/>
            <a:ext cx="1054731" cy="6094"/>
          </a:xfrm>
          <a:prstGeom prst="line">
            <a:avLst/>
          </a:prstGeom>
          <a:ln w="73025">
            <a:headEnd type="oval"/>
            <a:tailEnd type="oval"/>
          </a:ln>
        </p:spPr>
        <p:style>
          <a:lnRef idx="1">
            <a:schemeClr val="accent1"/>
          </a:lnRef>
          <a:fillRef idx="0">
            <a:schemeClr val="accent1"/>
          </a:fillRef>
          <a:effectRef idx="0">
            <a:schemeClr val="accent1"/>
          </a:effectRef>
          <a:fontRef idx="minor">
            <a:schemeClr val="tx1"/>
          </a:fontRef>
        </p:style>
      </p:cxnSp>
      <p:sp>
        <p:nvSpPr>
          <p:cNvPr id="71" name="正方形/長方形 70"/>
          <p:cNvSpPr/>
          <p:nvPr/>
        </p:nvSpPr>
        <p:spPr>
          <a:xfrm>
            <a:off x="3318095" y="6342471"/>
            <a:ext cx="1664678" cy="251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3529" indent="-83529" algn="ctr" defTabSz="872717"/>
            <a:r>
              <a:rPr lang="en-US" altLang="ja-JP" sz="923" dirty="0">
                <a:solidFill>
                  <a:prstClr val="black"/>
                </a:solidFill>
                <a:latin typeface="メイリオ" panose="020B0604030504040204" pitchFamily="50" charset="-128"/>
                <a:ea typeface="メイリオ" panose="020B0604030504040204" pitchFamily="50" charset="-128"/>
              </a:rPr>
              <a:t>2019.10</a:t>
            </a:r>
            <a:endParaRPr lang="ja-JP" altLang="ja-JP" sz="923" dirty="0">
              <a:solidFill>
                <a:prstClr val="black"/>
              </a:solidFill>
              <a:latin typeface="メイリオ" panose="020B0604030504040204" pitchFamily="50" charset="-128"/>
              <a:ea typeface="メイリオ" panose="020B0604030504040204" pitchFamily="50" charset="-128"/>
            </a:endParaRPr>
          </a:p>
        </p:txBody>
      </p:sp>
      <p:sp>
        <p:nvSpPr>
          <p:cNvPr id="74" name="正方形/長方形 73"/>
          <p:cNvSpPr/>
          <p:nvPr/>
        </p:nvSpPr>
        <p:spPr>
          <a:xfrm>
            <a:off x="4314093" y="6342471"/>
            <a:ext cx="1664678" cy="251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3529" indent="-83529" algn="ctr" defTabSz="872717"/>
            <a:r>
              <a:rPr lang="en-US" altLang="ja-JP" sz="923" dirty="0">
                <a:solidFill>
                  <a:prstClr val="black"/>
                </a:solidFill>
                <a:latin typeface="メイリオ" panose="020B0604030504040204" pitchFamily="50" charset="-128"/>
                <a:ea typeface="メイリオ" panose="020B0604030504040204" pitchFamily="50" charset="-128"/>
              </a:rPr>
              <a:t>2020.12</a:t>
            </a:r>
            <a:endParaRPr lang="ja-JP" altLang="ja-JP" sz="923" dirty="0">
              <a:solidFill>
                <a:prstClr val="black"/>
              </a:solidFill>
              <a:latin typeface="メイリオ" panose="020B0604030504040204" pitchFamily="50" charset="-128"/>
              <a:ea typeface="メイリオ" panose="020B0604030504040204" pitchFamily="50" charset="-128"/>
            </a:endParaRPr>
          </a:p>
        </p:txBody>
      </p:sp>
      <p:sp>
        <p:nvSpPr>
          <p:cNvPr id="77" name="正方形/長方形 76"/>
          <p:cNvSpPr/>
          <p:nvPr/>
        </p:nvSpPr>
        <p:spPr>
          <a:xfrm>
            <a:off x="3305908" y="5679831"/>
            <a:ext cx="2980313" cy="448616"/>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2717"/>
            <a:r>
              <a:rPr lang="ja-JP" altLang="en-US" sz="1108" b="1" dirty="0">
                <a:solidFill>
                  <a:prstClr val="black"/>
                </a:solidFill>
                <a:latin typeface="メイリオ" panose="020B0604030504040204" pitchFamily="50" charset="-128"/>
                <a:ea typeface="メイリオ" panose="020B0604030504040204" pitchFamily="50" charset="-128"/>
              </a:rPr>
              <a:t>医師の働き方改革を進めるためのタスク・シフト／シェアの推進に関する検討会</a:t>
            </a:r>
            <a:endParaRPr lang="en-US" altLang="ja-JP" sz="1015" dirty="0">
              <a:solidFill>
                <a:prstClr val="black"/>
              </a:solidFill>
              <a:latin typeface="メイリオ" panose="020B0604030504040204" pitchFamily="50" charset="-128"/>
              <a:ea typeface="メイリオ" panose="020B0604030504040204" pitchFamily="50" charset="-128"/>
            </a:endParaRPr>
          </a:p>
        </p:txBody>
      </p:sp>
      <p:sp>
        <p:nvSpPr>
          <p:cNvPr id="79" name="正方形/長方形 78"/>
          <p:cNvSpPr/>
          <p:nvPr/>
        </p:nvSpPr>
        <p:spPr>
          <a:xfrm>
            <a:off x="5389618" y="6165304"/>
            <a:ext cx="870507" cy="216167"/>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83529" indent="-83529" algn="ctr" defTabSz="872717"/>
            <a:r>
              <a:rPr lang="ja-JP" altLang="en-US" sz="969" dirty="0">
                <a:solidFill>
                  <a:prstClr val="black"/>
                </a:solidFill>
                <a:latin typeface="メイリオ" panose="020B0604030504040204" pitchFamily="50" charset="-128"/>
                <a:ea typeface="メイリオ" panose="020B0604030504040204" pitchFamily="50" charset="-128"/>
              </a:rPr>
              <a:t>議論の整理</a:t>
            </a:r>
            <a:endParaRPr lang="ja-JP" altLang="ja-JP" sz="969" dirty="0">
              <a:solidFill>
                <a:prstClr val="black"/>
              </a:solidFill>
              <a:latin typeface="メイリオ" panose="020B0604030504040204" pitchFamily="50" charset="-128"/>
              <a:ea typeface="メイリオ" panose="020B0604030504040204" pitchFamily="50" charset="-128"/>
            </a:endParaRPr>
          </a:p>
        </p:txBody>
      </p:sp>
      <p:sp>
        <p:nvSpPr>
          <p:cNvPr id="67" name="スライド番号プレースホルダー 2"/>
          <p:cNvSpPr txBox="1">
            <a:spLocks/>
          </p:cNvSpPr>
          <p:nvPr/>
        </p:nvSpPr>
        <p:spPr>
          <a:xfrm>
            <a:off x="8645538" y="6525692"/>
            <a:ext cx="498462" cy="332308"/>
          </a:xfrm>
          <a:prstGeom prst="rect">
            <a:avLst/>
          </a:prstGeom>
        </p:spPr>
        <p:txBody>
          <a:bodyPr vert="horz" lIns="80559" tIns="40280" rIns="80559" bIns="40280" rtlCol="0" anchor="ctr"/>
          <a:lstStyle>
            <a:defPPr>
              <a:defRPr lang="ja-JP"/>
            </a:defPPr>
            <a:lvl1pPr marL="0" algn="r" defTabSz="872722" rtl="0" eaLnBrk="1" latinLnBrk="0" hangingPunct="1">
              <a:defRPr kumimoji="1" sz="2167" kern="1200">
                <a:solidFill>
                  <a:schemeClr val="tx1">
                    <a:tint val="75000"/>
                  </a:schemeClr>
                </a:solidFill>
                <a:latin typeface="ＭＳ ゴシック" panose="020B0609070205080204" pitchFamily="49" charset="-128"/>
                <a:ea typeface="ＭＳ ゴシック" panose="020B0609070205080204" pitchFamily="49" charset="-128"/>
                <a:cs typeface="+mn-cs"/>
              </a:defRPr>
            </a:lvl1pPr>
            <a:lvl2pPr marL="436361" algn="l" defTabSz="872722" rtl="0" eaLnBrk="1" latinLnBrk="0" hangingPunct="1">
              <a:defRPr kumimoji="1" sz="1800" kern="1200">
                <a:solidFill>
                  <a:schemeClr val="tx1"/>
                </a:solidFill>
                <a:latin typeface="+mn-lt"/>
                <a:ea typeface="+mn-ea"/>
                <a:cs typeface="+mn-cs"/>
              </a:defRPr>
            </a:lvl2pPr>
            <a:lvl3pPr marL="872722" algn="l" defTabSz="872722" rtl="0" eaLnBrk="1" latinLnBrk="0" hangingPunct="1">
              <a:defRPr kumimoji="1" sz="1800" kern="1200">
                <a:solidFill>
                  <a:schemeClr val="tx1"/>
                </a:solidFill>
                <a:latin typeface="+mn-lt"/>
                <a:ea typeface="+mn-ea"/>
                <a:cs typeface="+mn-cs"/>
              </a:defRPr>
            </a:lvl3pPr>
            <a:lvl4pPr marL="1309083" algn="l" defTabSz="872722" rtl="0" eaLnBrk="1" latinLnBrk="0" hangingPunct="1">
              <a:defRPr kumimoji="1" sz="1800" kern="1200">
                <a:solidFill>
                  <a:schemeClr val="tx1"/>
                </a:solidFill>
                <a:latin typeface="+mn-lt"/>
                <a:ea typeface="+mn-ea"/>
                <a:cs typeface="+mn-cs"/>
              </a:defRPr>
            </a:lvl4pPr>
            <a:lvl5pPr marL="1745445" algn="l" defTabSz="872722" rtl="0" eaLnBrk="1" latinLnBrk="0" hangingPunct="1">
              <a:defRPr kumimoji="1" sz="1800" kern="1200">
                <a:solidFill>
                  <a:schemeClr val="tx1"/>
                </a:solidFill>
                <a:latin typeface="+mn-lt"/>
                <a:ea typeface="+mn-ea"/>
                <a:cs typeface="+mn-cs"/>
              </a:defRPr>
            </a:lvl5pPr>
            <a:lvl6pPr marL="2181806" algn="l" defTabSz="872722" rtl="0" eaLnBrk="1" latinLnBrk="0" hangingPunct="1">
              <a:defRPr kumimoji="1" sz="1800" kern="1200">
                <a:solidFill>
                  <a:schemeClr val="tx1"/>
                </a:solidFill>
                <a:latin typeface="+mn-lt"/>
                <a:ea typeface="+mn-ea"/>
                <a:cs typeface="+mn-cs"/>
              </a:defRPr>
            </a:lvl6pPr>
            <a:lvl7pPr marL="2618167" algn="l" defTabSz="872722" rtl="0" eaLnBrk="1" latinLnBrk="0" hangingPunct="1">
              <a:defRPr kumimoji="1" sz="1800" kern="1200">
                <a:solidFill>
                  <a:schemeClr val="tx1"/>
                </a:solidFill>
                <a:latin typeface="+mn-lt"/>
                <a:ea typeface="+mn-ea"/>
                <a:cs typeface="+mn-cs"/>
              </a:defRPr>
            </a:lvl7pPr>
            <a:lvl8pPr marL="3054529" algn="l" defTabSz="872722" rtl="0" eaLnBrk="1" latinLnBrk="0" hangingPunct="1">
              <a:defRPr kumimoji="1" sz="1800" kern="1200">
                <a:solidFill>
                  <a:schemeClr val="tx1"/>
                </a:solidFill>
                <a:latin typeface="+mn-lt"/>
                <a:ea typeface="+mn-ea"/>
                <a:cs typeface="+mn-cs"/>
              </a:defRPr>
            </a:lvl8pPr>
            <a:lvl9pPr marL="3490890" algn="l" defTabSz="872722" rtl="0" eaLnBrk="1" latinLnBrk="0" hangingPunct="1">
              <a:defRPr kumimoji="1" sz="1800" kern="1200">
                <a:solidFill>
                  <a:schemeClr val="tx1"/>
                </a:solidFill>
                <a:latin typeface="+mn-lt"/>
                <a:ea typeface="+mn-ea"/>
                <a:cs typeface="+mn-cs"/>
              </a:defRPr>
            </a:lvl9pPr>
          </a:lstStyle>
          <a:p>
            <a:pPr defTabSz="805610"/>
            <a:fld id="{32927FFD-3D24-4EC2-AEC8-E83A8D96C0AC}" type="slidenum">
              <a:rPr lang="ja-JP" altLang="en-US" sz="2000">
                <a:solidFill>
                  <a:prstClr val="black">
                    <a:tint val="75000"/>
                  </a:prstClr>
                </a:solidFill>
              </a:rPr>
              <a:pPr defTabSz="805610"/>
              <a:t>2</a:t>
            </a:fld>
            <a:endParaRPr lang="ja-JP" altLang="en-US" sz="2000" dirty="0">
              <a:solidFill>
                <a:prstClr val="black">
                  <a:tint val="75000"/>
                </a:prstClr>
              </a:solidFill>
            </a:endParaRPr>
          </a:p>
        </p:txBody>
      </p:sp>
      <p:pic>
        <p:nvPicPr>
          <p:cNvPr id="84" name="図 83"/>
          <p:cNvPicPr>
            <a:picLocks noChangeAspect="1"/>
          </p:cNvPicPr>
          <p:nvPr/>
        </p:nvPicPr>
        <p:blipFill>
          <a:blip r:embed="rId3"/>
          <a:stretch>
            <a:fillRect/>
          </a:stretch>
        </p:blipFill>
        <p:spPr>
          <a:xfrm>
            <a:off x="6422256" y="82688"/>
            <a:ext cx="2610975" cy="654750"/>
          </a:xfrm>
          <a:prstGeom prst="rect">
            <a:avLst/>
          </a:prstGeom>
        </p:spPr>
      </p:pic>
    </p:spTree>
    <p:extLst>
      <p:ext uri="{BB962C8B-B14F-4D97-AF65-F5344CB8AC3E}">
        <p14:creationId xmlns:p14="http://schemas.microsoft.com/office/powerpoint/2010/main" val="5586467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a:extLst>
              <a:ext uri="{FF2B5EF4-FFF2-40B4-BE49-F238E27FC236}">
                <a16:creationId xmlns:a16="http://schemas.microsoft.com/office/drawing/2014/main" id="{ADB3BB4D-4CDD-4841-BD73-CF55AE0C8C33}"/>
              </a:ext>
            </a:extLst>
          </p:cNvPr>
          <p:cNvSpPr/>
          <p:nvPr/>
        </p:nvSpPr>
        <p:spPr>
          <a:xfrm>
            <a:off x="6450016" y="873116"/>
            <a:ext cx="2412948" cy="376158"/>
          </a:xfrm>
          <a:prstGeom prst="rect">
            <a:avLst/>
          </a:prstGeom>
          <a:solidFill>
            <a:schemeClr val="bg1"/>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メイリオ"/>
              <a:cs typeface="+mn-cs"/>
            </a:endParaRPr>
          </a:p>
        </p:txBody>
      </p:sp>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118715" y="6217892"/>
            <a:ext cx="2057400" cy="337038"/>
          </a:xfrm>
        </p:spPr>
        <p:txBody>
          <a:bodyPr/>
          <a:lstStyle/>
          <a:p>
            <a:endParaRPr kumimoji="1" lang="en-US" altLang="ja-JP" dirty="0"/>
          </a:p>
          <a:p>
            <a:fld id="{19AC94B0-2C1D-4AD1-BD0C-DA85CCB53EA9}" type="slidenum">
              <a:rPr kumimoji="1" lang="ja-JP" altLang="en-US" smtClean="0"/>
              <a:t>20</a:t>
            </a:fld>
            <a:endParaRPr kumimoji="1" lang="ja-JP" altLang="en-US" dirty="0"/>
          </a:p>
        </p:txBody>
      </p:sp>
      <p:sp>
        <p:nvSpPr>
          <p:cNvPr id="8" name="テキスト ボックス 7">
            <a:extLst>
              <a:ext uri="{FF2B5EF4-FFF2-40B4-BE49-F238E27FC236}">
                <a16:creationId xmlns:a16="http://schemas.microsoft.com/office/drawing/2014/main" id="{CBF27663-4FCB-403F-A8BA-3BC24D753FDA}"/>
              </a:ext>
            </a:extLst>
          </p:cNvPr>
          <p:cNvSpPr txBox="1"/>
          <p:nvPr/>
        </p:nvSpPr>
        <p:spPr>
          <a:xfrm>
            <a:off x="62933" y="864087"/>
            <a:ext cx="4797085" cy="348109"/>
          </a:xfrm>
          <a:prstGeom prst="rect">
            <a:avLst/>
          </a:prstGeom>
          <a:noFill/>
        </p:spPr>
        <p:txBody>
          <a:bodyPr wrap="square">
            <a:spAutoFit/>
          </a:bodyPr>
          <a:lstStyle/>
          <a:p>
            <a:r>
              <a:rPr lang="ja-JP" altLang="en-US" sz="1662" dirty="0">
                <a:latin typeface="HGP創英角ｺﾞｼｯｸUB" panose="020B0900000000000000" pitchFamily="50" charset="-128"/>
                <a:ea typeface="HGP創英角ｺﾞｼｯｸUB" panose="020B0900000000000000" pitchFamily="50" charset="-128"/>
              </a:rPr>
              <a:t>■</a:t>
            </a:r>
            <a:r>
              <a:rPr lang="en-US" altLang="ja-JP" sz="1662" dirty="0">
                <a:latin typeface="HGP創英角ｺﾞｼｯｸUB" panose="020B0900000000000000" pitchFamily="50" charset="-128"/>
                <a:ea typeface="HGP創英角ｺﾞｼｯｸUB" panose="020B0900000000000000" pitchFamily="50" charset="-128"/>
              </a:rPr>
              <a:t>2024</a:t>
            </a:r>
            <a:r>
              <a:rPr lang="ja-JP" altLang="en-US" sz="1662" dirty="0">
                <a:latin typeface="HGP創英角ｺﾞｼｯｸUB" panose="020B0900000000000000" pitchFamily="50" charset="-128"/>
                <a:ea typeface="HGP創英角ｺﾞｼｯｸUB" panose="020B0900000000000000" pitchFamily="50" charset="-128"/>
              </a:rPr>
              <a:t>年</a:t>
            </a:r>
            <a:r>
              <a:rPr lang="en-US" altLang="ja-JP" sz="1662" dirty="0">
                <a:latin typeface="HGP創英角ｺﾞｼｯｸUB" panose="020B0900000000000000" pitchFamily="50" charset="-128"/>
                <a:ea typeface="HGP創英角ｺﾞｼｯｸUB" panose="020B0900000000000000" pitchFamily="50" charset="-128"/>
              </a:rPr>
              <a:t>4</a:t>
            </a:r>
            <a:r>
              <a:rPr lang="ja-JP" altLang="en-US" sz="1662" dirty="0">
                <a:latin typeface="HGP創英角ｺﾞｼｯｸUB" panose="020B0900000000000000" pitchFamily="50" charset="-128"/>
                <a:ea typeface="HGP創英角ｺﾞｼｯｸUB" panose="020B0900000000000000" pitchFamily="50" charset="-128"/>
              </a:rPr>
              <a:t>月に向けたスケジュール</a:t>
            </a:r>
          </a:p>
        </p:txBody>
      </p:sp>
      <p:sp>
        <p:nvSpPr>
          <p:cNvPr id="13" name="テキスト ボックス 12">
            <a:extLst>
              <a:ext uri="{FF2B5EF4-FFF2-40B4-BE49-F238E27FC236}">
                <a16:creationId xmlns:a16="http://schemas.microsoft.com/office/drawing/2014/main" id="{869AC7B3-69C0-4D28-89D9-2BB5FAED39CC}"/>
              </a:ext>
            </a:extLst>
          </p:cNvPr>
          <p:cNvSpPr txBox="1"/>
          <p:nvPr/>
        </p:nvSpPr>
        <p:spPr>
          <a:xfrm>
            <a:off x="2908209" y="6538512"/>
            <a:ext cx="5494500" cy="262829"/>
          </a:xfrm>
          <a:prstGeom prst="rect">
            <a:avLst/>
          </a:prstGeom>
          <a:solidFill>
            <a:schemeClr val="bg1"/>
          </a:solidFill>
        </p:spPr>
        <p:txBody>
          <a:bodyPr wrap="square">
            <a:spAutoFit/>
          </a:bodyPr>
          <a:lstStyle/>
          <a:p>
            <a:r>
              <a:rPr lang="ja-JP" altLang="en-US" sz="1108" dirty="0">
                <a:latin typeface="游ゴシック" panose="020B0400000000000000" pitchFamily="50" charset="-128"/>
                <a:ea typeface="游ゴシック" panose="020B0400000000000000" pitchFamily="50" charset="-128"/>
              </a:rPr>
              <a:t>「第</a:t>
            </a:r>
            <a:r>
              <a:rPr lang="en-US" altLang="ja-JP" sz="1108" dirty="0">
                <a:latin typeface="游ゴシック" panose="020B0400000000000000" pitchFamily="50" charset="-128"/>
                <a:ea typeface="游ゴシック" panose="020B0400000000000000" pitchFamily="50" charset="-128"/>
              </a:rPr>
              <a:t>12</a:t>
            </a:r>
            <a:r>
              <a:rPr lang="ja-JP" altLang="en-US" sz="1108" dirty="0">
                <a:latin typeface="游ゴシック" panose="020B0400000000000000" pitchFamily="50" charset="-128"/>
                <a:ea typeface="游ゴシック" panose="020B0400000000000000" pitchFamily="50" charset="-128"/>
              </a:rPr>
              <a:t>回医師の働き方改革の推進に関する検討会　資料（令和３年７月）」より</a:t>
            </a:r>
            <a:endParaRPr lang="ja-JP" altLang="en-US" sz="1108" dirty="0"/>
          </a:p>
        </p:txBody>
      </p:sp>
      <p:cxnSp>
        <p:nvCxnSpPr>
          <p:cNvPr id="9" name="直線コネクタ 8">
            <a:extLst>
              <a:ext uri="{FF2B5EF4-FFF2-40B4-BE49-F238E27FC236}">
                <a16:creationId xmlns:a16="http://schemas.microsoft.com/office/drawing/2014/main" id="{60865808-1503-42BE-AAAD-B1AA4ED7B7D8}"/>
              </a:ext>
            </a:extLst>
          </p:cNvPr>
          <p:cNvCxnSpPr>
            <a:cxnSpLocks/>
          </p:cNvCxnSpPr>
          <p:nvPr/>
        </p:nvCxnSpPr>
        <p:spPr>
          <a:xfrm>
            <a:off x="3929414" y="1149975"/>
            <a:ext cx="0" cy="4944996"/>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11" name="テキスト ボックス 10">
            <a:extLst>
              <a:ext uri="{FF2B5EF4-FFF2-40B4-BE49-F238E27FC236}">
                <a16:creationId xmlns:a16="http://schemas.microsoft.com/office/drawing/2014/main" id="{C434EF07-3E12-4E88-8A19-3440858F0125}"/>
              </a:ext>
            </a:extLst>
          </p:cNvPr>
          <p:cNvSpPr txBox="1"/>
          <p:nvPr/>
        </p:nvSpPr>
        <p:spPr>
          <a:xfrm>
            <a:off x="1834224" y="5124037"/>
            <a:ext cx="2938935" cy="234360"/>
          </a:xfrm>
          <a:prstGeom prst="rect">
            <a:avLst/>
          </a:prstGeom>
          <a:solidFill>
            <a:schemeClr val="bg1"/>
          </a:solidFill>
        </p:spPr>
        <p:txBody>
          <a:bodyPr wrap="square" rtlCol="0">
            <a:spAutoFit/>
          </a:bodyPr>
          <a:lstStyle/>
          <a:p>
            <a:pPr defTabSz="389586">
              <a:defRPr/>
            </a:pPr>
            <a:r>
              <a:rPr kumimoji="0" lang="en-US" altLang="ja-JP" sz="923" dirty="0">
                <a:solidFill>
                  <a:prstClr val="black"/>
                </a:solidFill>
                <a:latin typeface="Meiryo UI" panose="020B0604030504040204" pitchFamily="50" charset="-128"/>
                <a:ea typeface="Meiryo UI" panose="020B0604030504040204" pitchFamily="50" charset="-128"/>
              </a:rPr>
              <a:t>※</a:t>
            </a:r>
            <a:r>
              <a:rPr kumimoji="0" lang="ja-JP" altLang="en-US" sz="923" dirty="0">
                <a:solidFill>
                  <a:prstClr val="black"/>
                </a:solidFill>
                <a:latin typeface="Meiryo UI" panose="020B0604030504040204" pitchFamily="50" charset="-128"/>
                <a:ea typeface="Meiryo UI" panose="020B0604030504040204" pitchFamily="50" charset="-128"/>
              </a:rPr>
              <a:t>開始年限は、臨床研修部会等において検討</a:t>
            </a:r>
          </a:p>
        </p:txBody>
      </p:sp>
      <p:cxnSp>
        <p:nvCxnSpPr>
          <p:cNvPr id="12" name="直線コネクタ 11">
            <a:extLst>
              <a:ext uri="{FF2B5EF4-FFF2-40B4-BE49-F238E27FC236}">
                <a16:creationId xmlns:a16="http://schemas.microsoft.com/office/drawing/2014/main" id="{89370DF5-D772-48B8-AEAA-ED29883ECB54}"/>
              </a:ext>
            </a:extLst>
          </p:cNvPr>
          <p:cNvCxnSpPr>
            <a:cxnSpLocks/>
          </p:cNvCxnSpPr>
          <p:nvPr/>
        </p:nvCxnSpPr>
        <p:spPr>
          <a:xfrm>
            <a:off x="1574246" y="1149975"/>
            <a:ext cx="0" cy="4913623"/>
          </a:xfrm>
          <a:prstGeom prst="line">
            <a:avLst/>
          </a:prstGeom>
          <a:ln>
            <a:solidFill>
              <a:schemeClr val="bg1">
                <a:lumMod val="50000"/>
              </a:schemeClr>
            </a:solidFill>
          </a:ln>
        </p:spPr>
        <p:style>
          <a:lnRef idx="1">
            <a:schemeClr val="dk1"/>
          </a:lnRef>
          <a:fillRef idx="0">
            <a:schemeClr val="dk1"/>
          </a:fillRef>
          <a:effectRef idx="0">
            <a:schemeClr val="dk1"/>
          </a:effectRef>
          <a:fontRef idx="minor">
            <a:schemeClr val="tx1"/>
          </a:fontRef>
        </p:style>
      </p:cxnSp>
      <p:cxnSp>
        <p:nvCxnSpPr>
          <p:cNvPr id="14" name="直線コネクタ 13">
            <a:extLst>
              <a:ext uri="{FF2B5EF4-FFF2-40B4-BE49-F238E27FC236}">
                <a16:creationId xmlns:a16="http://schemas.microsoft.com/office/drawing/2014/main" id="{7E52EB5B-7482-4E7B-AF27-95396494A0CB}"/>
              </a:ext>
            </a:extLst>
          </p:cNvPr>
          <p:cNvCxnSpPr>
            <a:cxnSpLocks/>
          </p:cNvCxnSpPr>
          <p:nvPr/>
        </p:nvCxnSpPr>
        <p:spPr>
          <a:xfrm flipH="1">
            <a:off x="6414843" y="885251"/>
            <a:ext cx="1" cy="5178348"/>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
        <p:nvSpPr>
          <p:cNvPr id="15" name="ホームベース 123">
            <a:extLst>
              <a:ext uri="{FF2B5EF4-FFF2-40B4-BE49-F238E27FC236}">
                <a16:creationId xmlns:a16="http://schemas.microsoft.com/office/drawing/2014/main" id="{E0ECA7DE-96DF-4D7D-A165-FDA8385409E6}"/>
              </a:ext>
            </a:extLst>
          </p:cNvPr>
          <p:cNvSpPr/>
          <p:nvPr/>
        </p:nvSpPr>
        <p:spPr>
          <a:xfrm>
            <a:off x="1933394" y="3673568"/>
            <a:ext cx="4633300" cy="717839"/>
          </a:xfrm>
          <a:prstGeom prst="homePlate">
            <a:avLst>
              <a:gd name="adj" fmla="val 27401"/>
            </a:avLst>
          </a:prstGeom>
          <a:gradFill flip="none"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0800000" scaled="1"/>
            <a:tileRect/>
          </a:gradFill>
        </p:spPr>
        <p:style>
          <a:lnRef idx="1">
            <a:schemeClr val="accent1"/>
          </a:lnRef>
          <a:fillRef idx="2">
            <a:schemeClr val="accent1"/>
          </a:fillRef>
          <a:effectRef idx="1">
            <a:schemeClr val="accent1"/>
          </a:effectRef>
          <a:fontRef idx="minor">
            <a:schemeClr val="dk1"/>
          </a:fontRef>
        </p:style>
        <p:txBody>
          <a:bodyPr rtlCol="0" anchor="ctr"/>
          <a:lstStyle/>
          <a:p>
            <a:pPr defTabSz="389586">
              <a:defRPr/>
            </a:pPr>
            <a:r>
              <a:rPr kumimoji="0" lang="ja-JP" altLang="en-US" sz="1292" b="1" dirty="0">
                <a:solidFill>
                  <a:prstClr val="black"/>
                </a:solidFill>
                <a:latin typeface="Meiryo UI" panose="020B0604030504040204" pitchFamily="50" charset="-128"/>
                <a:ea typeface="Meiryo UI" panose="020B0604030504040204" pitchFamily="50" charset="-128"/>
              </a:rPr>
              <a:t>　　　　　　　　　　都道府県による特例水準対象医療機関の指定</a:t>
            </a:r>
            <a:endParaRPr kumimoji="0" lang="en-US" altLang="ja-JP" sz="1292" b="1" dirty="0">
              <a:solidFill>
                <a:prstClr val="black"/>
              </a:solidFill>
              <a:latin typeface="Meiryo UI" panose="020B0604030504040204" pitchFamily="50" charset="-128"/>
              <a:ea typeface="Meiryo UI" panose="020B0604030504040204" pitchFamily="50" charset="-128"/>
            </a:endParaRPr>
          </a:p>
          <a:p>
            <a:pPr defTabSz="389586">
              <a:defRPr/>
            </a:pPr>
            <a:r>
              <a:rPr kumimoji="0" lang="ja-JP" altLang="en-US" sz="1200" dirty="0">
                <a:solidFill>
                  <a:prstClr val="black"/>
                </a:solidFill>
                <a:latin typeface="Meiryo UI" panose="020B0604030504040204" pitchFamily="50" charset="-128"/>
                <a:ea typeface="Meiryo UI" panose="020B0604030504040204" pitchFamily="50" charset="-128"/>
              </a:rPr>
              <a:t>　　　　　　　　　　　　　　　　　　（医療機関からの申請）</a:t>
            </a:r>
            <a:endParaRPr kumimoji="0" lang="en-US" altLang="ja-JP" sz="1200" dirty="0">
              <a:solidFill>
                <a:prstClr val="black"/>
              </a:solidFill>
              <a:latin typeface="Meiryo UI" panose="020B0604030504040204" pitchFamily="50" charset="-128"/>
              <a:ea typeface="Meiryo UI" panose="020B0604030504040204" pitchFamily="50" charset="-128"/>
            </a:endParaRPr>
          </a:p>
          <a:p>
            <a:pPr algn="ctr" defTabSz="389586">
              <a:defRPr/>
            </a:pPr>
            <a:endParaRPr kumimoji="0" lang="en-US" altLang="ja-JP" sz="923" dirty="0">
              <a:solidFill>
                <a:prstClr val="black"/>
              </a:solidFill>
              <a:latin typeface="Meiryo UI" panose="020B0604030504040204" pitchFamily="50" charset="-128"/>
              <a:ea typeface="Meiryo UI" panose="020B0604030504040204" pitchFamily="50" charset="-128"/>
            </a:endParaRPr>
          </a:p>
          <a:p>
            <a:pPr algn="ctr" defTabSz="389586">
              <a:defRPr/>
            </a:pPr>
            <a:r>
              <a:rPr kumimoji="0" lang="ja-JP" altLang="en-US" sz="969" dirty="0">
                <a:solidFill>
                  <a:prstClr val="black"/>
                </a:solidFill>
                <a:latin typeface="Meiryo UI" panose="020B0604030504040204" pitchFamily="50" charset="-128"/>
                <a:ea typeface="Meiryo UI" panose="020B0604030504040204" pitchFamily="50" charset="-128"/>
              </a:rPr>
              <a:t>　　　　　　　　　　　　</a:t>
            </a:r>
            <a:r>
              <a:rPr kumimoji="0" lang="ja-JP" altLang="en-US" sz="969" u="sng" dirty="0">
                <a:solidFill>
                  <a:prstClr val="black"/>
                </a:solidFill>
                <a:latin typeface="Meiryo UI" panose="020B0604030504040204" pitchFamily="50" charset="-128"/>
                <a:ea typeface="Meiryo UI" panose="020B0604030504040204" pitchFamily="50" charset="-128"/>
              </a:rPr>
              <a:t>地域医療への影響等を踏まえた都道府県の判断</a:t>
            </a:r>
          </a:p>
        </p:txBody>
      </p:sp>
      <p:cxnSp>
        <p:nvCxnSpPr>
          <p:cNvPr id="16" name="直線矢印コネクタ 15">
            <a:extLst>
              <a:ext uri="{FF2B5EF4-FFF2-40B4-BE49-F238E27FC236}">
                <a16:creationId xmlns:a16="http://schemas.microsoft.com/office/drawing/2014/main" id="{6371C66C-5BD9-4DFF-BF99-B6294E83F9BD}"/>
              </a:ext>
            </a:extLst>
          </p:cNvPr>
          <p:cNvCxnSpPr>
            <a:cxnSpLocks/>
          </p:cNvCxnSpPr>
          <p:nvPr/>
        </p:nvCxnSpPr>
        <p:spPr>
          <a:xfrm>
            <a:off x="78145" y="1472704"/>
            <a:ext cx="8989747"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下矢印 37">
            <a:extLst>
              <a:ext uri="{FF2B5EF4-FFF2-40B4-BE49-F238E27FC236}">
                <a16:creationId xmlns:a16="http://schemas.microsoft.com/office/drawing/2014/main" id="{9B42ADA5-6EF1-4D7C-A8DD-B1DD95E1574A}"/>
              </a:ext>
            </a:extLst>
          </p:cNvPr>
          <p:cNvSpPr/>
          <p:nvPr/>
        </p:nvSpPr>
        <p:spPr>
          <a:xfrm rot="19622060">
            <a:off x="4193197" y="3389096"/>
            <a:ext cx="452759" cy="28542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89586">
              <a:defRPr/>
            </a:pPr>
            <a:endParaRPr kumimoji="0" lang="ja-JP" altLang="en-US" sz="1534">
              <a:solidFill>
                <a:prstClr val="white"/>
              </a:solidFill>
              <a:latin typeface="Calibri" panose="020F0502020204030204"/>
              <a:ea typeface="游ゴシック" panose="020B0400000000000000" pitchFamily="50" charset="-128"/>
            </a:endParaRPr>
          </a:p>
        </p:txBody>
      </p:sp>
      <p:sp>
        <p:nvSpPr>
          <p:cNvPr id="18" name="テキスト ボックス 17">
            <a:extLst>
              <a:ext uri="{FF2B5EF4-FFF2-40B4-BE49-F238E27FC236}">
                <a16:creationId xmlns:a16="http://schemas.microsoft.com/office/drawing/2014/main" id="{E16556F0-4BC8-49C4-ACFF-15C988CC3DF2}"/>
              </a:ext>
            </a:extLst>
          </p:cNvPr>
          <p:cNvSpPr txBox="1"/>
          <p:nvPr/>
        </p:nvSpPr>
        <p:spPr>
          <a:xfrm>
            <a:off x="1893101" y="5836317"/>
            <a:ext cx="2973891" cy="234360"/>
          </a:xfrm>
          <a:prstGeom prst="rect">
            <a:avLst/>
          </a:prstGeom>
          <a:solidFill>
            <a:schemeClr val="bg1"/>
          </a:solidFill>
        </p:spPr>
        <p:txBody>
          <a:bodyPr wrap="none" rtlCol="0">
            <a:spAutoFit/>
          </a:bodyPr>
          <a:lstStyle/>
          <a:p>
            <a:pPr defTabSz="389586">
              <a:defRPr/>
            </a:pPr>
            <a:r>
              <a:rPr kumimoji="0" lang="en-US" altLang="ja-JP" sz="923" dirty="0">
                <a:solidFill>
                  <a:prstClr val="black"/>
                </a:solidFill>
                <a:latin typeface="Meiryo UI" panose="020B0604030504040204" pitchFamily="50" charset="-128"/>
                <a:ea typeface="Meiryo UI" panose="020B0604030504040204" pitchFamily="50" charset="-128"/>
              </a:rPr>
              <a:t>※</a:t>
            </a:r>
            <a:r>
              <a:rPr kumimoji="0" lang="ja-JP" altLang="en-US" sz="923" dirty="0">
                <a:solidFill>
                  <a:prstClr val="black"/>
                </a:solidFill>
                <a:latin typeface="Meiryo UI" panose="020B0604030504040204" pitchFamily="50" charset="-128"/>
                <a:ea typeface="Meiryo UI" panose="020B0604030504040204" pitchFamily="50" charset="-128"/>
              </a:rPr>
              <a:t>審査組織における審査に関する規定は</a:t>
            </a:r>
            <a:r>
              <a:rPr kumimoji="0" lang="en-US" altLang="ja-JP" sz="923" dirty="0">
                <a:solidFill>
                  <a:prstClr val="black"/>
                </a:solidFill>
                <a:latin typeface="Meiryo UI" panose="020B0604030504040204" pitchFamily="50" charset="-128"/>
                <a:ea typeface="Meiryo UI" panose="020B0604030504040204" pitchFamily="50" charset="-128"/>
              </a:rPr>
              <a:t>2022</a:t>
            </a:r>
            <a:r>
              <a:rPr kumimoji="0" lang="ja-JP" altLang="en-US" sz="923" dirty="0">
                <a:solidFill>
                  <a:prstClr val="black"/>
                </a:solidFill>
                <a:latin typeface="Meiryo UI" panose="020B0604030504040204" pitchFamily="50" charset="-128"/>
                <a:ea typeface="Meiryo UI" panose="020B0604030504040204" pitchFamily="50" charset="-128"/>
              </a:rPr>
              <a:t>年</a:t>
            </a:r>
            <a:r>
              <a:rPr kumimoji="0" lang="en-US" altLang="ja-JP" sz="923" dirty="0">
                <a:solidFill>
                  <a:prstClr val="black"/>
                </a:solidFill>
                <a:latin typeface="Meiryo UI" panose="020B0604030504040204" pitchFamily="50" charset="-128"/>
                <a:ea typeface="Meiryo UI" panose="020B0604030504040204" pitchFamily="50" charset="-128"/>
              </a:rPr>
              <a:t>4</a:t>
            </a:r>
            <a:r>
              <a:rPr kumimoji="0" lang="ja-JP" altLang="en-US" sz="923" dirty="0">
                <a:solidFill>
                  <a:prstClr val="black"/>
                </a:solidFill>
                <a:latin typeface="Meiryo UI" panose="020B0604030504040204" pitchFamily="50" charset="-128"/>
                <a:ea typeface="Meiryo UI" panose="020B0604030504040204" pitchFamily="50" charset="-128"/>
              </a:rPr>
              <a:t>月施行</a:t>
            </a:r>
          </a:p>
        </p:txBody>
      </p:sp>
      <p:sp>
        <p:nvSpPr>
          <p:cNvPr id="19" name="テキスト ボックス 18">
            <a:extLst>
              <a:ext uri="{FF2B5EF4-FFF2-40B4-BE49-F238E27FC236}">
                <a16:creationId xmlns:a16="http://schemas.microsoft.com/office/drawing/2014/main" id="{6AF685E1-D10B-423B-AC24-E2825781A2C3}"/>
              </a:ext>
            </a:extLst>
          </p:cNvPr>
          <p:cNvSpPr txBox="1"/>
          <p:nvPr/>
        </p:nvSpPr>
        <p:spPr>
          <a:xfrm>
            <a:off x="1825328" y="3336856"/>
            <a:ext cx="2480166" cy="234360"/>
          </a:xfrm>
          <a:prstGeom prst="rect">
            <a:avLst/>
          </a:prstGeom>
          <a:noFill/>
        </p:spPr>
        <p:txBody>
          <a:bodyPr wrap="none" rtlCol="0">
            <a:spAutoFit/>
          </a:bodyPr>
          <a:lstStyle/>
          <a:p>
            <a:pPr defTabSz="389586">
              <a:defRPr/>
            </a:pPr>
            <a:r>
              <a:rPr kumimoji="0" lang="en-US" altLang="ja-JP" sz="923" dirty="0">
                <a:solidFill>
                  <a:prstClr val="black"/>
                </a:solidFill>
                <a:latin typeface="Meiryo UI" panose="020B0604030504040204" pitchFamily="50" charset="-128"/>
                <a:ea typeface="Meiryo UI" panose="020B0604030504040204" pitchFamily="50" charset="-128"/>
              </a:rPr>
              <a:t>※</a:t>
            </a:r>
            <a:r>
              <a:rPr kumimoji="0" lang="ja-JP" altLang="en-US" sz="923" dirty="0">
                <a:solidFill>
                  <a:prstClr val="black"/>
                </a:solidFill>
                <a:latin typeface="Meiryo UI" panose="020B0604030504040204" pitchFamily="50" charset="-128"/>
                <a:ea typeface="Meiryo UI" panose="020B0604030504040204" pitchFamily="50" charset="-128"/>
              </a:rPr>
              <a:t>第三者評価に関する規定は</a:t>
            </a:r>
            <a:r>
              <a:rPr kumimoji="0" lang="en-US" altLang="ja-JP" sz="923" dirty="0">
                <a:solidFill>
                  <a:prstClr val="black"/>
                </a:solidFill>
                <a:latin typeface="Meiryo UI" panose="020B0604030504040204" pitchFamily="50" charset="-128"/>
                <a:ea typeface="Meiryo UI" panose="020B0604030504040204" pitchFamily="50" charset="-128"/>
              </a:rPr>
              <a:t>2022</a:t>
            </a:r>
            <a:r>
              <a:rPr kumimoji="0" lang="ja-JP" altLang="en-US" sz="923" dirty="0">
                <a:solidFill>
                  <a:prstClr val="black"/>
                </a:solidFill>
                <a:latin typeface="Meiryo UI" panose="020B0604030504040204" pitchFamily="50" charset="-128"/>
                <a:ea typeface="Meiryo UI" panose="020B0604030504040204" pitchFamily="50" charset="-128"/>
              </a:rPr>
              <a:t>年</a:t>
            </a:r>
            <a:r>
              <a:rPr kumimoji="0" lang="en-US" altLang="ja-JP" sz="923" dirty="0">
                <a:solidFill>
                  <a:prstClr val="black"/>
                </a:solidFill>
                <a:latin typeface="Meiryo UI" panose="020B0604030504040204" pitchFamily="50" charset="-128"/>
                <a:ea typeface="Meiryo UI" panose="020B0604030504040204" pitchFamily="50" charset="-128"/>
              </a:rPr>
              <a:t>4</a:t>
            </a:r>
            <a:r>
              <a:rPr kumimoji="0" lang="ja-JP" altLang="en-US" sz="923" dirty="0">
                <a:solidFill>
                  <a:prstClr val="black"/>
                </a:solidFill>
                <a:latin typeface="Meiryo UI" panose="020B0604030504040204" pitchFamily="50" charset="-128"/>
                <a:ea typeface="Meiryo UI" panose="020B0604030504040204" pitchFamily="50" charset="-128"/>
              </a:rPr>
              <a:t>月施行</a:t>
            </a:r>
          </a:p>
        </p:txBody>
      </p:sp>
      <p:sp>
        <p:nvSpPr>
          <p:cNvPr id="20" name="テキスト ボックス 19">
            <a:extLst>
              <a:ext uri="{FF2B5EF4-FFF2-40B4-BE49-F238E27FC236}">
                <a16:creationId xmlns:a16="http://schemas.microsoft.com/office/drawing/2014/main" id="{11946A8D-FB22-484D-B22D-67CD908B16B5}"/>
              </a:ext>
            </a:extLst>
          </p:cNvPr>
          <p:cNvSpPr txBox="1"/>
          <p:nvPr/>
        </p:nvSpPr>
        <p:spPr>
          <a:xfrm>
            <a:off x="6565571" y="5574555"/>
            <a:ext cx="2355345" cy="376385"/>
          </a:xfrm>
          <a:prstGeom prst="rect">
            <a:avLst/>
          </a:prstGeom>
          <a:noFill/>
        </p:spPr>
        <p:txBody>
          <a:bodyPr wrap="square" rtlCol="0">
            <a:spAutoFit/>
          </a:bodyPr>
          <a:lstStyle/>
          <a:p>
            <a:pPr defTabSz="389586">
              <a:defRPr/>
            </a:pPr>
            <a:r>
              <a:rPr kumimoji="0" lang="en-US" altLang="ja-JP" sz="923" dirty="0">
                <a:solidFill>
                  <a:prstClr val="black"/>
                </a:solidFill>
                <a:latin typeface="Meiryo UI" panose="020B0604030504040204" pitchFamily="50" charset="-128"/>
                <a:ea typeface="Meiryo UI" panose="020B0604030504040204" pitchFamily="50" charset="-128"/>
              </a:rPr>
              <a:t>※</a:t>
            </a:r>
            <a:r>
              <a:rPr kumimoji="0" lang="ja-JP" altLang="en-US" sz="923">
                <a:solidFill>
                  <a:prstClr val="black"/>
                </a:solidFill>
                <a:latin typeface="Meiryo UI" panose="020B0604030504040204" pitchFamily="50" charset="-128"/>
                <a:ea typeface="Meiryo UI" panose="020B0604030504040204" pitchFamily="50" charset="-128"/>
              </a:rPr>
              <a:t>特例水準は、指定の対象となった業務に</a:t>
            </a:r>
            <a:endParaRPr kumimoji="0" lang="en-US" altLang="ja-JP" sz="923" dirty="0">
              <a:solidFill>
                <a:prstClr val="black"/>
              </a:solidFill>
              <a:latin typeface="Meiryo UI" panose="020B0604030504040204" pitchFamily="50" charset="-128"/>
              <a:ea typeface="Meiryo UI" panose="020B0604030504040204" pitchFamily="50" charset="-128"/>
            </a:endParaRPr>
          </a:p>
          <a:p>
            <a:pPr defTabSz="389586">
              <a:defRPr/>
            </a:pPr>
            <a:r>
              <a:rPr kumimoji="0" lang="ja-JP" altLang="en-US" sz="923">
                <a:solidFill>
                  <a:prstClr val="black"/>
                </a:solidFill>
                <a:latin typeface="Meiryo UI" panose="020B0604030504040204" pitchFamily="50" charset="-128"/>
                <a:ea typeface="Meiryo UI" panose="020B0604030504040204" pitchFamily="50" charset="-128"/>
              </a:rPr>
              <a:t>　従事する医師に適用される。</a:t>
            </a:r>
            <a:endParaRPr kumimoji="0" lang="ja-JP" altLang="en-US" sz="923" dirty="0">
              <a:solidFill>
                <a:prstClr val="black"/>
              </a:solidFill>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3ABE336F-3DF9-4921-9EFA-4131E0FAFD73}"/>
              </a:ext>
            </a:extLst>
          </p:cNvPr>
          <p:cNvSpPr/>
          <p:nvPr/>
        </p:nvSpPr>
        <p:spPr>
          <a:xfrm>
            <a:off x="6379671" y="889377"/>
            <a:ext cx="2530186" cy="390620"/>
          </a:xfrm>
          <a:prstGeom prst="rect">
            <a:avLst/>
          </a:prstGeom>
        </p:spPr>
        <p:txBody>
          <a:bodyPr wrap="square">
            <a:spAutoFit/>
          </a:bodyPr>
          <a:lstStyle/>
          <a:p>
            <a:pPr algn="ctr" defTabSz="422041">
              <a:defRPr/>
            </a:pPr>
            <a:r>
              <a:rPr kumimoji="0" lang="ja-JP" altLang="en-US" sz="969" dirty="0">
                <a:solidFill>
                  <a:prstClr val="black"/>
                </a:solidFill>
                <a:latin typeface="Arial"/>
                <a:ea typeface="メイリオ"/>
              </a:rPr>
              <a:t>医師についての時間外労働の上限規制の適用開始（改正労働基準法の施行）</a:t>
            </a:r>
          </a:p>
        </p:txBody>
      </p:sp>
      <p:sp>
        <p:nvSpPr>
          <p:cNvPr id="23" name="下矢印 71">
            <a:extLst>
              <a:ext uri="{FF2B5EF4-FFF2-40B4-BE49-F238E27FC236}">
                <a16:creationId xmlns:a16="http://schemas.microsoft.com/office/drawing/2014/main" id="{2C05DC65-E06A-4628-863F-94960C0C2776}"/>
              </a:ext>
            </a:extLst>
          </p:cNvPr>
          <p:cNvSpPr/>
          <p:nvPr/>
        </p:nvSpPr>
        <p:spPr>
          <a:xfrm rot="19850031">
            <a:off x="3723709" y="2462257"/>
            <a:ext cx="452759" cy="251677"/>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89586">
              <a:defRPr/>
            </a:pPr>
            <a:endParaRPr kumimoji="0" lang="ja-JP" altLang="en-US" sz="1534">
              <a:solidFill>
                <a:prstClr val="white"/>
              </a:solidFill>
              <a:latin typeface="Calibri" panose="020F0502020204030204"/>
              <a:ea typeface="游ゴシック" panose="020B0400000000000000" pitchFamily="50" charset="-128"/>
            </a:endParaRPr>
          </a:p>
        </p:txBody>
      </p:sp>
      <p:sp>
        <p:nvSpPr>
          <p:cNvPr id="24" name="右矢印 78">
            <a:extLst>
              <a:ext uri="{FF2B5EF4-FFF2-40B4-BE49-F238E27FC236}">
                <a16:creationId xmlns:a16="http://schemas.microsoft.com/office/drawing/2014/main" id="{BC4F551D-E539-44D6-996E-D3782FDE1DD2}"/>
              </a:ext>
            </a:extLst>
          </p:cNvPr>
          <p:cNvSpPr/>
          <p:nvPr/>
        </p:nvSpPr>
        <p:spPr>
          <a:xfrm>
            <a:off x="6585288" y="3159950"/>
            <a:ext cx="2356203" cy="1769956"/>
          </a:xfrm>
          <a:prstGeom prst="rightArrow">
            <a:avLst>
              <a:gd name="adj1" fmla="val 71302"/>
              <a:gd name="adj2" fmla="val 43435"/>
            </a:avLst>
          </a:prstGeom>
          <a:gradFill flip="none" rotWithShape="1">
            <a:gsLst>
              <a:gs pos="0">
                <a:srgbClr val="F79646">
                  <a:tint val="50000"/>
                  <a:satMod val="300000"/>
                  <a:tint val="66000"/>
                  <a:satMod val="160000"/>
                </a:srgbClr>
              </a:gs>
              <a:gs pos="50000">
                <a:srgbClr val="F79646">
                  <a:tint val="50000"/>
                  <a:satMod val="300000"/>
                  <a:tint val="44500"/>
                  <a:satMod val="160000"/>
                </a:srgbClr>
              </a:gs>
              <a:gs pos="100000">
                <a:srgbClr val="F79646">
                  <a:tint val="50000"/>
                  <a:satMod val="300000"/>
                  <a:tint val="23500"/>
                  <a:satMod val="160000"/>
                </a:srgbClr>
              </a:gs>
            </a:gsLst>
            <a:lin ang="16200000" scaled="1"/>
            <a:tileRect/>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vert="eaVert" rtlCol="0" anchor="ctr"/>
          <a:lstStyle/>
          <a:p>
            <a:pPr algn="ctr" defTabSz="844083"/>
            <a:endParaRPr lang="ja-JP" altLang="en-US" sz="1662" kern="0" dirty="0">
              <a:solidFill>
                <a:prstClr val="black"/>
              </a:solidFill>
              <a:latin typeface="Arial"/>
              <a:ea typeface="メイリオ"/>
            </a:endParaRPr>
          </a:p>
        </p:txBody>
      </p:sp>
      <p:sp>
        <p:nvSpPr>
          <p:cNvPr id="25" name="正方形/長方形 24">
            <a:extLst>
              <a:ext uri="{FF2B5EF4-FFF2-40B4-BE49-F238E27FC236}">
                <a16:creationId xmlns:a16="http://schemas.microsoft.com/office/drawing/2014/main" id="{24A099D6-9416-4BD0-A3D2-65D609C4EECC}"/>
              </a:ext>
            </a:extLst>
          </p:cNvPr>
          <p:cNvSpPr/>
          <p:nvPr/>
        </p:nvSpPr>
        <p:spPr>
          <a:xfrm>
            <a:off x="6584277" y="3464268"/>
            <a:ext cx="2134449" cy="1210799"/>
          </a:xfrm>
          <a:prstGeom prst="rect">
            <a:avLst/>
          </a:prstGeom>
          <a:noFill/>
          <a:ln>
            <a:noFill/>
          </a:ln>
        </p:spPr>
        <p:style>
          <a:lnRef idx="2">
            <a:schemeClr val="accent6"/>
          </a:lnRef>
          <a:fillRef idx="1">
            <a:schemeClr val="lt1"/>
          </a:fillRef>
          <a:effectRef idx="0">
            <a:schemeClr val="accent6"/>
          </a:effectRef>
          <a:fontRef idx="minor">
            <a:schemeClr val="dk1"/>
          </a:fontRef>
        </p:style>
        <p:txBody>
          <a:bodyPr vert="horz" rtlCol="0" anchor="ctr"/>
          <a:lstStyle/>
          <a:p>
            <a:pPr marL="263776" indent="-263776" defTabSz="422041">
              <a:buFont typeface="Wingdings" panose="05000000000000000000" pitchFamily="2" charset="2"/>
              <a:buChar char="Ø"/>
              <a:defRPr/>
            </a:pPr>
            <a:r>
              <a:rPr kumimoji="0" lang="ja-JP" altLang="en-US" sz="1108" dirty="0">
                <a:solidFill>
                  <a:prstClr val="black"/>
                </a:solidFill>
                <a:latin typeface="メイリオ" panose="020B0604030504040204" pitchFamily="50" charset="-128"/>
                <a:ea typeface="メイリオ" panose="020B0604030504040204" pitchFamily="50" charset="-128"/>
              </a:rPr>
              <a:t>時短計画に基づく取組み</a:t>
            </a:r>
            <a:endParaRPr kumimoji="0" lang="en-US" altLang="ja-JP" sz="1108" dirty="0">
              <a:solidFill>
                <a:prstClr val="black"/>
              </a:solidFill>
              <a:latin typeface="メイリオ" panose="020B0604030504040204" pitchFamily="50" charset="-128"/>
              <a:ea typeface="メイリオ" panose="020B0604030504040204" pitchFamily="50" charset="-128"/>
            </a:endParaRPr>
          </a:p>
          <a:p>
            <a:pPr marL="263776" indent="-263776" defTabSz="422041">
              <a:buFont typeface="Wingdings" panose="05000000000000000000" pitchFamily="2" charset="2"/>
              <a:buChar char="Ø"/>
              <a:defRPr/>
            </a:pPr>
            <a:r>
              <a:rPr kumimoji="0" lang="ja-JP" altLang="en-US" sz="1108" dirty="0">
                <a:solidFill>
                  <a:prstClr val="black"/>
                </a:solidFill>
                <a:latin typeface="メイリオ" panose="020B0604030504040204" pitchFamily="50" charset="-128"/>
                <a:ea typeface="メイリオ" panose="020B0604030504040204" pitchFamily="50" charset="-128"/>
              </a:rPr>
              <a:t>特例水準適用者への追加的健康確保措置</a:t>
            </a:r>
            <a:endParaRPr kumimoji="0" lang="en-US" altLang="ja-JP" sz="1108" dirty="0">
              <a:solidFill>
                <a:prstClr val="black"/>
              </a:solidFill>
              <a:latin typeface="メイリオ" panose="020B0604030504040204" pitchFamily="50" charset="-128"/>
              <a:ea typeface="メイリオ" panose="020B0604030504040204" pitchFamily="50" charset="-128"/>
            </a:endParaRPr>
          </a:p>
          <a:p>
            <a:pPr marL="263776" indent="-263776" defTabSz="422041">
              <a:buFont typeface="Wingdings" panose="05000000000000000000" pitchFamily="2" charset="2"/>
              <a:buChar char="Ø"/>
              <a:defRPr/>
            </a:pPr>
            <a:r>
              <a:rPr kumimoji="0" lang="ja-JP" altLang="en-US" sz="1108" dirty="0">
                <a:solidFill>
                  <a:prstClr val="black"/>
                </a:solidFill>
                <a:latin typeface="メイリオ" panose="020B0604030504040204" pitchFamily="50" charset="-128"/>
                <a:ea typeface="メイリオ" panose="020B0604030504040204" pitchFamily="50" charset="-128"/>
              </a:rPr>
              <a:t>定期的な時短計画の見直し、評価受審</a:t>
            </a:r>
            <a:endParaRPr kumimoji="0"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6B9993BC-4D52-446A-8CF0-A3EC3974AE29}"/>
              </a:ext>
            </a:extLst>
          </p:cNvPr>
          <p:cNvSpPr txBox="1"/>
          <p:nvPr/>
        </p:nvSpPr>
        <p:spPr>
          <a:xfrm>
            <a:off x="6423975" y="1501531"/>
            <a:ext cx="2664800" cy="646331"/>
          </a:xfrm>
          <a:prstGeom prst="rect">
            <a:avLst/>
          </a:prstGeom>
          <a:noFill/>
        </p:spPr>
        <p:txBody>
          <a:bodyPr wrap="square" rtlCol="0">
            <a:spAutoFit/>
          </a:bodyPr>
          <a:lstStyle/>
          <a:p>
            <a:pPr defTabSz="422041">
              <a:defRPr/>
            </a:pPr>
            <a:r>
              <a:rPr lang="ja-JP" altLang="en-US" sz="1200" dirty="0">
                <a:solidFill>
                  <a:prstClr val="black"/>
                </a:solidFill>
                <a:latin typeface="Arial"/>
                <a:ea typeface="メイリオ"/>
              </a:rPr>
              <a:t>時間外・休日労働が</a:t>
            </a:r>
            <a:r>
              <a:rPr lang="ja-JP" altLang="en-US" sz="1200" b="1" dirty="0">
                <a:solidFill>
                  <a:prstClr val="black"/>
                </a:solidFill>
                <a:latin typeface="Arial"/>
                <a:ea typeface="メイリオ"/>
              </a:rPr>
              <a:t>年</a:t>
            </a:r>
            <a:r>
              <a:rPr lang="en-US" altLang="ja-JP" sz="1200" b="1" dirty="0">
                <a:solidFill>
                  <a:prstClr val="black"/>
                </a:solidFill>
                <a:latin typeface="Arial"/>
                <a:ea typeface="メイリオ"/>
              </a:rPr>
              <a:t>960</a:t>
            </a:r>
            <a:r>
              <a:rPr lang="ja-JP" altLang="en-US" sz="1200" b="1" dirty="0">
                <a:solidFill>
                  <a:prstClr val="black"/>
                </a:solidFill>
                <a:latin typeface="Arial"/>
                <a:ea typeface="メイリオ"/>
              </a:rPr>
              <a:t>時間以下の医師のみの医療機関は都道府県の指定不要</a:t>
            </a:r>
            <a:endParaRPr lang="ja-JP" altLang="en-US" sz="1200" dirty="0">
              <a:solidFill>
                <a:prstClr val="black"/>
              </a:solidFill>
              <a:latin typeface="Arial"/>
              <a:ea typeface="メイリオ"/>
            </a:endParaRPr>
          </a:p>
        </p:txBody>
      </p:sp>
      <p:sp>
        <p:nvSpPr>
          <p:cNvPr id="27" name="テキスト ボックス 26">
            <a:extLst>
              <a:ext uri="{FF2B5EF4-FFF2-40B4-BE49-F238E27FC236}">
                <a16:creationId xmlns:a16="http://schemas.microsoft.com/office/drawing/2014/main" id="{12E81E3D-E228-483B-8D2A-40FCA71A82A4}"/>
              </a:ext>
            </a:extLst>
          </p:cNvPr>
          <p:cNvSpPr txBox="1"/>
          <p:nvPr/>
        </p:nvSpPr>
        <p:spPr>
          <a:xfrm>
            <a:off x="6652357" y="2915095"/>
            <a:ext cx="2410188" cy="490006"/>
          </a:xfrm>
          <a:prstGeom prst="rect">
            <a:avLst/>
          </a:prstGeom>
          <a:noFill/>
        </p:spPr>
        <p:txBody>
          <a:bodyPr wrap="square" rtlCol="0">
            <a:spAutoFit/>
          </a:bodyPr>
          <a:lstStyle/>
          <a:p>
            <a:pPr algn="ctr" defTabSz="422041">
              <a:defRPr/>
            </a:pPr>
            <a:r>
              <a:rPr lang="ja-JP" altLang="en-US" sz="1292" b="1" dirty="0">
                <a:solidFill>
                  <a:prstClr val="black"/>
                </a:solidFill>
                <a:latin typeface="Arial"/>
                <a:ea typeface="メイリオ"/>
              </a:rPr>
              <a:t>特例水準の指定</a:t>
            </a:r>
            <a:r>
              <a:rPr lang="ja-JP" altLang="en-US" sz="1292" b="1">
                <a:solidFill>
                  <a:prstClr val="black"/>
                </a:solidFill>
                <a:latin typeface="Arial"/>
                <a:ea typeface="メイリオ"/>
              </a:rPr>
              <a:t>を受けた</a:t>
            </a:r>
            <a:endParaRPr lang="en-US" altLang="ja-JP" sz="1292" b="1" dirty="0">
              <a:solidFill>
                <a:prstClr val="black"/>
              </a:solidFill>
              <a:latin typeface="Arial"/>
              <a:ea typeface="メイリオ"/>
            </a:endParaRPr>
          </a:p>
          <a:p>
            <a:pPr algn="ctr" defTabSz="422041">
              <a:defRPr/>
            </a:pPr>
            <a:r>
              <a:rPr lang="ja-JP" altLang="en-US" sz="1292" b="1">
                <a:solidFill>
                  <a:prstClr val="black"/>
                </a:solidFill>
                <a:latin typeface="Arial"/>
                <a:ea typeface="メイリオ"/>
              </a:rPr>
              <a:t>医療</a:t>
            </a:r>
            <a:r>
              <a:rPr lang="ja-JP" altLang="en-US" sz="1292" b="1" dirty="0">
                <a:solidFill>
                  <a:prstClr val="black"/>
                </a:solidFill>
                <a:latin typeface="Arial"/>
                <a:ea typeface="メイリオ"/>
              </a:rPr>
              <a:t>機関</a:t>
            </a:r>
          </a:p>
        </p:txBody>
      </p:sp>
      <p:sp>
        <p:nvSpPr>
          <p:cNvPr id="28" name="右矢印 22">
            <a:extLst>
              <a:ext uri="{FF2B5EF4-FFF2-40B4-BE49-F238E27FC236}">
                <a16:creationId xmlns:a16="http://schemas.microsoft.com/office/drawing/2014/main" id="{13CE86E7-99F9-4570-856D-6D16F79446D4}"/>
              </a:ext>
            </a:extLst>
          </p:cNvPr>
          <p:cNvSpPr/>
          <p:nvPr/>
        </p:nvSpPr>
        <p:spPr>
          <a:xfrm>
            <a:off x="78145" y="6065188"/>
            <a:ext cx="8863346" cy="373585"/>
          </a:xfrm>
          <a:prstGeom prst="rightArrow">
            <a:avLst>
              <a:gd name="adj1" fmla="val 71733"/>
              <a:gd name="adj2" fmla="val 50000"/>
            </a:avLst>
          </a:prstGeom>
          <a:noFill/>
          <a:ln w="19050">
            <a:solidFill>
              <a:srgbClr val="FF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defTabSz="389586">
              <a:defRPr/>
            </a:pPr>
            <a:r>
              <a:rPr kumimoji="0" lang="ja-JP" altLang="en-US" sz="1292" dirty="0">
                <a:solidFill>
                  <a:prstClr val="black"/>
                </a:solidFill>
                <a:latin typeface="Meiryo UI" panose="020B0604030504040204" pitchFamily="50" charset="-128"/>
                <a:ea typeface="Meiryo UI" panose="020B0604030504040204" pitchFamily="50" charset="-128"/>
              </a:rPr>
              <a:t>労務管理の一層の適正化・タスクシフト／シェアの推進の取組み</a:t>
            </a:r>
          </a:p>
        </p:txBody>
      </p:sp>
      <p:sp>
        <p:nvSpPr>
          <p:cNvPr id="29" name="角丸四角形 97">
            <a:extLst>
              <a:ext uri="{FF2B5EF4-FFF2-40B4-BE49-F238E27FC236}">
                <a16:creationId xmlns:a16="http://schemas.microsoft.com/office/drawing/2014/main" id="{B63B8F3A-0DA4-4A54-B9B1-EE1B9F01A598}"/>
              </a:ext>
            </a:extLst>
          </p:cNvPr>
          <p:cNvSpPr/>
          <p:nvPr/>
        </p:nvSpPr>
        <p:spPr>
          <a:xfrm>
            <a:off x="6613064" y="4730343"/>
            <a:ext cx="1059828" cy="312371"/>
          </a:xfrm>
          <a:prstGeom prst="roundRect">
            <a:avLst/>
          </a:prstGeom>
          <a:ln>
            <a:prstDash val="solid"/>
          </a:ln>
        </p:spPr>
        <p:style>
          <a:lnRef idx="2">
            <a:schemeClr val="accent5"/>
          </a:lnRef>
          <a:fillRef idx="1">
            <a:schemeClr val="lt1"/>
          </a:fillRef>
          <a:effectRef idx="0">
            <a:schemeClr val="accent5"/>
          </a:effectRef>
          <a:fontRef idx="minor">
            <a:schemeClr val="dk1"/>
          </a:fontRef>
        </p:style>
        <p:txBody>
          <a:bodyPr rtlCol="0" anchor="ctr"/>
          <a:lstStyle/>
          <a:p>
            <a:pPr defTabSz="422041">
              <a:defRPr/>
            </a:pPr>
            <a:r>
              <a:rPr lang="ja-JP" altLang="en-US" sz="1108" b="1" dirty="0">
                <a:solidFill>
                  <a:prstClr val="black"/>
                </a:solidFill>
                <a:latin typeface="メイリオ"/>
                <a:ea typeface="メイリオ"/>
              </a:rPr>
              <a:t>連携Ｂ水準</a:t>
            </a:r>
          </a:p>
        </p:txBody>
      </p:sp>
      <p:sp>
        <p:nvSpPr>
          <p:cNvPr id="30" name="角丸四角形 98">
            <a:extLst>
              <a:ext uri="{FF2B5EF4-FFF2-40B4-BE49-F238E27FC236}">
                <a16:creationId xmlns:a16="http://schemas.microsoft.com/office/drawing/2014/main" id="{2890A764-690F-460E-830C-0A4134858B26}"/>
              </a:ext>
            </a:extLst>
          </p:cNvPr>
          <p:cNvSpPr/>
          <p:nvPr/>
        </p:nvSpPr>
        <p:spPr>
          <a:xfrm>
            <a:off x="7730460" y="4746111"/>
            <a:ext cx="937190" cy="264820"/>
          </a:xfrm>
          <a:prstGeom prst="roundRect">
            <a:avLst/>
          </a:prstGeom>
          <a:ln>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defTabSz="422041">
              <a:defRPr/>
            </a:pPr>
            <a:r>
              <a:rPr lang="ja-JP" altLang="en-US" sz="1108" b="1" dirty="0">
                <a:solidFill>
                  <a:prstClr val="black"/>
                </a:solidFill>
                <a:latin typeface="メイリオ"/>
                <a:ea typeface="メイリオ"/>
              </a:rPr>
              <a:t>Ｂ水準</a:t>
            </a:r>
          </a:p>
        </p:txBody>
      </p:sp>
      <p:sp>
        <p:nvSpPr>
          <p:cNvPr id="31" name="角丸四角形 99">
            <a:extLst>
              <a:ext uri="{FF2B5EF4-FFF2-40B4-BE49-F238E27FC236}">
                <a16:creationId xmlns:a16="http://schemas.microsoft.com/office/drawing/2014/main" id="{56721E63-5492-4F80-992D-3187C4EB4452}"/>
              </a:ext>
            </a:extLst>
          </p:cNvPr>
          <p:cNvSpPr/>
          <p:nvPr/>
        </p:nvSpPr>
        <p:spPr>
          <a:xfrm>
            <a:off x="6723838" y="5136306"/>
            <a:ext cx="917520" cy="259202"/>
          </a:xfrm>
          <a:prstGeom prst="roundRect">
            <a:avLst/>
          </a:prstGeom>
          <a:ln>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defTabSz="422041">
              <a:defRPr/>
            </a:pPr>
            <a:r>
              <a:rPr lang="ja-JP" altLang="en-US" sz="1108" b="1" dirty="0">
                <a:solidFill>
                  <a:prstClr val="black"/>
                </a:solidFill>
                <a:latin typeface="メイリオ"/>
                <a:ea typeface="メイリオ"/>
              </a:rPr>
              <a:t>Ｃ</a:t>
            </a:r>
            <a:r>
              <a:rPr lang="en-US" altLang="ja-JP" sz="1108" b="1" dirty="0">
                <a:solidFill>
                  <a:prstClr val="black"/>
                </a:solidFill>
                <a:latin typeface="メイリオ"/>
                <a:ea typeface="メイリオ"/>
              </a:rPr>
              <a:t>-</a:t>
            </a:r>
            <a:r>
              <a:rPr lang="ja-JP" altLang="en-US" sz="1108" b="1" dirty="0">
                <a:solidFill>
                  <a:prstClr val="black"/>
                </a:solidFill>
                <a:latin typeface="メイリオ"/>
                <a:ea typeface="メイリオ"/>
              </a:rPr>
              <a:t>１水準</a:t>
            </a:r>
          </a:p>
        </p:txBody>
      </p:sp>
      <p:sp>
        <p:nvSpPr>
          <p:cNvPr id="32" name="角丸四角形 100">
            <a:extLst>
              <a:ext uri="{FF2B5EF4-FFF2-40B4-BE49-F238E27FC236}">
                <a16:creationId xmlns:a16="http://schemas.microsoft.com/office/drawing/2014/main" id="{08CE0659-D205-41F6-821F-59B5DF45C139}"/>
              </a:ext>
            </a:extLst>
          </p:cNvPr>
          <p:cNvSpPr/>
          <p:nvPr/>
        </p:nvSpPr>
        <p:spPr>
          <a:xfrm>
            <a:off x="7741311" y="5122003"/>
            <a:ext cx="926339" cy="271624"/>
          </a:xfrm>
          <a:prstGeom prst="roundRect">
            <a:avLst/>
          </a:prstGeom>
          <a:ln>
            <a:prstDash val="solid"/>
          </a:ln>
        </p:spPr>
        <p:style>
          <a:lnRef idx="2">
            <a:schemeClr val="accent5"/>
          </a:lnRef>
          <a:fillRef idx="1">
            <a:schemeClr val="lt1"/>
          </a:fillRef>
          <a:effectRef idx="0">
            <a:schemeClr val="accent5"/>
          </a:effectRef>
          <a:fontRef idx="minor">
            <a:schemeClr val="dk1"/>
          </a:fontRef>
        </p:style>
        <p:txBody>
          <a:bodyPr rtlCol="0" anchor="ctr"/>
          <a:lstStyle/>
          <a:p>
            <a:pPr algn="ctr" defTabSz="422041">
              <a:defRPr/>
            </a:pPr>
            <a:r>
              <a:rPr lang="ja-JP" altLang="en-US" sz="1108" b="1" dirty="0">
                <a:solidFill>
                  <a:prstClr val="black"/>
                </a:solidFill>
                <a:latin typeface="メイリオ"/>
                <a:ea typeface="メイリオ"/>
              </a:rPr>
              <a:t>Ｃ</a:t>
            </a:r>
            <a:r>
              <a:rPr lang="en-US" altLang="ja-JP" sz="1108" b="1" dirty="0">
                <a:solidFill>
                  <a:prstClr val="black"/>
                </a:solidFill>
                <a:latin typeface="メイリオ"/>
                <a:ea typeface="メイリオ"/>
              </a:rPr>
              <a:t>-</a:t>
            </a:r>
            <a:r>
              <a:rPr lang="ja-JP" altLang="en-US" sz="1108" b="1" dirty="0">
                <a:solidFill>
                  <a:prstClr val="black"/>
                </a:solidFill>
                <a:latin typeface="メイリオ"/>
                <a:ea typeface="メイリオ"/>
              </a:rPr>
              <a:t>２水準</a:t>
            </a:r>
          </a:p>
        </p:txBody>
      </p:sp>
      <p:sp>
        <p:nvSpPr>
          <p:cNvPr id="33" name="テキスト ボックス 32">
            <a:extLst>
              <a:ext uri="{FF2B5EF4-FFF2-40B4-BE49-F238E27FC236}">
                <a16:creationId xmlns:a16="http://schemas.microsoft.com/office/drawing/2014/main" id="{09503EDF-746D-4C5E-B2AD-0501727531F2}"/>
              </a:ext>
            </a:extLst>
          </p:cNvPr>
          <p:cNvSpPr txBox="1"/>
          <p:nvPr/>
        </p:nvSpPr>
        <p:spPr>
          <a:xfrm>
            <a:off x="6568245" y="5428797"/>
            <a:ext cx="2438488" cy="234360"/>
          </a:xfrm>
          <a:prstGeom prst="rect">
            <a:avLst/>
          </a:prstGeom>
          <a:noFill/>
        </p:spPr>
        <p:txBody>
          <a:bodyPr wrap="none" rtlCol="0">
            <a:spAutoFit/>
          </a:bodyPr>
          <a:lstStyle/>
          <a:p>
            <a:pPr defTabSz="422041">
              <a:defRPr/>
            </a:pPr>
            <a:r>
              <a:rPr lang="en-US" altLang="ja-JP" sz="923" dirty="0">
                <a:solidFill>
                  <a:prstClr val="black"/>
                </a:solidFill>
                <a:latin typeface="Arial"/>
                <a:ea typeface="メイリオ"/>
              </a:rPr>
              <a:t>※</a:t>
            </a:r>
            <a:r>
              <a:rPr lang="ja-JP" altLang="en-US" sz="923" dirty="0">
                <a:solidFill>
                  <a:prstClr val="black"/>
                </a:solidFill>
                <a:latin typeface="Arial"/>
                <a:ea typeface="メイリオ"/>
              </a:rPr>
              <a:t>一医療機関は一つ又は複数の水準の指定</a:t>
            </a:r>
          </a:p>
        </p:txBody>
      </p:sp>
      <p:sp>
        <p:nvSpPr>
          <p:cNvPr id="35" name="ホームベース 122">
            <a:extLst>
              <a:ext uri="{FF2B5EF4-FFF2-40B4-BE49-F238E27FC236}">
                <a16:creationId xmlns:a16="http://schemas.microsoft.com/office/drawing/2014/main" id="{3DC4BA8C-5E2C-4AB3-B255-3B8E8AABC1EF}"/>
              </a:ext>
            </a:extLst>
          </p:cNvPr>
          <p:cNvSpPr/>
          <p:nvPr/>
        </p:nvSpPr>
        <p:spPr>
          <a:xfrm>
            <a:off x="873853" y="1582454"/>
            <a:ext cx="5504492" cy="475225"/>
          </a:xfrm>
          <a:prstGeom prst="homePlate">
            <a:avLst/>
          </a:prstGeom>
          <a:gradFill flip="none" rotWithShape="1">
            <a:gsLst>
              <a:gs pos="0">
                <a:srgbClr val="9BBB59">
                  <a:tint val="50000"/>
                  <a:satMod val="300000"/>
                </a:srgbClr>
              </a:gs>
              <a:gs pos="35000">
                <a:srgbClr val="9BBB59">
                  <a:tint val="37000"/>
                  <a:satMod val="300000"/>
                </a:srgbClr>
              </a:gs>
              <a:gs pos="100000">
                <a:srgbClr val="9BBB59">
                  <a:tint val="15000"/>
                  <a:satMod val="350000"/>
                </a:srgbClr>
              </a:gs>
            </a:gsLst>
            <a:lin ang="10800000" scaled="1"/>
            <a:tileRect/>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844083"/>
            <a:r>
              <a:rPr lang="ja-JP" altLang="en-US" sz="1292" b="1" kern="0" dirty="0">
                <a:solidFill>
                  <a:prstClr val="black"/>
                </a:solidFill>
                <a:latin typeface="Arial"/>
                <a:ea typeface="メイリオ"/>
              </a:rPr>
              <a:t>　　時短計画案</a:t>
            </a:r>
            <a:r>
              <a:rPr lang="ja-JP" altLang="en-US" sz="1292" b="1" kern="0">
                <a:solidFill>
                  <a:prstClr val="black"/>
                </a:solidFill>
                <a:latin typeface="Arial"/>
                <a:ea typeface="メイリオ"/>
              </a:rPr>
              <a:t>の作成</a:t>
            </a:r>
            <a:endParaRPr lang="en-US" altLang="ja-JP" sz="1292" b="1" kern="0" dirty="0">
              <a:solidFill>
                <a:prstClr val="black"/>
              </a:solidFill>
              <a:latin typeface="Arial"/>
              <a:ea typeface="メイリオ"/>
            </a:endParaRPr>
          </a:p>
          <a:p>
            <a:pPr defTabSz="844083"/>
            <a:endParaRPr lang="en-US" altLang="ja-JP" sz="1292" b="1" kern="0" dirty="0">
              <a:solidFill>
                <a:prstClr val="black"/>
              </a:solidFill>
              <a:latin typeface="Arial"/>
              <a:ea typeface="メイリオ"/>
            </a:endParaRPr>
          </a:p>
        </p:txBody>
      </p:sp>
      <p:sp>
        <p:nvSpPr>
          <p:cNvPr id="36" name="正方形/長方形 35">
            <a:extLst>
              <a:ext uri="{FF2B5EF4-FFF2-40B4-BE49-F238E27FC236}">
                <a16:creationId xmlns:a16="http://schemas.microsoft.com/office/drawing/2014/main" id="{36D3BBB6-54EF-41EA-AA80-3915F009E4EF}"/>
              </a:ext>
            </a:extLst>
          </p:cNvPr>
          <p:cNvSpPr/>
          <p:nvPr/>
        </p:nvSpPr>
        <p:spPr>
          <a:xfrm>
            <a:off x="1256431" y="1824281"/>
            <a:ext cx="4552302" cy="241476"/>
          </a:xfrm>
          <a:prstGeom prst="rect">
            <a:avLst/>
          </a:prstGeom>
          <a:noFill/>
        </p:spPr>
        <p:txBody>
          <a:bodyPr wrap="square">
            <a:spAutoFit/>
          </a:bodyPr>
          <a:lstStyle/>
          <a:p>
            <a:pPr marL="165593" indent="-165593" defTabSz="422041">
              <a:defRPr/>
            </a:pPr>
            <a:r>
              <a:rPr lang="ja-JP" altLang="en-US" sz="969" dirty="0">
                <a:solidFill>
                  <a:prstClr val="black"/>
                </a:solidFill>
                <a:latin typeface="メイリオ" panose="020B0604030504040204" pitchFamily="50" charset="-128"/>
                <a:ea typeface="メイリオ" panose="020B0604030504040204" pitchFamily="50" charset="-128"/>
              </a:rPr>
              <a:t>都道府県の指定を受けようとする場合は、第三者評価を受審する前までに作成</a:t>
            </a:r>
            <a:endParaRPr kumimoji="0" lang="ja-JP" altLang="en-US" sz="969" dirty="0">
              <a:solidFill>
                <a:prstClr val="black"/>
              </a:solidFill>
              <a:latin typeface="Arial"/>
              <a:ea typeface="メイリオ"/>
            </a:endParaRPr>
          </a:p>
        </p:txBody>
      </p:sp>
      <p:sp>
        <p:nvSpPr>
          <p:cNvPr id="37" name="正方形/長方形 36">
            <a:extLst>
              <a:ext uri="{FF2B5EF4-FFF2-40B4-BE49-F238E27FC236}">
                <a16:creationId xmlns:a16="http://schemas.microsoft.com/office/drawing/2014/main" id="{14B01654-9B6A-406C-B5AA-3C9FD0D88215}"/>
              </a:ext>
            </a:extLst>
          </p:cNvPr>
          <p:cNvSpPr/>
          <p:nvPr/>
        </p:nvSpPr>
        <p:spPr>
          <a:xfrm>
            <a:off x="772398" y="2153071"/>
            <a:ext cx="5618071" cy="283703"/>
          </a:xfrm>
          <a:prstGeom prst="rect">
            <a:avLst/>
          </a:prstGeom>
          <a:solidFill>
            <a:schemeClr val="bg1"/>
          </a:solid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defTabSz="844083">
              <a:defRPr/>
            </a:pPr>
            <a:r>
              <a:rPr lang="en-US" altLang="ja-JP" sz="923" dirty="0">
                <a:solidFill>
                  <a:prstClr val="black"/>
                </a:solidFill>
                <a:latin typeface="メイリオ" panose="020B0604030504040204" pitchFamily="50" charset="-128"/>
                <a:ea typeface="メイリオ" panose="020B0604030504040204" pitchFamily="50" charset="-128"/>
              </a:rPr>
              <a:t>※</a:t>
            </a:r>
            <a:r>
              <a:rPr lang="ja-JP" altLang="en-US" sz="923" dirty="0">
                <a:solidFill>
                  <a:prstClr val="black"/>
                </a:solidFill>
                <a:latin typeface="メイリオ" panose="020B0604030504040204" pitchFamily="50" charset="-128"/>
                <a:ea typeface="メイリオ" panose="020B0604030504040204" pitchFamily="50" charset="-128"/>
              </a:rPr>
              <a:t>時間外・休日労働が年</a:t>
            </a:r>
            <a:r>
              <a:rPr lang="en-US" altLang="ja-JP" sz="923" dirty="0">
                <a:solidFill>
                  <a:prstClr val="black"/>
                </a:solidFill>
                <a:latin typeface="メイリオ" panose="020B0604030504040204" pitchFamily="50" charset="-128"/>
                <a:ea typeface="メイリオ" panose="020B0604030504040204" pitchFamily="50" charset="-128"/>
              </a:rPr>
              <a:t>960</a:t>
            </a:r>
            <a:r>
              <a:rPr lang="ja-JP" altLang="en-US" sz="923" dirty="0">
                <a:solidFill>
                  <a:prstClr val="black"/>
                </a:solidFill>
                <a:latin typeface="メイリオ" panose="020B0604030504040204" pitchFamily="50" charset="-128"/>
                <a:ea typeface="メイリオ" panose="020B0604030504040204" pitchFamily="50" charset="-128"/>
              </a:rPr>
              <a:t>時間を超えている医師がいる医療機関は、時短計画を作成し取り組むよう　</a:t>
            </a:r>
            <a:endParaRPr lang="en-US" altLang="ja-JP" sz="923" dirty="0">
              <a:solidFill>
                <a:prstClr val="black"/>
              </a:solidFill>
              <a:latin typeface="メイリオ" panose="020B0604030504040204" pitchFamily="50" charset="-128"/>
              <a:ea typeface="メイリオ" panose="020B0604030504040204" pitchFamily="50" charset="-128"/>
            </a:endParaRPr>
          </a:p>
          <a:p>
            <a:pPr defTabSz="844083">
              <a:defRPr/>
            </a:pPr>
            <a:r>
              <a:rPr lang="ja-JP" altLang="en-US" sz="923" dirty="0">
                <a:solidFill>
                  <a:prstClr val="black"/>
                </a:solidFill>
                <a:latin typeface="メイリオ" panose="020B0604030504040204" pitchFamily="50" charset="-128"/>
                <a:ea typeface="メイリオ" panose="020B0604030504040204" pitchFamily="50" charset="-128"/>
              </a:rPr>
              <a:t>　努め、その時短計画に基づく取組（</a:t>
            </a:r>
            <a:r>
              <a:rPr lang="en-US" altLang="ja-JP" sz="923" dirty="0">
                <a:solidFill>
                  <a:prstClr val="black"/>
                </a:solidFill>
                <a:latin typeface="メイリオ" panose="020B0604030504040204" pitchFamily="50" charset="-128"/>
                <a:ea typeface="メイリオ" panose="020B0604030504040204" pitchFamily="50" charset="-128"/>
              </a:rPr>
              <a:t>PDCA</a:t>
            </a:r>
            <a:r>
              <a:rPr lang="ja-JP" altLang="en-US" sz="923" dirty="0">
                <a:solidFill>
                  <a:prstClr val="black"/>
                </a:solidFill>
                <a:latin typeface="メイリオ" panose="020B0604030504040204" pitchFamily="50" charset="-128"/>
                <a:ea typeface="メイリオ" panose="020B0604030504040204" pitchFamily="50" charset="-128"/>
              </a:rPr>
              <a:t>）に対して都道府県が支援</a:t>
            </a:r>
            <a:endParaRPr lang="ja-JP" altLang="en-US" sz="923" b="1" dirty="0">
              <a:solidFill>
                <a:prstClr val="black"/>
              </a:solidFill>
              <a:latin typeface="メイリオ" panose="020B0604030504040204" pitchFamily="50" charset="-128"/>
              <a:ea typeface="メイリオ" panose="020B0604030504040204" pitchFamily="50" charset="-128"/>
            </a:endParaRPr>
          </a:p>
        </p:txBody>
      </p:sp>
      <p:sp>
        <p:nvSpPr>
          <p:cNvPr id="38" name="大かっこ 37">
            <a:extLst>
              <a:ext uri="{FF2B5EF4-FFF2-40B4-BE49-F238E27FC236}">
                <a16:creationId xmlns:a16="http://schemas.microsoft.com/office/drawing/2014/main" id="{1678BE1A-07BC-4CC3-872B-D14E349F1F9B}"/>
              </a:ext>
            </a:extLst>
          </p:cNvPr>
          <p:cNvSpPr/>
          <p:nvPr/>
        </p:nvSpPr>
        <p:spPr>
          <a:xfrm>
            <a:off x="6511862" y="3014568"/>
            <a:ext cx="2510332" cy="3173373"/>
          </a:xfrm>
          <a:prstGeom prst="bracketPair">
            <a:avLst>
              <a:gd name="adj" fmla="val 9676"/>
            </a:avLst>
          </a:prstGeom>
        </p:spPr>
        <p:style>
          <a:lnRef idx="1">
            <a:schemeClr val="dk1"/>
          </a:lnRef>
          <a:fillRef idx="0">
            <a:schemeClr val="dk1"/>
          </a:fillRef>
          <a:effectRef idx="0">
            <a:schemeClr val="dk1"/>
          </a:effectRef>
          <a:fontRef idx="minor">
            <a:schemeClr val="tx1"/>
          </a:fontRef>
        </p:style>
        <p:txBody>
          <a:bodyPr rtlCol="0" anchor="ctr"/>
          <a:lstStyle/>
          <a:p>
            <a:pPr algn="ctr" defTabSz="422041">
              <a:defRPr/>
            </a:pPr>
            <a:endParaRPr lang="ja-JP" altLang="en-US" sz="1662">
              <a:solidFill>
                <a:prstClr val="black"/>
              </a:solidFill>
              <a:latin typeface="Arial"/>
              <a:ea typeface="メイリオ"/>
            </a:endParaRPr>
          </a:p>
        </p:txBody>
      </p:sp>
      <p:sp>
        <p:nvSpPr>
          <p:cNvPr id="40" name="正方形/長方形 39">
            <a:extLst>
              <a:ext uri="{FF2B5EF4-FFF2-40B4-BE49-F238E27FC236}">
                <a16:creationId xmlns:a16="http://schemas.microsoft.com/office/drawing/2014/main" id="{F1124ECF-E104-4179-B5A8-CD71CCBA9175}"/>
              </a:ext>
            </a:extLst>
          </p:cNvPr>
          <p:cNvSpPr/>
          <p:nvPr/>
        </p:nvSpPr>
        <p:spPr>
          <a:xfrm>
            <a:off x="1890181" y="3662460"/>
            <a:ext cx="42202" cy="9859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defRPr/>
            </a:pPr>
            <a:endParaRPr lang="en-US" altLang="ja-JP" sz="1108" dirty="0">
              <a:solidFill>
                <a:prstClr val="black"/>
              </a:solidFill>
              <a:latin typeface="メイリオ" panose="020B0604030504040204" pitchFamily="50" charset="-128"/>
              <a:ea typeface="メイリオ" panose="020B0604030504040204" pitchFamily="50" charset="-128"/>
            </a:endParaRPr>
          </a:p>
        </p:txBody>
      </p:sp>
      <p:grpSp>
        <p:nvGrpSpPr>
          <p:cNvPr id="41" name="グループ化 40">
            <a:extLst>
              <a:ext uri="{FF2B5EF4-FFF2-40B4-BE49-F238E27FC236}">
                <a16:creationId xmlns:a16="http://schemas.microsoft.com/office/drawing/2014/main" id="{8D0D2428-5655-4BC5-A0CE-1FD13CBF84B8}"/>
              </a:ext>
            </a:extLst>
          </p:cNvPr>
          <p:cNvGrpSpPr/>
          <p:nvPr/>
        </p:nvGrpSpPr>
        <p:grpSpPr>
          <a:xfrm>
            <a:off x="1871620" y="2743446"/>
            <a:ext cx="4579818" cy="608356"/>
            <a:chOff x="2078533" y="2136980"/>
            <a:chExt cx="5064651" cy="659052"/>
          </a:xfrm>
        </p:grpSpPr>
        <p:sp>
          <p:nvSpPr>
            <p:cNvPr id="42" name="ホームベース 120">
              <a:extLst>
                <a:ext uri="{FF2B5EF4-FFF2-40B4-BE49-F238E27FC236}">
                  <a16:creationId xmlns:a16="http://schemas.microsoft.com/office/drawing/2014/main" id="{82F3D55F-8179-41AC-8D07-3BD98B787A83}"/>
                </a:ext>
              </a:extLst>
            </p:cNvPr>
            <p:cNvSpPr/>
            <p:nvPr/>
          </p:nvSpPr>
          <p:spPr>
            <a:xfrm>
              <a:off x="2078533" y="2136980"/>
              <a:ext cx="5064651" cy="659052"/>
            </a:xfrm>
            <a:prstGeom prst="homePlate">
              <a:avLst/>
            </a:prstGeom>
            <a:gradFill flip="none"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0800000" scaled="1"/>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defTabSz="422041">
                <a:defRPr/>
              </a:pPr>
              <a:r>
                <a:rPr lang="ja-JP" altLang="en-US" sz="1292" b="1" dirty="0">
                  <a:solidFill>
                    <a:prstClr val="black"/>
                  </a:solidFill>
                  <a:latin typeface="Arial"/>
                  <a:ea typeface="メイリオ"/>
                </a:rPr>
                <a:t>医療機関勤務環境評価センターによる第三者評価</a:t>
              </a:r>
            </a:p>
            <a:p>
              <a:pPr algn="ctr" defTabSz="422041">
                <a:defRPr/>
              </a:pPr>
              <a:endParaRPr lang="ja-JP" altLang="en-US" sz="1292" dirty="0">
                <a:solidFill>
                  <a:prstClr val="black"/>
                </a:solidFill>
                <a:latin typeface="Arial"/>
                <a:ea typeface="メイリオ"/>
              </a:endParaRPr>
            </a:p>
          </p:txBody>
        </p:sp>
        <p:sp>
          <p:nvSpPr>
            <p:cNvPr id="43" name="正方形/長方形 42">
              <a:extLst>
                <a:ext uri="{FF2B5EF4-FFF2-40B4-BE49-F238E27FC236}">
                  <a16:creationId xmlns:a16="http://schemas.microsoft.com/office/drawing/2014/main" id="{9A620796-911E-4A2C-9D5B-7F24DCC6296E}"/>
                </a:ext>
              </a:extLst>
            </p:cNvPr>
            <p:cNvSpPr/>
            <p:nvPr/>
          </p:nvSpPr>
          <p:spPr>
            <a:xfrm>
              <a:off x="3279647" y="2504480"/>
              <a:ext cx="2551361" cy="2632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defTabSz="844083">
                <a:defRPr/>
              </a:pPr>
              <a:r>
                <a:rPr lang="ja-JP" altLang="en-US" sz="969" u="sng" dirty="0">
                  <a:solidFill>
                    <a:prstClr val="black"/>
                  </a:solidFill>
                  <a:latin typeface="メイリオ" panose="020B0604030504040204" pitchFamily="50" charset="-128"/>
                  <a:ea typeface="メイリオ" panose="020B0604030504040204" pitchFamily="50" charset="-128"/>
                </a:rPr>
                <a:t>労働時間実績や時短の取組状況を評価</a:t>
              </a:r>
              <a:endParaRPr lang="ja-JP" altLang="en-US" sz="969" b="1" u="sng" dirty="0">
                <a:solidFill>
                  <a:prstClr val="black"/>
                </a:solidFill>
                <a:latin typeface="メイリオ" panose="020B0604030504040204" pitchFamily="50" charset="-128"/>
                <a:ea typeface="メイリオ" panose="020B0604030504040204" pitchFamily="50" charset="-128"/>
              </a:endParaRPr>
            </a:p>
          </p:txBody>
        </p:sp>
      </p:grpSp>
      <p:sp>
        <p:nvSpPr>
          <p:cNvPr id="44" name="下矢印 126">
            <a:extLst>
              <a:ext uri="{FF2B5EF4-FFF2-40B4-BE49-F238E27FC236}">
                <a16:creationId xmlns:a16="http://schemas.microsoft.com/office/drawing/2014/main" id="{8A549F44-D652-4CCA-90E9-1EA4A035139A}"/>
              </a:ext>
            </a:extLst>
          </p:cNvPr>
          <p:cNvSpPr/>
          <p:nvPr/>
        </p:nvSpPr>
        <p:spPr>
          <a:xfrm rot="12944878">
            <a:off x="4933933" y="4336251"/>
            <a:ext cx="452759" cy="1066097"/>
          </a:xfrm>
          <a:prstGeom prst="downArrow">
            <a:avLst>
              <a:gd name="adj1" fmla="val 50000"/>
              <a:gd name="adj2" fmla="val 3644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89586">
              <a:defRPr/>
            </a:pPr>
            <a:endParaRPr kumimoji="0" lang="ja-JP" altLang="en-US" sz="1534">
              <a:solidFill>
                <a:prstClr val="white"/>
              </a:solidFill>
              <a:latin typeface="Calibri" panose="020F0502020204030204"/>
              <a:ea typeface="游ゴシック" panose="020B0400000000000000" pitchFamily="50" charset="-128"/>
            </a:endParaRPr>
          </a:p>
        </p:txBody>
      </p:sp>
      <p:sp>
        <p:nvSpPr>
          <p:cNvPr id="45" name="ホームベース 125">
            <a:extLst>
              <a:ext uri="{FF2B5EF4-FFF2-40B4-BE49-F238E27FC236}">
                <a16:creationId xmlns:a16="http://schemas.microsoft.com/office/drawing/2014/main" id="{68DFD79D-0919-4E04-857A-E567DC12F02D}"/>
              </a:ext>
            </a:extLst>
          </p:cNvPr>
          <p:cNvSpPr/>
          <p:nvPr/>
        </p:nvSpPr>
        <p:spPr>
          <a:xfrm>
            <a:off x="1678842" y="4770057"/>
            <a:ext cx="4785452" cy="341298"/>
          </a:xfrm>
          <a:prstGeom prst="homePlate">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lin ang="10800000" scaled="1"/>
            <a:tileRect/>
          </a:gradFill>
        </p:spPr>
        <p:style>
          <a:lnRef idx="1">
            <a:schemeClr val="dk1"/>
          </a:lnRef>
          <a:fillRef idx="2">
            <a:schemeClr val="dk1"/>
          </a:fillRef>
          <a:effectRef idx="1">
            <a:schemeClr val="dk1"/>
          </a:effectRef>
          <a:fontRef idx="minor">
            <a:schemeClr val="dk1"/>
          </a:fontRef>
        </p:style>
        <p:txBody>
          <a:bodyPr rtlCol="0" anchor="ctr"/>
          <a:lstStyle/>
          <a:p>
            <a:pPr algn="ctr" defTabSz="389586">
              <a:defRPr/>
            </a:pPr>
            <a:r>
              <a:rPr kumimoji="0" lang="ja-JP" altLang="en-US" sz="1108" b="1" dirty="0">
                <a:solidFill>
                  <a:prstClr val="black"/>
                </a:solidFill>
                <a:latin typeface="メイリオ"/>
                <a:ea typeface="メイリオ"/>
              </a:rPr>
              <a:t>臨床研修・専門研修プログラムにおける時間外労働時間数の明示</a:t>
            </a:r>
            <a:endParaRPr kumimoji="0" lang="ja-JP" altLang="en-US" sz="1108" dirty="0">
              <a:solidFill>
                <a:prstClr val="black"/>
              </a:solidFill>
              <a:latin typeface="メイリオ"/>
              <a:ea typeface="メイリオ"/>
            </a:endParaRPr>
          </a:p>
        </p:txBody>
      </p:sp>
      <p:sp>
        <p:nvSpPr>
          <p:cNvPr id="46" name="正方形/長方形 45">
            <a:extLst>
              <a:ext uri="{FF2B5EF4-FFF2-40B4-BE49-F238E27FC236}">
                <a16:creationId xmlns:a16="http://schemas.microsoft.com/office/drawing/2014/main" id="{391BA8F5-5FD0-4DDA-8200-E6A77ECA9EC7}"/>
              </a:ext>
            </a:extLst>
          </p:cNvPr>
          <p:cNvSpPr/>
          <p:nvPr/>
        </p:nvSpPr>
        <p:spPr>
          <a:xfrm>
            <a:off x="1634883" y="4387988"/>
            <a:ext cx="56405" cy="716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defRPr/>
            </a:pPr>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47" name="下矢印 127">
            <a:extLst>
              <a:ext uri="{FF2B5EF4-FFF2-40B4-BE49-F238E27FC236}">
                <a16:creationId xmlns:a16="http://schemas.microsoft.com/office/drawing/2014/main" id="{92D94939-4B42-4AAB-BD91-8E147EFF9800}"/>
              </a:ext>
            </a:extLst>
          </p:cNvPr>
          <p:cNvSpPr/>
          <p:nvPr/>
        </p:nvSpPr>
        <p:spPr>
          <a:xfrm rot="12823464">
            <a:off x="4195029" y="4416294"/>
            <a:ext cx="452759" cy="297272"/>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389586">
              <a:defRPr/>
            </a:pPr>
            <a:endParaRPr kumimoji="0" lang="ja-JP" altLang="en-US" sz="1534">
              <a:solidFill>
                <a:prstClr val="white"/>
              </a:solidFill>
              <a:latin typeface="Calibri" panose="020F0502020204030204"/>
              <a:ea typeface="游ゴシック" panose="020B0400000000000000" pitchFamily="50" charset="-128"/>
            </a:endParaRPr>
          </a:p>
        </p:txBody>
      </p:sp>
      <p:sp>
        <p:nvSpPr>
          <p:cNvPr id="48" name="角丸四角形 129">
            <a:extLst>
              <a:ext uri="{FF2B5EF4-FFF2-40B4-BE49-F238E27FC236}">
                <a16:creationId xmlns:a16="http://schemas.microsoft.com/office/drawing/2014/main" id="{2DC0F387-110C-4391-9317-778AF9AB2A91}"/>
              </a:ext>
            </a:extLst>
          </p:cNvPr>
          <p:cNvSpPr/>
          <p:nvPr/>
        </p:nvSpPr>
        <p:spPr>
          <a:xfrm>
            <a:off x="927396" y="4720069"/>
            <a:ext cx="915368" cy="213295"/>
          </a:xfrm>
          <a:prstGeom prst="roundRect">
            <a:avLst/>
          </a:prstGeom>
          <a:ln>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defTabSz="422041">
              <a:defRPr/>
            </a:pPr>
            <a:r>
              <a:rPr lang="ja-JP" altLang="en-US" sz="1108" b="1" dirty="0">
                <a:solidFill>
                  <a:prstClr val="black"/>
                </a:solidFill>
                <a:latin typeface="メイリオ"/>
                <a:ea typeface="メイリオ"/>
              </a:rPr>
              <a:t>Ｃ</a:t>
            </a:r>
            <a:r>
              <a:rPr lang="en-US" altLang="ja-JP" sz="1108" b="1" dirty="0">
                <a:solidFill>
                  <a:prstClr val="black"/>
                </a:solidFill>
                <a:latin typeface="メイリオ"/>
                <a:ea typeface="メイリオ"/>
              </a:rPr>
              <a:t>-</a:t>
            </a:r>
            <a:r>
              <a:rPr lang="ja-JP" altLang="en-US" sz="1108" b="1" dirty="0">
                <a:solidFill>
                  <a:prstClr val="black"/>
                </a:solidFill>
                <a:latin typeface="メイリオ"/>
                <a:ea typeface="メイリオ"/>
              </a:rPr>
              <a:t>１水準</a:t>
            </a:r>
          </a:p>
        </p:txBody>
      </p:sp>
      <p:sp>
        <p:nvSpPr>
          <p:cNvPr id="49" name="テキスト ボックス 48">
            <a:extLst>
              <a:ext uri="{FF2B5EF4-FFF2-40B4-BE49-F238E27FC236}">
                <a16:creationId xmlns:a16="http://schemas.microsoft.com/office/drawing/2014/main" id="{96CD2F39-668D-4E1D-A241-BBAE20A575F9}"/>
              </a:ext>
            </a:extLst>
          </p:cNvPr>
          <p:cNvSpPr txBox="1"/>
          <p:nvPr/>
        </p:nvSpPr>
        <p:spPr>
          <a:xfrm>
            <a:off x="1927173" y="4373978"/>
            <a:ext cx="2374903" cy="376385"/>
          </a:xfrm>
          <a:prstGeom prst="rect">
            <a:avLst/>
          </a:prstGeom>
          <a:noFill/>
        </p:spPr>
        <p:txBody>
          <a:bodyPr wrap="square" rtlCol="0">
            <a:spAutoFit/>
          </a:bodyPr>
          <a:lstStyle/>
          <a:p>
            <a:pPr defTabSz="389586">
              <a:defRPr/>
            </a:pPr>
            <a:r>
              <a:rPr kumimoji="0" lang="en-US" altLang="ja-JP" sz="923" dirty="0">
                <a:solidFill>
                  <a:prstClr val="black"/>
                </a:solidFill>
                <a:latin typeface="Meiryo UI" panose="020B0604030504040204" pitchFamily="50" charset="-128"/>
                <a:ea typeface="Meiryo UI" panose="020B0604030504040204" pitchFamily="50" charset="-128"/>
              </a:rPr>
              <a:t>※</a:t>
            </a:r>
            <a:r>
              <a:rPr kumimoji="0" lang="ja-JP" altLang="en-US" sz="923" dirty="0">
                <a:solidFill>
                  <a:prstClr val="black"/>
                </a:solidFill>
                <a:latin typeface="Meiryo UI" panose="020B0604030504040204" pitchFamily="50" charset="-128"/>
                <a:ea typeface="Meiryo UI" panose="020B0604030504040204" pitchFamily="50" charset="-128"/>
              </a:rPr>
              <a:t>都道府県の指定に関する事前</a:t>
            </a:r>
            <a:endParaRPr kumimoji="0" lang="en-US" altLang="ja-JP" sz="923" dirty="0">
              <a:solidFill>
                <a:prstClr val="black"/>
              </a:solidFill>
              <a:latin typeface="Meiryo UI" panose="020B0604030504040204" pitchFamily="50" charset="-128"/>
              <a:ea typeface="Meiryo UI" panose="020B0604030504040204" pitchFamily="50" charset="-128"/>
            </a:endParaRPr>
          </a:p>
          <a:p>
            <a:pPr defTabSz="389586">
              <a:defRPr/>
            </a:pPr>
            <a:r>
              <a:rPr kumimoji="0" lang="ja-JP" altLang="en-US" sz="923" dirty="0">
                <a:solidFill>
                  <a:prstClr val="black"/>
                </a:solidFill>
                <a:latin typeface="Meiryo UI" panose="020B0604030504040204" pitchFamily="50" charset="-128"/>
                <a:ea typeface="Meiryo UI" panose="020B0604030504040204" pitchFamily="50" charset="-128"/>
              </a:rPr>
              <a:t>　準備規定は</a:t>
            </a:r>
            <a:r>
              <a:rPr kumimoji="0" lang="en-US" altLang="ja-JP" sz="923" dirty="0">
                <a:solidFill>
                  <a:prstClr val="black"/>
                </a:solidFill>
                <a:latin typeface="Meiryo UI" panose="020B0604030504040204" pitchFamily="50" charset="-128"/>
                <a:ea typeface="Meiryo UI" panose="020B0604030504040204" pitchFamily="50" charset="-128"/>
              </a:rPr>
              <a:t>2022</a:t>
            </a:r>
            <a:r>
              <a:rPr kumimoji="0" lang="ja-JP" altLang="en-US" sz="923" dirty="0">
                <a:solidFill>
                  <a:prstClr val="black"/>
                </a:solidFill>
                <a:latin typeface="Meiryo UI" panose="020B0604030504040204" pitchFamily="50" charset="-128"/>
                <a:ea typeface="Meiryo UI" panose="020B0604030504040204" pitchFamily="50" charset="-128"/>
              </a:rPr>
              <a:t>年</a:t>
            </a:r>
            <a:r>
              <a:rPr kumimoji="0" lang="en-US" altLang="ja-JP" sz="923" dirty="0">
                <a:solidFill>
                  <a:prstClr val="black"/>
                </a:solidFill>
                <a:latin typeface="Meiryo UI" panose="020B0604030504040204" pitchFamily="50" charset="-128"/>
                <a:ea typeface="Meiryo UI" panose="020B0604030504040204" pitchFamily="50" charset="-128"/>
              </a:rPr>
              <a:t>4</a:t>
            </a:r>
            <a:r>
              <a:rPr kumimoji="0" lang="ja-JP" altLang="en-US" sz="923" dirty="0">
                <a:solidFill>
                  <a:prstClr val="black"/>
                </a:solidFill>
                <a:latin typeface="Meiryo UI" panose="020B0604030504040204" pitchFamily="50" charset="-128"/>
                <a:ea typeface="Meiryo UI" panose="020B0604030504040204" pitchFamily="50" charset="-128"/>
              </a:rPr>
              <a:t>月施行</a:t>
            </a:r>
          </a:p>
        </p:txBody>
      </p:sp>
      <p:grpSp>
        <p:nvGrpSpPr>
          <p:cNvPr id="50" name="グループ化 49">
            <a:extLst>
              <a:ext uri="{FF2B5EF4-FFF2-40B4-BE49-F238E27FC236}">
                <a16:creationId xmlns:a16="http://schemas.microsoft.com/office/drawing/2014/main" id="{54227A8E-76C6-45E7-AE70-41DB9C462212}"/>
              </a:ext>
            </a:extLst>
          </p:cNvPr>
          <p:cNvGrpSpPr/>
          <p:nvPr/>
        </p:nvGrpSpPr>
        <p:grpSpPr>
          <a:xfrm>
            <a:off x="1649959" y="5380196"/>
            <a:ext cx="4814335" cy="496674"/>
            <a:chOff x="1867601" y="5687257"/>
            <a:chExt cx="5081283" cy="538064"/>
          </a:xfrm>
        </p:grpSpPr>
        <p:sp>
          <p:nvSpPr>
            <p:cNvPr id="51" name="ホームベース 124">
              <a:extLst>
                <a:ext uri="{FF2B5EF4-FFF2-40B4-BE49-F238E27FC236}">
                  <a16:creationId xmlns:a16="http://schemas.microsoft.com/office/drawing/2014/main" id="{26C41C17-D2DA-4A13-B4C6-04B88B627D4F}"/>
                </a:ext>
              </a:extLst>
            </p:cNvPr>
            <p:cNvSpPr/>
            <p:nvPr/>
          </p:nvSpPr>
          <p:spPr>
            <a:xfrm>
              <a:off x="1867601" y="5687257"/>
              <a:ext cx="5081283" cy="488129"/>
            </a:xfrm>
            <a:prstGeom prst="homePlate">
              <a:avLst>
                <a:gd name="adj" fmla="val 41909"/>
              </a:avLst>
            </a:prstGeom>
            <a:gradFill flip="none" rotWithShape="1">
              <a:gsLst>
                <a:gs pos="0">
                  <a:srgbClr val="8064A2">
                    <a:tint val="50000"/>
                    <a:satMod val="300000"/>
                  </a:srgbClr>
                </a:gs>
                <a:gs pos="35000">
                  <a:srgbClr val="8064A2">
                    <a:tint val="37000"/>
                    <a:satMod val="300000"/>
                  </a:srgbClr>
                </a:gs>
                <a:gs pos="100000">
                  <a:srgbClr val="8064A2">
                    <a:tint val="15000"/>
                    <a:satMod val="350000"/>
                  </a:srgbClr>
                </a:gs>
              </a:gsLst>
              <a:lin ang="10800000" scaled="1"/>
              <a:tileRect/>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389586"/>
              <a:r>
                <a:rPr lang="ja-JP" altLang="en-US" sz="1292" b="1" kern="0" dirty="0">
                  <a:solidFill>
                    <a:prstClr val="black"/>
                  </a:solidFill>
                  <a:latin typeface="Meiryo UI" panose="020B0604030504040204" pitchFamily="50" charset="-128"/>
                  <a:ea typeface="Meiryo UI" panose="020B0604030504040204" pitchFamily="50" charset="-128"/>
                </a:rPr>
                <a:t>　　　　　　　　審査組織による医療機関の個別審査</a:t>
              </a:r>
              <a:endParaRPr lang="en-US" altLang="ja-JP" sz="1292" b="1" kern="0" dirty="0">
                <a:solidFill>
                  <a:prstClr val="black"/>
                </a:solidFill>
                <a:latin typeface="Meiryo UI" panose="020B0604030504040204" pitchFamily="50" charset="-128"/>
                <a:ea typeface="Meiryo UI" panose="020B0604030504040204" pitchFamily="50" charset="-128"/>
              </a:endParaRPr>
            </a:p>
            <a:p>
              <a:pPr defTabSz="389586"/>
              <a:endParaRPr lang="en-US" altLang="ja-JP" sz="1292" b="1" kern="0" dirty="0">
                <a:solidFill>
                  <a:prstClr val="black"/>
                </a:solidFill>
                <a:latin typeface="Meiryo UI" panose="020B0604030504040204" pitchFamily="50" charset="-128"/>
                <a:ea typeface="Meiryo UI" panose="020B0604030504040204" pitchFamily="50" charset="-128"/>
              </a:endParaRPr>
            </a:p>
          </p:txBody>
        </p:sp>
        <p:sp>
          <p:nvSpPr>
            <p:cNvPr id="52" name="正方形/長方形 51">
              <a:extLst>
                <a:ext uri="{FF2B5EF4-FFF2-40B4-BE49-F238E27FC236}">
                  <a16:creationId xmlns:a16="http://schemas.microsoft.com/office/drawing/2014/main" id="{C88121E7-0E63-43BF-84AC-05DEBAC5D558}"/>
                </a:ext>
              </a:extLst>
            </p:cNvPr>
            <p:cNvSpPr/>
            <p:nvPr/>
          </p:nvSpPr>
          <p:spPr>
            <a:xfrm>
              <a:off x="3006078" y="5962024"/>
              <a:ext cx="2609221" cy="2632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defTabSz="844083">
                <a:defRPr/>
              </a:pPr>
              <a:r>
                <a:rPr lang="ja-JP" altLang="en-US" sz="969" u="sng" dirty="0">
                  <a:solidFill>
                    <a:prstClr val="black"/>
                  </a:solidFill>
                  <a:latin typeface="メイリオ" panose="020B0604030504040204" pitchFamily="50" charset="-128"/>
                  <a:ea typeface="メイリオ" panose="020B0604030504040204" pitchFamily="50" charset="-128"/>
                </a:rPr>
                <a:t>特定の高度な技能の教育研修環境を審査</a:t>
              </a:r>
            </a:p>
          </p:txBody>
        </p:sp>
      </p:grpSp>
      <p:sp>
        <p:nvSpPr>
          <p:cNvPr id="53" name="楕円 52">
            <a:extLst>
              <a:ext uri="{FF2B5EF4-FFF2-40B4-BE49-F238E27FC236}">
                <a16:creationId xmlns:a16="http://schemas.microsoft.com/office/drawing/2014/main" id="{764E4891-8E8F-4C14-A630-8CC828A4BA72}"/>
              </a:ext>
            </a:extLst>
          </p:cNvPr>
          <p:cNvSpPr/>
          <p:nvPr/>
        </p:nvSpPr>
        <p:spPr>
          <a:xfrm>
            <a:off x="1839347" y="2549321"/>
            <a:ext cx="64545" cy="8897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89586">
              <a:defRPr/>
            </a:pPr>
            <a:endParaRPr kumimoji="0" lang="ja-JP" altLang="en-US" sz="1534">
              <a:solidFill>
                <a:prstClr val="white"/>
              </a:solidFill>
              <a:latin typeface="Calibri" panose="020F0502020204030204"/>
              <a:ea typeface="游ゴシック" panose="020B0400000000000000" pitchFamily="50" charset="-128"/>
            </a:endParaRPr>
          </a:p>
        </p:txBody>
      </p:sp>
      <p:sp>
        <p:nvSpPr>
          <p:cNvPr id="54" name="角丸四角形 94">
            <a:extLst>
              <a:ext uri="{FF2B5EF4-FFF2-40B4-BE49-F238E27FC236}">
                <a16:creationId xmlns:a16="http://schemas.microsoft.com/office/drawing/2014/main" id="{2A66237B-8EF7-46E8-AB5C-18487A9062FB}"/>
              </a:ext>
            </a:extLst>
          </p:cNvPr>
          <p:cNvSpPr/>
          <p:nvPr/>
        </p:nvSpPr>
        <p:spPr>
          <a:xfrm>
            <a:off x="947733" y="2539867"/>
            <a:ext cx="930511" cy="225251"/>
          </a:xfrm>
          <a:prstGeom prst="roundRect">
            <a:avLst/>
          </a:prstGeom>
          <a:ln>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defTabSz="422041">
              <a:defRPr/>
            </a:pPr>
            <a:r>
              <a:rPr lang="ja-JP" altLang="en-US" sz="1108" b="1" dirty="0">
                <a:solidFill>
                  <a:prstClr val="black"/>
                </a:solidFill>
                <a:latin typeface="メイリオ"/>
                <a:ea typeface="メイリオ"/>
              </a:rPr>
              <a:t>連携Ｂ水準</a:t>
            </a:r>
          </a:p>
        </p:txBody>
      </p:sp>
      <p:sp>
        <p:nvSpPr>
          <p:cNvPr id="55" name="角丸四角形 103">
            <a:extLst>
              <a:ext uri="{FF2B5EF4-FFF2-40B4-BE49-F238E27FC236}">
                <a16:creationId xmlns:a16="http://schemas.microsoft.com/office/drawing/2014/main" id="{74DBD8B3-C134-40E9-82C9-699C764D13DD}"/>
              </a:ext>
            </a:extLst>
          </p:cNvPr>
          <p:cNvSpPr/>
          <p:nvPr/>
        </p:nvSpPr>
        <p:spPr>
          <a:xfrm>
            <a:off x="958090" y="2801272"/>
            <a:ext cx="915368" cy="213295"/>
          </a:xfrm>
          <a:prstGeom prst="roundRect">
            <a:avLst/>
          </a:prstGeom>
          <a:ln>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defTabSz="422041">
              <a:defRPr/>
            </a:pPr>
            <a:r>
              <a:rPr lang="en-US" altLang="ja-JP" sz="1108" b="1" dirty="0">
                <a:solidFill>
                  <a:prstClr val="black"/>
                </a:solidFill>
                <a:latin typeface="メイリオ"/>
                <a:ea typeface="メイリオ"/>
              </a:rPr>
              <a:t>B</a:t>
            </a:r>
            <a:r>
              <a:rPr lang="ja-JP" altLang="en-US" sz="1108" b="1" dirty="0">
                <a:solidFill>
                  <a:prstClr val="black"/>
                </a:solidFill>
                <a:latin typeface="メイリオ"/>
                <a:ea typeface="メイリオ"/>
              </a:rPr>
              <a:t>水準</a:t>
            </a:r>
          </a:p>
        </p:txBody>
      </p:sp>
      <p:sp>
        <p:nvSpPr>
          <p:cNvPr id="56" name="角丸四角形 105">
            <a:extLst>
              <a:ext uri="{FF2B5EF4-FFF2-40B4-BE49-F238E27FC236}">
                <a16:creationId xmlns:a16="http://schemas.microsoft.com/office/drawing/2014/main" id="{EABB1474-5B05-410F-8C17-62C7F28DA704}"/>
              </a:ext>
            </a:extLst>
          </p:cNvPr>
          <p:cNvSpPr/>
          <p:nvPr/>
        </p:nvSpPr>
        <p:spPr>
          <a:xfrm>
            <a:off x="949538" y="3057077"/>
            <a:ext cx="915368" cy="213295"/>
          </a:xfrm>
          <a:prstGeom prst="roundRect">
            <a:avLst/>
          </a:prstGeom>
          <a:ln>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defTabSz="422041">
              <a:defRPr/>
            </a:pPr>
            <a:r>
              <a:rPr lang="ja-JP" altLang="en-US" sz="1108" b="1" dirty="0">
                <a:solidFill>
                  <a:prstClr val="black"/>
                </a:solidFill>
                <a:latin typeface="メイリオ"/>
                <a:ea typeface="メイリオ"/>
              </a:rPr>
              <a:t>Ｃ</a:t>
            </a:r>
            <a:r>
              <a:rPr lang="en-US" altLang="ja-JP" sz="1108" b="1" dirty="0">
                <a:solidFill>
                  <a:prstClr val="black"/>
                </a:solidFill>
                <a:latin typeface="メイリオ"/>
                <a:ea typeface="メイリオ"/>
              </a:rPr>
              <a:t>-</a:t>
            </a:r>
            <a:r>
              <a:rPr lang="ja-JP" altLang="en-US" sz="1108" b="1" dirty="0">
                <a:solidFill>
                  <a:prstClr val="black"/>
                </a:solidFill>
                <a:latin typeface="メイリオ"/>
                <a:ea typeface="メイリオ"/>
              </a:rPr>
              <a:t>１水準</a:t>
            </a:r>
          </a:p>
        </p:txBody>
      </p:sp>
      <p:sp>
        <p:nvSpPr>
          <p:cNvPr id="57" name="角丸四角形 106">
            <a:extLst>
              <a:ext uri="{FF2B5EF4-FFF2-40B4-BE49-F238E27FC236}">
                <a16:creationId xmlns:a16="http://schemas.microsoft.com/office/drawing/2014/main" id="{95C7C936-3DFF-49D9-A67D-E044BD3CA442}"/>
              </a:ext>
            </a:extLst>
          </p:cNvPr>
          <p:cNvSpPr/>
          <p:nvPr/>
        </p:nvSpPr>
        <p:spPr>
          <a:xfrm>
            <a:off x="958090" y="3303218"/>
            <a:ext cx="923816" cy="213295"/>
          </a:xfrm>
          <a:prstGeom prst="roundRect">
            <a:avLst/>
          </a:prstGeom>
          <a:ln>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defTabSz="422041">
              <a:defRPr/>
            </a:pPr>
            <a:r>
              <a:rPr lang="ja-JP" altLang="en-US" sz="1108" b="1" dirty="0">
                <a:solidFill>
                  <a:prstClr val="black"/>
                </a:solidFill>
                <a:latin typeface="メイリオ"/>
                <a:ea typeface="メイリオ"/>
              </a:rPr>
              <a:t>Ｃ</a:t>
            </a:r>
            <a:r>
              <a:rPr lang="en-US" altLang="ja-JP" sz="1108" b="1" dirty="0">
                <a:solidFill>
                  <a:prstClr val="black"/>
                </a:solidFill>
                <a:latin typeface="メイリオ"/>
                <a:ea typeface="メイリオ"/>
              </a:rPr>
              <a:t>-</a:t>
            </a:r>
            <a:r>
              <a:rPr lang="ja-JP" altLang="en-US" sz="1108" b="1" dirty="0">
                <a:solidFill>
                  <a:prstClr val="black"/>
                </a:solidFill>
                <a:latin typeface="メイリオ"/>
                <a:ea typeface="メイリオ"/>
              </a:rPr>
              <a:t>２水準</a:t>
            </a:r>
          </a:p>
        </p:txBody>
      </p:sp>
      <p:sp>
        <p:nvSpPr>
          <p:cNvPr id="58" name="正方形/長方形 57">
            <a:extLst>
              <a:ext uri="{FF2B5EF4-FFF2-40B4-BE49-F238E27FC236}">
                <a16:creationId xmlns:a16="http://schemas.microsoft.com/office/drawing/2014/main" id="{B640472C-8A69-4B66-A7E2-2FEE100FA7C2}"/>
              </a:ext>
            </a:extLst>
          </p:cNvPr>
          <p:cNvSpPr/>
          <p:nvPr/>
        </p:nvSpPr>
        <p:spPr>
          <a:xfrm>
            <a:off x="1591522" y="5274020"/>
            <a:ext cx="56405" cy="7169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defRPr/>
            </a:pPr>
            <a:endParaRPr lang="en-US" altLang="ja-JP" sz="1108" dirty="0">
              <a:solidFill>
                <a:prstClr val="black"/>
              </a:solidFill>
              <a:latin typeface="メイリオ" panose="020B0604030504040204" pitchFamily="50" charset="-128"/>
              <a:ea typeface="メイリオ" panose="020B0604030504040204" pitchFamily="50" charset="-128"/>
            </a:endParaRPr>
          </a:p>
        </p:txBody>
      </p:sp>
      <p:sp>
        <p:nvSpPr>
          <p:cNvPr id="59" name="角丸四角形 128">
            <a:extLst>
              <a:ext uri="{FF2B5EF4-FFF2-40B4-BE49-F238E27FC236}">
                <a16:creationId xmlns:a16="http://schemas.microsoft.com/office/drawing/2014/main" id="{47BC44F5-AF90-4002-8F6B-E525CC3A751C}"/>
              </a:ext>
            </a:extLst>
          </p:cNvPr>
          <p:cNvSpPr/>
          <p:nvPr/>
        </p:nvSpPr>
        <p:spPr>
          <a:xfrm>
            <a:off x="934178" y="5326555"/>
            <a:ext cx="923816" cy="213295"/>
          </a:xfrm>
          <a:prstGeom prst="roundRect">
            <a:avLst/>
          </a:prstGeom>
          <a:ln>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defTabSz="422041">
              <a:defRPr/>
            </a:pPr>
            <a:r>
              <a:rPr lang="ja-JP" altLang="en-US" sz="1108" b="1" dirty="0">
                <a:solidFill>
                  <a:prstClr val="black"/>
                </a:solidFill>
                <a:latin typeface="メイリオ"/>
                <a:ea typeface="メイリオ"/>
              </a:rPr>
              <a:t>Ｃ</a:t>
            </a:r>
            <a:r>
              <a:rPr lang="en-US" altLang="ja-JP" sz="1108" b="1" dirty="0">
                <a:solidFill>
                  <a:prstClr val="black"/>
                </a:solidFill>
                <a:latin typeface="メイリオ"/>
                <a:ea typeface="メイリオ"/>
              </a:rPr>
              <a:t>-</a:t>
            </a:r>
            <a:r>
              <a:rPr lang="ja-JP" altLang="en-US" sz="1108" b="1" dirty="0">
                <a:solidFill>
                  <a:prstClr val="black"/>
                </a:solidFill>
                <a:latin typeface="メイリオ"/>
                <a:ea typeface="メイリオ"/>
              </a:rPr>
              <a:t>２水準</a:t>
            </a:r>
          </a:p>
        </p:txBody>
      </p:sp>
      <p:sp>
        <p:nvSpPr>
          <p:cNvPr id="60" name="テキスト ボックス 59">
            <a:extLst>
              <a:ext uri="{FF2B5EF4-FFF2-40B4-BE49-F238E27FC236}">
                <a16:creationId xmlns:a16="http://schemas.microsoft.com/office/drawing/2014/main" id="{A3029ACB-F081-4D88-88BF-3DE210457BE6}"/>
              </a:ext>
            </a:extLst>
          </p:cNvPr>
          <p:cNvSpPr txBox="1"/>
          <p:nvPr/>
        </p:nvSpPr>
        <p:spPr>
          <a:xfrm>
            <a:off x="65850" y="1207431"/>
            <a:ext cx="8526192" cy="275909"/>
          </a:xfrm>
          <a:prstGeom prst="rect">
            <a:avLst/>
          </a:prstGeom>
          <a:noFill/>
        </p:spPr>
        <p:txBody>
          <a:bodyPr wrap="square" rtlCol="0">
            <a:spAutoFit/>
          </a:bodyPr>
          <a:lstStyle/>
          <a:p>
            <a:pPr defTabSz="389586">
              <a:defRPr/>
            </a:pPr>
            <a:r>
              <a:rPr kumimoji="0" lang="en-US" altLang="ja-JP" sz="1193" b="1" dirty="0">
                <a:solidFill>
                  <a:prstClr val="black"/>
                </a:solidFill>
                <a:latin typeface="ＭＳ ゴシック" panose="020B0609070205080204" pitchFamily="49" charset="-128"/>
                <a:ea typeface="ＭＳ ゴシック" panose="020B0609070205080204" pitchFamily="49" charset="-128"/>
              </a:rPr>
              <a:t>2021</a:t>
            </a:r>
            <a:r>
              <a:rPr kumimoji="0" lang="ja-JP" altLang="en-US" sz="1193" b="1" dirty="0">
                <a:solidFill>
                  <a:prstClr val="black"/>
                </a:solidFill>
                <a:latin typeface="ＭＳ ゴシック" panose="020B0609070205080204" pitchFamily="49" charset="-128"/>
                <a:ea typeface="ＭＳ ゴシック" panose="020B0609070205080204" pitchFamily="49" charset="-128"/>
              </a:rPr>
              <a:t>年度　　　　　　</a:t>
            </a:r>
            <a:r>
              <a:rPr kumimoji="0" lang="en-US" altLang="ja-JP" sz="1193" b="1" dirty="0">
                <a:solidFill>
                  <a:prstClr val="black"/>
                </a:solidFill>
                <a:latin typeface="ＭＳ ゴシック" panose="020B0609070205080204" pitchFamily="49" charset="-128"/>
                <a:ea typeface="ＭＳ ゴシック" panose="020B0609070205080204" pitchFamily="49" charset="-128"/>
              </a:rPr>
              <a:t>2022</a:t>
            </a:r>
            <a:r>
              <a:rPr kumimoji="0" lang="ja-JP" altLang="en-US" sz="1193" b="1" dirty="0">
                <a:solidFill>
                  <a:prstClr val="black"/>
                </a:solidFill>
                <a:latin typeface="ＭＳ ゴシック" panose="020B0609070205080204" pitchFamily="49" charset="-128"/>
                <a:ea typeface="ＭＳ ゴシック" panose="020B0609070205080204" pitchFamily="49" charset="-128"/>
              </a:rPr>
              <a:t>年度　　　　　　　　　　　</a:t>
            </a:r>
            <a:r>
              <a:rPr kumimoji="0" lang="en-US" altLang="ja-JP" sz="1193" b="1" dirty="0">
                <a:solidFill>
                  <a:prstClr val="black"/>
                </a:solidFill>
                <a:latin typeface="ＭＳ ゴシック" panose="020B0609070205080204" pitchFamily="49" charset="-128"/>
                <a:ea typeface="ＭＳ ゴシック" panose="020B0609070205080204" pitchFamily="49" charset="-128"/>
              </a:rPr>
              <a:t>2023</a:t>
            </a:r>
            <a:r>
              <a:rPr kumimoji="0" lang="ja-JP" altLang="en-US" sz="1193" b="1" dirty="0">
                <a:solidFill>
                  <a:prstClr val="black"/>
                </a:solidFill>
                <a:latin typeface="ＭＳ ゴシック" panose="020B0609070205080204" pitchFamily="49" charset="-128"/>
                <a:ea typeface="ＭＳ ゴシック" panose="020B0609070205080204" pitchFamily="49" charset="-128"/>
              </a:rPr>
              <a:t>年度　　　　　　　　　　　　　</a:t>
            </a:r>
            <a:r>
              <a:rPr kumimoji="0" lang="en-US" altLang="ja-JP" sz="1193" b="1" dirty="0">
                <a:solidFill>
                  <a:prstClr val="black"/>
                </a:solidFill>
                <a:latin typeface="ＭＳ ゴシック" panose="020B0609070205080204" pitchFamily="49" charset="-128"/>
                <a:ea typeface="ＭＳ ゴシック" panose="020B0609070205080204" pitchFamily="49" charset="-128"/>
              </a:rPr>
              <a:t>2024</a:t>
            </a:r>
            <a:r>
              <a:rPr kumimoji="0" lang="ja-JP" altLang="en-US" sz="1193" b="1" dirty="0">
                <a:solidFill>
                  <a:prstClr val="black"/>
                </a:solidFill>
                <a:latin typeface="ＭＳ ゴシック" panose="020B0609070205080204" pitchFamily="49" charset="-128"/>
                <a:ea typeface="ＭＳ ゴシック" panose="020B0609070205080204" pitchFamily="49" charset="-128"/>
              </a:rPr>
              <a:t>年度</a:t>
            </a:r>
          </a:p>
        </p:txBody>
      </p:sp>
      <p:sp>
        <p:nvSpPr>
          <p:cNvPr id="61" name="テキスト プレースホルダー 2">
            <a:extLst>
              <a:ext uri="{FF2B5EF4-FFF2-40B4-BE49-F238E27FC236}">
                <a16:creationId xmlns:a16="http://schemas.microsoft.com/office/drawing/2014/main" id="{4B519411-C5E6-E348-9D5F-3379CBF192CC}"/>
              </a:ext>
            </a:extLst>
          </p:cNvPr>
          <p:cNvSpPr txBox="1">
            <a:spLocks/>
          </p:cNvSpPr>
          <p:nvPr/>
        </p:nvSpPr>
        <p:spPr>
          <a:xfrm>
            <a:off x="68167" y="566968"/>
            <a:ext cx="9007841" cy="235105"/>
          </a:xfrm>
          <a:prstGeom prst="roundRect">
            <a:avLst>
              <a:gd name="adj" fmla="val 13080"/>
            </a:avLst>
          </a:prstGeom>
          <a:solidFill>
            <a:schemeClr val="bg2"/>
          </a:solidFill>
        </p:spPr>
        <p:txBody>
          <a:bodyPr vert="horz" wrap="square" lIns="360000" tIns="0" rIns="360000" bIns="33231" rtlCol="0" anchor="t" anchorCtr="0">
            <a:spAutoFit/>
          </a:bodyPr>
          <a:lstStyle>
            <a:lvl1pPr marL="251513" indent="-251513" algn="l" defTabSz="872722" rtl="0" eaLnBrk="1" latinLnBrk="0" hangingPunct="1">
              <a:spcBef>
                <a:spcPct val="20000"/>
              </a:spcBef>
              <a:buFont typeface="Arial" pitchFamily="34" charset="0"/>
              <a:buNone/>
              <a:defRPr kumimoji="1" sz="1900" kern="1200">
                <a:solidFill>
                  <a:schemeClr val="tx1"/>
                </a:solidFill>
                <a:latin typeface="メイリオ" pitchFamily="50" charset="-128"/>
                <a:ea typeface="メイリオ" pitchFamily="50" charset="-128"/>
                <a:cs typeface="+mn-cs"/>
              </a:defRPr>
            </a:lvl1pPr>
            <a:lvl2pPr marL="709087" indent="-272726" algn="l" defTabSz="872722" rtl="0" eaLnBrk="1" latinLnBrk="0" hangingPunct="1">
              <a:spcBef>
                <a:spcPct val="20000"/>
              </a:spcBef>
              <a:buFont typeface="Arial" pitchFamily="34" charset="0"/>
              <a:buChar char="–"/>
              <a:defRPr kumimoji="1" sz="2600" kern="1200">
                <a:solidFill>
                  <a:schemeClr val="tx1"/>
                </a:solidFill>
                <a:latin typeface="+mn-lt"/>
                <a:ea typeface="+mn-ea"/>
                <a:cs typeface="+mn-cs"/>
              </a:defRPr>
            </a:lvl2pPr>
            <a:lvl3pPr marL="1090903" indent="-218181" algn="l" defTabSz="872722" rtl="0" eaLnBrk="1" latinLnBrk="0" hangingPunct="1">
              <a:spcBef>
                <a:spcPct val="20000"/>
              </a:spcBef>
              <a:buFont typeface="Arial" pitchFamily="34" charset="0"/>
              <a:buChar char="•"/>
              <a:defRPr kumimoji="1" sz="2300" kern="1200">
                <a:solidFill>
                  <a:schemeClr val="tx1"/>
                </a:solidFill>
                <a:latin typeface="+mn-lt"/>
                <a:ea typeface="+mn-ea"/>
                <a:cs typeface="+mn-cs"/>
              </a:defRPr>
            </a:lvl3pPr>
            <a:lvl4pPr marL="1527264"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4pPr>
            <a:lvl5pPr marL="1963626"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5pPr>
            <a:lvl6pPr marL="2399987"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6pPr>
            <a:lvl7pPr marL="2836348"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7pPr>
            <a:lvl8pPr marL="3272709"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8pPr>
            <a:lvl9pPr marL="3709070" indent="-218181" algn="l" defTabSz="872722" rtl="0" eaLnBrk="1" latinLnBrk="0" hangingPunct="1">
              <a:spcBef>
                <a:spcPct val="20000"/>
              </a:spcBef>
              <a:buFont typeface="Arial" pitchFamily="34" charset="0"/>
              <a:buChar char="•"/>
              <a:defRPr kumimoji="1" sz="1900" kern="1200">
                <a:solidFill>
                  <a:schemeClr val="tx1"/>
                </a:solidFill>
                <a:latin typeface="+mn-lt"/>
                <a:ea typeface="+mn-ea"/>
                <a:cs typeface="+mn-cs"/>
              </a:defRPr>
            </a:lvl9pPr>
          </a:lstStyle>
          <a:p>
            <a:r>
              <a:rPr lang="ja-JP" altLang="en-US" sz="1200" dirty="0" smtClean="0"/>
              <a:t>連携Ｂ・Ｂ・Ｃ水準の指定申請には、医師労働時間短縮計画案を作成し、評価センターの評価を受けることが必要。</a:t>
            </a:r>
            <a:endParaRPr lang="ja-JP" altLang="en-US" sz="1200" dirty="0">
              <a:solidFill>
                <a:srgbClr val="DB4D6D"/>
              </a:solidFill>
            </a:endParaRPr>
          </a:p>
        </p:txBody>
      </p:sp>
      <p:sp>
        <p:nvSpPr>
          <p:cNvPr id="62" name="タイトル 18">
            <a:extLst>
              <a:ext uri="{FF2B5EF4-FFF2-40B4-BE49-F238E27FC236}">
                <a16:creationId xmlns:a16="http://schemas.microsoft.com/office/drawing/2014/main" id="{E4D6BB78-A7D9-FC41-85DD-4C3721700E4E}"/>
              </a:ext>
            </a:extLst>
          </p:cNvPr>
          <p:cNvSpPr txBox="1">
            <a:spLocks/>
          </p:cNvSpPr>
          <p:nvPr/>
        </p:nvSpPr>
        <p:spPr>
          <a:xfrm>
            <a:off x="70864" y="42762"/>
            <a:ext cx="9006750" cy="511230"/>
          </a:xfrm>
          <a:prstGeom prst="rect">
            <a:avLst/>
          </a:prstGeom>
          <a:solidFill>
            <a:srgbClr val="DB4D6D"/>
          </a:solidFill>
          <a:ln w="12700" cap="flat" cmpd="sng" algn="ctr">
            <a:noFill/>
            <a:prstDash val="solid"/>
            <a:miter lim="800000"/>
          </a:ln>
          <a:effectLst/>
        </p:spPr>
        <p:txBody>
          <a:bodyPr lIns="332308" tIns="301463" rIns="301463" bIns="120585" rtlCol="0" anchor="ctr"/>
          <a:lstStyle>
            <a:lvl1pPr algn="l" defTabSz="914400" rtl="0" eaLnBrk="1" latinLnBrk="0" hangingPunct="1">
              <a:lnSpc>
                <a:spcPct val="90000"/>
              </a:lnSpc>
              <a:spcBef>
                <a:spcPct val="0"/>
              </a:spcBef>
              <a:buNone/>
              <a:defRPr kumimoji="1" lang="en-US" altLang="en-US" sz="1814" b="1" i="0" kern="1200" spc="272"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defTabSz="844083">
              <a:defRPr/>
            </a:pPr>
            <a:r>
              <a:rPr lang="en-US" altLang="ja-JP" sz="3323" spc="251" dirty="0">
                <a:solidFill>
                  <a:srgbClr val="FFFFFF"/>
                </a:solidFill>
                <a:latin typeface="Segoe UI"/>
                <a:ea typeface="メイリオ"/>
              </a:rPr>
              <a:t>2024</a:t>
            </a:r>
            <a:r>
              <a:rPr lang="ja-JP" altLang="en-US" sz="3323" spc="251" dirty="0">
                <a:solidFill>
                  <a:srgbClr val="FFFFFF"/>
                </a:solidFill>
                <a:latin typeface="Segoe UI"/>
                <a:ea typeface="メイリオ"/>
              </a:rPr>
              <a:t>年</a:t>
            </a:r>
            <a:r>
              <a:rPr lang="en-US" altLang="ja-JP" sz="3323" spc="251" dirty="0">
                <a:solidFill>
                  <a:srgbClr val="FFFFFF"/>
                </a:solidFill>
                <a:latin typeface="Segoe UI"/>
                <a:ea typeface="メイリオ"/>
              </a:rPr>
              <a:t>4</a:t>
            </a:r>
            <a:r>
              <a:rPr lang="ja-JP" altLang="en-US" sz="3323" spc="251" dirty="0">
                <a:solidFill>
                  <a:srgbClr val="FFFFFF"/>
                </a:solidFill>
                <a:latin typeface="Segoe UI"/>
                <a:ea typeface="メイリオ"/>
              </a:rPr>
              <a:t>月に向けた手続き</a:t>
            </a:r>
          </a:p>
        </p:txBody>
      </p:sp>
    </p:spTree>
    <p:extLst>
      <p:ext uri="{BB962C8B-B14F-4D97-AF65-F5344CB8AC3E}">
        <p14:creationId xmlns:p14="http://schemas.microsoft.com/office/powerpoint/2010/main" val="3755219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0813" y="336058"/>
            <a:ext cx="9082375" cy="6185885"/>
          </a:xfrm>
          <a:prstGeom prst="rect">
            <a:avLst/>
          </a:prstGeom>
        </p:spPr>
      </p:pic>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21</a:t>
            </a:fld>
            <a:endParaRPr lang="ja-JP" altLang="en-US" dirty="0">
              <a:solidFill>
                <a:prstClr val="black">
                  <a:tint val="75000"/>
                </a:prstClr>
              </a:solidFill>
            </a:endParaRPr>
          </a:p>
        </p:txBody>
      </p:sp>
      <p:sp>
        <p:nvSpPr>
          <p:cNvPr id="5" name="正方形/長方形 4"/>
          <p:cNvSpPr/>
          <p:nvPr/>
        </p:nvSpPr>
        <p:spPr bwMode="white">
          <a:xfrm>
            <a:off x="8657024" y="6210153"/>
            <a:ext cx="216024" cy="1921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8028384" y="56818"/>
            <a:ext cx="1029150" cy="707886"/>
          </a:xfrm>
          <a:prstGeom prst="rect">
            <a:avLst/>
          </a:prstGeom>
          <a:solidFill>
            <a:schemeClr val="bg1"/>
          </a:solidFill>
          <a:ln>
            <a:solidFill>
              <a:schemeClr val="tx1"/>
            </a:solidFill>
          </a:ln>
        </p:spPr>
        <p:txBody>
          <a:bodyPr wrap="square" rtlCol="0">
            <a:spAutoFit/>
          </a:bodyPr>
          <a:lstStyle/>
          <a:p>
            <a:r>
              <a:rPr lang="ja-JP" altLang="en-US" sz="800" dirty="0">
                <a:latin typeface="ＭＳ ゴシック" panose="020B0609070205080204" pitchFamily="49" charset="-128"/>
                <a:ea typeface="ＭＳ ゴシック" panose="020B0609070205080204" pitchFamily="49" charset="-128"/>
              </a:rPr>
              <a:t>令和</a:t>
            </a:r>
            <a:r>
              <a:rPr lang="en-US" altLang="ja-JP" sz="800" dirty="0">
                <a:latin typeface="ＭＳ ゴシック" panose="020B0609070205080204" pitchFamily="49" charset="-128"/>
                <a:ea typeface="ＭＳ ゴシック" panose="020B0609070205080204" pitchFamily="49" charset="-128"/>
              </a:rPr>
              <a:t>2</a:t>
            </a:r>
            <a:r>
              <a:rPr lang="ja-JP" altLang="en-US" sz="800" dirty="0">
                <a:latin typeface="ＭＳ ゴシック" panose="020B0609070205080204" pitchFamily="49" charset="-128"/>
                <a:ea typeface="ＭＳ ゴシック" panose="020B0609070205080204" pitchFamily="49" charset="-128"/>
              </a:rPr>
              <a:t>年</a:t>
            </a:r>
            <a:r>
              <a:rPr lang="en-US" altLang="ja-JP" sz="800" dirty="0">
                <a:latin typeface="ＭＳ ゴシック" panose="020B0609070205080204" pitchFamily="49" charset="-128"/>
                <a:ea typeface="ＭＳ ゴシック" panose="020B0609070205080204" pitchFamily="49" charset="-128"/>
              </a:rPr>
              <a:t>12</a:t>
            </a:r>
            <a:r>
              <a:rPr lang="ja-JP" altLang="en-US" sz="800" dirty="0" smtClean="0">
                <a:latin typeface="ＭＳ ゴシック" panose="020B0609070205080204" pitchFamily="49" charset="-128"/>
                <a:ea typeface="ＭＳ ゴシック" panose="020B0609070205080204" pitchFamily="49" charset="-128"/>
              </a:rPr>
              <a:t>月</a:t>
            </a:r>
            <a:r>
              <a:rPr lang="en-US" altLang="ja-JP" sz="800" dirty="0" smtClean="0">
                <a:latin typeface="ＭＳ ゴシック" panose="020B0609070205080204" pitchFamily="49" charset="-128"/>
                <a:ea typeface="ＭＳ ゴシック" panose="020B0609070205080204" pitchFamily="49" charset="-128"/>
              </a:rPr>
              <a:t>22</a:t>
            </a:r>
            <a:r>
              <a:rPr lang="ja-JP" altLang="en-US" sz="800" dirty="0" smtClean="0">
                <a:latin typeface="ＭＳ ゴシック" panose="020B0609070205080204" pitchFamily="49" charset="-128"/>
                <a:ea typeface="ＭＳ ゴシック" panose="020B0609070205080204" pitchFamily="49" charset="-128"/>
              </a:rPr>
              <a:t>日</a:t>
            </a:r>
            <a:endParaRPr lang="en-US" altLang="ja-JP" sz="800" dirty="0" smtClean="0">
              <a:latin typeface="ＭＳ ゴシック" panose="020B0609070205080204" pitchFamily="49" charset="-128"/>
              <a:ea typeface="ＭＳ ゴシック" panose="020B0609070205080204" pitchFamily="49" charset="-128"/>
            </a:endParaRPr>
          </a:p>
          <a:p>
            <a:r>
              <a:rPr lang="ja-JP" altLang="en-US" sz="800" dirty="0" smtClean="0">
                <a:latin typeface="ＭＳ ゴシック" panose="020B0609070205080204" pitchFamily="49" charset="-128"/>
                <a:ea typeface="ＭＳ ゴシック" panose="020B0609070205080204" pitchFamily="49" charset="-128"/>
              </a:rPr>
              <a:t>医師</a:t>
            </a:r>
            <a:r>
              <a:rPr lang="ja-JP" altLang="en-US" sz="800" dirty="0">
                <a:latin typeface="ＭＳ ゴシック" panose="020B0609070205080204" pitchFamily="49" charset="-128"/>
                <a:ea typeface="ＭＳ ゴシック" panose="020B0609070205080204" pitchFamily="49" charset="-128"/>
              </a:rPr>
              <a:t>の働き方改革の推進に関する</a:t>
            </a:r>
            <a:r>
              <a:rPr lang="ja-JP" altLang="en-US" sz="800" dirty="0" smtClean="0">
                <a:latin typeface="ＭＳ ゴシック" panose="020B0609070205080204" pitchFamily="49" charset="-128"/>
                <a:ea typeface="ＭＳ ゴシック" panose="020B0609070205080204" pitchFamily="49" charset="-128"/>
              </a:rPr>
              <a:t>検討会 中間とりまとめ 参考資料</a:t>
            </a:r>
            <a:endParaRPr kumimoji="1" lang="ja-JP" altLang="en-US" sz="8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3689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white">
          <a:xfrm>
            <a:off x="8657024" y="6278733"/>
            <a:ext cx="216024" cy="1921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bwMode="white">
          <a:xfrm>
            <a:off x="8820472" y="6237312"/>
            <a:ext cx="216024" cy="1921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22</a:t>
            </a:fld>
            <a:endParaRPr lang="ja-JP" altLang="en-US" dirty="0">
              <a:solidFill>
                <a:prstClr val="black">
                  <a:tint val="75000"/>
                </a:prstClr>
              </a:solidFill>
            </a:endParaRPr>
          </a:p>
        </p:txBody>
      </p:sp>
      <p:sp>
        <p:nvSpPr>
          <p:cNvPr id="3" name="テキスト ボックス 2"/>
          <p:cNvSpPr txBox="1"/>
          <p:nvPr/>
        </p:nvSpPr>
        <p:spPr>
          <a:xfrm>
            <a:off x="0" y="0"/>
            <a:ext cx="9144000" cy="720000"/>
          </a:xfrm>
          <a:prstGeom prst="rect">
            <a:avLst/>
          </a:prstGeom>
          <a:solidFill>
            <a:schemeClr val="accent5">
              <a:lumMod val="40000"/>
              <a:lumOff val="60000"/>
            </a:schemeClr>
          </a:solidFill>
        </p:spPr>
        <p:txBody>
          <a:bodyPr wrap="square" rtlCol="0" anchor="ctr" anchorCtr="0">
            <a:spAutoFit/>
          </a:bodyPr>
          <a:lstStyle/>
          <a:p>
            <a:pPr algn="ctr"/>
            <a:r>
              <a:rPr lang="zh-TW" altLang="en-US" sz="2000" dirty="0">
                <a:latin typeface="ＭＳ ゴシック" panose="020B0609070205080204" pitchFamily="49" charset="-128"/>
                <a:ea typeface="ＭＳ ゴシック" panose="020B0609070205080204" pitchFamily="49" charset="-128"/>
              </a:rPr>
              <a:t>特定労務管理対象</a:t>
            </a:r>
            <a:r>
              <a:rPr lang="zh-TW" altLang="en-US" sz="2000" dirty="0" smtClean="0">
                <a:latin typeface="ＭＳ ゴシック" panose="020B0609070205080204" pitchFamily="49" charset="-128"/>
                <a:ea typeface="ＭＳ ゴシック" panose="020B0609070205080204" pitchFamily="49" charset="-128"/>
              </a:rPr>
              <a:t>機関</a:t>
            </a:r>
            <a:r>
              <a:rPr lang="ja-JP" altLang="en-US" sz="2000" dirty="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Ｂ</a:t>
            </a:r>
            <a:r>
              <a:rPr lang="ja-JP" altLang="en-US" sz="2000" dirty="0">
                <a:latin typeface="ＭＳ ゴシック" panose="020B0609070205080204" pitchFamily="49" charset="-128"/>
                <a:ea typeface="ＭＳ ゴシック" panose="020B0609070205080204" pitchFamily="49" charset="-128"/>
              </a:rPr>
              <a:t>水準</a:t>
            </a:r>
            <a:r>
              <a:rPr lang="ja-JP" altLang="en-US" sz="2000" dirty="0" smtClean="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連携</a:t>
            </a:r>
            <a:r>
              <a:rPr lang="ja-JP" altLang="en-US" sz="2000" dirty="0" smtClean="0">
                <a:latin typeface="ＭＳ ゴシック" panose="020B0609070205080204" pitchFamily="49" charset="-128"/>
                <a:ea typeface="ＭＳ ゴシック" panose="020B0609070205080204" pitchFamily="49" charset="-128"/>
              </a:rPr>
              <a:t>Ｂ水準、</a:t>
            </a:r>
            <a:r>
              <a:rPr lang="ja-JP" altLang="en-US" sz="2000" dirty="0">
                <a:latin typeface="ＭＳ ゴシック" panose="020B0609070205080204" pitchFamily="49" charset="-128"/>
                <a:ea typeface="ＭＳ ゴシック" panose="020B0609070205080204" pitchFamily="49" charset="-128"/>
              </a:rPr>
              <a:t>Ｃ</a:t>
            </a:r>
            <a:r>
              <a:rPr lang="en-US" altLang="ja-JP" sz="2000" dirty="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１水準、</a:t>
            </a:r>
            <a:r>
              <a:rPr lang="ja-JP" altLang="en-US" sz="2000" dirty="0">
                <a:latin typeface="ＭＳ ゴシック" panose="020B0609070205080204" pitchFamily="49" charset="-128"/>
                <a:ea typeface="ＭＳ ゴシック" panose="020B0609070205080204" pitchFamily="49" charset="-128"/>
              </a:rPr>
              <a:t>Ｃ</a:t>
            </a:r>
            <a:r>
              <a:rPr lang="en-US" altLang="ja-JP" sz="2000"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２水準）</a:t>
            </a:r>
            <a:endParaRPr lang="en-US" altLang="ja-JP" sz="2000" dirty="0" smtClean="0">
              <a:latin typeface="ＭＳ ゴシック" panose="020B0609070205080204" pitchFamily="49" charset="-128"/>
              <a:ea typeface="ＭＳ ゴシック" panose="020B0609070205080204" pitchFamily="49" charset="-128"/>
            </a:endParaRPr>
          </a:p>
          <a:p>
            <a:pPr algn="ctr"/>
            <a:r>
              <a:rPr lang="ja-JP" altLang="en-US" sz="2000" dirty="0">
                <a:latin typeface="ＭＳ ゴシック" panose="020B0609070205080204" pitchFamily="49" charset="-128"/>
                <a:ea typeface="ＭＳ ゴシック" panose="020B0609070205080204" pitchFamily="49" charset="-128"/>
              </a:rPr>
              <a:t>県</a:t>
            </a:r>
            <a:r>
              <a:rPr lang="zh-TW" altLang="en-US" sz="2000" dirty="0" smtClean="0">
                <a:latin typeface="ＭＳ ゴシック" panose="020B0609070205080204" pitchFamily="49" charset="-128"/>
                <a:ea typeface="ＭＳ ゴシック" panose="020B0609070205080204" pitchFamily="49" charset="-128"/>
              </a:rPr>
              <a:t>指定要件</a:t>
            </a:r>
            <a:r>
              <a:rPr lang="ja-JP" altLang="en-US" sz="2000" dirty="0" smtClean="0">
                <a:latin typeface="ＭＳ ゴシック" panose="020B0609070205080204" pitchFamily="49" charset="-128"/>
                <a:ea typeface="ＭＳ ゴシック" panose="020B0609070205080204" pitchFamily="49" charset="-128"/>
              </a:rPr>
              <a:t>について</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35496" y="655192"/>
            <a:ext cx="3744416" cy="369332"/>
          </a:xfrm>
          <a:prstGeom prst="rect">
            <a:avLst/>
          </a:prstGeom>
          <a:noFill/>
        </p:spPr>
        <p:txBody>
          <a:bodyPr wrap="square" rtlCol="0">
            <a:spAutoFit/>
          </a:bodyPr>
          <a:lstStyle/>
          <a:p>
            <a:r>
              <a:rPr lang="en-US" altLang="ja-JP" dirty="0">
                <a:latin typeface="ＭＳ ゴシック" panose="020B0609070205080204" pitchFamily="49" charset="-128"/>
                <a:ea typeface="ＭＳ ゴシック" panose="020B0609070205080204" pitchFamily="49" charset="-128"/>
              </a:rPr>
              <a:t>B</a:t>
            </a:r>
            <a:r>
              <a:rPr lang="zh-TW" altLang="en-US" dirty="0">
                <a:latin typeface="ＭＳ ゴシック" panose="020B0609070205080204" pitchFamily="49" charset="-128"/>
                <a:ea typeface="ＭＳ ゴシック" panose="020B0609070205080204" pitchFamily="49" charset="-128"/>
              </a:rPr>
              <a:t>水準</a:t>
            </a:r>
            <a:r>
              <a:rPr lang="en-US" altLang="zh-TW" dirty="0" smtClean="0">
                <a:latin typeface="ＭＳ ゴシック" panose="020B0609070205080204" pitchFamily="49" charset="-128"/>
                <a:ea typeface="ＭＳ ゴシック" panose="020B0609070205080204" pitchFamily="49" charset="-128"/>
              </a:rPr>
              <a:t>(</a:t>
            </a:r>
            <a:r>
              <a:rPr lang="zh-TW" altLang="en-US" dirty="0">
                <a:latin typeface="ＭＳ ゴシック" panose="020B0609070205080204" pitchFamily="49" charset="-128"/>
                <a:ea typeface="ＭＳ ゴシック" panose="020B0609070205080204" pitchFamily="49" charset="-128"/>
              </a:rPr>
              <a:t>特定地域医療提供</a:t>
            </a:r>
            <a:r>
              <a:rPr lang="zh-TW" altLang="en-US" dirty="0" smtClean="0">
                <a:latin typeface="ＭＳ ゴシック" panose="020B0609070205080204" pitchFamily="49" charset="-128"/>
                <a:ea typeface="ＭＳ ゴシック" panose="020B0609070205080204" pitchFamily="49" charset="-128"/>
              </a:rPr>
              <a:t>機関</a:t>
            </a:r>
            <a:r>
              <a:rPr lang="en-US" altLang="zh-TW" dirty="0" smtClean="0">
                <a:latin typeface="ＭＳ ゴシック" panose="020B0609070205080204" pitchFamily="49" charset="-128"/>
                <a:ea typeface="ＭＳ ゴシック" panose="020B0609070205080204" pitchFamily="49" charset="-128"/>
              </a:rPr>
              <a:t>)</a:t>
            </a:r>
          </a:p>
        </p:txBody>
      </p:sp>
      <p:graphicFrame>
        <p:nvGraphicFramePr>
          <p:cNvPr id="9" name="表 8"/>
          <p:cNvGraphicFramePr>
            <a:graphicFrameLocks noGrp="1"/>
          </p:cNvGraphicFramePr>
          <p:nvPr>
            <p:extLst>
              <p:ext uri="{D42A27DB-BD31-4B8C-83A1-F6EECF244321}">
                <p14:modId xmlns:p14="http://schemas.microsoft.com/office/powerpoint/2010/main" val="1996999913"/>
              </p:ext>
            </p:extLst>
          </p:nvPr>
        </p:nvGraphicFramePr>
        <p:xfrm>
          <a:off x="129449" y="980728"/>
          <a:ext cx="8885102" cy="5580000"/>
        </p:xfrm>
        <a:graphic>
          <a:graphicData uri="http://schemas.openxmlformats.org/drawingml/2006/table">
            <a:tbl>
              <a:tblPr firstRow="1" firstCol="1" bandRow="1"/>
              <a:tblGrid>
                <a:gridCol w="245102">
                  <a:extLst>
                    <a:ext uri="{9D8B030D-6E8A-4147-A177-3AD203B41FA5}">
                      <a16:colId xmlns:a16="http://schemas.microsoft.com/office/drawing/2014/main" val="2538707132"/>
                    </a:ext>
                  </a:extLst>
                </a:gridCol>
                <a:gridCol w="6480000">
                  <a:extLst>
                    <a:ext uri="{9D8B030D-6E8A-4147-A177-3AD203B41FA5}">
                      <a16:colId xmlns:a16="http://schemas.microsoft.com/office/drawing/2014/main" val="276199895"/>
                    </a:ext>
                  </a:extLst>
                </a:gridCol>
                <a:gridCol w="2160000">
                  <a:extLst>
                    <a:ext uri="{9D8B030D-6E8A-4147-A177-3AD203B41FA5}">
                      <a16:colId xmlns:a16="http://schemas.microsoft.com/office/drawing/2014/main" val="911151354"/>
                    </a:ext>
                  </a:extLst>
                </a:gridCol>
              </a:tblGrid>
              <a:tr h="288000">
                <a:tc>
                  <a:txBody>
                    <a:bodyPr/>
                    <a:lstStyle/>
                    <a:p>
                      <a:pPr algn="just">
                        <a:spcAft>
                          <a:spcPts val="0"/>
                        </a:spcAft>
                      </a:pPr>
                      <a:r>
                        <a:rPr 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1586" marR="1158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指定要件</a:t>
                      </a:r>
                    </a:p>
                  </a:txBody>
                  <a:tcPr marL="11586" marR="1158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根拠法令等</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1586" marR="1158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434523983"/>
                  </a:ext>
                </a:extLst>
              </a:tr>
              <a:tr h="288000">
                <a:tc rowSpan="5">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１</a:t>
                      </a:r>
                    </a:p>
                  </a:txBody>
                  <a:tcPr marL="11586" marR="1158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三次救急医療機関</a:t>
                      </a: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113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項第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号</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6628385"/>
                  </a:ext>
                </a:extLst>
              </a:tr>
              <a:tr h="792000">
                <a:tc vMerge="1">
                  <a:txBody>
                    <a:bodyPr/>
                    <a:lstStyle/>
                    <a:p>
                      <a:endParaRPr kumimoji="1" lang="ja-JP" altLang="en-US"/>
                    </a:p>
                  </a:txBody>
                  <a:tcPr/>
                </a:tc>
                <a:tc>
                  <a:txBody>
                    <a:bodyPr/>
                    <a:lstStyle/>
                    <a:p>
                      <a:pPr algn="just">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二次救急医療機関かつ「年間救急車受入台数</a:t>
                      </a:r>
                      <a:r>
                        <a:rPr 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1,000</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台以上又は年間での夜間・休日・時間外入院件数</a:t>
                      </a:r>
                      <a:r>
                        <a:rPr 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500</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件以上」かつ「医療計画において５疾病５事業の確保のために必要な役割を担うと位置付けられた医療機関」</a:t>
                      </a:r>
                    </a:p>
                    <a:p>
                      <a:pPr algn="just">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※指定を受ける</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前年</a:t>
                      </a:r>
                      <a:r>
                        <a:rPr lang="ja-JP" altLang="en-US"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１</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月～</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12</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月</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の実績を基本とする。</a:t>
                      </a: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kumimoji="1" lang="ja-JP" altLang="en-US"/>
                    </a:p>
                  </a:txBody>
                  <a:tcPr/>
                </a:tc>
                <a:extLst>
                  <a:ext uri="{0D108BD9-81ED-4DB2-BD59-A6C34878D82A}">
                    <a16:rowId xmlns:a16="http://schemas.microsoft.com/office/drawing/2014/main" val="147110625"/>
                  </a:ext>
                </a:extLst>
              </a:tr>
              <a:tr h="288000">
                <a:tc vMerge="1">
                  <a:txBody>
                    <a:bodyPr/>
                    <a:lstStyle/>
                    <a:p>
                      <a:endParaRPr kumimoji="1" lang="ja-JP" altLang="en-US"/>
                    </a:p>
                  </a:txBody>
                  <a:tcPr/>
                </a:tc>
                <a:tc>
                  <a:txBody>
                    <a:bodyPr/>
                    <a:lstStyle/>
                    <a:p>
                      <a:pPr algn="just">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在宅医療において特に積極的な役割を担う医療機関</a:t>
                      </a: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113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項第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号</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8538785"/>
                  </a:ext>
                </a:extLst>
              </a:tr>
              <a:tr h="1044000">
                <a:tc vMerge="1">
                  <a:txBody>
                    <a:bodyPr/>
                    <a:lstStyle/>
                    <a:p>
                      <a:endParaRPr kumimoji="1" lang="ja-JP" altLang="en-US"/>
                    </a:p>
                  </a:txBody>
                  <a:tcPr/>
                </a:tc>
                <a:tc>
                  <a:txBody>
                    <a:bodyPr/>
                    <a:lstStyle/>
                    <a:p>
                      <a:pPr algn="just">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公共性と不確実性が強く働くものとして、都道府県知事が地域医療提供体制の確保のために必要と認める医療機関</a:t>
                      </a:r>
                    </a:p>
                    <a:p>
                      <a:pPr marL="304800" indent="-1620000" algn="just">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（例）精神科救急に対応する医療機関（特に患者が集中するもの）、小児救急のみを</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提供する</a:t>
                      </a: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医療機関、へき地において中核的な役割を果たす医療</a:t>
                      </a: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機関、社会医療法人、地域医療拠点病院</a:t>
                      </a: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医師の働き方改革の推進に関</a:t>
                      </a:r>
                      <a:endPar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ctr">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する検討会　中間取りまとめ</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0053486"/>
                  </a:ext>
                </a:extLst>
              </a:tr>
              <a:tr h="684000">
                <a:tc vMerge="1">
                  <a:txBody>
                    <a:bodyPr/>
                    <a:lstStyle/>
                    <a:p>
                      <a:endParaRPr kumimoji="1" lang="ja-JP" altLang="en-US"/>
                    </a:p>
                  </a:txBody>
                  <a:tcPr/>
                </a:tc>
                <a:tc>
                  <a:txBody>
                    <a:bodyPr/>
                    <a:lstStyle/>
                    <a:p>
                      <a:pPr algn="just">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特に専門的な知識・技術や高度かつ継続的な疾病治療・管理が求められ、代替することが困難な医療を提供する医療機関</a:t>
                      </a:r>
                    </a:p>
                    <a:p>
                      <a:pPr marL="304800" indent="-304800" algn="just">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（例）高度のがん治療、移植医療等極めて高度な手術・病棟管理、児童精神科等</a:t>
                      </a: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113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項第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号</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7999112"/>
                  </a:ext>
                </a:extLst>
              </a:tr>
              <a:tr h="540000">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２</a:t>
                      </a:r>
                    </a:p>
                  </a:txBody>
                  <a:tcPr marL="11586" marR="1158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３６協定において</a:t>
                      </a: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a:t>
                      </a:r>
                      <a:r>
                        <a:rPr lang="en-US" alt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960</a:t>
                      </a: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時間</a:t>
                      </a: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を超える時間外・休日労働に関する上限時間の定めをすることがやむを得ない業務が存在する。</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306699"/>
                  </a:ext>
                </a:extLst>
              </a:tr>
              <a:tr h="1080000">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３</a:t>
                      </a:r>
                    </a:p>
                  </a:txBody>
                  <a:tcPr marL="11586" marR="1158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a:spcAft>
                          <a:spcPts val="600"/>
                        </a:spcAft>
                      </a:pP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労働</a:t>
                      </a: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時間短縮計画の案が、当該病院又は診療所に勤務する医師その他関係者の意見を</a:t>
                      </a: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聴いて作成</a:t>
                      </a: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されたものである</a:t>
                      </a: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en-US" alt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indent="0" algn="just">
                        <a:spcAft>
                          <a:spcPts val="0"/>
                        </a:spcAft>
                      </a:pP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医師</a:t>
                      </a: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の労働時間の状況、労働が長時間にわたる医師の労働時間の短縮に係る目標、医師の</a:t>
                      </a: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労務</a:t>
                      </a: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管理及び健康管理に関する事項、労働が長時間にわたる医師の労働時間の短縮に関する</a:t>
                      </a:r>
                      <a:r>
                        <a:rPr lang="ja-JP" sz="1200" kern="100" dirty="0" smtClean="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事項</a:t>
                      </a: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が全て記載されている。</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113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項第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号</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261369"/>
                  </a:ext>
                </a:extLst>
              </a:tr>
              <a:tr h="288000">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４</a:t>
                      </a:r>
                    </a:p>
                  </a:txBody>
                  <a:tcPr marL="11586" marR="1158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必要な面接指導及び休息時間の確保を行うことができる体制が整備されている。</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113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項第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号</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7424577"/>
                  </a:ext>
                </a:extLst>
              </a:tr>
              <a:tr h="288000">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５</a:t>
                      </a:r>
                    </a:p>
                  </a:txBody>
                  <a:tcPr marL="11586" marR="1158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200" kern="100" dirty="0">
                          <a:solidFill>
                            <a:srgbClr val="00000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労働法制にかかる違反、その他の措置がない。</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113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項第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号</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850240"/>
                  </a:ext>
                </a:extLst>
              </a:tr>
            </a:tbl>
          </a:graphicData>
        </a:graphic>
      </p:graphicFrame>
      <p:sp>
        <p:nvSpPr>
          <p:cNvPr id="10" name="テキスト ボックス 9"/>
          <p:cNvSpPr txBox="1"/>
          <p:nvPr/>
        </p:nvSpPr>
        <p:spPr>
          <a:xfrm>
            <a:off x="35496" y="6538159"/>
            <a:ext cx="6396024" cy="276999"/>
          </a:xfrm>
          <a:prstGeom prst="rect">
            <a:avLst/>
          </a:prstGeom>
          <a:noFill/>
        </p:spPr>
        <p:txBody>
          <a:bodyPr wrap="square" rtlCol="0">
            <a:spAutoFit/>
          </a:bodyPr>
          <a:lstStyle/>
          <a:p>
            <a:r>
              <a:rPr lang="en-US" altLang="zh-TW"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参考</a:t>
            </a:r>
            <a:r>
              <a:rPr lang="en-US" altLang="zh-TW"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医療機関勤務環境評価センターによる評価結果</a:t>
            </a:r>
            <a:endParaRPr lang="en-US" altLang="zh-TW" sz="12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51668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white">
          <a:xfrm>
            <a:off x="8657024" y="6278733"/>
            <a:ext cx="216024" cy="1921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bwMode="white">
          <a:xfrm>
            <a:off x="8820472" y="6237312"/>
            <a:ext cx="216024" cy="1921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23</a:t>
            </a:fld>
            <a:endParaRPr lang="ja-JP" altLang="en-US" dirty="0">
              <a:solidFill>
                <a:prstClr val="black">
                  <a:tint val="75000"/>
                </a:prstClr>
              </a:solidFill>
            </a:endParaRPr>
          </a:p>
        </p:txBody>
      </p:sp>
      <p:sp>
        <p:nvSpPr>
          <p:cNvPr id="3" name="テキスト ボックス 2"/>
          <p:cNvSpPr txBox="1"/>
          <p:nvPr/>
        </p:nvSpPr>
        <p:spPr>
          <a:xfrm>
            <a:off x="0" y="0"/>
            <a:ext cx="9144000" cy="720000"/>
          </a:xfrm>
          <a:prstGeom prst="rect">
            <a:avLst/>
          </a:prstGeom>
          <a:solidFill>
            <a:schemeClr val="accent5">
              <a:lumMod val="40000"/>
              <a:lumOff val="60000"/>
            </a:schemeClr>
          </a:solidFill>
        </p:spPr>
        <p:txBody>
          <a:bodyPr wrap="square" rtlCol="0" anchor="ctr" anchorCtr="0">
            <a:spAutoFit/>
          </a:bodyPr>
          <a:lstStyle/>
          <a:p>
            <a:pPr algn="ctr"/>
            <a:r>
              <a:rPr lang="zh-TW" altLang="en-US" sz="2000" dirty="0">
                <a:latin typeface="ＭＳ ゴシック" panose="020B0609070205080204" pitchFamily="49" charset="-128"/>
                <a:ea typeface="ＭＳ ゴシック" panose="020B0609070205080204" pitchFamily="49" charset="-128"/>
              </a:rPr>
              <a:t>特定労務管理対象</a:t>
            </a:r>
            <a:r>
              <a:rPr lang="zh-TW" altLang="en-US" sz="2000" dirty="0" smtClean="0">
                <a:latin typeface="ＭＳ ゴシック" panose="020B0609070205080204" pitchFamily="49" charset="-128"/>
                <a:ea typeface="ＭＳ ゴシック" panose="020B0609070205080204" pitchFamily="49" charset="-128"/>
              </a:rPr>
              <a:t>機関</a:t>
            </a:r>
            <a:r>
              <a:rPr lang="ja-JP" altLang="en-US" sz="2000" dirty="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Ｂ</a:t>
            </a:r>
            <a:r>
              <a:rPr lang="ja-JP" altLang="en-US" sz="2000" dirty="0">
                <a:latin typeface="ＭＳ ゴシック" panose="020B0609070205080204" pitchFamily="49" charset="-128"/>
                <a:ea typeface="ＭＳ ゴシック" panose="020B0609070205080204" pitchFamily="49" charset="-128"/>
              </a:rPr>
              <a:t>水準</a:t>
            </a:r>
            <a:r>
              <a:rPr lang="ja-JP" altLang="en-US" sz="2000" dirty="0" smtClean="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連携</a:t>
            </a:r>
            <a:r>
              <a:rPr lang="ja-JP" altLang="en-US" sz="2000" dirty="0" smtClean="0">
                <a:latin typeface="ＭＳ ゴシック" panose="020B0609070205080204" pitchFamily="49" charset="-128"/>
                <a:ea typeface="ＭＳ ゴシック" panose="020B0609070205080204" pitchFamily="49" charset="-128"/>
              </a:rPr>
              <a:t>Ｂ水準、</a:t>
            </a:r>
            <a:r>
              <a:rPr lang="ja-JP" altLang="en-US" sz="2000" dirty="0">
                <a:latin typeface="ＭＳ ゴシック" panose="020B0609070205080204" pitchFamily="49" charset="-128"/>
                <a:ea typeface="ＭＳ ゴシック" panose="020B0609070205080204" pitchFamily="49" charset="-128"/>
              </a:rPr>
              <a:t>Ｃ</a:t>
            </a:r>
            <a:r>
              <a:rPr lang="en-US" altLang="ja-JP" sz="2000" dirty="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１水準、</a:t>
            </a:r>
            <a:r>
              <a:rPr lang="ja-JP" altLang="en-US" sz="2000" dirty="0">
                <a:latin typeface="ＭＳ ゴシック" panose="020B0609070205080204" pitchFamily="49" charset="-128"/>
                <a:ea typeface="ＭＳ ゴシック" panose="020B0609070205080204" pitchFamily="49" charset="-128"/>
              </a:rPr>
              <a:t>Ｃ</a:t>
            </a:r>
            <a:r>
              <a:rPr lang="en-US" altLang="ja-JP" sz="2000"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２水準）</a:t>
            </a:r>
            <a:endParaRPr lang="en-US" altLang="ja-JP" sz="2000" dirty="0" smtClean="0">
              <a:latin typeface="ＭＳ ゴシック" panose="020B0609070205080204" pitchFamily="49" charset="-128"/>
              <a:ea typeface="ＭＳ ゴシック" panose="020B0609070205080204" pitchFamily="49" charset="-128"/>
            </a:endParaRPr>
          </a:p>
          <a:p>
            <a:pPr algn="ctr"/>
            <a:r>
              <a:rPr lang="ja-JP" altLang="en-US" sz="2000" dirty="0" smtClean="0">
                <a:latin typeface="ＭＳ ゴシック" panose="020B0609070205080204" pitchFamily="49" charset="-128"/>
                <a:ea typeface="ＭＳ ゴシック" panose="020B0609070205080204" pitchFamily="49" charset="-128"/>
              </a:rPr>
              <a:t>県</a:t>
            </a:r>
            <a:r>
              <a:rPr lang="zh-TW" altLang="en-US" sz="2000" dirty="0" smtClean="0">
                <a:latin typeface="ＭＳ ゴシック" panose="020B0609070205080204" pitchFamily="49" charset="-128"/>
                <a:ea typeface="ＭＳ ゴシック" panose="020B0609070205080204" pitchFamily="49" charset="-128"/>
              </a:rPr>
              <a:t>指定要件</a:t>
            </a:r>
            <a:r>
              <a:rPr lang="ja-JP" altLang="en-US" sz="2000" dirty="0" smtClean="0">
                <a:latin typeface="ＭＳ ゴシック" panose="020B0609070205080204" pitchFamily="49" charset="-128"/>
                <a:ea typeface="ＭＳ ゴシック" panose="020B0609070205080204" pitchFamily="49" charset="-128"/>
              </a:rPr>
              <a:t>について</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35496" y="1026265"/>
            <a:ext cx="4647394" cy="369332"/>
          </a:xfrm>
          <a:prstGeom prst="rect">
            <a:avLst/>
          </a:prstGeom>
          <a:noFill/>
        </p:spPr>
        <p:txBody>
          <a:bodyPr wrap="square" rtlCol="0">
            <a:spAutoFit/>
          </a:bodyPr>
          <a:lstStyle/>
          <a:p>
            <a:r>
              <a:rPr lang="ja-JP" altLang="en-US" dirty="0">
                <a:latin typeface="ＭＳ ゴシック" panose="020B0609070205080204" pitchFamily="49" charset="-128"/>
                <a:ea typeface="ＭＳ ゴシック" panose="020B0609070205080204" pitchFamily="49" charset="-128"/>
              </a:rPr>
              <a:t>連携</a:t>
            </a:r>
            <a:r>
              <a:rPr lang="en-US" altLang="ja-JP" dirty="0">
                <a:latin typeface="ＭＳ ゴシック" panose="020B0609070205080204" pitchFamily="49" charset="-128"/>
                <a:ea typeface="ＭＳ ゴシック" panose="020B0609070205080204" pitchFamily="49" charset="-128"/>
              </a:rPr>
              <a:t>B</a:t>
            </a:r>
            <a:r>
              <a:rPr lang="ja-JP" altLang="en-US" dirty="0">
                <a:latin typeface="ＭＳ ゴシック" panose="020B0609070205080204" pitchFamily="49" charset="-128"/>
                <a:ea typeface="ＭＳ ゴシック" panose="020B0609070205080204" pitchFamily="49" charset="-128"/>
              </a:rPr>
              <a:t>水準</a:t>
            </a:r>
            <a:r>
              <a:rPr lang="en-US" altLang="zh-TW" dirty="0" smtClean="0">
                <a:latin typeface="ＭＳ ゴシック" panose="020B0609070205080204" pitchFamily="49" charset="-128"/>
                <a:ea typeface="ＭＳ ゴシック" panose="020B0609070205080204" pitchFamily="49" charset="-128"/>
              </a:rPr>
              <a:t>(</a:t>
            </a:r>
            <a:r>
              <a:rPr lang="ja-JP" altLang="ja-JP" dirty="0"/>
              <a:t>連携型特定地域医療提供機関</a:t>
            </a:r>
            <a:r>
              <a:rPr lang="en-US" altLang="zh-TW" dirty="0" smtClean="0">
                <a:latin typeface="ＭＳ ゴシック" panose="020B0609070205080204" pitchFamily="49" charset="-128"/>
                <a:ea typeface="ＭＳ ゴシック" panose="020B0609070205080204" pitchFamily="49" charset="-128"/>
              </a:rPr>
              <a:t>)</a:t>
            </a:r>
          </a:p>
        </p:txBody>
      </p:sp>
      <p:graphicFrame>
        <p:nvGraphicFramePr>
          <p:cNvPr id="9" name="表 8"/>
          <p:cNvGraphicFramePr>
            <a:graphicFrameLocks noGrp="1"/>
          </p:cNvGraphicFramePr>
          <p:nvPr>
            <p:extLst>
              <p:ext uri="{D42A27DB-BD31-4B8C-83A1-F6EECF244321}">
                <p14:modId xmlns:p14="http://schemas.microsoft.com/office/powerpoint/2010/main" val="1400228838"/>
              </p:ext>
            </p:extLst>
          </p:nvPr>
        </p:nvGraphicFramePr>
        <p:xfrm>
          <a:off x="129449" y="1351801"/>
          <a:ext cx="8885102" cy="3744000"/>
        </p:xfrm>
        <a:graphic>
          <a:graphicData uri="http://schemas.openxmlformats.org/drawingml/2006/table">
            <a:tbl>
              <a:tblPr firstRow="1" firstCol="1" bandRow="1"/>
              <a:tblGrid>
                <a:gridCol w="245102">
                  <a:extLst>
                    <a:ext uri="{9D8B030D-6E8A-4147-A177-3AD203B41FA5}">
                      <a16:colId xmlns:a16="http://schemas.microsoft.com/office/drawing/2014/main" val="2538707132"/>
                    </a:ext>
                  </a:extLst>
                </a:gridCol>
                <a:gridCol w="6480000">
                  <a:extLst>
                    <a:ext uri="{9D8B030D-6E8A-4147-A177-3AD203B41FA5}">
                      <a16:colId xmlns:a16="http://schemas.microsoft.com/office/drawing/2014/main" val="276199895"/>
                    </a:ext>
                  </a:extLst>
                </a:gridCol>
                <a:gridCol w="2160000">
                  <a:extLst>
                    <a:ext uri="{9D8B030D-6E8A-4147-A177-3AD203B41FA5}">
                      <a16:colId xmlns:a16="http://schemas.microsoft.com/office/drawing/2014/main" val="911151354"/>
                    </a:ext>
                  </a:extLst>
                </a:gridCol>
              </a:tblGrid>
              <a:tr h="288000">
                <a:tc>
                  <a:txBody>
                    <a:bodyPr/>
                    <a:lstStyle/>
                    <a:p>
                      <a:pPr algn="just">
                        <a:spcAft>
                          <a:spcPts val="0"/>
                        </a:spcAft>
                      </a:pPr>
                      <a:r>
                        <a:rPr 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1586" marR="1158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指定要件</a:t>
                      </a:r>
                    </a:p>
                  </a:txBody>
                  <a:tcPr marL="11586" marR="1158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根拠法令等</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1586" marR="1158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434523983"/>
                  </a:ext>
                </a:extLst>
              </a:tr>
              <a:tr h="540000">
                <a:tc>
                  <a:txBody>
                    <a:bodyPr/>
                    <a:lstStyle/>
                    <a:p>
                      <a:pPr algn="just">
                        <a:spcAft>
                          <a:spcPts val="0"/>
                        </a:spcAft>
                      </a:pP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１</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医師の派遣を通じて、地域の医療提供体制を確保するために必要な役割を担う医療機関</a:t>
                      </a:r>
                    </a:p>
                    <a:p>
                      <a:pPr marL="304800" indent="-304800" algn="just">
                        <a:spcAft>
                          <a:spcPts val="0"/>
                        </a:spcAft>
                      </a:pP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（例）大学病院、地域医療支援病院等のうち当該役割を担うもの、社会医療法人</a:t>
                      </a: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新医療法第</a:t>
                      </a: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118</a:t>
                      </a: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項</a:t>
                      </a:r>
                      <a:r>
                        <a:rPr 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825278"/>
                  </a:ext>
                </a:extLst>
              </a:tr>
              <a:tr h="900000">
                <a:tc>
                  <a:txBody>
                    <a:bodyPr/>
                    <a:lstStyle/>
                    <a:p>
                      <a:pPr algn="just">
                        <a:spcAft>
                          <a:spcPts val="0"/>
                        </a:spcAft>
                      </a:pPr>
                      <a:r>
                        <a:rPr lang="ja-JP" sz="1200" b="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２</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３６協定においては</a:t>
                      </a:r>
                      <a:r>
                        <a:rPr 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a:t>
                      </a: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960</a:t>
                      </a:r>
                      <a:r>
                        <a:rPr 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時間</a:t>
                      </a: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以内の時間外・休日労働に関する上限時間の定めをしているが、副業・兼業先での労働時間を換算すると、時間外・休日労働が</a:t>
                      </a:r>
                      <a:r>
                        <a:rPr 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a:t>
                      </a: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960</a:t>
                      </a:r>
                      <a:r>
                        <a:rPr 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時間</a:t>
                      </a: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を超えることがやむを得ない医師が勤務している。</a:t>
                      </a:r>
                    </a:p>
                    <a:p>
                      <a:pPr algn="just">
                        <a:spcAft>
                          <a:spcPts val="0"/>
                        </a:spcAft>
                      </a:pP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※個々の医療機関での時間外上限は</a:t>
                      </a:r>
                      <a:r>
                        <a:rPr 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年</a:t>
                      </a: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960</a:t>
                      </a:r>
                      <a:r>
                        <a:rPr 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時間</a:t>
                      </a: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まで。</a:t>
                      </a: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306699"/>
                  </a:ext>
                </a:extLst>
              </a:tr>
              <a:tr h="1440000">
                <a:tc>
                  <a:txBody>
                    <a:bodyPr/>
                    <a:lstStyle/>
                    <a:p>
                      <a:pPr algn="just">
                        <a:spcAft>
                          <a:spcPts val="0"/>
                        </a:spcAft>
                      </a:pPr>
                      <a:r>
                        <a:rPr lang="ja-JP" sz="1200" b="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３</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a:spcAft>
                          <a:spcPts val="600"/>
                        </a:spcAft>
                      </a:pPr>
                      <a:r>
                        <a:rPr 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労働</a:t>
                      </a: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時間短縮計画の案が、当該病院又は診療所に勤務する医師その他関係者の意見を聴いて作成されたものである。</a:t>
                      </a:r>
                    </a:p>
                    <a:p>
                      <a:pPr marL="0" indent="0" algn="just">
                        <a:spcAft>
                          <a:spcPts val="600"/>
                        </a:spcAft>
                      </a:pPr>
                      <a:r>
                        <a:rPr 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医師</a:t>
                      </a: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の労働時間の状況、労働が長時間にわたる医師の労働時間の短縮に係る目標、医師の労務管理及び健康管理に関する事項、労働が長時間にわたる医師の労働時間の短縮に関する事項が全て記載されている。</a:t>
                      </a:r>
                    </a:p>
                    <a:p>
                      <a:pPr marL="152400" indent="-152400" algn="just">
                        <a:spcAft>
                          <a:spcPts val="0"/>
                        </a:spcAft>
                      </a:pPr>
                      <a:r>
                        <a:rPr lang="ja-JP" sz="1200" dirty="0" smtClean="0">
                          <a:latin typeface="ＭＳ ゴシック" panose="020B0609070205080204" pitchFamily="49" charset="-128"/>
                          <a:ea typeface="ＭＳ ゴシック" panose="020B0609070205080204" pitchFamily="49" charset="-128"/>
                        </a:rPr>
                        <a:t>派遣先</a:t>
                      </a:r>
                      <a:r>
                        <a:rPr lang="ja-JP" sz="1200" dirty="0">
                          <a:latin typeface="ＭＳ ゴシック" panose="020B0609070205080204" pitchFamily="49" charset="-128"/>
                          <a:ea typeface="ＭＳ ゴシック" panose="020B0609070205080204" pitchFamily="49" charset="-128"/>
                        </a:rPr>
                        <a:t>（副業先）に対する労働時間短縮の要請が記載されている。</a:t>
                      </a: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CN"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新医療法第</a:t>
                      </a:r>
                      <a:r>
                        <a:rPr lang="en-US" altLang="zh-CN"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113</a:t>
                      </a:r>
                      <a:r>
                        <a:rPr lang="zh-CN"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zh-CN"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zh-CN"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項第</a:t>
                      </a:r>
                      <a:r>
                        <a:rPr lang="en-US" altLang="zh-CN"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zh-CN"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号</a:t>
                      </a:r>
                      <a:r>
                        <a:rPr 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261369"/>
                  </a:ext>
                </a:extLst>
              </a:tr>
              <a:tr h="288000">
                <a:tc>
                  <a:txBody>
                    <a:bodyPr/>
                    <a:lstStyle/>
                    <a:p>
                      <a:pPr algn="ctr">
                        <a:spcAft>
                          <a:spcPts val="0"/>
                        </a:spcAft>
                      </a:pPr>
                      <a:r>
                        <a:rPr lang="ja-JP" sz="1200" b="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４</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必要な面接指導及び休息時間の確保を行うことができる体制が整備されている。</a:t>
                      </a: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113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項第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号</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7424577"/>
                  </a:ext>
                </a:extLst>
              </a:tr>
              <a:tr h="288000">
                <a:tc>
                  <a:txBody>
                    <a:bodyPr/>
                    <a:lstStyle/>
                    <a:p>
                      <a:pPr algn="ctr">
                        <a:spcAft>
                          <a:spcPts val="0"/>
                        </a:spcAft>
                      </a:pPr>
                      <a:r>
                        <a:rPr lang="ja-JP" sz="1200" b="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５</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労働法制にかかる違反、その他の措置がない。</a:t>
                      </a: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113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項第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号</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850240"/>
                  </a:ext>
                </a:extLst>
              </a:tr>
            </a:tbl>
          </a:graphicData>
        </a:graphic>
      </p:graphicFrame>
      <p:sp>
        <p:nvSpPr>
          <p:cNvPr id="10" name="テキスト ボックス 9"/>
          <p:cNvSpPr txBox="1"/>
          <p:nvPr/>
        </p:nvSpPr>
        <p:spPr>
          <a:xfrm>
            <a:off x="35496" y="5096217"/>
            <a:ext cx="6396024" cy="276999"/>
          </a:xfrm>
          <a:prstGeom prst="rect">
            <a:avLst/>
          </a:prstGeom>
          <a:noFill/>
        </p:spPr>
        <p:txBody>
          <a:bodyPr wrap="square" rtlCol="0">
            <a:spAutoFit/>
          </a:bodyPr>
          <a:lstStyle/>
          <a:p>
            <a:r>
              <a:rPr lang="en-US" altLang="zh-TW"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参考</a:t>
            </a:r>
            <a:r>
              <a:rPr lang="en-US" altLang="zh-TW"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医療機関勤務環境評価センターによる評価結果</a:t>
            </a:r>
            <a:endParaRPr lang="en-US" altLang="zh-TW" sz="12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20597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white">
          <a:xfrm>
            <a:off x="8657024" y="6278733"/>
            <a:ext cx="216024" cy="1921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bwMode="white">
          <a:xfrm>
            <a:off x="8820472" y="6237312"/>
            <a:ext cx="216024" cy="1921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24</a:t>
            </a:fld>
            <a:endParaRPr lang="ja-JP" altLang="en-US" dirty="0">
              <a:solidFill>
                <a:prstClr val="black">
                  <a:tint val="75000"/>
                </a:prstClr>
              </a:solidFill>
            </a:endParaRPr>
          </a:p>
        </p:txBody>
      </p:sp>
      <p:sp>
        <p:nvSpPr>
          <p:cNvPr id="3" name="テキスト ボックス 2"/>
          <p:cNvSpPr txBox="1"/>
          <p:nvPr/>
        </p:nvSpPr>
        <p:spPr>
          <a:xfrm>
            <a:off x="0" y="0"/>
            <a:ext cx="9144000" cy="720000"/>
          </a:xfrm>
          <a:prstGeom prst="rect">
            <a:avLst/>
          </a:prstGeom>
          <a:solidFill>
            <a:schemeClr val="accent5">
              <a:lumMod val="40000"/>
              <a:lumOff val="60000"/>
            </a:schemeClr>
          </a:solidFill>
        </p:spPr>
        <p:txBody>
          <a:bodyPr wrap="square" rtlCol="0" anchor="ctr" anchorCtr="0">
            <a:spAutoFit/>
          </a:bodyPr>
          <a:lstStyle/>
          <a:p>
            <a:pPr algn="ctr"/>
            <a:r>
              <a:rPr lang="zh-TW" altLang="en-US" sz="2000" dirty="0">
                <a:latin typeface="ＭＳ ゴシック" panose="020B0609070205080204" pitchFamily="49" charset="-128"/>
                <a:ea typeface="ＭＳ ゴシック" panose="020B0609070205080204" pitchFamily="49" charset="-128"/>
              </a:rPr>
              <a:t>特定労務管理対象</a:t>
            </a:r>
            <a:r>
              <a:rPr lang="zh-TW" altLang="en-US" sz="2000" dirty="0" smtClean="0">
                <a:latin typeface="ＭＳ ゴシック" panose="020B0609070205080204" pitchFamily="49" charset="-128"/>
                <a:ea typeface="ＭＳ ゴシック" panose="020B0609070205080204" pitchFamily="49" charset="-128"/>
              </a:rPr>
              <a:t>機関</a:t>
            </a:r>
            <a:r>
              <a:rPr lang="ja-JP" altLang="en-US" sz="2000" dirty="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Ｂ</a:t>
            </a:r>
            <a:r>
              <a:rPr lang="ja-JP" altLang="en-US" sz="2000" dirty="0">
                <a:latin typeface="ＭＳ ゴシック" panose="020B0609070205080204" pitchFamily="49" charset="-128"/>
                <a:ea typeface="ＭＳ ゴシック" panose="020B0609070205080204" pitchFamily="49" charset="-128"/>
              </a:rPr>
              <a:t>水準</a:t>
            </a:r>
            <a:r>
              <a:rPr lang="ja-JP" altLang="en-US" sz="2000" dirty="0" smtClean="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連携</a:t>
            </a:r>
            <a:r>
              <a:rPr lang="ja-JP" altLang="en-US" sz="2000" dirty="0" smtClean="0">
                <a:latin typeface="ＭＳ ゴシック" panose="020B0609070205080204" pitchFamily="49" charset="-128"/>
                <a:ea typeface="ＭＳ ゴシック" panose="020B0609070205080204" pitchFamily="49" charset="-128"/>
              </a:rPr>
              <a:t>Ｂ水準、</a:t>
            </a:r>
            <a:r>
              <a:rPr lang="ja-JP" altLang="en-US" sz="2000" dirty="0">
                <a:latin typeface="ＭＳ ゴシック" panose="020B0609070205080204" pitchFamily="49" charset="-128"/>
                <a:ea typeface="ＭＳ ゴシック" panose="020B0609070205080204" pitchFamily="49" charset="-128"/>
              </a:rPr>
              <a:t>Ｃ</a:t>
            </a:r>
            <a:r>
              <a:rPr lang="en-US" altLang="ja-JP" sz="2000" dirty="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１水準、</a:t>
            </a:r>
            <a:r>
              <a:rPr lang="ja-JP" altLang="en-US" sz="2000" dirty="0">
                <a:latin typeface="ＭＳ ゴシック" panose="020B0609070205080204" pitchFamily="49" charset="-128"/>
                <a:ea typeface="ＭＳ ゴシック" panose="020B0609070205080204" pitchFamily="49" charset="-128"/>
              </a:rPr>
              <a:t>Ｃ</a:t>
            </a:r>
            <a:r>
              <a:rPr lang="en-US" altLang="ja-JP" sz="2000"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２水準）</a:t>
            </a:r>
            <a:endParaRPr lang="en-US" altLang="ja-JP" sz="2000" dirty="0" smtClean="0">
              <a:latin typeface="ＭＳ ゴシック" panose="020B0609070205080204" pitchFamily="49" charset="-128"/>
              <a:ea typeface="ＭＳ ゴシック" panose="020B0609070205080204" pitchFamily="49" charset="-128"/>
            </a:endParaRPr>
          </a:p>
          <a:p>
            <a:pPr algn="ctr"/>
            <a:r>
              <a:rPr lang="ja-JP" altLang="en-US" sz="2000" dirty="0" smtClean="0">
                <a:latin typeface="ＭＳ ゴシック" panose="020B0609070205080204" pitchFamily="49" charset="-128"/>
                <a:ea typeface="ＭＳ ゴシック" panose="020B0609070205080204" pitchFamily="49" charset="-128"/>
              </a:rPr>
              <a:t>県</a:t>
            </a:r>
            <a:r>
              <a:rPr lang="zh-TW" altLang="en-US" sz="2000" dirty="0" smtClean="0">
                <a:latin typeface="ＭＳ ゴシック" panose="020B0609070205080204" pitchFamily="49" charset="-128"/>
                <a:ea typeface="ＭＳ ゴシック" panose="020B0609070205080204" pitchFamily="49" charset="-128"/>
              </a:rPr>
              <a:t>指定要件</a:t>
            </a:r>
            <a:r>
              <a:rPr lang="ja-JP" altLang="en-US" sz="2000" dirty="0" smtClean="0">
                <a:latin typeface="ＭＳ ゴシック" panose="020B0609070205080204" pitchFamily="49" charset="-128"/>
                <a:ea typeface="ＭＳ ゴシック" panose="020B0609070205080204" pitchFamily="49" charset="-128"/>
              </a:rPr>
              <a:t>について</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35496" y="1026265"/>
            <a:ext cx="4647394"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rPr>
              <a:t>C-1</a:t>
            </a:r>
            <a:r>
              <a:rPr lang="ja-JP" altLang="en-US" dirty="0" smtClean="0">
                <a:latin typeface="ＭＳ ゴシック" panose="020B0609070205080204" pitchFamily="49" charset="-128"/>
                <a:ea typeface="ＭＳ ゴシック" panose="020B0609070205080204" pitchFamily="49" charset="-128"/>
              </a:rPr>
              <a:t>水準</a:t>
            </a:r>
            <a:r>
              <a:rPr lang="en-US" altLang="zh-TW" dirty="0" smtClean="0">
                <a:latin typeface="ＭＳ ゴシック" panose="020B0609070205080204" pitchFamily="49" charset="-128"/>
                <a:ea typeface="ＭＳ ゴシック" panose="020B0609070205080204" pitchFamily="49" charset="-128"/>
              </a:rPr>
              <a:t>(</a:t>
            </a:r>
            <a:r>
              <a:rPr lang="zh-TW" altLang="en-US" dirty="0"/>
              <a:t>技能向上集中研修機関</a:t>
            </a:r>
            <a:r>
              <a:rPr lang="en-US" altLang="zh-TW" dirty="0" smtClean="0">
                <a:latin typeface="ＭＳ ゴシック" panose="020B0609070205080204" pitchFamily="49" charset="-128"/>
                <a:ea typeface="ＭＳ ゴシック" panose="020B0609070205080204" pitchFamily="49" charset="-128"/>
              </a:rPr>
              <a:t>)</a:t>
            </a:r>
          </a:p>
        </p:txBody>
      </p:sp>
      <p:graphicFrame>
        <p:nvGraphicFramePr>
          <p:cNvPr id="9" name="表 8"/>
          <p:cNvGraphicFramePr>
            <a:graphicFrameLocks noGrp="1"/>
          </p:cNvGraphicFramePr>
          <p:nvPr>
            <p:extLst>
              <p:ext uri="{D42A27DB-BD31-4B8C-83A1-F6EECF244321}">
                <p14:modId xmlns:p14="http://schemas.microsoft.com/office/powerpoint/2010/main" val="838629858"/>
              </p:ext>
            </p:extLst>
          </p:nvPr>
        </p:nvGraphicFramePr>
        <p:xfrm>
          <a:off x="129449" y="1351801"/>
          <a:ext cx="8885102" cy="3924000"/>
        </p:xfrm>
        <a:graphic>
          <a:graphicData uri="http://schemas.openxmlformats.org/drawingml/2006/table">
            <a:tbl>
              <a:tblPr firstRow="1" firstCol="1" bandRow="1"/>
              <a:tblGrid>
                <a:gridCol w="245102">
                  <a:extLst>
                    <a:ext uri="{9D8B030D-6E8A-4147-A177-3AD203B41FA5}">
                      <a16:colId xmlns:a16="http://schemas.microsoft.com/office/drawing/2014/main" val="2538707132"/>
                    </a:ext>
                  </a:extLst>
                </a:gridCol>
                <a:gridCol w="6480000">
                  <a:extLst>
                    <a:ext uri="{9D8B030D-6E8A-4147-A177-3AD203B41FA5}">
                      <a16:colId xmlns:a16="http://schemas.microsoft.com/office/drawing/2014/main" val="276199895"/>
                    </a:ext>
                  </a:extLst>
                </a:gridCol>
                <a:gridCol w="2160000">
                  <a:extLst>
                    <a:ext uri="{9D8B030D-6E8A-4147-A177-3AD203B41FA5}">
                      <a16:colId xmlns:a16="http://schemas.microsoft.com/office/drawing/2014/main" val="911151354"/>
                    </a:ext>
                  </a:extLst>
                </a:gridCol>
              </a:tblGrid>
              <a:tr h="288000">
                <a:tc>
                  <a:txBody>
                    <a:bodyPr/>
                    <a:lstStyle/>
                    <a:p>
                      <a:pPr algn="just">
                        <a:spcAft>
                          <a:spcPts val="0"/>
                        </a:spcAft>
                      </a:pPr>
                      <a:r>
                        <a:rPr 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1586" marR="1158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指定要件</a:t>
                      </a:r>
                    </a:p>
                  </a:txBody>
                  <a:tcPr marL="11586" marR="1158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根拠法令等</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1586" marR="1158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434523983"/>
                  </a:ext>
                </a:extLst>
              </a:tr>
              <a:tr h="900000">
                <a:tc>
                  <a:txBody>
                    <a:bodyPr/>
                    <a:lstStyle/>
                    <a:p>
                      <a:pPr algn="just">
                        <a:spcAft>
                          <a:spcPts val="0"/>
                        </a:spcAft>
                      </a:pP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１</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都道府県知事により指定された臨床研修プログラム又は日本専門医機構により認定された専門研修プログラム／カリキュラムの研修機関（基幹型臨床研修病院／専門研修基幹施設、協力型臨床研修病院／専門研修連携施設、カリキュラム制における専門研修施設）</a:t>
                      </a:r>
                      <a:endParaRPr lang="ja-JP" alt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新医療法第</a:t>
                      </a: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119</a:t>
                      </a: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項</a:t>
                      </a:r>
                      <a:r>
                        <a:rPr 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825278"/>
                  </a:ext>
                </a:extLst>
              </a:tr>
              <a:tr h="900000">
                <a:tc>
                  <a:txBody>
                    <a:bodyPr/>
                    <a:lstStyle/>
                    <a:p>
                      <a:pPr algn="just">
                        <a:spcAft>
                          <a:spcPts val="0"/>
                        </a:spcAft>
                      </a:pPr>
                      <a:r>
                        <a:rPr lang="ja-JP" sz="1200" b="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２</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研修の効率化（単に労働時間を短くすることではなく、十分な診療経験を得る機会を維持しつつ、カンファレンスや自己研鑽などを効果的に組み合わせるに当たり、マネジメントを十分に意識し、労働時間に対して最大の研修効果を上げること）を行ってもなお、３６協定において年</a:t>
                      </a: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960</a:t>
                      </a: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時間を超える時間外・休日労働に関する上限時間の定めをする必要がある。</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306699"/>
                  </a:ext>
                </a:extLst>
              </a:tr>
              <a:tr h="1260000">
                <a:tc>
                  <a:txBody>
                    <a:bodyPr/>
                    <a:lstStyle/>
                    <a:p>
                      <a:pPr algn="just">
                        <a:spcAft>
                          <a:spcPts val="0"/>
                        </a:spcAft>
                      </a:pPr>
                      <a:r>
                        <a:rPr lang="ja-JP" sz="1200" b="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３</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a:spcAft>
                          <a:spcPts val="60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労働時間短縮計画の案が、当該病院又は診療所に勤務する医師その他関係者の意見を聴いて作成されたものである。</a:t>
                      </a:r>
                    </a:p>
                    <a:p>
                      <a:pPr marL="0" indent="0" algn="just">
                        <a:spcAft>
                          <a:spcPts val="60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医師の労働時間の状況、労働が長時間にわたる医師の労働時間の短縮に係る目標、医師の労務管理及び健康管理に関する事項、労働が長時間にわたる医師の労働時間の短縮に関する事項が全て記載されている。</a:t>
                      </a: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CN"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新医療法第</a:t>
                      </a:r>
                      <a:r>
                        <a:rPr lang="en-US" altLang="zh-CN"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113</a:t>
                      </a:r>
                      <a:r>
                        <a:rPr lang="zh-CN"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zh-CN"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zh-CN"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項第</a:t>
                      </a:r>
                      <a:r>
                        <a:rPr lang="en-US" altLang="zh-CN"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zh-CN"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号</a:t>
                      </a:r>
                      <a:r>
                        <a:rPr 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261369"/>
                  </a:ext>
                </a:extLst>
              </a:tr>
              <a:tr h="288000">
                <a:tc>
                  <a:txBody>
                    <a:bodyPr/>
                    <a:lstStyle/>
                    <a:p>
                      <a:pPr algn="ctr">
                        <a:spcAft>
                          <a:spcPts val="0"/>
                        </a:spcAft>
                      </a:pPr>
                      <a:r>
                        <a:rPr lang="ja-JP" sz="1200" b="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４</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必要な面接指導及び休息時間の確保を行うことができる体制が整備されている。</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113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項第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号</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7424577"/>
                  </a:ext>
                </a:extLst>
              </a:tr>
              <a:tr h="288000">
                <a:tc>
                  <a:txBody>
                    <a:bodyPr/>
                    <a:lstStyle/>
                    <a:p>
                      <a:pPr algn="ctr">
                        <a:spcAft>
                          <a:spcPts val="0"/>
                        </a:spcAft>
                      </a:pP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５</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労働法制にかかる違反、その他の措置がない。</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113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項第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号</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850240"/>
                  </a:ext>
                </a:extLst>
              </a:tr>
            </a:tbl>
          </a:graphicData>
        </a:graphic>
      </p:graphicFrame>
      <p:sp>
        <p:nvSpPr>
          <p:cNvPr id="10" name="テキスト ボックス 9"/>
          <p:cNvSpPr txBox="1"/>
          <p:nvPr/>
        </p:nvSpPr>
        <p:spPr>
          <a:xfrm>
            <a:off x="35496" y="5301208"/>
            <a:ext cx="6396024" cy="276999"/>
          </a:xfrm>
          <a:prstGeom prst="rect">
            <a:avLst/>
          </a:prstGeom>
          <a:noFill/>
        </p:spPr>
        <p:txBody>
          <a:bodyPr wrap="square" rtlCol="0">
            <a:spAutoFit/>
          </a:bodyPr>
          <a:lstStyle/>
          <a:p>
            <a:r>
              <a:rPr lang="en-US" altLang="zh-TW"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参考</a:t>
            </a:r>
            <a:r>
              <a:rPr lang="en-US" altLang="zh-TW"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医療機関勤務環境評価センターによる評価結果</a:t>
            </a:r>
            <a:endParaRPr lang="en-US" altLang="zh-TW" sz="12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386763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bwMode="white">
          <a:xfrm>
            <a:off x="8657024" y="6278733"/>
            <a:ext cx="216024" cy="1921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p:cNvSpPr/>
          <p:nvPr/>
        </p:nvSpPr>
        <p:spPr bwMode="white">
          <a:xfrm>
            <a:off x="8820472" y="6237312"/>
            <a:ext cx="216024" cy="19217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25</a:t>
            </a:fld>
            <a:endParaRPr lang="ja-JP" altLang="en-US" dirty="0">
              <a:solidFill>
                <a:prstClr val="black">
                  <a:tint val="75000"/>
                </a:prstClr>
              </a:solidFill>
            </a:endParaRPr>
          </a:p>
        </p:txBody>
      </p:sp>
      <p:sp>
        <p:nvSpPr>
          <p:cNvPr id="3" name="テキスト ボックス 2"/>
          <p:cNvSpPr txBox="1"/>
          <p:nvPr/>
        </p:nvSpPr>
        <p:spPr>
          <a:xfrm>
            <a:off x="0" y="0"/>
            <a:ext cx="9144000" cy="720000"/>
          </a:xfrm>
          <a:prstGeom prst="rect">
            <a:avLst/>
          </a:prstGeom>
          <a:solidFill>
            <a:schemeClr val="accent5">
              <a:lumMod val="40000"/>
              <a:lumOff val="60000"/>
            </a:schemeClr>
          </a:solidFill>
        </p:spPr>
        <p:txBody>
          <a:bodyPr wrap="square" rtlCol="0" anchor="ctr" anchorCtr="0">
            <a:spAutoFit/>
          </a:bodyPr>
          <a:lstStyle/>
          <a:p>
            <a:pPr algn="ctr"/>
            <a:r>
              <a:rPr lang="zh-TW" altLang="en-US" sz="2000" dirty="0">
                <a:latin typeface="ＭＳ ゴシック" panose="020B0609070205080204" pitchFamily="49" charset="-128"/>
                <a:ea typeface="ＭＳ ゴシック" panose="020B0609070205080204" pitchFamily="49" charset="-128"/>
              </a:rPr>
              <a:t>特定労務管理対象</a:t>
            </a:r>
            <a:r>
              <a:rPr lang="zh-TW" altLang="en-US" sz="2000" dirty="0" smtClean="0">
                <a:latin typeface="ＭＳ ゴシック" panose="020B0609070205080204" pitchFamily="49" charset="-128"/>
                <a:ea typeface="ＭＳ ゴシック" panose="020B0609070205080204" pitchFamily="49" charset="-128"/>
              </a:rPr>
              <a:t>機関</a:t>
            </a:r>
            <a:r>
              <a:rPr lang="ja-JP" altLang="en-US" sz="2000" dirty="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Ｂ</a:t>
            </a:r>
            <a:r>
              <a:rPr lang="ja-JP" altLang="en-US" sz="2000" dirty="0">
                <a:latin typeface="ＭＳ ゴシック" panose="020B0609070205080204" pitchFamily="49" charset="-128"/>
                <a:ea typeface="ＭＳ ゴシック" panose="020B0609070205080204" pitchFamily="49" charset="-128"/>
              </a:rPr>
              <a:t>水準</a:t>
            </a:r>
            <a:r>
              <a:rPr lang="ja-JP" altLang="en-US" sz="2000" dirty="0" smtClean="0">
                <a:latin typeface="ＭＳ ゴシック" panose="020B0609070205080204" pitchFamily="49" charset="-128"/>
                <a:ea typeface="ＭＳ ゴシック" panose="020B0609070205080204" pitchFamily="49" charset="-128"/>
              </a:rPr>
              <a:t>、</a:t>
            </a:r>
            <a:r>
              <a:rPr lang="ja-JP" altLang="en-US" sz="2000" dirty="0">
                <a:latin typeface="ＭＳ ゴシック" panose="020B0609070205080204" pitchFamily="49" charset="-128"/>
                <a:ea typeface="ＭＳ ゴシック" panose="020B0609070205080204" pitchFamily="49" charset="-128"/>
              </a:rPr>
              <a:t>連携</a:t>
            </a:r>
            <a:r>
              <a:rPr lang="ja-JP" altLang="en-US" sz="2000" dirty="0" smtClean="0">
                <a:latin typeface="ＭＳ ゴシック" panose="020B0609070205080204" pitchFamily="49" charset="-128"/>
                <a:ea typeface="ＭＳ ゴシック" panose="020B0609070205080204" pitchFamily="49" charset="-128"/>
              </a:rPr>
              <a:t>Ｂ水準、</a:t>
            </a:r>
            <a:r>
              <a:rPr lang="ja-JP" altLang="en-US" sz="2000" dirty="0">
                <a:latin typeface="ＭＳ ゴシック" panose="020B0609070205080204" pitchFamily="49" charset="-128"/>
                <a:ea typeface="ＭＳ ゴシック" panose="020B0609070205080204" pitchFamily="49" charset="-128"/>
              </a:rPr>
              <a:t>Ｃ</a:t>
            </a:r>
            <a:r>
              <a:rPr lang="en-US" altLang="ja-JP" sz="2000" dirty="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１水準、</a:t>
            </a:r>
            <a:r>
              <a:rPr lang="ja-JP" altLang="en-US" sz="2000" dirty="0">
                <a:latin typeface="ＭＳ ゴシック" panose="020B0609070205080204" pitchFamily="49" charset="-128"/>
                <a:ea typeface="ＭＳ ゴシック" panose="020B0609070205080204" pitchFamily="49" charset="-128"/>
              </a:rPr>
              <a:t>Ｃ</a:t>
            </a:r>
            <a:r>
              <a:rPr lang="en-US" altLang="ja-JP" sz="2000" dirty="0" smtClean="0">
                <a:latin typeface="ＭＳ ゴシック" panose="020B0609070205080204" pitchFamily="49" charset="-128"/>
                <a:ea typeface="ＭＳ ゴシック" panose="020B0609070205080204" pitchFamily="49" charset="-128"/>
              </a:rPr>
              <a:t>-</a:t>
            </a:r>
            <a:r>
              <a:rPr lang="ja-JP" altLang="en-US" sz="2000" dirty="0" smtClean="0">
                <a:latin typeface="ＭＳ ゴシック" panose="020B0609070205080204" pitchFamily="49" charset="-128"/>
                <a:ea typeface="ＭＳ ゴシック" panose="020B0609070205080204" pitchFamily="49" charset="-128"/>
              </a:rPr>
              <a:t>２水準）</a:t>
            </a:r>
            <a:endParaRPr lang="en-US" altLang="ja-JP" sz="2000" dirty="0" smtClean="0">
              <a:latin typeface="ＭＳ ゴシック" panose="020B0609070205080204" pitchFamily="49" charset="-128"/>
              <a:ea typeface="ＭＳ ゴシック" panose="020B0609070205080204" pitchFamily="49" charset="-128"/>
            </a:endParaRPr>
          </a:p>
          <a:p>
            <a:pPr algn="ctr"/>
            <a:r>
              <a:rPr lang="ja-JP" altLang="en-US" sz="2000" dirty="0" smtClean="0">
                <a:latin typeface="ＭＳ ゴシック" panose="020B0609070205080204" pitchFamily="49" charset="-128"/>
                <a:ea typeface="ＭＳ ゴシック" panose="020B0609070205080204" pitchFamily="49" charset="-128"/>
              </a:rPr>
              <a:t>県</a:t>
            </a:r>
            <a:r>
              <a:rPr lang="zh-TW" altLang="en-US" sz="2000" dirty="0" smtClean="0">
                <a:latin typeface="ＭＳ ゴシック" panose="020B0609070205080204" pitchFamily="49" charset="-128"/>
                <a:ea typeface="ＭＳ ゴシック" panose="020B0609070205080204" pitchFamily="49" charset="-128"/>
              </a:rPr>
              <a:t>指定要件</a:t>
            </a:r>
            <a:r>
              <a:rPr lang="ja-JP" altLang="en-US" sz="2000" dirty="0" smtClean="0">
                <a:latin typeface="ＭＳ ゴシック" panose="020B0609070205080204" pitchFamily="49" charset="-128"/>
                <a:ea typeface="ＭＳ ゴシック" panose="020B0609070205080204" pitchFamily="49" charset="-128"/>
              </a:rPr>
              <a:t>について</a:t>
            </a:r>
            <a:endParaRPr kumimoji="1" lang="ja-JP" altLang="en-US" sz="2000" dirty="0">
              <a:latin typeface="ＭＳ ゴシック" panose="020B0609070205080204" pitchFamily="49" charset="-128"/>
              <a:ea typeface="ＭＳ ゴシック" panose="020B0609070205080204" pitchFamily="49" charset="-128"/>
            </a:endParaRPr>
          </a:p>
        </p:txBody>
      </p:sp>
      <p:sp>
        <p:nvSpPr>
          <p:cNvPr id="4" name="テキスト ボックス 3"/>
          <p:cNvSpPr txBox="1"/>
          <p:nvPr/>
        </p:nvSpPr>
        <p:spPr>
          <a:xfrm>
            <a:off x="35496" y="1026265"/>
            <a:ext cx="4647394" cy="369332"/>
          </a:xfrm>
          <a:prstGeom prst="rect">
            <a:avLst/>
          </a:prstGeom>
          <a:noFill/>
        </p:spPr>
        <p:txBody>
          <a:bodyPr wrap="square" rtlCol="0">
            <a:spAutoFit/>
          </a:bodyPr>
          <a:lstStyle/>
          <a:p>
            <a:r>
              <a:rPr lang="en-US" altLang="ja-JP" dirty="0" smtClean="0">
                <a:latin typeface="ＭＳ ゴシック" panose="020B0609070205080204" pitchFamily="49" charset="-128"/>
                <a:ea typeface="ＭＳ ゴシック" panose="020B0609070205080204" pitchFamily="49" charset="-128"/>
              </a:rPr>
              <a:t>C-2</a:t>
            </a:r>
            <a:r>
              <a:rPr lang="ja-JP" altLang="en-US" dirty="0" smtClean="0">
                <a:latin typeface="ＭＳ ゴシック" panose="020B0609070205080204" pitchFamily="49" charset="-128"/>
                <a:ea typeface="ＭＳ ゴシック" panose="020B0609070205080204" pitchFamily="49" charset="-128"/>
              </a:rPr>
              <a:t>水準</a:t>
            </a:r>
            <a:r>
              <a:rPr lang="en-US" altLang="zh-TW" dirty="0" smtClean="0">
                <a:latin typeface="ＭＳ ゴシック" panose="020B0609070205080204" pitchFamily="49" charset="-128"/>
                <a:ea typeface="ＭＳ ゴシック" panose="020B0609070205080204" pitchFamily="49" charset="-128"/>
              </a:rPr>
              <a:t>(</a:t>
            </a:r>
            <a:r>
              <a:rPr lang="zh-TW" altLang="en-US" dirty="0"/>
              <a:t>特定高度技能研修機関</a:t>
            </a:r>
            <a:r>
              <a:rPr lang="en-US" altLang="zh-TW" dirty="0" smtClean="0">
                <a:latin typeface="ＭＳ ゴシック" panose="020B0609070205080204" pitchFamily="49" charset="-128"/>
                <a:ea typeface="ＭＳ ゴシック" panose="020B0609070205080204" pitchFamily="49" charset="-128"/>
              </a:rPr>
              <a:t>)</a:t>
            </a:r>
          </a:p>
        </p:txBody>
      </p:sp>
      <p:graphicFrame>
        <p:nvGraphicFramePr>
          <p:cNvPr id="9" name="表 8"/>
          <p:cNvGraphicFramePr>
            <a:graphicFrameLocks noGrp="1"/>
          </p:cNvGraphicFramePr>
          <p:nvPr>
            <p:extLst>
              <p:ext uri="{D42A27DB-BD31-4B8C-83A1-F6EECF244321}">
                <p14:modId xmlns:p14="http://schemas.microsoft.com/office/powerpoint/2010/main" val="1379742685"/>
              </p:ext>
            </p:extLst>
          </p:nvPr>
        </p:nvGraphicFramePr>
        <p:xfrm>
          <a:off x="129449" y="1351801"/>
          <a:ext cx="8885102" cy="4104000"/>
        </p:xfrm>
        <a:graphic>
          <a:graphicData uri="http://schemas.openxmlformats.org/drawingml/2006/table">
            <a:tbl>
              <a:tblPr firstRow="1" firstCol="1" bandRow="1"/>
              <a:tblGrid>
                <a:gridCol w="245102">
                  <a:extLst>
                    <a:ext uri="{9D8B030D-6E8A-4147-A177-3AD203B41FA5}">
                      <a16:colId xmlns:a16="http://schemas.microsoft.com/office/drawing/2014/main" val="2538707132"/>
                    </a:ext>
                  </a:extLst>
                </a:gridCol>
                <a:gridCol w="6480000">
                  <a:extLst>
                    <a:ext uri="{9D8B030D-6E8A-4147-A177-3AD203B41FA5}">
                      <a16:colId xmlns:a16="http://schemas.microsoft.com/office/drawing/2014/main" val="276199895"/>
                    </a:ext>
                  </a:extLst>
                </a:gridCol>
                <a:gridCol w="2160000">
                  <a:extLst>
                    <a:ext uri="{9D8B030D-6E8A-4147-A177-3AD203B41FA5}">
                      <a16:colId xmlns:a16="http://schemas.microsoft.com/office/drawing/2014/main" val="911151354"/>
                    </a:ext>
                  </a:extLst>
                </a:gridCol>
              </a:tblGrid>
              <a:tr h="288000">
                <a:tc>
                  <a:txBody>
                    <a:bodyPr/>
                    <a:lstStyle/>
                    <a:p>
                      <a:pPr algn="just">
                        <a:spcAft>
                          <a:spcPts val="0"/>
                        </a:spcAft>
                      </a:pPr>
                      <a:r>
                        <a:rPr lang="en-US"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1586" marR="11586"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指定要件</a:t>
                      </a:r>
                    </a:p>
                  </a:txBody>
                  <a:tcPr marL="11586" marR="1158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tc>
                  <a:txBody>
                    <a:bodyPr/>
                    <a:lstStyle/>
                    <a:p>
                      <a:pPr algn="ctr">
                        <a:spcAft>
                          <a:spcPts val="0"/>
                        </a:spcAft>
                      </a:pPr>
                      <a:r>
                        <a:rPr lang="ja-JP" altLang="en-US"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根拠法令等</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1586" marR="11586"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EEAF6"/>
                    </a:solidFill>
                  </a:tcPr>
                </a:tc>
                <a:extLst>
                  <a:ext uri="{0D108BD9-81ED-4DB2-BD59-A6C34878D82A}">
                    <a16:rowId xmlns:a16="http://schemas.microsoft.com/office/drawing/2014/main" val="434523983"/>
                  </a:ext>
                </a:extLst>
              </a:tr>
              <a:tr h="1080000">
                <a:tc>
                  <a:txBody>
                    <a:bodyPr/>
                    <a:lstStyle/>
                    <a:p>
                      <a:pPr algn="just">
                        <a:spcAft>
                          <a:spcPts val="0"/>
                        </a:spcAft>
                      </a:pP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１</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「我が国の医療技術の水準向上に向け、先進的な手術方法など高度な技能を有する医師を育成することが公益上必要である分野」において、</a:t>
                      </a: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C-2</a:t>
                      </a: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水準の対象として審査組織が特定する技能（特定高度技能）を有する医師を育成するのに十分な教育研修環境を有している。</a:t>
                      </a:r>
                    </a:p>
                    <a:p>
                      <a:pPr algn="just">
                        <a:spcAft>
                          <a:spcPts val="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（例）高度で長時間の手術等途中で医師が交代するのが困難、診療上、連続的に診療を同一</a:t>
                      </a:r>
                      <a:endPar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spcAft>
                          <a:spcPts val="0"/>
                        </a:spcAft>
                      </a:pP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医師が続けることが求められる分野</a:t>
                      </a: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新医療法第</a:t>
                      </a: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120</a:t>
                      </a: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項</a:t>
                      </a:r>
                      <a:r>
                        <a:rPr 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1825278"/>
                  </a:ext>
                </a:extLst>
              </a:tr>
              <a:tr h="900000">
                <a:tc>
                  <a:txBody>
                    <a:bodyPr/>
                    <a:lstStyle/>
                    <a:p>
                      <a:pPr algn="just">
                        <a:spcAft>
                          <a:spcPts val="0"/>
                        </a:spcAft>
                      </a:pPr>
                      <a:r>
                        <a:rPr lang="ja-JP" sz="1200" b="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２</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３６協定において年</a:t>
                      </a: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960</a:t>
                      </a: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時間を超える時間外・休日労働に関する上限時間の定めをすることがやむを得ない業務が存在する。</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r>
                        <a:rPr lang="en-US" altLang="ja-JP"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9306699"/>
                  </a:ext>
                </a:extLst>
              </a:tr>
              <a:tr h="1260000">
                <a:tc>
                  <a:txBody>
                    <a:bodyPr/>
                    <a:lstStyle/>
                    <a:p>
                      <a:pPr algn="just">
                        <a:spcAft>
                          <a:spcPts val="0"/>
                        </a:spcAft>
                      </a:pPr>
                      <a:r>
                        <a:rPr lang="ja-JP" sz="1200" b="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３</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just">
                        <a:spcAft>
                          <a:spcPts val="60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労働時間短縮計画の案が、当該病院又は診療所に勤務する医師その他関係者の意見を聴いて作成されたものである。</a:t>
                      </a:r>
                    </a:p>
                    <a:p>
                      <a:pPr marL="0" indent="0" algn="just">
                        <a:spcAft>
                          <a:spcPts val="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医師の労働時間の状況、労働が長時間にわたる医師の労働時間の短縮に係る目標、医師の労務管理及び健康管理に関する事項、労働が長時間にわたる医師の労働時間の短縮に関する事項が全て記載されている。</a:t>
                      </a: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zh-CN"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新医療法第</a:t>
                      </a:r>
                      <a:r>
                        <a:rPr lang="en-US" altLang="zh-CN"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113</a:t>
                      </a:r>
                      <a:r>
                        <a:rPr lang="zh-CN"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zh-CN"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zh-CN"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項第</a:t>
                      </a:r>
                      <a:r>
                        <a:rPr lang="en-US" altLang="zh-CN"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r>
                        <a:rPr lang="zh-CN"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号</a:t>
                      </a:r>
                      <a:r>
                        <a:rPr lang="en-US"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 </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261369"/>
                  </a:ext>
                </a:extLst>
              </a:tr>
              <a:tr h="288000">
                <a:tc>
                  <a:txBody>
                    <a:bodyPr/>
                    <a:lstStyle/>
                    <a:p>
                      <a:pPr algn="ctr">
                        <a:spcAft>
                          <a:spcPts val="0"/>
                        </a:spcAft>
                      </a:pPr>
                      <a:r>
                        <a:rPr lang="ja-JP" sz="1200" b="0" kern="10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４</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必要な面接指導及び休息時間の確保を行うことができる体制が整備されている。</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113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項第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2</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号</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7424577"/>
                  </a:ext>
                </a:extLst>
              </a:tr>
              <a:tr h="288000">
                <a:tc>
                  <a:txBody>
                    <a:bodyPr/>
                    <a:lstStyle/>
                    <a:p>
                      <a:pPr algn="ctr">
                        <a:spcAft>
                          <a:spcPts val="0"/>
                        </a:spcAft>
                      </a:pPr>
                      <a:r>
                        <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５</a:t>
                      </a:r>
                    </a:p>
                  </a:txBody>
                  <a:tcPr marL="68580" marR="6858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spcAft>
                          <a:spcPts val="0"/>
                        </a:spcAft>
                      </a:pPr>
                      <a:r>
                        <a:rPr lang="ja-JP" altLang="en-US" sz="1200" b="0" kern="100" dirty="0" smtClean="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労働法制にかかる違反、その他の措置がない。</a:t>
                      </a:r>
                      <a:endParaRPr lang="ja-JP" sz="1200" b="0" kern="100" dirty="0">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108000" marR="108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新医療法第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113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条第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項第</a:t>
                      </a:r>
                      <a:r>
                        <a:rPr lang="en-US" alt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3</a:t>
                      </a:r>
                      <a:r>
                        <a:rPr lang="ja-JP" sz="1200" kern="100" dirty="0" smtClean="0">
                          <a:effectLst/>
                          <a:latin typeface="ＭＳ ゴシック" panose="020B0609070205080204" pitchFamily="49" charset="-128"/>
                          <a:ea typeface="ＭＳ ゴシック" panose="020B0609070205080204" pitchFamily="49" charset="-128"/>
                          <a:cs typeface="Times New Roman" panose="02020603050405020304" pitchFamily="18" charset="0"/>
                        </a:rPr>
                        <a:t>号</a:t>
                      </a:r>
                      <a:endParaRPr lang="ja-JP" sz="12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63850240"/>
                  </a:ext>
                </a:extLst>
              </a:tr>
            </a:tbl>
          </a:graphicData>
        </a:graphic>
      </p:graphicFrame>
      <p:sp>
        <p:nvSpPr>
          <p:cNvPr id="10" name="テキスト ボックス 9"/>
          <p:cNvSpPr txBox="1"/>
          <p:nvPr/>
        </p:nvSpPr>
        <p:spPr>
          <a:xfrm>
            <a:off x="35496" y="5456257"/>
            <a:ext cx="6396024" cy="276999"/>
          </a:xfrm>
          <a:prstGeom prst="rect">
            <a:avLst/>
          </a:prstGeom>
          <a:noFill/>
        </p:spPr>
        <p:txBody>
          <a:bodyPr wrap="square" rtlCol="0">
            <a:spAutoFit/>
          </a:bodyPr>
          <a:lstStyle/>
          <a:p>
            <a:r>
              <a:rPr lang="en-US" altLang="zh-TW" sz="1200" dirty="0" smtClean="0">
                <a:latin typeface="ＭＳ ゴシック" panose="020B0609070205080204" pitchFamily="49" charset="-128"/>
                <a:ea typeface="ＭＳ ゴシック" panose="020B0609070205080204" pitchFamily="49" charset="-128"/>
              </a:rPr>
              <a:t>(</a:t>
            </a:r>
            <a:r>
              <a:rPr lang="ja-JP" altLang="en-US" sz="1200" dirty="0" smtClean="0">
                <a:latin typeface="ＭＳ ゴシック" panose="020B0609070205080204" pitchFamily="49" charset="-128"/>
                <a:ea typeface="ＭＳ ゴシック" panose="020B0609070205080204" pitchFamily="49" charset="-128"/>
              </a:rPr>
              <a:t>参考</a:t>
            </a:r>
            <a:r>
              <a:rPr lang="en-US" altLang="zh-TW" sz="1200" dirty="0" smtClean="0">
                <a:latin typeface="ＭＳ ゴシック" panose="020B0609070205080204" pitchFamily="49" charset="-128"/>
                <a:ea typeface="ＭＳ ゴシック" panose="020B0609070205080204" pitchFamily="49" charset="-128"/>
              </a:rPr>
              <a:t>)</a:t>
            </a:r>
            <a:r>
              <a:rPr lang="ja-JP" altLang="en-US" sz="1200" dirty="0">
                <a:latin typeface="ＭＳ ゴシック" panose="020B0609070205080204" pitchFamily="49" charset="-128"/>
                <a:ea typeface="ＭＳ ゴシック" panose="020B0609070205080204" pitchFamily="49" charset="-128"/>
              </a:rPr>
              <a:t>医療機関勤務環境評価センターによる評価結果</a:t>
            </a:r>
            <a:endParaRPr lang="en-US" altLang="zh-TW" sz="1200" dirty="0" smtClean="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097193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26</a:t>
            </a:fld>
            <a:endParaRPr kumimoji="1" lang="ja-JP" altLang="en-US" dirty="0"/>
          </a:p>
        </p:txBody>
      </p:sp>
      <p:cxnSp>
        <p:nvCxnSpPr>
          <p:cNvPr id="5" name="直線コネクタ 4">
            <a:extLst>
              <a:ext uri="{FF2B5EF4-FFF2-40B4-BE49-F238E27FC236}">
                <a16:creationId xmlns:a16="http://schemas.microsoft.com/office/drawing/2014/main" id="{22894480-F75D-4964-9519-04B6C0105FB0}"/>
              </a:ext>
            </a:extLst>
          </p:cNvPr>
          <p:cNvCxnSpPr>
            <a:cxnSpLocks/>
          </p:cNvCxnSpPr>
          <p:nvPr/>
        </p:nvCxnSpPr>
        <p:spPr>
          <a:xfrm>
            <a:off x="-2" y="3195771"/>
            <a:ext cx="914400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D1C19A7-1DC0-4587-B207-4B385A6EEEC2}"/>
              </a:ext>
            </a:extLst>
          </p:cNvPr>
          <p:cNvSpPr txBox="1"/>
          <p:nvPr/>
        </p:nvSpPr>
        <p:spPr>
          <a:xfrm>
            <a:off x="893668" y="2568724"/>
            <a:ext cx="7356663" cy="546945"/>
          </a:xfrm>
          <a:prstGeom prst="rect">
            <a:avLst/>
          </a:prstGeom>
          <a:noFill/>
        </p:spPr>
        <p:txBody>
          <a:bodyPr wrap="square">
            <a:spAutoFit/>
          </a:bodyPr>
          <a:lstStyle/>
          <a:p>
            <a:pPr algn="ctr"/>
            <a:r>
              <a:rPr lang="ja-JP" altLang="en-US" sz="2954" dirty="0">
                <a:latin typeface="HGP創英角ｺﾞｼｯｸUB" panose="020B0900000000000000" pitchFamily="50" charset="-128"/>
                <a:ea typeface="HGP創英角ｺﾞｼｯｸUB" panose="020B0900000000000000" pitchFamily="50" charset="-128"/>
              </a:rPr>
              <a:t>４</a:t>
            </a:r>
            <a:r>
              <a:rPr lang="ja-JP" altLang="en-US" sz="2954" dirty="0" smtClean="0">
                <a:latin typeface="HGP創英角ｺﾞｼｯｸUB" panose="020B0900000000000000" pitchFamily="50" charset="-128"/>
                <a:ea typeface="HGP創英角ｺﾞｼｯｸUB" panose="020B0900000000000000" pitchFamily="50" charset="-128"/>
              </a:rPr>
              <a:t>．</a:t>
            </a:r>
            <a:r>
              <a:rPr lang="ja-JP" altLang="en-US" sz="2954" dirty="0">
                <a:latin typeface="HGP創英角ｺﾞｼｯｸUB" panose="020B0900000000000000" pitchFamily="50" charset="-128"/>
                <a:ea typeface="HGP創英角ｺﾞｼｯｸUB" panose="020B0900000000000000" pitchFamily="50" charset="-128"/>
              </a:rPr>
              <a:t>健康確保について</a:t>
            </a:r>
            <a:endParaRPr lang="en-US" altLang="ja-JP" sz="2954"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4112722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27</a:t>
            </a:fld>
            <a:endParaRPr kumimoji="1" lang="ja-JP" altLang="en-US" dirty="0"/>
          </a:p>
        </p:txBody>
      </p:sp>
      <p:sp>
        <p:nvSpPr>
          <p:cNvPr id="3" name="テキスト ボックス 2">
            <a:extLst>
              <a:ext uri="{FF2B5EF4-FFF2-40B4-BE49-F238E27FC236}">
                <a16:creationId xmlns:a16="http://schemas.microsoft.com/office/drawing/2014/main" id="{7AE0FFC2-9796-41FB-B6B9-C0BF0205033D}"/>
              </a:ext>
            </a:extLst>
          </p:cNvPr>
          <p:cNvSpPr txBox="1"/>
          <p:nvPr/>
        </p:nvSpPr>
        <p:spPr>
          <a:xfrm>
            <a:off x="79964" y="334325"/>
            <a:ext cx="9006887" cy="49013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sz="2585" dirty="0" smtClean="0">
                <a:latin typeface="HGP創英角ｺﾞｼｯｸUB" panose="020B0900000000000000" pitchFamily="50" charset="-128"/>
                <a:ea typeface="HGP創英角ｺﾞｼｯｸUB" panose="020B0900000000000000" pitchFamily="50" charset="-128"/>
              </a:rPr>
              <a:t>医師</a:t>
            </a:r>
            <a:r>
              <a:rPr lang="ja-JP" altLang="en-US" sz="2585" dirty="0">
                <a:latin typeface="HGP創英角ｺﾞｼｯｸUB" panose="020B0900000000000000" pitchFamily="50" charset="-128"/>
                <a:ea typeface="HGP創英角ｺﾞｼｯｸUB" panose="020B0900000000000000" pitchFamily="50" charset="-128"/>
              </a:rPr>
              <a:t>の健康確保のための枠組み</a:t>
            </a:r>
          </a:p>
        </p:txBody>
      </p:sp>
      <p:sp>
        <p:nvSpPr>
          <p:cNvPr id="4" name="正方形/長方形 3">
            <a:extLst>
              <a:ext uri="{FF2B5EF4-FFF2-40B4-BE49-F238E27FC236}">
                <a16:creationId xmlns:a16="http://schemas.microsoft.com/office/drawing/2014/main" id="{91DC8AA4-04A9-4397-BB2C-600074FBB2D3}"/>
              </a:ext>
            </a:extLst>
          </p:cNvPr>
          <p:cNvSpPr/>
          <p:nvPr/>
        </p:nvSpPr>
        <p:spPr>
          <a:xfrm>
            <a:off x="360977" y="1220411"/>
            <a:ext cx="8444859" cy="5126105"/>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92" dirty="0">
                <a:solidFill>
                  <a:schemeClr val="tx1"/>
                </a:solidFill>
              </a:rPr>
              <a:t>　</a:t>
            </a:r>
            <a:r>
              <a:rPr lang="ja-JP" altLang="en-US" sz="1292" b="1" dirty="0">
                <a:solidFill>
                  <a:schemeClr val="tx1"/>
                </a:solidFill>
              </a:rPr>
              <a:t>追加的健康確保措置</a:t>
            </a:r>
            <a:r>
              <a:rPr lang="ja-JP" altLang="en-US" sz="1292" dirty="0">
                <a:solidFill>
                  <a:schemeClr val="tx1"/>
                </a:solidFill>
              </a:rPr>
              <a:t>（一般労働者について労働基準法第 </a:t>
            </a:r>
            <a:r>
              <a:rPr lang="en-US" altLang="ja-JP" sz="1292" dirty="0">
                <a:solidFill>
                  <a:schemeClr val="tx1"/>
                </a:solidFill>
              </a:rPr>
              <a:t>36 </a:t>
            </a:r>
            <a:r>
              <a:rPr lang="ja-JP" altLang="en-US" sz="1292" dirty="0">
                <a:solidFill>
                  <a:schemeClr val="tx1"/>
                </a:solidFill>
              </a:rPr>
              <a:t>条第４項の限度時間を超えて労働させる場合に求められている健康福祉確保措置に加えた措置）は、やむを得ず、一般の労働者に適用される時間外労働の上限時間を超えて医師が働かざるを得ない場合に、</a:t>
            </a:r>
            <a:r>
              <a:rPr lang="ja-JP" altLang="en-US" sz="1292" b="1" dirty="0">
                <a:solidFill>
                  <a:schemeClr val="tx1"/>
                </a:solidFill>
              </a:rPr>
              <a:t>医師の健康、医療の質を確保するために行われる</a:t>
            </a:r>
            <a:r>
              <a:rPr lang="ja-JP" altLang="en-US" sz="1292" dirty="0">
                <a:solidFill>
                  <a:schemeClr val="tx1"/>
                </a:solidFill>
              </a:rPr>
              <a:t>ものである。</a:t>
            </a:r>
            <a:endParaRPr lang="en-US" altLang="ja-JP" sz="1292" dirty="0">
              <a:solidFill>
                <a:schemeClr val="tx1"/>
              </a:solidFill>
            </a:endParaRPr>
          </a:p>
          <a:p>
            <a:r>
              <a:rPr lang="en-US" altLang="ja-JP" sz="1292" b="1" dirty="0">
                <a:solidFill>
                  <a:schemeClr val="tx1"/>
                </a:solidFill>
              </a:rPr>
              <a:t>【</a:t>
            </a:r>
            <a:r>
              <a:rPr lang="ja-JP" altLang="en-US" sz="1292" b="1" dirty="0">
                <a:solidFill>
                  <a:schemeClr val="tx1"/>
                </a:solidFill>
              </a:rPr>
              <a:t>具体的内容</a:t>
            </a:r>
            <a:r>
              <a:rPr lang="en-US" altLang="ja-JP" sz="1292" b="1" dirty="0">
                <a:solidFill>
                  <a:schemeClr val="tx1"/>
                </a:solidFill>
              </a:rPr>
              <a:t>】</a:t>
            </a:r>
          </a:p>
          <a:p>
            <a:r>
              <a:rPr lang="ja-JP" altLang="en-US" sz="1292" dirty="0">
                <a:solidFill>
                  <a:schemeClr val="tx1"/>
                </a:solidFill>
              </a:rPr>
              <a:t>　追加的健康確保措置については、</a:t>
            </a:r>
            <a:r>
              <a:rPr lang="ja-JP" altLang="en-US" sz="1292" b="1" dirty="0">
                <a:solidFill>
                  <a:schemeClr val="tx1"/>
                </a:solidFill>
              </a:rPr>
              <a:t>医療機関の管理者が主体となって以下の措置を実施</a:t>
            </a:r>
            <a:r>
              <a:rPr lang="ja-JP" altLang="en-US" sz="1292" dirty="0">
                <a:solidFill>
                  <a:schemeClr val="tx1"/>
                </a:solidFill>
              </a:rPr>
              <a:t>する。</a:t>
            </a:r>
            <a:endParaRPr lang="en-US" altLang="ja-JP" sz="1292" dirty="0">
              <a:solidFill>
                <a:schemeClr val="tx1"/>
              </a:solidFill>
            </a:endParaRPr>
          </a:p>
          <a:p>
            <a:r>
              <a:rPr lang="ja-JP" altLang="en-US" sz="1292" b="1" dirty="0">
                <a:solidFill>
                  <a:schemeClr val="tx1"/>
                </a:solidFill>
              </a:rPr>
              <a:t>ア 連続勤務時間制限・勤務間インターバル・代償休息 </a:t>
            </a:r>
          </a:p>
          <a:p>
            <a:r>
              <a:rPr lang="ja-JP" altLang="en-US" sz="1292" dirty="0">
                <a:solidFill>
                  <a:schemeClr val="tx1"/>
                </a:solidFill>
              </a:rPr>
              <a:t>　連続勤務時間制限は、労働基準法上の宿日直許可を受けている場合を除き、</a:t>
            </a:r>
            <a:r>
              <a:rPr lang="en-US" altLang="ja-JP" sz="1292" dirty="0">
                <a:solidFill>
                  <a:schemeClr val="tx1"/>
                </a:solidFill>
              </a:rPr>
              <a:t>28 </a:t>
            </a:r>
            <a:r>
              <a:rPr lang="ja-JP" altLang="en-US" sz="1292" dirty="0">
                <a:solidFill>
                  <a:schemeClr val="tx1"/>
                </a:solidFill>
              </a:rPr>
              <a:t>時間までとする。勤務間インターバルについては、当直及び当直明けの日を除き、</a:t>
            </a:r>
            <a:r>
              <a:rPr lang="en-US" altLang="ja-JP" sz="1292" dirty="0">
                <a:solidFill>
                  <a:schemeClr val="tx1"/>
                </a:solidFill>
              </a:rPr>
              <a:t>24 </a:t>
            </a:r>
            <a:r>
              <a:rPr lang="ja-JP" altLang="en-US" sz="1292" dirty="0">
                <a:solidFill>
                  <a:schemeClr val="tx1"/>
                </a:solidFill>
              </a:rPr>
              <a:t>時間の中で、通常の日勤後の次の勤務までに９時間のインターバルを確保することとする。当直明けの日（宿日直許可がない場合）については、連続勤務時間制限を </a:t>
            </a:r>
            <a:r>
              <a:rPr lang="en-US" altLang="ja-JP" sz="1292" dirty="0">
                <a:solidFill>
                  <a:schemeClr val="tx1"/>
                </a:solidFill>
              </a:rPr>
              <a:t>28 </a:t>
            </a:r>
            <a:r>
              <a:rPr lang="ja-JP" altLang="en-US" sz="1292" dirty="0">
                <a:solidFill>
                  <a:schemeClr val="tx1"/>
                </a:solidFill>
              </a:rPr>
              <a:t>時間とした上で、勤務間インターバルは </a:t>
            </a:r>
            <a:r>
              <a:rPr lang="en-US" altLang="ja-JP" sz="1292" dirty="0">
                <a:solidFill>
                  <a:schemeClr val="tx1"/>
                </a:solidFill>
              </a:rPr>
              <a:t>18 </a:t>
            </a:r>
            <a:r>
              <a:rPr lang="ja-JP" altLang="en-US" sz="1292" dirty="0">
                <a:solidFill>
                  <a:schemeClr val="tx1"/>
                </a:solidFill>
              </a:rPr>
              <a:t>時間とする。</a:t>
            </a:r>
          </a:p>
          <a:p>
            <a:r>
              <a:rPr lang="ja-JP" altLang="en-US" sz="1292" dirty="0">
                <a:solidFill>
                  <a:schemeClr val="tx1"/>
                </a:solidFill>
              </a:rPr>
              <a:t>当直明けの日（宿日直許可がある場合）については、通常の日勤と同様、９時間のインターバルを確保することとする。</a:t>
            </a:r>
          </a:p>
          <a:p>
            <a:r>
              <a:rPr lang="ja-JP" altLang="en-US" sz="1292" dirty="0">
                <a:solidFill>
                  <a:schemeClr val="tx1"/>
                </a:solidFill>
              </a:rPr>
              <a:t>　連続勤務時間制限及び勤務間インターバルを実施できなかった場合の代償休息の付与方法については、対象となった時間数について、所定労働時間中における時間休の取得又は勤務間インターバルの延長のいずれかによることとするが、疲労回復に効果的な休息の付与の観点から以下のような点に留意する。</a:t>
            </a:r>
          </a:p>
          <a:p>
            <a:r>
              <a:rPr lang="ja-JP" altLang="en-US" sz="1292" dirty="0">
                <a:solidFill>
                  <a:schemeClr val="tx1"/>
                </a:solidFill>
              </a:rPr>
              <a:t>・ 勤務間インターバルの延長は、睡眠の量と質の向上につながる</a:t>
            </a:r>
          </a:p>
          <a:p>
            <a:r>
              <a:rPr lang="ja-JP" altLang="en-US" sz="1292" dirty="0">
                <a:solidFill>
                  <a:schemeClr val="tx1"/>
                </a:solidFill>
              </a:rPr>
              <a:t>・ 代償休息を生じさせる勤務の発生後、できる限り早く付与する</a:t>
            </a:r>
          </a:p>
          <a:p>
            <a:r>
              <a:rPr lang="ja-JP" altLang="en-US" sz="1292" dirty="0">
                <a:solidFill>
                  <a:schemeClr val="tx1"/>
                </a:solidFill>
              </a:rPr>
              <a:t>・ オンコールからの解放、シフト制の厳格化等の配慮により、仕事から切り離された状況を設定する</a:t>
            </a:r>
            <a:endParaRPr lang="en-US" altLang="ja-JP" sz="1292" dirty="0">
              <a:solidFill>
                <a:schemeClr val="tx1"/>
              </a:solidFill>
            </a:endParaRPr>
          </a:p>
          <a:p>
            <a:r>
              <a:rPr lang="ja-JP" altLang="en-US" sz="1292" b="1" dirty="0">
                <a:solidFill>
                  <a:schemeClr val="tx1"/>
                </a:solidFill>
              </a:rPr>
              <a:t>イ 面接指導・就業上の措置</a:t>
            </a:r>
          </a:p>
          <a:p>
            <a:r>
              <a:rPr lang="ja-JP" altLang="en-US" sz="1292" dirty="0">
                <a:solidFill>
                  <a:schemeClr val="tx1"/>
                </a:solidFill>
              </a:rPr>
              <a:t>　面接指導を行う医師（以下「面接指導実施医師」という。）は、産業医を含め、長時間労働の医師の面接指導に必要な知見に係る講習を受講して面接指導に従事する。ただし、医療機関の管理者自ら面接指導実施医師にはならないようにする。</a:t>
            </a:r>
            <a:endParaRPr lang="en-US" altLang="ja-JP" sz="1292" dirty="0">
              <a:solidFill>
                <a:schemeClr val="tx1"/>
              </a:solidFill>
            </a:endParaRPr>
          </a:p>
          <a:p>
            <a:r>
              <a:rPr lang="ja-JP" altLang="en-US" sz="1292" dirty="0">
                <a:solidFill>
                  <a:schemeClr val="tx1"/>
                </a:solidFill>
              </a:rPr>
              <a:t>　面接指導・就業上の措置については、原則としてＡ・Ｂ・連携Ｂ・Ｃいずれの水準の適用医師にも、当月の時間外・休日労働が </a:t>
            </a:r>
            <a:r>
              <a:rPr lang="en-US" altLang="ja-JP" sz="1292" dirty="0">
                <a:solidFill>
                  <a:schemeClr val="tx1"/>
                </a:solidFill>
              </a:rPr>
              <a:t>100 </a:t>
            </a:r>
            <a:r>
              <a:rPr lang="ja-JP" altLang="en-US" sz="1292" dirty="0">
                <a:solidFill>
                  <a:schemeClr val="tx1"/>
                </a:solidFill>
              </a:rPr>
              <a:t>時間に到達する前に睡眠及び疲労の状況の確認並びに面接指導を行う。なお、Ａ水準適用医師で疲労の蓄積が確認されなかった者については </a:t>
            </a:r>
            <a:r>
              <a:rPr lang="en-US" altLang="ja-JP" sz="1292" dirty="0">
                <a:solidFill>
                  <a:schemeClr val="tx1"/>
                </a:solidFill>
              </a:rPr>
              <a:t>100 </a:t>
            </a:r>
            <a:r>
              <a:rPr lang="ja-JP" altLang="en-US" sz="1292" dirty="0">
                <a:solidFill>
                  <a:schemeClr val="tx1"/>
                </a:solidFill>
              </a:rPr>
              <a:t>時間以上となった後での面接指導でも差し支えない。</a:t>
            </a:r>
          </a:p>
        </p:txBody>
      </p:sp>
      <p:sp>
        <p:nvSpPr>
          <p:cNvPr id="6" name="テキスト ボックス 5">
            <a:extLst>
              <a:ext uri="{FF2B5EF4-FFF2-40B4-BE49-F238E27FC236}">
                <a16:creationId xmlns:a16="http://schemas.microsoft.com/office/drawing/2014/main" id="{186B4F3C-62CE-4BA6-A78A-BC9615B53D9D}"/>
              </a:ext>
            </a:extLst>
          </p:cNvPr>
          <p:cNvSpPr txBox="1"/>
          <p:nvPr/>
        </p:nvSpPr>
        <p:spPr>
          <a:xfrm>
            <a:off x="64415" y="879490"/>
            <a:ext cx="9166953" cy="348109"/>
          </a:xfrm>
          <a:prstGeom prst="rect">
            <a:avLst/>
          </a:prstGeom>
          <a:noFill/>
        </p:spPr>
        <p:txBody>
          <a:bodyPr wrap="square">
            <a:spAutoFit/>
          </a:bodyPr>
          <a:lstStyle/>
          <a:p>
            <a:r>
              <a:rPr lang="ja-JP" altLang="en-US" sz="1662" dirty="0">
                <a:latin typeface="HGP創英角ｺﾞｼｯｸUB" panose="020B0900000000000000" pitchFamily="50" charset="-128"/>
                <a:ea typeface="HGP創英角ｺﾞｼｯｸUB" panose="020B0900000000000000" pitchFamily="50" charset="-128"/>
              </a:rPr>
              <a:t>■医師の健康、医療の質を確保するための追加的健康確保措置の義務化及び履行確保に係る枠組み</a:t>
            </a:r>
          </a:p>
        </p:txBody>
      </p:sp>
      <p:sp>
        <p:nvSpPr>
          <p:cNvPr id="7" name="テキスト ボックス 6">
            <a:extLst>
              <a:ext uri="{FF2B5EF4-FFF2-40B4-BE49-F238E27FC236}">
                <a16:creationId xmlns:a16="http://schemas.microsoft.com/office/drawing/2014/main" id="{8F7B920A-8176-48A0-97E1-CCA1A674B94B}"/>
              </a:ext>
            </a:extLst>
          </p:cNvPr>
          <p:cNvSpPr txBox="1"/>
          <p:nvPr/>
        </p:nvSpPr>
        <p:spPr>
          <a:xfrm>
            <a:off x="3124651" y="6331002"/>
            <a:ext cx="5681185" cy="262829"/>
          </a:xfrm>
          <a:prstGeom prst="rect">
            <a:avLst/>
          </a:prstGeom>
          <a:noFill/>
        </p:spPr>
        <p:txBody>
          <a:bodyPr wrap="square" rtlCol="0">
            <a:spAutoFit/>
          </a:bodyPr>
          <a:lstStyle/>
          <a:p>
            <a:r>
              <a:rPr lang="ja-JP" altLang="en-US" sz="1108" dirty="0"/>
              <a:t>「医師の働き方改革の推進に関する検討会　中間とりまとめ（令和２年１２月）」より</a:t>
            </a:r>
          </a:p>
        </p:txBody>
      </p:sp>
    </p:spTree>
    <p:extLst>
      <p:ext uri="{BB962C8B-B14F-4D97-AF65-F5344CB8AC3E}">
        <p14:creationId xmlns:p14="http://schemas.microsoft.com/office/powerpoint/2010/main" val="30846158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28</a:t>
            </a:fld>
            <a:endParaRPr kumimoji="1" lang="ja-JP" altLang="en-US" dirty="0"/>
          </a:p>
        </p:txBody>
      </p:sp>
      <p:graphicFrame>
        <p:nvGraphicFramePr>
          <p:cNvPr id="4" name="表 4">
            <a:extLst>
              <a:ext uri="{FF2B5EF4-FFF2-40B4-BE49-F238E27FC236}">
                <a16:creationId xmlns:a16="http://schemas.microsoft.com/office/drawing/2014/main" id="{6D8EE492-B8AB-4BE4-8367-A839009F94CA}"/>
              </a:ext>
            </a:extLst>
          </p:cNvPr>
          <p:cNvGraphicFramePr>
            <a:graphicFrameLocks noGrp="1"/>
          </p:cNvGraphicFramePr>
          <p:nvPr>
            <p:extLst/>
          </p:nvPr>
        </p:nvGraphicFramePr>
        <p:xfrm>
          <a:off x="311706" y="1278069"/>
          <a:ext cx="8661257" cy="5068619"/>
        </p:xfrm>
        <a:graphic>
          <a:graphicData uri="http://schemas.openxmlformats.org/drawingml/2006/table">
            <a:tbl>
              <a:tblPr firstRow="1" bandRow="1">
                <a:tableStyleId>{5940675A-B579-460E-94D1-54222C63F5DA}</a:tableStyleId>
              </a:tblPr>
              <a:tblGrid>
                <a:gridCol w="1976358">
                  <a:extLst>
                    <a:ext uri="{9D8B030D-6E8A-4147-A177-3AD203B41FA5}">
                      <a16:colId xmlns:a16="http://schemas.microsoft.com/office/drawing/2014/main" val="405273847"/>
                    </a:ext>
                  </a:extLst>
                </a:gridCol>
                <a:gridCol w="744761">
                  <a:extLst>
                    <a:ext uri="{9D8B030D-6E8A-4147-A177-3AD203B41FA5}">
                      <a16:colId xmlns:a16="http://schemas.microsoft.com/office/drawing/2014/main" val="2658749336"/>
                    </a:ext>
                  </a:extLst>
                </a:gridCol>
                <a:gridCol w="3156961">
                  <a:extLst>
                    <a:ext uri="{9D8B030D-6E8A-4147-A177-3AD203B41FA5}">
                      <a16:colId xmlns:a16="http://schemas.microsoft.com/office/drawing/2014/main" val="3679684935"/>
                    </a:ext>
                  </a:extLst>
                </a:gridCol>
                <a:gridCol w="2783177">
                  <a:extLst>
                    <a:ext uri="{9D8B030D-6E8A-4147-A177-3AD203B41FA5}">
                      <a16:colId xmlns:a16="http://schemas.microsoft.com/office/drawing/2014/main" val="27744268"/>
                    </a:ext>
                  </a:extLst>
                </a:gridCol>
              </a:tblGrid>
              <a:tr h="281354">
                <a:tc rowSpan="2">
                  <a:txBody>
                    <a:bodyPr/>
                    <a:lstStyle/>
                    <a:p>
                      <a:r>
                        <a:rPr kumimoji="1" lang="ja-JP" altLang="en-US" sz="1300" b="1" dirty="0"/>
                        <a:t>１つの医療機関内</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rowSpan="2">
                  <a:txBody>
                    <a:bodyPr/>
                    <a:lstStyle/>
                    <a:p>
                      <a:r>
                        <a:rPr kumimoji="1" lang="ja-JP" altLang="en-US" sz="1100" b="1" dirty="0"/>
                        <a:t>医療機関に必要な指定</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ja-JP" altLang="en-US" sz="1300" b="1" dirty="0"/>
                        <a:t>医師の健康、医療の質を確保するための追加的健康確保措置</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sz="1400" dirty="0"/>
                    </a:p>
                  </a:txBody>
                  <a:tcPr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4171790"/>
                  </a:ext>
                </a:extLst>
              </a:tr>
              <a:tr h="590843">
                <a:tc vMerge="1">
                  <a:txBody>
                    <a:bodyPr/>
                    <a:lstStyle/>
                    <a:p>
                      <a:endParaRPr kumimoji="1" lang="ja-JP" altLang="en-US" sz="1400" dirty="0"/>
                    </a:p>
                  </a:txBody>
                  <a:tcP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vMerge="1">
                  <a:txBody>
                    <a:bodyPr/>
                    <a:lstStyle/>
                    <a:p>
                      <a:pPr algn="ctr"/>
                      <a:endParaRPr kumimoji="1" lang="ja-JP" altLang="en-US" sz="1400" dirty="0"/>
                    </a:p>
                  </a:txBody>
                  <a:tcPr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a:txBody>
                    <a:bodyPr/>
                    <a:lstStyle/>
                    <a:p>
                      <a:r>
                        <a:rPr kumimoji="1" lang="ja-JP" altLang="en-US" sz="1100" dirty="0">
                          <a:latin typeface="HGP創英角ｺﾞｼｯｸUB" panose="020B0900000000000000" pitchFamily="50" charset="-128"/>
                          <a:ea typeface="HGP創英角ｺﾞｼｯｸUB" panose="020B0900000000000000" pitchFamily="50" charset="-128"/>
                        </a:rPr>
                        <a:t>連続勤務時間制限</a:t>
                      </a:r>
                      <a:r>
                        <a:rPr kumimoji="1" lang="en-US" altLang="ja-JP" sz="1100" dirty="0">
                          <a:latin typeface="HGP創英角ｺﾞｼｯｸUB" panose="020B0900000000000000" pitchFamily="50" charset="-128"/>
                          <a:ea typeface="HGP創英角ｺﾞｼｯｸUB" panose="020B0900000000000000" pitchFamily="50" charset="-128"/>
                        </a:rPr>
                        <a:t>28</a:t>
                      </a:r>
                      <a:r>
                        <a:rPr kumimoji="1" lang="ja-JP" altLang="en-US" sz="1100" dirty="0">
                          <a:latin typeface="HGP創英角ｺﾞｼｯｸUB" panose="020B0900000000000000" pitchFamily="50" charset="-128"/>
                          <a:ea typeface="HGP創英角ｺﾞｼｯｸUB" panose="020B0900000000000000" pitchFamily="50" charset="-128"/>
                        </a:rPr>
                        <a:t>時間（宿日直許可なしの場合）・勤務間インターバル９時間の確保・代償休暇のセット</a:t>
                      </a:r>
                    </a:p>
                  </a:txBody>
                  <a:tcPr marL="84406" marR="84406" marT="42203" marB="42203">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a:txBody>
                    <a:bodyPr/>
                    <a:lstStyle/>
                    <a:p>
                      <a:r>
                        <a:rPr kumimoji="1" lang="ja-JP" altLang="en-US" sz="1100" dirty="0">
                          <a:latin typeface="HGP創英角ｺﾞｼｯｸUB" panose="020B0900000000000000" pitchFamily="50" charset="-128"/>
                          <a:ea typeface="HGP創英角ｺﾞｼｯｸUB" panose="020B0900000000000000" pitchFamily="50" charset="-128"/>
                        </a:rPr>
                        <a:t>面接指導（睡眠・疲労の状況の確認を含む）・必要に応じ就業上の措置（就業制限、配慮、禁止）</a:t>
                      </a:r>
                    </a:p>
                  </a:txBody>
                  <a:tcPr marL="84406" marR="84406" marT="42203" marB="42203">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288037307"/>
                  </a:ext>
                </a:extLst>
              </a:tr>
              <a:tr h="703385">
                <a:tc>
                  <a:txBody>
                    <a:bodyPr/>
                    <a:lstStyle/>
                    <a:p>
                      <a:r>
                        <a:rPr kumimoji="1" lang="ja-JP" altLang="en-US" sz="1300" b="1" dirty="0">
                          <a:solidFill>
                            <a:schemeClr val="tx1"/>
                          </a:solidFill>
                        </a:rPr>
                        <a:t>診療従事勤務医に</a:t>
                      </a:r>
                      <a:r>
                        <a:rPr kumimoji="1" lang="en-US" altLang="ja-JP" sz="1300" b="1" dirty="0">
                          <a:solidFill>
                            <a:schemeClr val="tx1"/>
                          </a:solidFill>
                        </a:rPr>
                        <a:t>2024</a:t>
                      </a:r>
                      <a:r>
                        <a:rPr kumimoji="1" lang="ja-JP" altLang="en-US" sz="1300" b="1" dirty="0">
                          <a:solidFill>
                            <a:schemeClr val="tx1"/>
                          </a:solidFill>
                        </a:rPr>
                        <a:t>年度以降適用される水準にある医師</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a:txBody>
                    <a:bodyPr/>
                    <a:lstStyle/>
                    <a:p>
                      <a:pPr algn="ctr"/>
                      <a:r>
                        <a:rPr kumimoji="1" lang="ja-JP" altLang="en-US" sz="1300" dirty="0"/>
                        <a:t>ー</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a:txBody>
                    <a:bodyPr/>
                    <a:lstStyle/>
                    <a:p>
                      <a:pPr algn="ctr"/>
                      <a:r>
                        <a:rPr kumimoji="1" lang="ja-JP" altLang="en-US" sz="1500" b="1" dirty="0"/>
                        <a:t>努力義務</a:t>
                      </a:r>
                      <a:endParaRPr kumimoji="1" lang="en-US" altLang="ja-JP" sz="1500" b="1" dirty="0"/>
                    </a:p>
                    <a:p>
                      <a:pPr algn="l"/>
                      <a:r>
                        <a:rPr kumimoji="1" lang="ja-JP" altLang="en-US" sz="1300" dirty="0"/>
                        <a:t>（実際に定める</a:t>
                      </a:r>
                      <a:r>
                        <a:rPr kumimoji="1" lang="en-US" altLang="ja-JP" sz="1300" dirty="0"/>
                        <a:t>36</a:t>
                      </a:r>
                      <a:r>
                        <a:rPr kumimoji="1" lang="ja-JP" altLang="en-US" sz="1300" dirty="0"/>
                        <a:t>協定の上限時間数が一般則を超えない場合を除く）</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rowSpan="5">
                  <a:txBody>
                    <a:bodyPr/>
                    <a:lstStyle/>
                    <a:p>
                      <a:pPr algn="ctr"/>
                      <a:r>
                        <a:rPr kumimoji="1" lang="ja-JP" altLang="en-US" sz="1500" b="1" dirty="0"/>
                        <a:t>時間外労働が月</a:t>
                      </a:r>
                      <a:r>
                        <a:rPr kumimoji="1" lang="en-US" altLang="ja-JP" sz="1500" b="1" dirty="0"/>
                        <a:t>100</a:t>
                      </a:r>
                      <a:r>
                        <a:rPr kumimoji="1" lang="ja-JP" altLang="en-US" sz="1500" b="1" dirty="0"/>
                        <a:t>時間以上となる場合は義務</a:t>
                      </a:r>
                      <a:endParaRPr kumimoji="1" lang="en-US" altLang="ja-JP" sz="1500" b="1" dirty="0"/>
                    </a:p>
                    <a:p>
                      <a:pPr algn="l"/>
                      <a:r>
                        <a:rPr kumimoji="1" lang="ja-JP" altLang="en-US" sz="1300" dirty="0"/>
                        <a:t>（時間外労働実績が月</a:t>
                      </a:r>
                      <a:r>
                        <a:rPr kumimoji="1" lang="en-US" altLang="ja-JP" sz="1300" dirty="0"/>
                        <a:t>80</a:t>
                      </a:r>
                      <a:r>
                        <a:rPr kumimoji="1" lang="ja-JP" altLang="en-US" sz="1300" dirty="0"/>
                        <a:t>時間超となった段階で睡眠及び疲労の状況についての確認を行い、Ａ水準適用対象者の場合は疲労の蓄積が確認された者について、Ｂ・Ｃ水準適用対象者の場合は全ての者について、時間外労働が月</a:t>
                      </a:r>
                      <a:r>
                        <a:rPr kumimoji="1" lang="en-US" altLang="ja-JP" sz="1300" dirty="0"/>
                        <a:t>100</a:t>
                      </a:r>
                      <a:r>
                        <a:rPr kumimoji="1" lang="ja-JP" altLang="en-US" sz="1300" dirty="0"/>
                        <a:t>時間以上となる前に面接指導を実施）</a:t>
                      </a:r>
                      <a:endParaRPr kumimoji="1" lang="en-US" altLang="ja-JP" sz="1300" dirty="0"/>
                    </a:p>
                    <a:p>
                      <a:pPr algn="l"/>
                      <a:r>
                        <a:rPr kumimoji="1" lang="ja-JP" altLang="en-US" sz="1300" dirty="0"/>
                        <a:t>（当月の時間外・休日労働が</a:t>
                      </a:r>
                      <a:r>
                        <a:rPr kumimoji="1" lang="en-US" altLang="ja-JP" sz="1300" dirty="0"/>
                        <a:t>155</a:t>
                      </a:r>
                      <a:r>
                        <a:rPr kumimoji="1" lang="ja-JP" altLang="en-US" sz="1300" dirty="0"/>
                        <a:t>時間を超えた場合の就業上の措置については、Ａ・Ｂ・連携Ｂ・Ｃいずれの水準の適用医師にも、当該時間が </a:t>
                      </a:r>
                      <a:r>
                        <a:rPr kumimoji="1" lang="en-US" altLang="ja-JP" sz="1300" dirty="0"/>
                        <a:t>155 </a:t>
                      </a:r>
                      <a:r>
                        <a:rPr kumimoji="1" lang="ja-JP" altLang="en-US" sz="1300" dirty="0"/>
                        <a:t>時間を超えた場合に労働時間短縮のための具体的措置を行う）</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3198281232"/>
                  </a:ext>
                </a:extLst>
              </a:tr>
              <a:tr h="872197">
                <a:tc>
                  <a:txBody>
                    <a:bodyPr/>
                    <a:lstStyle/>
                    <a:p>
                      <a:r>
                        <a:rPr kumimoji="1" lang="ja-JP" altLang="en-US" sz="1300" dirty="0"/>
                        <a:t>地域医療確保のために派遣され</a:t>
                      </a:r>
                      <a:r>
                        <a:rPr kumimoji="1" lang="en-US" altLang="ja-JP" sz="1300" dirty="0">
                          <a:solidFill>
                            <a:schemeClr val="tx1"/>
                          </a:solidFill>
                        </a:rPr>
                        <a:t>､</a:t>
                      </a:r>
                      <a:r>
                        <a:rPr kumimoji="1" lang="ja-JP" altLang="en-US" sz="1300" b="1" dirty="0">
                          <a:solidFill>
                            <a:schemeClr val="tx1"/>
                          </a:solidFill>
                        </a:rPr>
                        <a:t>兼業先と</a:t>
                      </a:r>
                      <a:r>
                        <a:rPr kumimoji="1" lang="ja-JP" altLang="en-US" sz="1300" dirty="0">
                          <a:solidFill>
                            <a:schemeClr val="tx1"/>
                          </a:solidFill>
                        </a:rPr>
                        <a:t>通算で⻑時間労働</a:t>
                      </a:r>
                      <a:r>
                        <a:rPr kumimoji="1" lang="ja-JP" altLang="en-US" sz="1300" dirty="0"/>
                        <a:t>が必要となる医師</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a:txBody>
                    <a:bodyPr/>
                    <a:lstStyle/>
                    <a:p>
                      <a:pPr algn="ctr"/>
                      <a:r>
                        <a:rPr kumimoji="1" lang="ja-JP" altLang="en-US" sz="1500" b="1" dirty="0"/>
                        <a:t>連携Ｂ</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a:txBody>
                    <a:bodyPr/>
                    <a:lstStyle/>
                    <a:p>
                      <a:pPr algn="ctr"/>
                      <a:r>
                        <a:rPr kumimoji="1" lang="ja-JP" altLang="en-US" sz="1500" b="1" dirty="0"/>
                        <a:t>義務</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vMerge="1">
                  <a:txBody>
                    <a:bodyPr/>
                    <a:lstStyle/>
                    <a:p>
                      <a:pPr algn="ctr"/>
                      <a:endParaRPr kumimoji="1" lang="ja-JP" altLang="en-US" sz="1400" dirty="0"/>
                    </a:p>
                  </a:txBody>
                  <a:tcPr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519682765"/>
                  </a:ext>
                </a:extLst>
              </a:tr>
              <a:tr h="675249">
                <a:tc>
                  <a:txBody>
                    <a:bodyPr/>
                    <a:lstStyle/>
                    <a:p>
                      <a:r>
                        <a:rPr kumimoji="1" lang="ja-JP" altLang="en-US" sz="1300" b="1" dirty="0">
                          <a:solidFill>
                            <a:schemeClr val="tx1"/>
                          </a:solidFill>
                        </a:rPr>
                        <a:t>救急医療等</a:t>
                      </a:r>
                      <a:r>
                        <a:rPr kumimoji="1" lang="ja-JP" altLang="en-US" sz="1300" dirty="0"/>
                        <a:t>の業務に従事し、⻑時間労働が必要となる医師</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a:txBody>
                    <a:bodyPr/>
                    <a:lstStyle/>
                    <a:p>
                      <a:pPr algn="ctr"/>
                      <a:r>
                        <a:rPr kumimoji="1" lang="ja-JP" altLang="en-US" sz="1500" b="1" dirty="0"/>
                        <a:t>Ｂ</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a:txBody>
                    <a:bodyPr/>
                    <a:lstStyle/>
                    <a:p>
                      <a:pPr algn="ctr"/>
                      <a:r>
                        <a:rPr kumimoji="1" lang="ja-JP" altLang="en-US" sz="1500" b="1" dirty="0"/>
                        <a:t>義務</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vMerge="1">
                  <a:txBody>
                    <a:bodyPr/>
                    <a:lstStyle/>
                    <a:p>
                      <a:pPr algn="ctr"/>
                      <a:endParaRPr kumimoji="1" lang="ja-JP" altLang="en-US" sz="1400" dirty="0"/>
                    </a:p>
                  </a:txBody>
                  <a:tcPr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626582182"/>
                  </a:ext>
                </a:extLst>
              </a:tr>
              <a:tr h="1097280">
                <a:tc>
                  <a:txBody>
                    <a:bodyPr/>
                    <a:lstStyle/>
                    <a:p>
                      <a:r>
                        <a:rPr kumimoji="1" lang="ja-JP" altLang="en-US" sz="1300" dirty="0"/>
                        <a:t>⻑時間、集中的に経験を積む必要のある研修医及び専攻医</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a:txBody>
                    <a:bodyPr/>
                    <a:lstStyle/>
                    <a:p>
                      <a:pPr algn="ctr"/>
                      <a:r>
                        <a:rPr kumimoji="1" lang="ja-JP" altLang="en-US" sz="1500" b="1" dirty="0"/>
                        <a:t>Ｃ</a:t>
                      </a:r>
                      <a:r>
                        <a:rPr kumimoji="1" lang="en-US" altLang="ja-JP" sz="1500" b="1" dirty="0"/>
                        <a:t>-</a:t>
                      </a:r>
                      <a:r>
                        <a:rPr kumimoji="1" lang="ja-JP" altLang="en-US" sz="1500" b="1" dirty="0"/>
                        <a:t>１</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a:txBody>
                    <a:bodyPr/>
                    <a:lstStyle/>
                    <a:p>
                      <a:pPr algn="ctr"/>
                      <a:r>
                        <a:rPr kumimoji="1" lang="ja-JP" altLang="en-US" sz="1500" b="1" dirty="0"/>
                        <a:t>義務</a:t>
                      </a:r>
                      <a:endParaRPr kumimoji="1" lang="en-US" altLang="ja-JP" sz="1500" b="1" dirty="0"/>
                    </a:p>
                    <a:p>
                      <a:pPr algn="l"/>
                      <a:r>
                        <a:rPr kumimoji="1" lang="ja-JP" altLang="en-US" sz="1300" dirty="0"/>
                        <a:t>（臨床研修医については、連続勤務時間制限及び勤務間インターバルを徹底し、連続勤務時間制限 </a:t>
                      </a:r>
                      <a:r>
                        <a:rPr kumimoji="1" lang="en-US" altLang="ja-JP" sz="1300" dirty="0"/>
                        <a:t>15 </a:t>
                      </a:r>
                      <a:r>
                        <a:rPr kumimoji="1" lang="ja-JP" altLang="en-US" sz="1300" dirty="0"/>
                        <a:t>時間、勤務間インターバル９時間を必ず確保すること）</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vMerge="1">
                  <a:txBody>
                    <a:bodyPr/>
                    <a:lstStyle/>
                    <a:p>
                      <a:pPr algn="ctr"/>
                      <a:endParaRPr kumimoji="1" lang="ja-JP" altLang="en-US" sz="1400" dirty="0"/>
                    </a:p>
                  </a:txBody>
                  <a:tcPr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334974108"/>
                  </a:ext>
                </a:extLst>
              </a:tr>
              <a:tr h="824866">
                <a:tc>
                  <a:txBody>
                    <a:bodyPr/>
                    <a:lstStyle/>
                    <a:p>
                      <a:r>
                        <a:rPr kumimoji="1" lang="ja-JP" altLang="en-US" sz="1300" dirty="0"/>
                        <a:t>特定の高度な技能の修得のため集中的に長時間修得する必要のある医師</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a:txBody>
                    <a:bodyPr/>
                    <a:lstStyle/>
                    <a:p>
                      <a:pPr algn="ctr"/>
                      <a:r>
                        <a:rPr kumimoji="1" lang="ja-JP" altLang="en-US" sz="1500" b="1" dirty="0"/>
                        <a:t>Ｃ</a:t>
                      </a:r>
                      <a:r>
                        <a:rPr kumimoji="1" lang="en-US" altLang="ja-JP" sz="1500" b="1" dirty="0"/>
                        <a:t>-</a:t>
                      </a:r>
                      <a:r>
                        <a:rPr kumimoji="1" lang="ja-JP" altLang="en-US" sz="1500" b="1" dirty="0"/>
                        <a:t>２</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a:txBody>
                    <a:bodyPr/>
                    <a:lstStyle/>
                    <a:p>
                      <a:pPr algn="ctr"/>
                      <a:r>
                        <a:rPr kumimoji="1" lang="ja-JP" altLang="en-US" sz="1500" b="1" dirty="0"/>
                        <a:t>義務</a:t>
                      </a:r>
                    </a:p>
                  </a:txBody>
                  <a:tcPr marL="84406" marR="84406" marT="42203" marB="42203"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tc vMerge="1">
                  <a:txBody>
                    <a:bodyPr/>
                    <a:lstStyle/>
                    <a:p>
                      <a:pPr algn="ctr"/>
                      <a:endParaRPr kumimoji="1" lang="ja-JP" altLang="en-US" sz="1400" dirty="0"/>
                    </a:p>
                  </a:txBody>
                  <a:tcPr anchor="ctr">
                    <a:lnL w="19050" cap="flat" cmpd="sng" algn="ctr">
                      <a:solidFill>
                        <a:schemeClr val="accent5">
                          <a:lumMod val="75000"/>
                        </a:schemeClr>
                      </a:solidFill>
                      <a:prstDash val="solid"/>
                      <a:round/>
                      <a:headEnd type="none" w="med" len="med"/>
                      <a:tailEnd type="none" w="med" len="med"/>
                    </a:lnL>
                    <a:lnR w="19050" cap="flat" cmpd="sng" algn="ctr">
                      <a:solidFill>
                        <a:schemeClr val="accent5">
                          <a:lumMod val="75000"/>
                        </a:schemeClr>
                      </a:solidFill>
                      <a:prstDash val="solid"/>
                      <a:round/>
                      <a:headEnd type="none" w="med" len="med"/>
                      <a:tailEnd type="none" w="med" len="med"/>
                    </a:lnR>
                    <a:lnT w="19050" cap="flat" cmpd="sng" algn="ctr">
                      <a:solidFill>
                        <a:schemeClr val="accent5">
                          <a:lumMod val="75000"/>
                        </a:schemeClr>
                      </a:solidFill>
                      <a:prstDash val="solid"/>
                      <a:round/>
                      <a:headEnd type="none" w="med" len="med"/>
                      <a:tailEnd type="none" w="med" len="med"/>
                    </a:lnT>
                    <a:lnB w="1905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927156806"/>
                  </a:ext>
                </a:extLst>
              </a:tr>
            </a:tbl>
          </a:graphicData>
        </a:graphic>
      </p:graphicFrame>
      <p:sp>
        <p:nvSpPr>
          <p:cNvPr id="6" name="テキスト ボックス 5">
            <a:extLst>
              <a:ext uri="{FF2B5EF4-FFF2-40B4-BE49-F238E27FC236}">
                <a16:creationId xmlns:a16="http://schemas.microsoft.com/office/drawing/2014/main" id="{BBEB4FA4-06BC-45B2-B57F-935C79EA7C5B}"/>
              </a:ext>
            </a:extLst>
          </p:cNvPr>
          <p:cNvSpPr txBox="1"/>
          <p:nvPr/>
        </p:nvSpPr>
        <p:spPr>
          <a:xfrm>
            <a:off x="171039" y="912319"/>
            <a:ext cx="8731590" cy="348109"/>
          </a:xfrm>
          <a:prstGeom prst="rect">
            <a:avLst/>
          </a:prstGeom>
          <a:noFill/>
        </p:spPr>
        <p:txBody>
          <a:bodyPr wrap="square">
            <a:spAutoFit/>
          </a:bodyPr>
          <a:lstStyle/>
          <a:p>
            <a:r>
              <a:rPr lang="ja-JP" altLang="en-US" sz="1662" dirty="0">
                <a:latin typeface="HGP創英角ｺﾞｼｯｸUB" panose="020B0900000000000000" pitchFamily="50" charset="-128"/>
                <a:ea typeface="HGP創英角ｺﾞｼｯｸUB" panose="020B0900000000000000" pitchFamily="50" charset="-128"/>
              </a:rPr>
              <a:t>■医療機関の特性に応じた上限規制の適用分類別に求められる追加的健康確保措置の内容</a:t>
            </a:r>
          </a:p>
        </p:txBody>
      </p:sp>
      <p:sp>
        <p:nvSpPr>
          <p:cNvPr id="7" name="テキスト ボックス 6">
            <a:extLst>
              <a:ext uri="{FF2B5EF4-FFF2-40B4-BE49-F238E27FC236}">
                <a16:creationId xmlns:a16="http://schemas.microsoft.com/office/drawing/2014/main" id="{088FF276-A625-4650-BBF3-6A2E6458D588}"/>
              </a:ext>
            </a:extLst>
          </p:cNvPr>
          <p:cNvSpPr txBox="1"/>
          <p:nvPr/>
        </p:nvSpPr>
        <p:spPr>
          <a:xfrm>
            <a:off x="79964" y="334325"/>
            <a:ext cx="9006887" cy="49013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sz="2585" dirty="0" smtClean="0">
                <a:latin typeface="HGP創英角ｺﾞｼｯｸUB" panose="020B0900000000000000" pitchFamily="50" charset="-128"/>
                <a:ea typeface="HGP創英角ｺﾞｼｯｸUB" panose="020B0900000000000000" pitchFamily="50" charset="-128"/>
              </a:rPr>
              <a:t>医療</a:t>
            </a:r>
            <a:r>
              <a:rPr lang="ja-JP" altLang="en-US" sz="2585" dirty="0">
                <a:latin typeface="HGP創英角ｺﾞｼｯｸUB" panose="020B0900000000000000" pitchFamily="50" charset="-128"/>
                <a:ea typeface="HGP創英角ｺﾞｼｯｸUB" panose="020B0900000000000000" pitchFamily="50" charset="-128"/>
              </a:rPr>
              <a:t>機関の特性別に求められる措置の内容</a:t>
            </a:r>
          </a:p>
        </p:txBody>
      </p:sp>
      <p:sp>
        <p:nvSpPr>
          <p:cNvPr id="8" name="テキスト ボックス 7">
            <a:extLst>
              <a:ext uri="{FF2B5EF4-FFF2-40B4-BE49-F238E27FC236}">
                <a16:creationId xmlns:a16="http://schemas.microsoft.com/office/drawing/2014/main" id="{91FCF70C-AE84-485A-AA4A-B7BFB6969A02}"/>
              </a:ext>
            </a:extLst>
          </p:cNvPr>
          <p:cNvSpPr txBox="1"/>
          <p:nvPr/>
        </p:nvSpPr>
        <p:spPr>
          <a:xfrm>
            <a:off x="2402329" y="6338895"/>
            <a:ext cx="6512719" cy="262829"/>
          </a:xfrm>
          <a:prstGeom prst="rect">
            <a:avLst/>
          </a:prstGeom>
          <a:noFill/>
        </p:spPr>
        <p:txBody>
          <a:bodyPr wrap="square" rtlCol="0">
            <a:spAutoFit/>
          </a:bodyPr>
          <a:lstStyle/>
          <a:p>
            <a:r>
              <a:rPr lang="ja-JP" altLang="en-US" sz="1108" dirty="0"/>
              <a:t>「医師の働き方改革の推進に関する検討会　中間とりまとめ（令和２年１２月）」より　</a:t>
            </a:r>
            <a:r>
              <a:rPr lang="en-US" altLang="ja-JP" sz="1108" dirty="0"/>
              <a:t>JMAR</a:t>
            </a:r>
            <a:r>
              <a:rPr lang="ja-JP" altLang="en-US" sz="1108" dirty="0"/>
              <a:t>編集</a:t>
            </a:r>
          </a:p>
        </p:txBody>
      </p:sp>
    </p:spTree>
    <p:extLst>
      <p:ext uri="{BB962C8B-B14F-4D97-AF65-F5344CB8AC3E}">
        <p14:creationId xmlns:p14="http://schemas.microsoft.com/office/powerpoint/2010/main" val="2092749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29</a:t>
            </a:fld>
            <a:endParaRPr kumimoji="1" lang="ja-JP" altLang="en-US" dirty="0"/>
          </a:p>
        </p:txBody>
      </p:sp>
      <p:sp>
        <p:nvSpPr>
          <p:cNvPr id="4" name="正方形/長方形 3">
            <a:extLst>
              <a:ext uri="{FF2B5EF4-FFF2-40B4-BE49-F238E27FC236}">
                <a16:creationId xmlns:a16="http://schemas.microsoft.com/office/drawing/2014/main" id="{2F3973EC-42FD-480C-8FFA-E9101383125E}"/>
              </a:ext>
            </a:extLst>
          </p:cNvPr>
          <p:cNvSpPr/>
          <p:nvPr/>
        </p:nvSpPr>
        <p:spPr>
          <a:xfrm>
            <a:off x="582112" y="1164993"/>
            <a:ext cx="7974926" cy="2564244"/>
          </a:xfrm>
          <a:prstGeom prst="rect">
            <a:avLst/>
          </a:prstGeom>
          <a:solidFill>
            <a:schemeClr val="bg1"/>
          </a:solidFill>
          <a:ln w="190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sz="1662" dirty="0">
              <a:solidFill>
                <a:schemeClr val="tx1"/>
              </a:solidFill>
            </a:endParaRPr>
          </a:p>
        </p:txBody>
      </p:sp>
      <p:sp>
        <p:nvSpPr>
          <p:cNvPr id="5" name="四角形: 角を丸くする 4">
            <a:extLst>
              <a:ext uri="{FF2B5EF4-FFF2-40B4-BE49-F238E27FC236}">
                <a16:creationId xmlns:a16="http://schemas.microsoft.com/office/drawing/2014/main" id="{A6726F9F-2223-4F59-B219-727F5ED79316}"/>
              </a:ext>
            </a:extLst>
          </p:cNvPr>
          <p:cNvSpPr/>
          <p:nvPr/>
        </p:nvSpPr>
        <p:spPr>
          <a:xfrm>
            <a:off x="1872454" y="1679664"/>
            <a:ext cx="1435875" cy="758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latin typeface="HGP創英角ｺﾞｼｯｸUB" panose="020B0900000000000000" pitchFamily="50" charset="-128"/>
                <a:ea typeface="HGP創英角ｺﾞｼｯｸUB" panose="020B0900000000000000" pitchFamily="50" charset="-128"/>
              </a:rPr>
              <a:t>事業者</a:t>
            </a:r>
            <a:endParaRPr lang="en-US" altLang="ja-JP" sz="1662" dirty="0">
              <a:latin typeface="HGP創英角ｺﾞｼｯｸUB" panose="020B0900000000000000" pitchFamily="50" charset="-128"/>
              <a:ea typeface="HGP創英角ｺﾞｼｯｸUB" panose="020B0900000000000000" pitchFamily="50" charset="-128"/>
            </a:endParaRPr>
          </a:p>
          <a:p>
            <a:pPr algn="ctr"/>
            <a:r>
              <a:rPr lang="ja-JP" altLang="en-US" sz="1477" b="1" dirty="0">
                <a:latin typeface="+mn-ea"/>
              </a:rPr>
              <a:t>（医療機関）</a:t>
            </a:r>
          </a:p>
        </p:txBody>
      </p:sp>
      <p:sp>
        <p:nvSpPr>
          <p:cNvPr id="6" name="四角形: 角を丸くする 5">
            <a:extLst>
              <a:ext uri="{FF2B5EF4-FFF2-40B4-BE49-F238E27FC236}">
                <a16:creationId xmlns:a16="http://schemas.microsoft.com/office/drawing/2014/main" id="{4D854E4D-CBC9-4F7B-813A-EA4E68AFD72F}"/>
              </a:ext>
            </a:extLst>
          </p:cNvPr>
          <p:cNvSpPr/>
          <p:nvPr/>
        </p:nvSpPr>
        <p:spPr>
          <a:xfrm>
            <a:off x="5651789" y="1565397"/>
            <a:ext cx="1818642" cy="5433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latin typeface="HGP創英角ｺﾞｼｯｸUB" panose="020B0900000000000000" pitchFamily="50" charset="-128"/>
                <a:ea typeface="HGP創英角ｺﾞｼｯｸUB" panose="020B0900000000000000" pitchFamily="50" charset="-128"/>
              </a:rPr>
              <a:t>労働者（医師）</a:t>
            </a:r>
          </a:p>
        </p:txBody>
      </p:sp>
      <p:sp>
        <p:nvSpPr>
          <p:cNvPr id="7" name="四角形: 角を丸くする 6">
            <a:extLst>
              <a:ext uri="{FF2B5EF4-FFF2-40B4-BE49-F238E27FC236}">
                <a16:creationId xmlns:a16="http://schemas.microsoft.com/office/drawing/2014/main" id="{9B984B29-37F0-4F87-BFD8-853C96302C28}"/>
              </a:ext>
            </a:extLst>
          </p:cNvPr>
          <p:cNvSpPr/>
          <p:nvPr/>
        </p:nvSpPr>
        <p:spPr>
          <a:xfrm>
            <a:off x="4987217" y="3898701"/>
            <a:ext cx="1260783" cy="54330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solidFill>
                  <a:schemeClr val="tx1"/>
                </a:solidFill>
                <a:latin typeface="HGP創英角ｺﾞｼｯｸUB" panose="020B0900000000000000" pitchFamily="50" charset="-128"/>
                <a:ea typeface="HGP創英角ｺﾞｼｯｸUB" panose="020B0900000000000000" pitchFamily="50" charset="-128"/>
              </a:rPr>
              <a:t>産業医</a:t>
            </a:r>
          </a:p>
        </p:txBody>
      </p:sp>
      <p:sp>
        <p:nvSpPr>
          <p:cNvPr id="8" name="四角形: 角を丸くする 7">
            <a:extLst>
              <a:ext uri="{FF2B5EF4-FFF2-40B4-BE49-F238E27FC236}">
                <a16:creationId xmlns:a16="http://schemas.microsoft.com/office/drawing/2014/main" id="{BACC3708-2BE3-41FD-B8AD-7D16D33EE61C}"/>
              </a:ext>
            </a:extLst>
          </p:cNvPr>
          <p:cNvSpPr/>
          <p:nvPr/>
        </p:nvSpPr>
        <p:spPr>
          <a:xfrm>
            <a:off x="1683743" y="4398352"/>
            <a:ext cx="1818642" cy="5433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latin typeface="HGP創英角ｺﾞｼｯｸUB" panose="020B0900000000000000" pitchFamily="50" charset="-128"/>
                <a:ea typeface="HGP創英角ｺﾞｼｯｸUB" panose="020B0900000000000000" pitchFamily="50" charset="-128"/>
              </a:rPr>
              <a:t>衛生委員会</a:t>
            </a:r>
          </a:p>
        </p:txBody>
      </p:sp>
      <p:sp>
        <p:nvSpPr>
          <p:cNvPr id="9" name="四角形: 角を丸くする 8">
            <a:extLst>
              <a:ext uri="{FF2B5EF4-FFF2-40B4-BE49-F238E27FC236}">
                <a16:creationId xmlns:a16="http://schemas.microsoft.com/office/drawing/2014/main" id="{6CEFCE24-317E-44EE-886E-54AFD7E79B57}"/>
              </a:ext>
            </a:extLst>
          </p:cNvPr>
          <p:cNvSpPr/>
          <p:nvPr/>
        </p:nvSpPr>
        <p:spPr>
          <a:xfrm>
            <a:off x="5457757" y="2972163"/>
            <a:ext cx="2216412" cy="5433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dirty="0">
                <a:latin typeface="HGP創英角ｺﾞｼｯｸUB" panose="020B0900000000000000" pitchFamily="50" charset="-128"/>
                <a:ea typeface="HGP創英角ｺﾞｼｯｸUB" panose="020B0900000000000000" pitchFamily="50" charset="-128"/>
              </a:rPr>
              <a:t>面接指導実施医師</a:t>
            </a:r>
          </a:p>
        </p:txBody>
      </p:sp>
      <p:sp>
        <p:nvSpPr>
          <p:cNvPr id="10" name="正方形/長方形 9">
            <a:extLst>
              <a:ext uri="{FF2B5EF4-FFF2-40B4-BE49-F238E27FC236}">
                <a16:creationId xmlns:a16="http://schemas.microsoft.com/office/drawing/2014/main" id="{E69511C5-4B54-412A-8A44-FECFA864B424}"/>
              </a:ext>
            </a:extLst>
          </p:cNvPr>
          <p:cNvSpPr/>
          <p:nvPr/>
        </p:nvSpPr>
        <p:spPr>
          <a:xfrm>
            <a:off x="581537" y="1159632"/>
            <a:ext cx="3133699" cy="436583"/>
          </a:xfrm>
          <a:prstGeom prst="rect">
            <a:avLst/>
          </a:prstGeom>
          <a:solidFill>
            <a:schemeClr val="accent5">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tx1"/>
                </a:solidFill>
              </a:rPr>
              <a:t>追加的健康確保措置の枠組み</a:t>
            </a:r>
          </a:p>
        </p:txBody>
      </p:sp>
      <p:sp>
        <p:nvSpPr>
          <p:cNvPr id="11" name="テキスト ボックス 10">
            <a:extLst>
              <a:ext uri="{FF2B5EF4-FFF2-40B4-BE49-F238E27FC236}">
                <a16:creationId xmlns:a16="http://schemas.microsoft.com/office/drawing/2014/main" id="{CD7A8B44-7AC2-48EC-9305-3DB2C965A779}"/>
              </a:ext>
            </a:extLst>
          </p:cNvPr>
          <p:cNvSpPr txBox="1"/>
          <p:nvPr/>
        </p:nvSpPr>
        <p:spPr>
          <a:xfrm>
            <a:off x="5044966" y="4483266"/>
            <a:ext cx="3696407" cy="1797287"/>
          </a:xfrm>
          <a:prstGeom prst="rect">
            <a:avLst/>
          </a:prstGeom>
          <a:noFill/>
          <a:ln w="12700">
            <a:solidFill>
              <a:schemeClr val="tx1"/>
            </a:solidFill>
          </a:ln>
        </p:spPr>
        <p:txBody>
          <a:bodyPr wrap="square" rtlCol="0">
            <a:spAutoFit/>
          </a:bodyPr>
          <a:lstStyle/>
          <a:p>
            <a:r>
              <a:rPr lang="en-US" altLang="ja-JP" sz="1108" dirty="0"/>
              <a:t>【</a:t>
            </a:r>
            <a:r>
              <a:rPr lang="ja-JP" altLang="en-US" sz="1108" dirty="0"/>
              <a:t>産業医について</a:t>
            </a:r>
            <a:r>
              <a:rPr lang="en-US" altLang="ja-JP" sz="1108" dirty="0"/>
              <a:t>】</a:t>
            </a:r>
            <a:endParaRPr lang="ja-JP" altLang="en-US" sz="1108" dirty="0"/>
          </a:p>
          <a:p>
            <a:pPr marL="158265" indent="-158265">
              <a:buFont typeface="Wingdings" panose="05000000000000000000" pitchFamily="2" charset="2"/>
              <a:buChar char="l"/>
            </a:pPr>
            <a:r>
              <a:rPr lang="ja-JP" altLang="en-US" sz="1108" dirty="0"/>
              <a:t>労働安全衛生法第</a:t>
            </a:r>
            <a:r>
              <a:rPr lang="en-US" altLang="ja-JP" sz="1108" dirty="0"/>
              <a:t>13</a:t>
            </a:r>
            <a:r>
              <a:rPr lang="ja-JP" altLang="en-US" sz="1108" dirty="0"/>
              <a:t>条の規定により、一定の要件を満たす事業者は、産業医を選任し、労働者の健康管理等を行わせることとされている。</a:t>
            </a:r>
          </a:p>
          <a:p>
            <a:pPr marL="158265" indent="-158265">
              <a:buFont typeface="Wingdings" panose="05000000000000000000" pitchFamily="2" charset="2"/>
              <a:buChar char="l"/>
            </a:pPr>
            <a:r>
              <a:rPr lang="ja-JP" altLang="en-US" sz="1108" dirty="0"/>
              <a:t>産業医を選任した事業者は、産業医に対し、産業医が労働者の健康管理等を適切に行うために必要な情報（</a:t>
            </a:r>
            <a:r>
              <a:rPr lang="en-US" altLang="ja-JP" sz="1108" dirty="0"/>
              <a:t>※</a:t>
            </a:r>
            <a:r>
              <a:rPr lang="ja-JP" altLang="en-US" sz="1108" dirty="0"/>
              <a:t>）を提供しなければならないとされている。</a:t>
            </a:r>
          </a:p>
          <a:p>
            <a:pPr lvl="1"/>
            <a:r>
              <a:rPr lang="en-US" altLang="ja-JP" sz="1108" dirty="0"/>
              <a:t>※</a:t>
            </a:r>
            <a:r>
              <a:rPr lang="ja-JP" altLang="en-US" sz="1108" dirty="0"/>
              <a:t>必要な情報：事業主が講じようとする就業上の措置の内容、一ヶ月の時間外労働が</a:t>
            </a:r>
            <a:r>
              <a:rPr lang="en-US" altLang="ja-JP" sz="1108" dirty="0"/>
              <a:t>80</a:t>
            </a:r>
            <a:r>
              <a:rPr lang="ja-JP" altLang="en-US" sz="1108" dirty="0"/>
              <a:t>時間を超えた労働者の氏名や労働時間に関する情報など</a:t>
            </a:r>
          </a:p>
        </p:txBody>
      </p:sp>
      <p:sp>
        <p:nvSpPr>
          <p:cNvPr id="12" name="テキスト ボックス 11">
            <a:extLst>
              <a:ext uri="{FF2B5EF4-FFF2-40B4-BE49-F238E27FC236}">
                <a16:creationId xmlns:a16="http://schemas.microsoft.com/office/drawing/2014/main" id="{CDEC3495-4B16-4CFF-B926-461C7654198D}"/>
              </a:ext>
            </a:extLst>
          </p:cNvPr>
          <p:cNvSpPr txBox="1"/>
          <p:nvPr/>
        </p:nvSpPr>
        <p:spPr>
          <a:xfrm>
            <a:off x="368671" y="5720297"/>
            <a:ext cx="4203330" cy="774315"/>
          </a:xfrm>
          <a:prstGeom prst="rect">
            <a:avLst/>
          </a:prstGeom>
          <a:noFill/>
        </p:spPr>
        <p:txBody>
          <a:bodyPr wrap="square" rtlCol="0">
            <a:spAutoFit/>
          </a:bodyPr>
          <a:lstStyle/>
          <a:p>
            <a:r>
              <a:rPr lang="en-US" altLang="ja-JP" sz="1108" dirty="0"/>
              <a:t>※</a:t>
            </a:r>
            <a:r>
              <a:rPr lang="ja-JP" altLang="en-US" sz="1108" dirty="0"/>
              <a:t>追加的健康確保措置の⾯接指導は、医療法において位置付けることと併せて、労働安全衛⽣法の⾯接指導としても位置付け、衛⽣委員会による調査審議等が及ぶ方向で検討（「医師の働き方改革に関する検討会」報告書より）</a:t>
            </a:r>
          </a:p>
        </p:txBody>
      </p:sp>
      <p:sp>
        <p:nvSpPr>
          <p:cNvPr id="13" name="大かっこ 12">
            <a:extLst>
              <a:ext uri="{FF2B5EF4-FFF2-40B4-BE49-F238E27FC236}">
                <a16:creationId xmlns:a16="http://schemas.microsoft.com/office/drawing/2014/main" id="{55CF6724-0F0C-4D5E-BE13-657508E01B9F}"/>
              </a:ext>
            </a:extLst>
          </p:cNvPr>
          <p:cNvSpPr/>
          <p:nvPr/>
        </p:nvSpPr>
        <p:spPr>
          <a:xfrm>
            <a:off x="1683743" y="4972132"/>
            <a:ext cx="1818642" cy="722781"/>
          </a:xfrm>
          <a:prstGeom prst="bracketPair">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477" b="1" dirty="0"/>
              <a:t>労働者の健康障害</a:t>
            </a:r>
          </a:p>
          <a:p>
            <a:pPr algn="ctr"/>
            <a:r>
              <a:rPr lang="ja-JP" altLang="en-US" sz="1477" b="1" dirty="0"/>
              <a:t>防止措置等の</a:t>
            </a:r>
          </a:p>
          <a:p>
            <a:pPr algn="ctr"/>
            <a:r>
              <a:rPr lang="ja-JP" altLang="en-US" sz="1477" b="1" dirty="0"/>
              <a:t>調査審議</a:t>
            </a:r>
          </a:p>
        </p:txBody>
      </p:sp>
      <p:sp>
        <p:nvSpPr>
          <p:cNvPr id="14" name="左大かっこ 13">
            <a:extLst>
              <a:ext uri="{FF2B5EF4-FFF2-40B4-BE49-F238E27FC236}">
                <a16:creationId xmlns:a16="http://schemas.microsoft.com/office/drawing/2014/main" id="{D4704AB5-4CDD-4D88-8C23-FD0447289693}"/>
              </a:ext>
            </a:extLst>
          </p:cNvPr>
          <p:cNvSpPr/>
          <p:nvPr/>
        </p:nvSpPr>
        <p:spPr>
          <a:xfrm>
            <a:off x="582112" y="4044224"/>
            <a:ext cx="252248" cy="1629912"/>
          </a:xfrm>
          <a:prstGeom prst="leftBracket">
            <a:avLst>
              <a:gd name="adj" fmla="val 0"/>
            </a:avLst>
          </a:prstGeom>
          <a:ln w="28575"/>
        </p:spPr>
        <p:style>
          <a:lnRef idx="1">
            <a:schemeClr val="accent2"/>
          </a:lnRef>
          <a:fillRef idx="0">
            <a:schemeClr val="accent2"/>
          </a:fillRef>
          <a:effectRef idx="0">
            <a:schemeClr val="accent2"/>
          </a:effectRef>
          <a:fontRef idx="minor">
            <a:schemeClr val="tx1"/>
          </a:fontRef>
        </p:style>
        <p:txBody>
          <a:bodyPr rtlCol="0" anchor="ctr"/>
          <a:lstStyle/>
          <a:p>
            <a:pPr algn="ctr"/>
            <a:endParaRPr lang="ja-JP" altLang="en-US" sz="1662"/>
          </a:p>
        </p:txBody>
      </p:sp>
      <p:sp>
        <p:nvSpPr>
          <p:cNvPr id="15" name="正方形/長方形 14">
            <a:extLst>
              <a:ext uri="{FF2B5EF4-FFF2-40B4-BE49-F238E27FC236}">
                <a16:creationId xmlns:a16="http://schemas.microsoft.com/office/drawing/2014/main" id="{1CC25A31-9B73-43B2-A8E8-A74BC8E678A8}"/>
              </a:ext>
            </a:extLst>
          </p:cNvPr>
          <p:cNvSpPr/>
          <p:nvPr/>
        </p:nvSpPr>
        <p:spPr>
          <a:xfrm>
            <a:off x="261950" y="4524462"/>
            <a:ext cx="1363584" cy="460349"/>
          </a:xfrm>
          <a:prstGeom prst="rect">
            <a:avLst/>
          </a:prstGeom>
          <a:solidFill>
            <a:schemeClr val="accent2">
              <a:lumMod val="40000"/>
              <a:lumOff val="6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latin typeface="+mn-ea"/>
              </a:rPr>
              <a:t>労働安全衛生法</a:t>
            </a:r>
            <a:endParaRPr lang="en-US" altLang="ja-JP" sz="1292" dirty="0">
              <a:solidFill>
                <a:schemeClr val="tx1"/>
              </a:solidFill>
              <a:latin typeface="+mn-ea"/>
            </a:endParaRPr>
          </a:p>
          <a:p>
            <a:pPr algn="ctr"/>
            <a:r>
              <a:rPr lang="ja-JP" altLang="en-US" sz="1292" dirty="0">
                <a:solidFill>
                  <a:schemeClr val="tx1"/>
                </a:solidFill>
                <a:latin typeface="+mn-ea"/>
              </a:rPr>
              <a:t>による枠組み</a:t>
            </a:r>
          </a:p>
        </p:txBody>
      </p:sp>
      <p:sp>
        <p:nvSpPr>
          <p:cNvPr id="16" name="テキスト ボックス 15">
            <a:extLst>
              <a:ext uri="{FF2B5EF4-FFF2-40B4-BE49-F238E27FC236}">
                <a16:creationId xmlns:a16="http://schemas.microsoft.com/office/drawing/2014/main" id="{5128E92C-8A0C-45BF-BB04-E0E152546FD7}"/>
              </a:ext>
            </a:extLst>
          </p:cNvPr>
          <p:cNvSpPr txBox="1"/>
          <p:nvPr/>
        </p:nvSpPr>
        <p:spPr>
          <a:xfrm>
            <a:off x="6830100" y="3483150"/>
            <a:ext cx="2163515" cy="291170"/>
          </a:xfrm>
          <a:prstGeom prst="rect">
            <a:avLst/>
          </a:prstGeom>
          <a:noFill/>
        </p:spPr>
        <p:txBody>
          <a:bodyPr wrap="square" rtlCol="0">
            <a:spAutoFit/>
          </a:bodyPr>
          <a:lstStyle/>
          <a:p>
            <a:r>
              <a:rPr lang="en-US" altLang="ja-JP" sz="1292" dirty="0"/>
              <a:t>※</a:t>
            </a:r>
            <a:r>
              <a:rPr lang="ja-JP" altLang="en-US" sz="1292" dirty="0"/>
              <a:t>産業医が担うことも可能</a:t>
            </a:r>
          </a:p>
        </p:txBody>
      </p:sp>
      <p:sp>
        <p:nvSpPr>
          <p:cNvPr id="18" name="矢印: 二方向 17">
            <a:extLst>
              <a:ext uri="{FF2B5EF4-FFF2-40B4-BE49-F238E27FC236}">
                <a16:creationId xmlns:a16="http://schemas.microsoft.com/office/drawing/2014/main" id="{EF65206E-7AB7-4A59-98C0-97EF20C897E5}"/>
              </a:ext>
            </a:extLst>
          </p:cNvPr>
          <p:cNvSpPr/>
          <p:nvPr/>
        </p:nvSpPr>
        <p:spPr>
          <a:xfrm>
            <a:off x="6354720" y="3665853"/>
            <a:ext cx="558312" cy="625971"/>
          </a:xfrm>
          <a:prstGeom prst="leftUpArrow">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9" name="テキスト ボックス 18">
            <a:extLst>
              <a:ext uri="{FF2B5EF4-FFF2-40B4-BE49-F238E27FC236}">
                <a16:creationId xmlns:a16="http://schemas.microsoft.com/office/drawing/2014/main" id="{2453A00E-3B78-42F8-9146-1BA64E35E778}"/>
              </a:ext>
            </a:extLst>
          </p:cNvPr>
          <p:cNvSpPr txBox="1"/>
          <p:nvPr/>
        </p:nvSpPr>
        <p:spPr>
          <a:xfrm>
            <a:off x="6810697" y="4141240"/>
            <a:ext cx="558312" cy="291170"/>
          </a:xfrm>
          <a:prstGeom prst="rect">
            <a:avLst/>
          </a:prstGeom>
          <a:noFill/>
        </p:spPr>
        <p:txBody>
          <a:bodyPr wrap="square" rtlCol="0">
            <a:spAutoFit/>
          </a:bodyPr>
          <a:lstStyle/>
          <a:p>
            <a:r>
              <a:rPr lang="ja-JP" altLang="en-US" sz="1292" dirty="0"/>
              <a:t>連携</a:t>
            </a:r>
          </a:p>
        </p:txBody>
      </p:sp>
      <p:sp>
        <p:nvSpPr>
          <p:cNvPr id="20" name="矢印: 上下 19">
            <a:extLst>
              <a:ext uri="{FF2B5EF4-FFF2-40B4-BE49-F238E27FC236}">
                <a16:creationId xmlns:a16="http://schemas.microsoft.com/office/drawing/2014/main" id="{CCE73397-C910-44E7-9668-A8FA0AA797FC}"/>
              </a:ext>
            </a:extLst>
          </p:cNvPr>
          <p:cNvSpPr/>
          <p:nvPr/>
        </p:nvSpPr>
        <p:spPr>
          <a:xfrm>
            <a:off x="6451735" y="2108702"/>
            <a:ext cx="358962" cy="863461"/>
          </a:xfrm>
          <a:prstGeom prst="upDownArrow">
            <a:avLst>
              <a:gd name="adj1" fmla="val 34210"/>
              <a:gd name="adj2" fmla="val 50000"/>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7" name="正方形/長方形 16">
            <a:extLst>
              <a:ext uri="{FF2B5EF4-FFF2-40B4-BE49-F238E27FC236}">
                <a16:creationId xmlns:a16="http://schemas.microsoft.com/office/drawing/2014/main" id="{FC907251-3BB3-457B-A45C-9DD54FF14D72}"/>
              </a:ext>
            </a:extLst>
          </p:cNvPr>
          <p:cNvSpPr/>
          <p:nvPr/>
        </p:nvSpPr>
        <p:spPr>
          <a:xfrm>
            <a:off x="5675133" y="2378237"/>
            <a:ext cx="1965382" cy="30450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rPr>
              <a:t>面接指導・健康相談</a:t>
            </a:r>
          </a:p>
        </p:txBody>
      </p:sp>
      <p:sp>
        <p:nvSpPr>
          <p:cNvPr id="22" name="テキスト ボックス 21">
            <a:extLst>
              <a:ext uri="{FF2B5EF4-FFF2-40B4-BE49-F238E27FC236}">
                <a16:creationId xmlns:a16="http://schemas.microsoft.com/office/drawing/2014/main" id="{03694181-02A8-4F67-AD6E-552839D14FE7}"/>
              </a:ext>
            </a:extLst>
          </p:cNvPr>
          <p:cNvSpPr txBox="1"/>
          <p:nvPr/>
        </p:nvSpPr>
        <p:spPr>
          <a:xfrm>
            <a:off x="4147542" y="2040788"/>
            <a:ext cx="1546694" cy="433324"/>
          </a:xfrm>
          <a:prstGeom prst="rect">
            <a:avLst/>
          </a:prstGeom>
          <a:noFill/>
        </p:spPr>
        <p:txBody>
          <a:bodyPr wrap="square" rtlCol="0">
            <a:spAutoFit/>
          </a:bodyPr>
          <a:lstStyle/>
          <a:p>
            <a:r>
              <a:rPr lang="en-US" altLang="ja-JP" sz="1108" b="1" u="sng" dirty="0">
                <a:solidFill>
                  <a:srgbClr val="FF0000"/>
                </a:solidFill>
              </a:rPr>
              <a:t>※</a:t>
            </a:r>
            <a:r>
              <a:rPr lang="ja-JP" altLang="en-US" sz="1108" b="1" u="sng" dirty="0">
                <a:solidFill>
                  <a:srgbClr val="FF0000"/>
                </a:solidFill>
              </a:rPr>
              <a:t>産業医と連携して行うことが望ましい</a:t>
            </a:r>
          </a:p>
        </p:txBody>
      </p:sp>
      <p:sp>
        <p:nvSpPr>
          <p:cNvPr id="30" name="矢印: 右 29">
            <a:extLst>
              <a:ext uri="{FF2B5EF4-FFF2-40B4-BE49-F238E27FC236}">
                <a16:creationId xmlns:a16="http://schemas.microsoft.com/office/drawing/2014/main" id="{EDBF1CCF-8B06-4E3D-B9F6-2E2C6417FF62}"/>
              </a:ext>
            </a:extLst>
          </p:cNvPr>
          <p:cNvSpPr/>
          <p:nvPr/>
        </p:nvSpPr>
        <p:spPr>
          <a:xfrm rot="-300000">
            <a:off x="3355179" y="1653817"/>
            <a:ext cx="2292914" cy="285863"/>
          </a:xfrm>
          <a:prstGeom prst="rightArrow">
            <a:avLst/>
          </a:prstGeom>
          <a:solidFill>
            <a:schemeClr val="accent5">
              <a:lumMod val="40000"/>
              <a:lumOff val="6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1" name="正方形/長方形 20">
            <a:extLst>
              <a:ext uri="{FF2B5EF4-FFF2-40B4-BE49-F238E27FC236}">
                <a16:creationId xmlns:a16="http://schemas.microsoft.com/office/drawing/2014/main" id="{FAD7D1E1-AEE6-41F2-9EBD-81908B1E8120}"/>
              </a:ext>
            </a:extLst>
          </p:cNvPr>
          <p:cNvSpPr/>
          <p:nvPr/>
        </p:nvSpPr>
        <p:spPr>
          <a:xfrm>
            <a:off x="3772808" y="1553425"/>
            <a:ext cx="1361293" cy="278776"/>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rPr>
              <a:t>就業上の措置</a:t>
            </a:r>
          </a:p>
        </p:txBody>
      </p:sp>
      <p:sp>
        <p:nvSpPr>
          <p:cNvPr id="31" name="矢印: 右 30">
            <a:extLst>
              <a:ext uri="{FF2B5EF4-FFF2-40B4-BE49-F238E27FC236}">
                <a16:creationId xmlns:a16="http://schemas.microsoft.com/office/drawing/2014/main" id="{D5D7645A-07AA-4CF6-9A19-3992166CC1DB}"/>
              </a:ext>
            </a:extLst>
          </p:cNvPr>
          <p:cNvSpPr/>
          <p:nvPr/>
        </p:nvSpPr>
        <p:spPr>
          <a:xfrm rot="1140000">
            <a:off x="3256510" y="2730115"/>
            <a:ext cx="2219597" cy="279225"/>
          </a:xfrm>
          <a:prstGeom prst="rightArrow">
            <a:avLst/>
          </a:prstGeom>
          <a:solidFill>
            <a:schemeClr val="accent5">
              <a:lumMod val="40000"/>
              <a:lumOff val="6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32" name="矢印: 右 31">
            <a:extLst>
              <a:ext uri="{FF2B5EF4-FFF2-40B4-BE49-F238E27FC236}">
                <a16:creationId xmlns:a16="http://schemas.microsoft.com/office/drawing/2014/main" id="{F239ABCB-ED4B-40E1-A2C1-8FBB3A0DAF59}"/>
              </a:ext>
            </a:extLst>
          </p:cNvPr>
          <p:cNvSpPr/>
          <p:nvPr/>
        </p:nvSpPr>
        <p:spPr>
          <a:xfrm rot="22680000" flipH="1">
            <a:off x="3286836" y="2434992"/>
            <a:ext cx="2262998" cy="273060"/>
          </a:xfrm>
          <a:prstGeom prst="rightArrow">
            <a:avLst/>
          </a:prstGeom>
          <a:solidFill>
            <a:schemeClr val="accent5">
              <a:lumMod val="40000"/>
              <a:lumOff val="60000"/>
            </a:schemeClr>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4" name="正方形/長方形 23">
            <a:extLst>
              <a:ext uri="{FF2B5EF4-FFF2-40B4-BE49-F238E27FC236}">
                <a16:creationId xmlns:a16="http://schemas.microsoft.com/office/drawing/2014/main" id="{DC07DC54-1705-4567-B4FB-B40EDBB6CD78}"/>
              </a:ext>
            </a:extLst>
          </p:cNvPr>
          <p:cNvSpPr/>
          <p:nvPr/>
        </p:nvSpPr>
        <p:spPr>
          <a:xfrm>
            <a:off x="4122083" y="2922077"/>
            <a:ext cx="1019302" cy="43156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rPr>
              <a:t>必要な情報の提供</a:t>
            </a:r>
          </a:p>
        </p:txBody>
      </p:sp>
      <p:sp>
        <p:nvSpPr>
          <p:cNvPr id="33" name="矢印: 下 32">
            <a:extLst>
              <a:ext uri="{FF2B5EF4-FFF2-40B4-BE49-F238E27FC236}">
                <a16:creationId xmlns:a16="http://schemas.microsoft.com/office/drawing/2014/main" id="{F41077C4-F78B-4B89-A560-82F5B78005A4}"/>
              </a:ext>
            </a:extLst>
          </p:cNvPr>
          <p:cNvSpPr/>
          <p:nvPr/>
        </p:nvSpPr>
        <p:spPr>
          <a:xfrm>
            <a:off x="2189285" y="2487833"/>
            <a:ext cx="292930" cy="1884143"/>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7" name="正方形/長方形 26">
            <a:extLst>
              <a:ext uri="{FF2B5EF4-FFF2-40B4-BE49-F238E27FC236}">
                <a16:creationId xmlns:a16="http://schemas.microsoft.com/office/drawing/2014/main" id="{716F4D78-D513-4E5B-B864-B5334136F124}"/>
              </a:ext>
            </a:extLst>
          </p:cNvPr>
          <p:cNvSpPr/>
          <p:nvPr/>
        </p:nvSpPr>
        <p:spPr>
          <a:xfrm>
            <a:off x="1588889" y="3454884"/>
            <a:ext cx="1053198" cy="625971"/>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rPr>
              <a:t>産業医が行った勧告等の報告</a:t>
            </a:r>
          </a:p>
        </p:txBody>
      </p:sp>
      <p:sp>
        <p:nvSpPr>
          <p:cNvPr id="34" name="矢印: 下 33">
            <a:extLst>
              <a:ext uri="{FF2B5EF4-FFF2-40B4-BE49-F238E27FC236}">
                <a16:creationId xmlns:a16="http://schemas.microsoft.com/office/drawing/2014/main" id="{51889DE3-F1EF-4A6F-B8A4-8EF583C5F226}"/>
              </a:ext>
            </a:extLst>
          </p:cNvPr>
          <p:cNvSpPr/>
          <p:nvPr/>
        </p:nvSpPr>
        <p:spPr>
          <a:xfrm flipV="1">
            <a:off x="2708031" y="2479041"/>
            <a:ext cx="265926" cy="1884143"/>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8" name="正方形/長方形 27">
            <a:extLst>
              <a:ext uri="{FF2B5EF4-FFF2-40B4-BE49-F238E27FC236}">
                <a16:creationId xmlns:a16="http://schemas.microsoft.com/office/drawing/2014/main" id="{0D490B2C-4464-4F67-B160-7F53A79D12A1}"/>
              </a:ext>
            </a:extLst>
          </p:cNvPr>
          <p:cNvSpPr/>
          <p:nvPr/>
        </p:nvSpPr>
        <p:spPr>
          <a:xfrm>
            <a:off x="2547047" y="3027045"/>
            <a:ext cx="545595" cy="27832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rPr>
              <a:t>意見</a:t>
            </a:r>
          </a:p>
        </p:txBody>
      </p:sp>
      <p:sp>
        <p:nvSpPr>
          <p:cNvPr id="35" name="矢印: 下 34">
            <a:extLst>
              <a:ext uri="{FF2B5EF4-FFF2-40B4-BE49-F238E27FC236}">
                <a16:creationId xmlns:a16="http://schemas.microsoft.com/office/drawing/2014/main" id="{941BCCCE-634C-4A41-8928-4D0845E592A5}"/>
              </a:ext>
            </a:extLst>
          </p:cNvPr>
          <p:cNvSpPr/>
          <p:nvPr/>
        </p:nvSpPr>
        <p:spPr>
          <a:xfrm rot="-3180000">
            <a:off x="3856304" y="2199745"/>
            <a:ext cx="298837" cy="2408075"/>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5" name="正方形/長方形 24">
            <a:extLst>
              <a:ext uri="{FF2B5EF4-FFF2-40B4-BE49-F238E27FC236}">
                <a16:creationId xmlns:a16="http://schemas.microsoft.com/office/drawing/2014/main" id="{65357435-71CA-4F35-ADDD-43C33F89A5A0}"/>
              </a:ext>
            </a:extLst>
          </p:cNvPr>
          <p:cNvSpPr/>
          <p:nvPr/>
        </p:nvSpPr>
        <p:spPr>
          <a:xfrm>
            <a:off x="3440872" y="3585692"/>
            <a:ext cx="1211224" cy="46157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rPr>
              <a:t>選任･必要な情報の提供</a:t>
            </a:r>
          </a:p>
        </p:txBody>
      </p:sp>
      <p:sp>
        <p:nvSpPr>
          <p:cNvPr id="36" name="矢印: 下 35">
            <a:extLst>
              <a:ext uri="{FF2B5EF4-FFF2-40B4-BE49-F238E27FC236}">
                <a16:creationId xmlns:a16="http://schemas.microsoft.com/office/drawing/2014/main" id="{2345D67D-6192-48DE-911E-EA4B3DA46B82}"/>
              </a:ext>
            </a:extLst>
          </p:cNvPr>
          <p:cNvSpPr/>
          <p:nvPr/>
        </p:nvSpPr>
        <p:spPr>
          <a:xfrm rot="4260000">
            <a:off x="4066062" y="3734363"/>
            <a:ext cx="292122" cy="1503275"/>
          </a:xfrm>
          <a:prstGeom prst="downArrow">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26" name="正方形/長方形 25">
            <a:extLst>
              <a:ext uri="{FF2B5EF4-FFF2-40B4-BE49-F238E27FC236}">
                <a16:creationId xmlns:a16="http://schemas.microsoft.com/office/drawing/2014/main" id="{EE4E0207-BD53-405B-9BE9-E498B36B4546}"/>
              </a:ext>
            </a:extLst>
          </p:cNvPr>
          <p:cNvSpPr/>
          <p:nvPr/>
        </p:nvSpPr>
        <p:spPr>
          <a:xfrm>
            <a:off x="3780691" y="4442006"/>
            <a:ext cx="1027792" cy="460349"/>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rPr>
              <a:t>委員として参画</a:t>
            </a:r>
          </a:p>
        </p:txBody>
      </p:sp>
      <p:sp>
        <p:nvSpPr>
          <p:cNvPr id="23" name="正方形/長方形 22">
            <a:extLst>
              <a:ext uri="{FF2B5EF4-FFF2-40B4-BE49-F238E27FC236}">
                <a16:creationId xmlns:a16="http://schemas.microsoft.com/office/drawing/2014/main" id="{BBF8563C-647F-48E4-AB84-D37FE477D455}"/>
              </a:ext>
            </a:extLst>
          </p:cNvPr>
          <p:cNvSpPr/>
          <p:nvPr/>
        </p:nvSpPr>
        <p:spPr>
          <a:xfrm>
            <a:off x="4401602" y="2450845"/>
            <a:ext cx="1019301" cy="284217"/>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b="1" dirty="0">
                <a:solidFill>
                  <a:schemeClr val="tx1"/>
                </a:solidFill>
              </a:rPr>
              <a:t>結果の報告</a:t>
            </a:r>
          </a:p>
        </p:txBody>
      </p:sp>
      <p:sp>
        <p:nvSpPr>
          <p:cNvPr id="37" name="テキスト ボックス 36">
            <a:extLst>
              <a:ext uri="{FF2B5EF4-FFF2-40B4-BE49-F238E27FC236}">
                <a16:creationId xmlns:a16="http://schemas.microsoft.com/office/drawing/2014/main" id="{796C9EAD-BEF3-4402-81DF-DB7F8BCCE618}"/>
              </a:ext>
            </a:extLst>
          </p:cNvPr>
          <p:cNvSpPr txBox="1"/>
          <p:nvPr/>
        </p:nvSpPr>
        <p:spPr>
          <a:xfrm>
            <a:off x="143851" y="862827"/>
            <a:ext cx="5434883" cy="348109"/>
          </a:xfrm>
          <a:prstGeom prst="rect">
            <a:avLst/>
          </a:prstGeom>
          <a:noFill/>
        </p:spPr>
        <p:txBody>
          <a:bodyPr wrap="square">
            <a:spAutoFit/>
          </a:bodyPr>
          <a:lstStyle/>
          <a:p>
            <a:pPr algn="ctr"/>
            <a:r>
              <a:rPr lang="ja-JP" altLang="en-US" sz="1662" dirty="0">
                <a:latin typeface="HGP創英角ｺﾞｼｯｸUB" panose="020B0900000000000000" pitchFamily="50" charset="-128"/>
                <a:ea typeface="HGP創英角ｺﾞｼｯｸUB" panose="020B0900000000000000" pitchFamily="50" charset="-128"/>
              </a:rPr>
              <a:t>■追加的健康確保措置の面接指導に係る実施体制（案）</a:t>
            </a:r>
          </a:p>
        </p:txBody>
      </p:sp>
      <p:sp>
        <p:nvSpPr>
          <p:cNvPr id="38" name="テキスト ボックス 37">
            <a:extLst>
              <a:ext uri="{FF2B5EF4-FFF2-40B4-BE49-F238E27FC236}">
                <a16:creationId xmlns:a16="http://schemas.microsoft.com/office/drawing/2014/main" id="{B6D43482-26EC-4D73-A2FE-BC8CAD4EFB93}"/>
              </a:ext>
            </a:extLst>
          </p:cNvPr>
          <p:cNvSpPr txBox="1"/>
          <p:nvPr/>
        </p:nvSpPr>
        <p:spPr>
          <a:xfrm>
            <a:off x="79964" y="334325"/>
            <a:ext cx="9006887" cy="49013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sz="2585" dirty="0" smtClean="0">
                <a:latin typeface="HGP創英角ｺﾞｼｯｸUB" panose="020B0900000000000000" pitchFamily="50" charset="-128"/>
                <a:ea typeface="HGP創英角ｺﾞｼｯｸUB" panose="020B0900000000000000" pitchFamily="50" charset="-128"/>
              </a:rPr>
              <a:t>措置</a:t>
            </a:r>
            <a:r>
              <a:rPr lang="ja-JP" altLang="en-US" sz="2585" dirty="0">
                <a:latin typeface="HGP創英角ｺﾞｼｯｸUB" panose="020B0900000000000000" pitchFamily="50" charset="-128"/>
                <a:ea typeface="HGP創英角ｺﾞｼｯｸUB" panose="020B0900000000000000" pitchFamily="50" charset="-128"/>
              </a:rPr>
              <a:t>における面接指導に係る実施体制</a:t>
            </a:r>
          </a:p>
        </p:txBody>
      </p:sp>
      <p:sp>
        <p:nvSpPr>
          <p:cNvPr id="39" name="テキスト ボックス 38">
            <a:extLst>
              <a:ext uri="{FF2B5EF4-FFF2-40B4-BE49-F238E27FC236}">
                <a16:creationId xmlns:a16="http://schemas.microsoft.com/office/drawing/2014/main" id="{A5FA8464-D618-4E54-B752-467961C940EC}"/>
              </a:ext>
            </a:extLst>
          </p:cNvPr>
          <p:cNvSpPr txBox="1"/>
          <p:nvPr/>
        </p:nvSpPr>
        <p:spPr>
          <a:xfrm>
            <a:off x="2547047" y="6380410"/>
            <a:ext cx="6310139" cy="262829"/>
          </a:xfrm>
          <a:prstGeom prst="rect">
            <a:avLst/>
          </a:prstGeom>
          <a:noFill/>
        </p:spPr>
        <p:txBody>
          <a:bodyPr wrap="square" rtlCol="0">
            <a:spAutoFit/>
          </a:bodyPr>
          <a:lstStyle/>
          <a:p>
            <a:r>
              <a:rPr lang="ja-JP" altLang="en-US" sz="1108" dirty="0"/>
              <a:t>「医師の働き方改革の推進に関する検討会　中間とりまとめ（令和２年１２月）参考資料」より</a:t>
            </a:r>
          </a:p>
        </p:txBody>
      </p:sp>
    </p:spTree>
    <p:extLst>
      <p:ext uri="{BB962C8B-B14F-4D97-AF65-F5344CB8AC3E}">
        <p14:creationId xmlns:p14="http://schemas.microsoft.com/office/powerpoint/2010/main" val="3459759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3</a:t>
            </a:fld>
            <a:endParaRPr kumimoji="1" lang="ja-JP" altLang="en-US" dirty="0"/>
          </a:p>
        </p:txBody>
      </p:sp>
      <p:cxnSp>
        <p:nvCxnSpPr>
          <p:cNvPr id="5" name="直線コネクタ 4">
            <a:extLst>
              <a:ext uri="{FF2B5EF4-FFF2-40B4-BE49-F238E27FC236}">
                <a16:creationId xmlns:a16="http://schemas.microsoft.com/office/drawing/2014/main" id="{22894480-F75D-4964-9519-04B6C0105FB0}"/>
              </a:ext>
            </a:extLst>
          </p:cNvPr>
          <p:cNvCxnSpPr>
            <a:cxnSpLocks/>
          </p:cNvCxnSpPr>
          <p:nvPr/>
        </p:nvCxnSpPr>
        <p:spPr>
          <a:xfrm>
            <a:off x="-2" y="3044730"/>
            <a:ext cx="914400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D1C19A7-1DC0-4587-B207-4B385A6EEEC2}"/>
              </a:ext>
            </a:extLst>
          </p:cNvPr>
          <p:cNvSpPr txBox="1"/>
          <p:nvPr/>
        </p:nvSpPr>
        <p:spPr>
          <a:xfrm>
            <a:off x="2110154" y="2417683"/>
            <a:ext cx="4593471" cy="546945"/>
          </a:xfrm>
          <a:prstGeom prst="rect">
            <a:avLst/>
          </a:prstGeom>
          <a:noFill/>
        </p:spPr>
        <p:txBody>
          <a:bodyPr wrap="square">
            <a:spAutoFit/>
          </a:bodyPr>
          <a:lstStyle/>
          <a:p>
            <a:pPr algn="ctr"/>
            <a:r>
              <a:rPr lang="ja-JP" altLang="en-US" sz="2954" dirty="0">
                <a:latin typeface="HGP創英角ｺﾞｼｯｸUB" panose="020B0900000000000000" pitchFamily="50" charset="-128"/>
                <a:ea typeface="HGP創英角ｺﾞｼｯｸUB" panose="020B0900000000000000" pitchFamily="50" charset="-128"/>
              </a:rPr>
              <a:t>１．産業共通の動向</a:t>
            </a:r>
            <a:endParaRPr lang="en-US" altLang="ja-JP" sz="2954" dirty="0">
              <a:latin typeface="HGP創英角ｺﾞｼｯｸUB" panose="020B0900000000000000" pitchFamily="50" charset="-128"/>
              <a:ea typeface="HGP創英角ｺﾞｼｯｸUB" panose="020B0900000000000000" pitchFamily="50" charset="-128"/>
            </a:endParaRPr>
          </a:p>
        </p:txBody>
      </p:sp>
      <p:sp>
        <p:nvSpPr>
          <p:cNvPr id="6" name="テキスト ボックス 5">
            <a:extLst>
              <a:ext uri="{FF2B5EF4-FFF2-40B4-BE49-F238E27FC236}">
                <a16:creationId xmlns:a16="http://schemas.microsoft.com/office/drawing/2014/main" id="{E7BBA2E2-2748-47C1-B092-C2A47D577C68}"/>
              </a:ext>
            </a:extLst>
          </p:cNvPr>
          <p:cNvSpPr txBox="1"/>
          <p:nvPr/>
        </p:nvSpPr>
        <p:spPr>
          <a:xfrm>
            <a:off x="205709" y="565821"/>
            <a:ext cx="6823741" cy="546945"/>
          </a:xfrm>
          <a:prstGeom prst="rect">
            <a:avLst/>
          </a:prstGeom>
          <a:solidFill>
            <a:schemeClr val="bg1">
              <a:lumMod val="95000"/>
            </a:schemeClr>
          </a:solidFill>
          <a:ln>
            <a:solidFill>
              <a:schemeClr val="bg1">
                <a:lumMod val="85000"/>
              </a:schemeClr>
            </a:solidFill>
          </a:ln>
          <a:effectLst>
            <a:outerShdw blurRad="50800" dist="38100" dir="2700000" algn="tl" rotWithShape="0">
              <a:prstClr val="black">
                <a:alpha val="40000"/>
              </a:prstClr>
            </a:outerShdw>
          </a:effectLst>
        </p:spPr>
        <p:txBody>
          <a:bodyPr wrap="square" rtlCol="0">
            <a:spAutoFit/>
          </a:bodyPr>
          <a:lstStyle/>
          <a:p>
            <a:pPr algn="ctr"/>
            <a:r>
              <a:rPr lang="ja-JP" altLang="en-US" sz="2954" dirty="0" smtClean="0">
                <a:latin typeface="HGP創英角ｺﾞｼｯｸUB" panose="020B0900000000000000" pitchFamily="50" charset="-128"/>
                <a:ea typeface="HGP創英角ｺﾞｼｯｸUB" panose="020B0900000000000000" pitchFamily="50" charset="-128"/>
              </a:rPr>
              <a:t>働き方</a:t>
            </a:r>
            <a:r>
              <a:rPr lang="ja-JP" altLang="en-US" sz="2954" dirty="0">
                <a:latin typeface="HGP創英角ｺﾞｼｯｸUB" panose="020B0900000000000000" pitchFamily="50" charset="-128"/>
                <a:ea typeface="HGP創英角ｺﾞｼｯｸUB" panose="020B0900000000000000" pitchFamily="50" charset="-128"/>
              </a:rPr>
              <a:t>改革に</a:t>
            </a:r>
            <a:r>
              <a:rPr lang="ja-JP" altLang="en-US" sz="2954" dirty="0" smtClean="0">
                <a:latin typeface="HGP創英角ｺﾞｼｯｸUB" panose="020B0900000000000000" pitchFamily="50" charset="-128"/>
                <a:ea typeface="HGP創英角ｺﾞｼｯｸUB" panose="020B0900000000000000" pitchFamily="50" charset="-128"/>
              </a:rPr>
              <a:t>関する制度</a:t>
            </a:r>
            <a:r>
              <a:rPr lang="ja-JP" altLang="en-US" sz="2954" dirty="0">
                <a:latin typeface="HGP創英角ｺﾞｼｯｸUB" panose="020B0900000000000000" pitchFamily="50" charset="-128"/>
                <a:ea typeface="HGP創英角ｺﾞｼｯｸUB" panose="020B0900000000000000" pitchFamily="50" charset="-128"/>
              </a:rPr>
              <a:t>概要に</a:t>
            </a:r>
            <a:r>
              <a:rPr lang="ja-JP" altLang="en-US" sz="2954" dirty="0" smtClean="0">
                <a:latin typeface="HGP創英角ｺﾞｼｯｸUB" panose="020B0900000000000000" pitchFamily="50" charset="-128"/>
                <a:ea typeface="HGP創英角ｺﾞｼｯｸUB" panose="020B0900000000000000" pitchFamily="50" charset="-128"/>
              </a:rPr>
              <a:t>ついて</a:t>
            </a:r>
            <a:endParaRPr lang="en-US" altLang="ja-JP" sz="2954"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875362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30</a:t>
            </a:fld>
            <a:endParaRPr lang="ja-JP" altLang="en-US" dirty="0">
              <a:solidFill>
                <a:prstClr val="black">
                  <a:tint val="75000"/>
                </a:prstClr>
              </a:solidFill>
            </a:endParaRPr>
          </a:p>
        </p:txBody>
      </p:sp>
      <p:sp>
        <p:nvSpPr>
          <p:cNvPr id="3" name="テキスト ボックス 2"/>
          <p:cNvSpPr txBox="1"/>
          <p:nvPr/>
        </p:nvSpPr>
        <p:spPr>
          <a:xfrm>
            <a:off x="251520" y="260648"/>
            <a:ext cx="6408712" cy="461665"/>
          </a:xfrm>
          <a:prstGeom prst="rect">
            <a:avLst/>
          </a:prstGeom>
          <a:solidFill>
            <a:schemeClr val="tx2">
              <a:lumMod val="20000"/>
              <a:lumOff val="80000"/>
            </a:schemeClr>
          </a:solidFill>
        </p:spPr>
        <p:txBody>
          <a:bodyPr wrap="square" rtlCol="0">
            <a:spAutoFit/>
          </a:bodyPr>
          <a:lstStyle/>
          <a:p>
            <a:r>
              <a:rPr kumimoji="1" lang="ja-JP" altLang="en-US" sz="2400" b="1" dirty="0" smtClean="0"/>
              <a:t>追加的健康確保措置の履行確保に係る枠組み</a:t>
            </a:r>
            <a:endParaRPr kumimoji="1" lang="ja-JP" altLang="en-US" sz="2400" b="1" dirty="0"/>
          </a:p>
        </p:txBody>
      </p:sp>
      <p:sp>
        <p:nvSpPr>
          <p:cNvPr id="4" name="テキスト ボックス 3"/>
          <p:cNvSpPr txBox="1"/>
          <p:nvPr/>
        </p:nvSpPr>
        <p:spPr>
          <a:xfrm>
            <a:off x="252040" y="843191"/>
            <a:ext cx="8712968" cy="5324535"/>
          </a:xfrm>
          <a:prstGeom prst="rect">
            <a:avLst/>
          </a:prstGeom>
          <a:noFill/>
          <a:ln w="38100">
            <a:solidFill>
              <a:srgbClr val="0070C0"/>
            </a:solidFill>
          </a:ln>
        </p:spPr>
        <p:txBody>
          <a:bodyPr wrap="square" rtlCol="0">
            <a:spAutoFit/>
          </a:bodyPr>
          <a:lstStyle/>
          <a:p>
            <a:r>
              <a:rPr lang="ja-JP" altLang="en-US" sz="2000" dirty="0" smtClean="0"/>
              <a:t>○　</a:t>
            </a:r>
            <a:r>
              <a:rPr lang="ja-JP" altLang="en-US" sz="2000" u="sng" dirty="0" smtClean="0"/>
              <a:t>医事法制・医療政策における義務等であることから、県が追加的健康確保措置の実施を確認することとなるが、その際、医療法第２５条第１項に規定する立入検査の中で確認する。</a:t>
            </a:r>
            <a:endParaRPr lang="en-US" altLang="ja-JP" sz="2000" u="sng" dirty="0" smtClean="0"/>
          </a:p>
          <a:p>
            <a:endParaRPr lang="en-US" altLang="ja-JP" sz="2000" dirty="0" smtClean="0"/>
          </a:p>
          <a:p>
            <a:r>
              <a:rPr kumimoji="1" lang="ja-JP" altLang="en-US" sz="2000" dirty="0" smtClean="0"/>
              <a:t>○　</a:t>
            </a:r>
            <a:r>
              <a:rPr kumimoji="1" lang="ja-JP" altLang="en-US" sz="2000" u="sng" dirty="0" smtClean="0"/>
              <a:t>立入検査は、全医療機関に対して原則毎年１回実施されており、最低年１回、各医療機関において時間外労働時間に応じた面接指導、連続勤務時間制限、勤務間インターバル等の追加的健康確保措置が適切に実施されているかを確認し、必要に応じて指導、改善命令を行う。</a:t>
            </a:r>
            <a:endParaRPr kumimoji="1" lang="en-US" altLang="ja-JP" sz="2000" u="sng" dirty="0" smtClean="0"/>
          </a:p>
          <a:p>
            <a:endParaRPr lang="en-US" altLang="ja-JP" sz="2000" dirty="0" smtClean="0"/>
          </a:p>
          <a:p>
            <a:r>
              <a:rPr lang="ja-JP" altLang="en-US" sz="2000" dirty="0" smtClean="0"/>
              <a:t>○　追加的健康確保措置が未実施であった場合は、立入検査を通じて指導を行うことと併せて、県が支援を行い、それでもなお未実施の場合は、県が改善命令、最終的に改善命令に従わない場合には、</a:t>
            </a:r>
            <a:r>
              <a:rPr lang="en-US" altLang="ja-JP" sz="2000" dirty="0" smtClean="0"/>
              <a:t>B</a:t>
            </a:r>
            <a:r>
              <a:rPr lang="ja-JP" altLang="en-US" sz="2000" dirty="0" smtClean="0"/>
              <a:t>・連携</a:t>
            </a:r>
            <a:r>
              <a:rPr lang="en-US" altLang="ja-JP" sz="2000" dirty="0" smtClean="0"/>
              <a:t>B</a:t>
            </a:r>
            <a:r>
              <a:rPr lang="ja-JP" altLang="en-US" sz="2000" dirty="0" smtClean="0"/>
              <a:t>・</a:t>
            </a:r>
            <a:r>
              <a:rPr lang="en-US" altLang="ja-JP" sz="2000" dirty="0" smtClean="0"/>
              <a:t>C</a:t>
            </a:r>
            <a:r>
              <a:rPr lang="ja-JP" altLang="en-US" sz="2000" dirty="0" smtClean="0"/>
              <a:t>水準の指定の取消や罰則の適用を行う。</a:t>
            </a:r>
            <a:endParaRPr kumimoji="1" lang="en-US" altLang="ja-JP" sz="2000" dirty="0" smtClean="0"/>
          </a:p>
          <a:p>
            <a:endParaRPr lang="en-US" altLang="ja-JP" sz="2000" dirty="0" smtClean="0"/>
          </a:p>
          <a:p>
            <a:r>
              <a:rPr lang="ja-JP" altLang="en-US" sz="2000" dirty="0" smtClean="0"/>
              <a:t>○　また、立入検査の中で労働関係法令違反につながるおそれのある状況を発見した場合、まず、医療勤務環境改善支援センターと連携して支援を行い、それでも改善が見込まれない場合には、県労働局へ情報提供を行う。</a:t>
            </a:r>
            <a:endParaRPr kumimoji="1" lang="ja-JP" altLang="en-US" sz="2000" dirty="0"/>
          </a:p>
        </p:txBody>
      </p:sp>
      <p:sp>
        <p:nvSpPr>
          <p:cNvPr id="5" name="テキスト ボックス 4"/>
          <p:cNvSpPr txBox="1"/>
          <p:nvPr/>
        </p:nvSpPr>
        <p:spPr>
          <a:xfrm>
            <a:off x="2699792" y="6328197"/>
            <a:ext cx="7236804" cy="307777"/>
          </a:xfrm>
          <a:prstGeom prst="rect">
            <a:avLst/>
          </a:prstGeom>
          <a:noFill/>
        </p:spPr>
        <p:txBody>
          <a:bodyPr wrap="square" rtlCol="0">
            <a:spAutoFit/>
          </a:bodyPr>
          <a:lstStyle/>
          <a:p>
            <a:r>
              <a:rPr lang="ja-JP" altLang="en-US" sz="1400" dirty="0" smtClean="0"/>
              <a:t>「医師の働き方改革の推進に関する検討会　中間とりまとめ（令和２年１２月）」より</a:t>
            </a:r>
            <a:endParaRPr kumimoji="1" lang="ja-JP" altLang="en-US" sz="1400" dirty="0"/>
          </a:p>
        </p:txBody>
      </p:sp>
    </p:spTree>
    <p:extLst>
      <p:ext uri="{BB962C8B-B14F-4D97-AF65-F5344CB8AC3E}">
        <p14:creationId xmlns:p14="http://schemas.microsoft.com/office/powerpoint/2010/main" val="1994834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31</a:t>
            </a:fld>
            <a:endParaRPr lang="ja-JP" altLang="en-US" dirty="0">
              <a:solidFill>
                <a:prstClr val="black">
                  <a:tint val="75000"/>
                </a:prstClr>
              </a:solidFill>
            </a:endParaRPr>
          </a:p>
        </p:txBody>
      </p:sp>
      <p:pic>
        <p:nvPicPr>
          <p:cNvPr id="4" name="図 3"/>
          <p:cNvPicPr>
            <a:picLocks noChangeAspect="1"/>
          </p:cNvPicPr>
          <p:nvPr/>
        </p:nvPicPr>
        <p:blipFill>
          <a:blip r:embed="rId2"/>
          <a:stretch>
            <a:fillRect/>
          </a:stretch>
        </p:blipFill>
        <p:spPr>
          <a:xfrm>
            <a:off x="67604" y="228843"/>
            <a:ext cx="9052669" cy="6264032"/>
          </a:xfrm>
          <a:prstGeom prst="rect">
            <a:avLst/>
          </a:prstGeom>
        </p:spPr>
      </p:pic>
      <p:sp>
        <p:nvSpPr>
          <p:cNvPr id="5" name="テキスト ボックス 4">
            <a:extLst>
              <a:ext uri="{FF2B5EF4-FFF2-40B4-BE49-F238E27FC236}">
                <a16:creationId xmlns:a16="http://schemas.microsoft.com/office/drawing/2014/main" id="{A5FA8464-D618-4E54-B752-467961C940EC}"/>
              </a:ext>
            </a:extLst>
          </p:cNvPr>
          <p:cNvSpPr txBox="1"/>
          <p:nvPr/>
        </p:nvSpPr>
        <p:spPr>
          <a:xfrm>
            <a:off x="2868350" y="6481609"/>
            <a:ext cx="6310139" cy="262829"/>
          </a:xfrm>
          <a:prstGeom prst="rect">
            <a:avLst/>
          </a:prstGeom>
          <a:noFill/>
        </p:spPr>
        <p:txBody>
          <a:bodyPr wrap="square" rtlCol="0">
            <a:spAutoFit/>
          </a:bodyPr>
          <a:lstStyle/>
          <a:p>
            <a:r>
              <a:rPr lang="ja-JP" altLang="en-US" sz="1108" dirty="0"/>
              <a:t>「医師の働き方改革の推進に関する検討会　中間とりまとめ（令和２年１２月）参考資料」より</a:t>
            </a:r>
          </a:p>
        </p:txBody>
      </p:sp>
    </p:spTree>
    <p:extLst>
      <p:ext uri="{BB962C8B-B14F-4D97-AF65-F5344CB8AC3E}">
        <p14:creationId xmlns:p14="http://schemas.microsoft.com/office/powerpoint/2010/main" val="2614364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32</a:t>
            </a:fld>
            <a:endParaRPr kumimoji="1" lang="ja-JP" altLang="en-US" dirty="0"/>
          </a:p>
        </p:txBody>
      </p:sp>
      <p:cxnSp>
        <p:nvCxnSpPr>
          <p:cNvPr id="5" name="直線コネクタ 4">
            <a:extLst>
              <a:ext uri="{FF2B5EF4-FFF2-40B4-BE49-F238E27FC236}">
                <a16:creationId xmlns:a16="http://schemas.microsoft.com/office/drawing/2014/main" id="{22894480-F75D-4964-9519-04B6C0105FB0}"/>
              </a:ext>
            </a:extLst>
          </p:cNvPr>
          <p:cNvCxnSpPr>
            <a:cxnSpLocks/>
          </p:cNvCxnSpPr>
          <p:nvPr/>
        </p:nvCxnSpPr>
        <p:spPr>
          <a:xfrm>
            <a:off x="-2" y="3195771"/>
            <a:ext cx="914400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D1C19A7-1DC0-4587-B207-4B385A6EEEC2}"/>
              </a:ext>
            </a:extLst>
          </p:cNvPr>
          <p:cNvSpPr txBox="1"/>
          <p:nvPr/>
        </p:nvSpPr>
        <p:spPr>
          <a:xfrm>
            <a:off x="893668" y="2568724"/>
            <a:ext cx="7356663" cy="546945"/>
          </a:xfrm>
          <a:prstGeom prst="rect">
            <a:avLst/>
          </a:prstGeom>
          <a:noFill/>
        </p:spPr>
        <p:txBody>
          <a:bodyPr wrap="square">
            <a:spAutoFit/>
          </a:bodyPr>
          <a:lstStyle/>
          <a:p>
            <a:pPr algn="ctr"/>
            <a:r>
              <a:rPr lang="ja-JP" altLang="en-US" sz="2954" dirty="0">
                <a:latin typeface="HGP創英角ｺﾞｼｯｸUB" panose="020B0900000000000000" pitchFamily="50" charset="-128"/>
                <a:ea typeface="HGP創英角ｺﾞｼｯｸUB" panose="020B0900000000000000" pitchFamily="50" charset="-128"/>
              </a:rPr>
              <a:t>５</a:t>
            </a:r>
            <a:r>
              <a:rPr lang="ja-JP" altLang="en-US" sz="2954" dirty="0" smtClean="0">
                <a:latin typeface="HGP創英角ｺﾞｼｯｸUB" panose="020B0900000000000000" pitchFamily="50" charset="-128"/>
                <a:ea typeface="HGP創英角ｺﾞｼｯｸUB" panose="020B0900000000000000" pitchFamily="50" charset="-128"/>
              </a:rPr>
              <a:t>．宿日直許可について</a:t>
            </a:r>
            <a:endParaRPr lang="en-US" altLang="ja-JP" sz="2954"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9335455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107504" y="41008"/>
            <a:ext cx="8936226" cy="6700360"/>
          </a:xfrm>
          <a:prstGeom prst="rect">
            <a:avLst/>
          </a:prstGeom>
        </p:spPr>
      </p:pic>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6943466" y="6290026"/>
            <a:ext cx="2057400" cy="337038"/>
          </a:xfrm>
        </p:spPr>
        <p:txBody>
          <a:bodyPr/>
          <a:lstStyle/>
          <a:p>
            <a:endParaRPr kumimoji="1" lang="en-US" altLang="ja-JP" dirty="0"/>
          </a:p>
          <a:p>
            <a:fld id="{19AC94B0-2C1D-4AD1-BD0C-DA85CCB53EA9}" type="slidenum">
              <a:rPr kumimoji="1" lang="ja-JP" altLang="en-US" smtClean="0"/>
              <a:t>33</a:t>
            </a:fld>
            <a:endParaRPr kumimoji="1" lang="ja-JP" altLang="en-US" dirty="0"/>
          </a:p>
        </p:txBody>
      </p:sp>
      <p:sp>
        <p:nvSpPr>
          <p:cNvPr id="6" name="テキスト ボックス 5"/>
          <p:cNvSpPr txBox="1"/>
          <p:nvPr/>
        </p:nvSpPr>
        <p:spPr>
          <a:xfrm>
            <a:off x="7740352" y="56818"/>
            <a:ext cx="1317182" cy="276999"/>
          </a:xfrm>
          <a:prstGeom prst="rect">
            <a:avLst/>
          </a:prstGeom>
          <a:solidFill>
            <a:schemeClr val="bg1"/>
          </a:solidFill>
          <a:ln>
            <a:solidFill>
              <a:schemeClr val="tx1"/>
            </a:solidFill>
          </a:ln>
        </p:spPr>
        <p:txBody>
          <a:bodyPr wrap="square" rtlCol="0">
            <a:spAutoFit/>
          </a:bodyPr>
          <a:lstStyle/>
          <a:p>
            <a:r>
              <a:rPr lang="ja-JP" altLang="en-US" sz="1200" dirty="0" smtClean="0">
                <a:latin typeface="ＭＳ ゴシック" panose="020B0609070205080204" pitchFamily="49" charset="-128"/>
                <a:ea typeface="ＭＳ ゴシック" panose="020B0609070205080204" pitchFamily="49" charset="-128"/>
              </a:rPr>
              <a:t>厚労省作成資料</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293930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32927FFD-3D24-4EC2-AEC8-E83A8D96C0AC}" type="slidenum">
              <a:rPr lang="ja-JP" altLang="en-US" smtClean="0">
                <a:solidFill>
                  <a:prstClr val="black">
                    <a:tint val="75000"/>
                  </a:prstClr>
                </a:solidFill>
              </a:rPr>
              <a:pPr/>
              <a:t>34</a:t>
            </a:fld>
            <a:endParaRPr lang="ja-JP" altLang="en-US" dirty="0">
              <a:solidFill>
                <a:prstClr val="black">
                  <a:tint val="75000"/>
                </a:prstClr>
              </a:solidFill>
            </a:endParaRPr>
          </a:p>
        </p:txBody>
      </p:sp>
      <p:pic>
        <p:nvPicPr>
          <p:cNvPr id="4" name="図 3"/>
          <p:cNvPicPr>
            <a:picLocks noChangeAspect="1"/>
          </p:cNvPicPr>
          <p:nvPr/>
        </p:nvPicPr>
        <p:blipFill>
          <a:blip r:embed="rId2"/>
          <a:stretch>
            <a:fillRect/>
          </a:stretch>
        </p:blipFill>
        <p:spPr>
          <a:xfrm>
            <a:off x="-396" y="469136"/>
            <a:ext cx="9144793" cy="5919729"/>
          </a:xfrm>
          <a:prstGeom prst="rect">
            <a:avLst/>
          </a:prstGeom>
        </p:spPr>
      </p:pic>
      <p:sp>
        <p:nvSpPr>
          <p:cNvPr id="7" name="テキスト ボックス 6"/>
          <p:cNvSpPr txBox="1"/>
          <p:nvPr/>
        </p:nvSpPr>
        <p:spPr>
          <a:xfrm>
            <a:off x="7884368" y="354142"/>
            <a:ext cx="1152128" cy="338554"/>
          </a:xfrm>
          <a:prstGeom prst="rect">
            <a:avLst/>
          </a:prstGeom>
          <a:solidFill>
            <a:schemeClr val="bg1"/>
          </a:solidFill>
          <a:ln>
            <a:solidFill>
              <a:schemeClr val="tx1"/>
            </a:solidFill>
          </a:ln>
        </p:spPr>
        <p:txBody>
          <a:bodyPr wrap="square" rtlCol="0">
            <a:spAutoFit/>
          </a:bodyPr>
          <a:lstStyle/>
          <a:p>
            <a:r>
              <a:rPr lang="ja-JP" altLang="en-US" sz="800" dirty="0" smtClean="0">
                <a:latin typeface="ＭＳ ゴシック" panose="020B0609070205080204" pitchFamily="49" charset="-128"/>
                <a:ea typeface="ＭＳ ゴシック" panose="020B0609070205080204" pitchFamily="49" charset="-128"/>
              </a:rPr>
              <a:t>令和</a:t>
            </a:r>
            <a:r>
              <a:rPr lang="en-US" altLang="ja-JP" sz="800" dirty="0">
                <a:latin typeface="ＭＳ ゴシック" panose="020B0609070205080204" pitchFamily="49" charset="-128"/>
                <a:ea typeface="ＭＳ ゴシック" panose="020B0609070205080204" pitchFamily="49" charset="-128"/>
              </a:rPr>
              <a:t>4</a:t>
            </a:r>
            <a:r>
              <a:rPr lang="ja-JP" altLang="en-US" sz="800" dirty="0" smtClean="0">
                <a:latin typeface="ＭＳ ゴシック" panose="020B0609070205080204" pitchFamily="49" charset="-128"/>
                <a:ea typeface="ＭＳ ゴシック" panose="020B0609070205080204" pitchFamily="49" charset="-128"/>
              </a:rPr>
              <a:t>年</a:t>
            </a:r>
            <a:r>
              <a:rPr lang="en-US" altLang="ja-JP" sz="800" dirty="0">
                <a:latin typeface="ＭＳ ゴシック" panose="020B0609070205080204" pitchFamily="49" charset="-128"/>
                <a:ea typeface="ＭＳ ゴシック" panose="020B0609070205080204" pitchFamily="49" charset="-128"/>
              </a:rPr>
              <a:t>4</a:t>
            </a:r>
            <a:r>
              <a:rPr lang="ja-JP" altLang="en-US" sz="800" dirty="0" smtClean="0">
                <a:latin typeface="ＭＳ ゴシック" panose="020B0609070205080204" pitchFamily="49" charset="-128"/>
                <a:ea typeface="ＭＳ ゴシック" panose="020B0609070205080204" pitchFamily="49" charset="-128"/>
              </a:rPr>
              <a:t>月</a:t>
            </a:r>
            <a:r>
              <a:rPr lang="en-US" altLang="ja-JP" sz="800" dirty="0">
                <a:latin typeface="ＭＳ ゴシック" panose="020B0609070205080204" pitchFamily="49" charset="-128"/>
                <a:ea typeface="ＭＳ ゴシック" panose="020B0609070205080204" pitchFamily="49" charset="-128"/>
              </a:rPr>
              <a:t>1</a:t>
            </a:r>
            <a:r>
              <a:rPr lang="ja-JP" altLang="en-US" sz="800" dirty="0" smtClean="0">
                <a:latin typeface="ＭＳ ゴシック" panose="020B0609070205080204" pitchFamily="49" charset="-128"/>
                <a:ea typeface="ＭＳ ゴシック" panose="020B0609070205080204" pitchFamily="49" charset="-128"/>
              </a:rPr>
              <a:t>日</a:t>
            </a:r>
            <a:endParaRPr lang="en-US" altLang="ja-JP" sz="800" dirty="0" smtClean="0">
              <a:latin typeface="ＭＳ ゴシック" panose="020B0609070205080204" pitchFamily="49" charset="-128"/>
              <a:ea typeface="ＭＳ ゴシック" panose="020B0609070205080204" pitchFamily="49" charset="-128"/>
            </a:endParaRPr>
          </a:p>
          <a:p>
            <a:r>
              <a:rPr lang="ja-JP" altLang="en-US" sz="800" dirty="0">
                <a:latin typeface="ＭＳ ゴシック" panose="020B0609070205080204" pitchFamily="49" charset="-128"/>
                <a:ea typeface="ＭＳ ゴシック" panose="020B0609070205080204" pitchFamily="49" charset="-128"/>
              </a:rPr>
              <a:t>厚生</a:t>
            </a:r>
            <a:r>
              <a:rPr lang="ja-JP" altLang="en-US" sz="800" dirty="0" smtClean="0">
                <a:latin typeface="ＭＳ ゴシック" panose="020B0609070205080204" pitchFamily="49" charset="-128"/>
                <a:ea typeface="ＭＳ ゴシック" panose="020B0609070205080204" pitchFamily="49" charset="-128"/>
              </a:rPr>
              <a:t>労働省事務</a:t>
            </a:r>
            <a:r>
              <a:rPr lang="ja-JP" altLang="en-US" sz="800" dirty="0">
                <a:latin typeface="ＭＳ ゴシック" panose="020B0609070205080204" pitchFamily="49" charset="-128"/>
                <a:ea typeface="ＭＳ ゴシック" panose="020B0609070205080204" pitchFamily="49" charset="-128"/>
              </a:rPr>
              <a:t>連絡</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8" name="テキスト ボックス 7"/>
          <p:cNvSpPr txBox="1"/>
          <p:nvPr/>
        </p:nvSpPr>
        <p:spPr>
          <a:xfrm>
            <a:off x="6444208" y="2452087"/>
            <a:ext cx="2484000" cy="384721"/>
          </a:xfrm>
          <a:prstGeom prst="rect">
            <a:avLst/>
          </a:prstGeom>
          <a:solidFill>
            <a:srgbClr val="FF0000">
              <a:alpha val="80000"/>
            </a:srgbClr>
          </a:solidFill>
          <a:ln>
            <a:noFill/>
          </a:ln>
        </p:spPr>
        <p:txBody>
          <a:bodyPr wrap="square" rtlCol="0">
            <a:spAutoFit/>
          </a:bodyPr>
          <a:lstStyle/>
          <a:p>
            <a:r>
              <a:rPr lang="ja-JP" altLang="en-US" sz="1100" dirty="0">
                <a:solidFill>
                  <a:srgbClr val="FFFFFF"/>
                </a:solidFill>
                <a:latin typeface="ＭＳ ゴシック" panose="020B0609070205080204" pitchFamily="49" charset="-128"/>
                <a:ea typeface="ＭＳ ゴシック" panose="020B0609070205080204" pitchFamily="49" charset="-128"/>
              </a:rPr>
              <a:t>←</a:t>
            </a:r>
            <a:r>
              <a:rPr lang="en-US" altLang="ja-JP" sz="1100" dirty="0" smtClean="0">
                <a:solidFill>
                  <a:srgbClr val="FFFFFF"/>
                </a:solidFill>
                <a:latin typeface="ＭＳ ゴシック" panose="020B0609070205080204" pitchFamily="49" charset="-128"/>
                <a:ea typeface="ＭＳ ゴシック" panose="020B0609070205080204" pitchFamily="49" charset="-128"/>
              </a:rPr>
              <a:t>WEB</a:t>
            </a:r>
            <a:r>
              <a:rPr lang="ja-JP" altLang="en-US" sz="1100" dirty="0" smtClean="0">
                <a:solidFill>
                  <a:srgbClr val="FFFFFF"/>
                </a:solidFill>
                <a:latin typeface="ＭＳ ゴシック" panose="020B0609070205080204" pitchFamily="49" charset="-128"/>
                <a:ea typeface="ＭＳ ゴシック" panose="020B0609070205080204" pitchFamily="49" charset="-128"/>
              </a:rPr>
              <a:t>サイトの</a:t>
            </a:r>
            <a:r>
              <a:rPr lang="ja-JP" altLang="en-US" sz="1100" dirty="0">
                <a:solidFill>
                  <a:srgbClr val="FFFFFF"/>
                </a:solidFill>
                <a:latin typeface="ＭＳ ゴシック" panose="020B0609070205080204" pitchFamily="49" charset="-128"/>
                <a:ea typeface="ＭＳ ゴシック" panose="020B0609070205080204" pitchFamily="49" charset="-128"/>
              </a:rPr>
              <a:t>相談</a:t>
            </a:r>
            <a:r>
              <a:rPr lang="ja-JP" altLang="en-US" sz="1100" dirty="0" smtClean="0">
                <a:solidFill>
                  <a:srgbClr val="FFFFFF"/>
                </a:solidFill>
                <a:latin typeface="ＭＳ ゴシック" panose="020B0609070205080204" pitchFamily="49" charset="-128"/>
                <a:ea typeface="ＭＳ ゴシック" panose="020B0609070205080204" pitchFamily="49" charset="-128"/>
              </a:rPr>
              <a:t>フォームへ記入</a:t>
            </a:r>
            <a:endParaRPr lang="en-US" altLang="ja-JP" sz="1100" dirty="0" smtClean="0">
              <a:solidFill>
                <a:srgbClr val="FFFFFF"/>
              </a:solidFill>
              <a:latin typeface="ＭＳ ゴシック" panose="020B0609070205080204" pitchFamily="49" charset="-128"/>
              <a:ea typeface="ＭＳ ゴシック" panose="020B0609070205080204" pitchFamily="49" charset="-128"/>
            </a:endParaRPr>
          </a:p>
          <a:p>
            <a:r>
              <a:rPr lang="en-US" altLang="ja-JP" sz="800" dirty="0">
                <a:solidFill>
                  <a:srgbClr val="FFFFFF"/>
                </a:solidFill>
                <a:latin typeface="ＭＳ ゴシック" panose="020B0609070205080204" pitchFamily="49" charset="-128"/>
                <a:ea typeface="ＭＳ ゴシック" panose="020B0609070205080204" pitchFamily="49" charset="-128"/>
              </a:rPr>
              <a:t>https://www.mhlw.go.jp/stf/newpage_24880.html</a:t>
            </a:r>
            <a:endParaRPr kumimoji="1" lang="ja-JP" altLang="en-US" sz="800" dirty="0">
              <a:solidFill>
                <a:srgbClr val="FFFFFF"/>
              </a:solidFill>
              <a:latin typeface="ＭＳ ゴシック" panose="020B0609070205080204" pitchFamily="49" charset="-128"/>
              <a:ea typeface="ＭＳ ゴシック" panose="020B0609070205080204" pitchFamily="49" charset="-128"/>
            </a:endParaRPr>
          </a:p>
        </p:txBody>
      </p:sp>
      <p:pic>
        <p:nvPicPr>
          <p:cNvPr id="5" name="図 4"/>
          <p:cNvPicPr>
            <a:picLocks noChangeAspect="1"/>
          </p:cNvPicPr>
          <p:nvPr/>
        </p:nvPicPr>
        <p:blipFill>
          <a:blip r:embed="rId3"/>
          <a:stretch>
            <a:fillRect/>
          </a:stretch>
        </p:blipFill>
        <p:spPr>
          <a:xfrm>
            <a:off x="5652120" y="2382788"/>
            <a:ext cx="830025" cy="789333"/>
          </a:xfrm>
          <a:prstGeom prst="rect">
            <a:avLst/>
          </a:prstGeom>
        </p:spPr>
      </p:pic>
    </p:spTree>
    <p:extLst>
      <p:ext uri="{BB962C8B-B14F-4D97-AF65-F5344CB8AC3E}">
        <p14:creationId xmlns:p14="http://schemas.microsoft.com/office/powerpoint/2010/main" val="1259675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3">
            <a:clrChange>
              <a:clrFrom>
                <a:srgbClr val="EBD5BA"/>
              </a:clrFrom>
              <a:clrTo>
                <a:srgbClr val="EBD5BA">
                  <a:alpha val="0"/>
                </a:srgbClr>
              </a:clrTo>
            </a:clrChange>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11202"/>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140677" y="1156187"/>
            <a:ext cx="8862646" cy="4650582"/>
          </a:xfrm>
          <a:prstGeom prst="rect">
            <a:avLst/>
          </a:prstGeom>
        </p:spPr>
      </p:pic>
      <p:sp>
        <p:nvSpPr>
          <p:cNvPr id="4" name="テキスト ボックス 3"/>
          <p:cNvSpPr txBox="1"/>
          <p:nvPr/>
        </p:nvSpPr>
        <p:spPr>
          <a:xfrm>
            <a:off x="696028" y="385346"/>
            <a:ext cx="7682947" cy="784830"/>
          </a:xfrm>
          <a:prstGeom prst="rect">
            <a:avLst/>
          </a:prstGeom>
          <a:noFill/>
        </p:spPr>
        <p:txBody>
          <a:bodyPr wrap="square" rtlCol="0" anchor="ctr">
            <a:spAutoFit/>
          </a:bodyPr>
          <a:lstStyle/>
          <a:p>
            <a:pPr algn="ctr"/>
            <a:r>
              <a:rPr lang="ja-JP" altLang="en-US" sz="4500" b="1" dirty="0">
                <a:solidFill>
                  <a:srgbClr val="C00000"/>
                </a:solidFill>
              </a:rPr>
              <a:t>働き方改革、進めてますか？</a:t>
            </a:r>
          </a:p>
        </p:txBody>
      </p:sp>
      <p:sp>
        <p:nvSpPr>
          <p:cNvPr id="5" name="テキスト ボックス 4"/>
          <p:cNvSpPr txBox="1"/>
          <p:nvPr/>
        </p:nvSpPr>
        <p:spPr>
          <a:xfrm>
            <a:off x="2775969" y="1691261"/>
            <a:ext cx="3547798" cy="300082"/>
          </a:xfrm>
          <a:prstGeom prst="rect">
            <a:avLst/>
          </a:prstGeom>
          <a:noFill/>
        </p:spPr>
        <p:txBody>
          <a:bodyPr wrap="square" rtlCol="0">
            <a:spAutoFit/>
          </a:bodyPr>
          <a:lstStyle/>
          <a:p>
            <a:r>
              <a:rPr lang="ja-JP" altLang="en-US" sz="1350" b="1" dirty="0">
                <a:solidFill>
                  <a:srgbClr val="C00000"/>
                </a:solidFill>
              </a:rPr>
              <a:t>中小企業に該当する病院・診療所の皆様へ</a:t>
            </a:r>
          </a:p>
        </p:txBody>
      </p:sp>
      <p:cxnSp>
        <p:nvCxnSpPr>
          <p:cNvPr id="7" name="直線コネクタ 6"/>
          <p:cNvCxnSpPr/>
          <p:nvPr/>
        </p:nvCxnSpPr>
        <p:spPr>
          <a:xfrm flipV="1">
            <a:off x="2147486" y="2022105"/>
            <a:ext cx="4211432" cy="34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051479" y="2060990"/>
            <a:ext cx="4806837" cy="646331"/>
          </a:xfrm>
          <a:prstGeom prst="rect">
            <a:avLst/>
          </a:prstGeom>
          <a:noFill/>
        </p:spPr>
        <p:txBody>
          <a:bodyPr wrap="square" rtlCol="0">
            <a:spAutoFit/>
          </a:bodyPr>
          <a:lstStyle/>
          <a:p>
            <a:pPr algn="ctr"/>
            <a:r>
              <a:rPr lang="ja-JP" altLang="en-US" dirty="0">
                <a:solidFill>
                  <a:srgbClr val="C00000"/>
                </a:solidFill>
              </a:rPr>
              <a:t>令和２年４月から中小企業にも時間外労働</a:t>
            </a:r>
            <a:endParaRPr lang="en-US" altLang="ja-JP" dirty="0">
              <a:solidFill>
                <a:srgbClr val="C00000"/>
              </a:solidFill>
            </a:endParaRPr>
          </a:p>
          <a:p>
            <a:pPr algn="ctr"/>
            <a:r>
              <a:rPr lang="ja-JP" altLang="en-US" dirty="0">
                <a:solidFill>
                  <a:srgbClr val="C00000"/>
                </a:solidFill>
              </a:rPr>
              <a:t>の上限規制が適用されています。</a:t>
            </a:r>
          </a:p>
        </p:txBody>
      </p:sp>
      <p:sp>
        <p:nvSpPr>
          <p:cNvPr id="9" name="テキスト ボックス 8"/>
          <p:cNvSpPr txBox="1"/>
          <p:nvPr/>
        </p:nvSpPr>
        <p:spPr>
          <a:xfrm>
            <a:off x="974035" y="3608318"/>
            <a:ext cx="7295322" cy="784830"/>
          </a:xfrm>
          <a:prstGeom prst="rect">
            <a:avLst/>
          </a:prstGeom>
          <a:noFill/>
        </p:spPr>
        <p:txBody>
          <a:bodyPr wrap="square" rtlCol="0">
            <a:spAutoFit/>
          </a:bodyPr>
          <a:lstStyle/>
          <a:p>
            <a:pPr algn="ctr"/>
            <a:r>
              <a:rPr lang="ja-JP" altLang="en-US" sz="3300" dirty="0">
                <a:solidFill>
                  <a:srgbClr val="C0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相談・研修会講師派遣など </a:t>
            </a:r>
            <a:r>
              <a:rPr lang="ja-JP" altLang="en-US" sz="4500" dirty="0">
                <a:solidFill>
                  <a:srgbClr val="C00000"/>
                </a:solidFill>
                <a:effectLst>
                  <a:outerShdw blurRad="38100" dist="38100" dir="2700000" algn="tl">
                    <a:srgbClr val="000000">
                      <a:alpha val="43137"/>
                    </a:srgbClr>
                  </a:outerShdw>
                </a:effectLst>
                <a:latin typeface="HGS創英角ｺﾞｼｯｸUB" panose="020B0900000000000000" pitchFamily="50" charset="-128"/>
                <a:ea typeface="HGS創英角ｺﾞｼｯｸUB" panose="020B0900000000000000" pitchFamily="50" charset="-128"/>
              </a:rPr>
              <a:t>無 料</a:t>
            </a:r>
          </a:p>
        </p:txBody>
      </p:sp>
      <p:sp>
        <p:nvSpPr>
          <p:cNvPr id="10" name="テキスト ボックス 9"/>
          <p:cNvSpPr txBox="1"/>
          <p:nvPr/>
        </p:nvSpPr>
        <p:spPr>
          <a:xfrm>
            <a:off x="974035" y="4339297"/>
            <a:ext cx="7295322" cy="646331"/>
          </a:xfrm>
          <a:prstGeom prst="rect">
            <a:avLst/>
          </a:prstGeom>
          <a:noFill/>
        </p:spPr>
        <p:txBody>
          <a:bodyPr wrap="square" rtlCol="0">
            <a:spAutoFit/>
          </a:bodyPr>
          <a:lstStyle/>
          <a:p>
            <a:pPr algn="ctr"/>
            <a:r>
              <a:rPr lang="ja-JP" altLang="en-US" dirty="0">
                <a:solidFill>
                  <a:srgbClr val="C00000"/>
                </a:solidFill>
              </a:rPr>
              <a:t>アドバイザー（社労士等）が、あなたの病院・診療所まで</a:t>
            </a:r>
            <a:endParaRPr lang="en-US" altLang="ja-JP" dirty="0">
              <a:solidFill>
                <a:srgbClr val="C00000"/>
              </a:solidFill>
            </a:endParaRPr>
          </a:p>
          <a:p>
            <a:pPr algn="ctr"/>
            <a:r>
              <a:rPr lang="ja-JP" altLang="en-US" dirty="0">
                <a:solidFill>
                  <a:srgbClr val="C00000"/>
                </a:solidFill>
              </a:rPr>
              <a:t>お伺いします！</a:t>
            </a:r>
            <a:r>
              <a:rPr lang="ja-JP" altLang="en-US" b="1" dirty="0">
                <a:solidFill>
                  <a:srgbClr val="C00000"/>
                </a:solidFill>
              </a:rPr>
              <a:t>（秘密厳守、</a:t>
            </a:r>
            <a:r>
              <a:rPr lang="ja-JP" altLang="en-US" dirty="0">
                <a:solidFill>
                  <a:srgbClr val="C00000"/>
                </a:solidFill>
              </a:rPr>
              <a:t>電話相談・オンライン対応もＯＫ</a:t>
            </a:r>
            <a:r>
              <a:rPr lang="ja-JP" altLang="en-US" b="1" dirty="0">
                <a:solidFill>
                  <a:srgbClr val="C00000"/>
                </a:solidFill>
              </a:rPr>
              <a:t>）</a:t>
            </a:r>
          </a:p>
        </p:txBody>
      </p:sp>
      <p:sp>
        <p:nvSpPr>
          <p:cNvPr id="11" name="テキスト ボックス 10"/>
          <p:cNvSpPr txBox="1"/>
          <p:nvPr/>
        </p:nvSpPr>
        <p:spPr>
          <a:xfrm>
            <a:off x="1311965" y="2913926"/>
            <a:ext cx="6354927" cy="715581"/>
          </a:xfrm>
          <a:prstGeom prst="rect">
            <a:avLst/>
          </a:prstGeom>
          <a:noFill/>
        </p:spPr>
        <p:txBody>
          <a:bodyPr wrap="square" rtlCol="0">
            <a:spAutoFit/>
          </a:bodyPr>
          <a:lstStyle/>
          <a:p>
            <a:pPr algn="ctr"/>
            <a:r>
              <a:rPr lang="ja-JP" altLang="en-US" sz="1350" dirty="0">
                <a:solidFill>
                  <a:srgbClr val="C00000"/>
                </a:solidFill>
              </a:rPr>
              <a:t>長時間労働の是正、有給休暇の取得、同一労働同一賃金、ハラスメント防止や</a:t>
            </a:r>
            <a:endParaRPr lang="en-US" altLang="ja-JP" sz="1350" dirty="0">
              <a:solidFill>
                <a:srgbClr val="C00000"/>
              </a:solidFill>
            </a:endParaRPr>
          </a:p>
          <a:p>
            <a:pPr algn="ctr"/>
            <a:r>
              <a:rPr lang="ja-JP" altLang="en-US" sz="1350" dirty="0">
                <a:solidFill>
                  <a:srgbClr val="C00000"/>
                </a:solidFill>
              </a:rPr>
              <a:t>助成金の活用など、医療勤務環境改善支援センターが、</a:t>
            </a:r>
            <a:endParaRPr lang="en-US" altLang="ja-JP" sz="1350" dirty="0">
              <a:solidFill>
                <a:srgbClr val="C00000"/>
              </a:solidFill>
            </a:endParaRPr>
          </a:p>
          <a:p>
            <a:pPr algn="ctr"/>
            <a:r>
              <a:rPr lang="ja-JP" altLang="en-US" sz="1350" dirty="0">
                <a:solidFill>
                  <a:srgbClr val="C00000"/>
                </a:solidFill>
              </a:rPr>
              <a:t>あなたの病院・診療所等の「働き方改革」をご支援します。</a:t>
            </a:r>
          </a:p>
        </p:txBody>
      </p:sp>
      <p:sp>
        <p:nvSpPr>
          <p:cNvPr id="12" name="テキスト ボックス 11"/>
          <p:cNvSpPr txBox="1"/>
          <p:nvPr/>
        </p:nvSpPr>
        <p:spPr>
          <a:xfrm>
            <a:off x="1311966" y="5079675"/>
            <a:ext cx="6957391" cy="738664"/>
          </a:xfrm>
          <a:prstGeom prst="rect">
            <a:avLst/>
          </a:prstGeom>
          <a:noFill/>
        </p:spPr>
        <p:txBody>
          <a:bodyPr wrap="square" rtlCol="0">
            <a:spAutoFit/>
          </a:bodyPr>
          <a:lstStyle/>
          <a:p>
            <a:pPr algn="ctr"/>
            <a:r>
              <a:rPr lang="ja-JP" altLang="en-US" dirty="0">
                <a:solidFill>
                  <a:srgbClr val="C00000"/>
                </a:solidFill>
              </a:rPr>
              <a:t>熊本県医療勤務環境改善支援センター</a:t>
            </a:r>
            <a:endParaRPr lang="en-US" altLang="ja-JP" dirty="0">
              <a:solidFill>
                <a:srgbClr val="C00000"/>
              </a:solidFill>
            </a:endParaRPr>
          </a:p>
          <a:p>
            <a:pPr algn="ctr"/>
            <a:r>
              <a:rPr lang="ja-JP" altLang="en-US" dirty="0">
                <a:solidFill>
                  <a:srgbClr val="C00000"/>
                </a:solidFill>
              </a:rPr>
              <a:t>　</a:t>
            </a:r>
            <a:r>
              <a:rPr lang="ja-JP" altLang="en-US" sz="2400" b="1" dirty="0">
                <a:solidFill>
                  <a:srgbClr val="C00000"/>
                </a:solidFill>
              </a:rPr>
              <a:t>Ｔｅｌ</a:t>
            </a:r>
            <a:r>
              <a:rPr lang="en-US" altLang="ja-JP" sz="2400" b="1" dirty="0">
                <a:solidFill>
                  <a:srgbClr val="C00000"/>
                </a:solidFill>
              </a:rPr>
              <a:t>.</a:t>
            </a:r>
            <a:r>
              <a:rPr lang="ja-JP" altLang="en-US" sz="2400" b="1" dirty="0">
                <a:solidFill>
                  <a:srgbClr val="C00000"/>
                </a:solidFill>
              </a:rPr>
              <a:t> </a:t>
            </a:r>
            <a:r>
              <a:rPr lang="en-US" altLang="ja-JP" sz="2400" b="1" dirty="0">
                <a:solidFill>
                  <a:srgbClr val="C00000"/>
                </a:solidFill>
                <a:latin typeface="+mj-ea"/>
                <a:ea typeface="+mj-ea"/>
              </a:rPr>
              <a:t>096-354-3848</a:t>
            </a:r>
            <a:endParaRPr lang="ja-JP" altLang="en-US" sz="2400" b="1" dirty="0">
              <a:solidFill>
                <a:srgbClr val="C00000"/>
              </a:solidFill>
              <a:latin typeface="+mj-ea"/>
              <a:ea typeface="+mj-ea"/>
            </a:endParaRPr>
          </a:p>
        </p:txBody>
      </p:sp>
      <p:sp>
        <p:nvSpPr>
          <p:cNvPr id="14" name="テキスト ボックス 13"/>
          <p:cNvSpPr txBox="1"/>
          <p:nvPr/>
        </p:nvSpPr>
        <p:spPr>
          <a:xfrm>
            <a:off x="2220107" y="2725560"/>
            <a:ext cx="3947276" cy="248530"/>
          </a:xfrm>
          <a:prstGeom prst="rect">
            <a:avLst/>
          </a:prstGeom>
          <a:noFill/>
        </p:spPr>
        <p:txBody>
          <a:bodyPr wrap="square" rtlCol="0">
            <a:spAutoFit/>
          </a:bodyPr>
          <a:lstStyle/>
          <a:p>
            <a:pPr algn="dist"/>
            <a:r>
              <a:rPr lang="en-US" altLang="ja-JP" sz="1015" dirty="0">
                <a:solidFill>
                  <a:srgbClr val="C00000"/>
                </a:solidFill>
              </a:rPr>
              <a:t>※</a:t>
            </a:r>
            <a:r>
              <a:rPr lang="ja-JP" altLang="en-US" sz="1015" u="sng" dirty="0">
                <a:solidFill>
                  <a:srgbClr val="C00000"/>
                </a:solidFill>
              </a:rPr>
              <a:t>医師については令和６（</a:t>
            </a:r>
            <a:r>
              <a:rPr lang="en-US" altLang="ja-JP" sz="1015" u="sng" dirty="0">
                <a:solidFill>
                  <a:srgbClr val="C00000"/>
                </a:solidFill>
              </a:rPr>
              <a:t>2024</a:t>
            </a:r>
            <a:r>
              <a:rPr lang="ja-JP" altLang="en-US" sz="1015" u="sng" dirty="0">
                <a:solidFill>
                  <a:srgbClr val="C00000"/>
                </a:solidFill>
              </a:rPr>
              <a:t>）年４月から適用予定</a:t>
            </a:r>
            <a:r>
              <a:rPr lang="ja-JP" altLang="en-US" sz="1015" dirty="0">
                <a:solidFill>
                  <a:srgbClr val="C00000"/>
                </a:solidFill>
              </a:rPr>
              <a:t>です。</a:t>
            </a:r>
          </a:p>
        </p:txBody>
      </p:sp>
      <p:sp>
        <p:nvSpPr>
          <p:cNvPr id="2" name="テキスト ボックス 1"/>
          <p:cNvSpPr txBox="1"/>
          <p:nvPr/>
        </p:nvSpPr>
        <p:spPr>
          <a:xfrm>
            <a:off x="2907622" y="5994634"/>
            <a:ext cx="3259762" cy="253916"/>
          </a:xfrm>
          <a:prstGeom prst="rect">
            <a:avLst/>
          </a:prstGeom>
          <a:noFill/>
        </p:spPr>
        <p:txBody>
          <a:bodyPr wrap="square" rtlCol="0">
            <a:spAutoFit/>
          </a:bodyPr>
          <a:lstStyle/>
          <a:p>
            <a:r>
              <a:rPr lang="ja-JP" altLang="en-US" sz="1050" dirty="0">
                <a:solidFill>
                  <a:srgbClr val="C00000"/>
                </a:solidFill>
              </a:rPr>
              <a:t>熊本市中央区花畑町</a:t>
            </a:r>
            <a:r>
              <a:rPr lang="en-US" altLang="ja-JP" sz="1050" dirty="0">
                <a:solidFill>
                  <a:srgbClr val="C00000"/>
                </a:solidFill>
              </a:rPr>
              <a:t>1-13</a:t>
            </a:r>
            <a:r>
              <a:rPr lang="ja-JP" altLang="en-US" sz="1050" dirty="0">
                <a:solidFill>
                  <a:srgbClr val="C00000"/>
                </a:solidFill>
              </a:rPr>
              <a:t>（熊本県医師会館５Ｆ）</a:t>
            </a:r>
          </a:p>
        </p:txBody>
      </p:sp>
      <p:sp>
        <p:nvSpPr>
          <p:cNvPr id="3" name="テキスト ボックス 2"/>
          <p:cNvSpPr txBox="1"/>
          <p:nvPr/>
        </p:nvSpPr>
        <p:spPr>
          <a:xfrm>
            <a:off x="2911081" y="6181938"/>
            <a:ext cx="3759161" cy="253916"/>
          </a:xfrm>
          <a:prstGeom prst="rect">
            <a:avLst/>
          </a:prstGeom>
          <a:noFill/>
        </p:spPr>
        <p:txBody>
          <a:bodyPr wrap="square" rtlCol="0">
            <a:spAutoFit/>
          </a:bodyPr>
          <a:lstStyle/>
          <a:p>
            <a:r>
              <a:rPr lang="ja-JP" altLang="en-US" sz="1050" dirty="0">
                <a:solidFill>
                  <a:srgbClr val="C00000"/>
                </a:solidFill>
              </a:rPr>
              <a:t>ホームページ　</a:t>
            </a:r>
            <a:r>
              <a:rPr lang="en-US" altLang="ja-JP" sz="1050" dirty="0">
                <a:solidFill>
                  <a:srgbClr val="C00000"/>
                </a:solidFill>
              </a:rPr>
              <a:t>http://iryoukinmu-kksc-kumamoto.com</a:t>
            </a:r>
            <a:endParaRPr lang="ja-JP" altLang="en-US" sz="1050" dirty="0">
              <a:solidFill>
                <a:srgbClr val="C00000"/>
              </a:solidFill>
            </a:endParaRPr>
          </a:p>
        </p:txBody>
      </p:sp>
      <p:sp>
        <p:nvSpPr>
          <p:cNvPr id="6" name="吹き出し: 角を丸めた四角形 5">
            <a:extLst>
              <a:ext uri="{FF2B5EF4-FFF2-40B4-BE49-F238E27FC236}">
                <a16:creationId xmlns:a16="http://schemas.microsoft.com/office/drawing/2014/main" id="{08305F11-7981-4033-B575-004B975E545F}"/>
              </a:ext>
            </a:extLst>
          </p:cNvPr>
          <p:cNvSpPr/>
          <p:nvPr/>
        </p:nvSpPr>
        <p:spPr>
          <a:xfrm>
            <a:off x="6858316" y="3185473"/>
            <a:ext cx="1748972" cy="459486"/>
          </a:xfrm>
          <a:prstGeom prst="wedgeRoundRectCallout">
            <a:avLst>
              <a:gd name="adj1" fmla="val -73766"/>
              <a:gd name="adj2" fmla="val -21862"/>
              <a:gd name="adj3" fmla="val 16667"/>
            </a:avLst>
          </a:prstGeom>
          <a:solidFill>
            <a:schemeClr val="tx2">
              <a:lumMod val="10000"/>
              <a:lumOff val="9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rgbClr val="C00000"/>
                </a:solidFill>
              </a:rPr>
              <a:t>新型コロナ対応関係</a:t>
            </a:r>
            <a:endParaRPr lang="en-US" altLang="ja-JP" sz="1050" dirty="0">
              <a:solidFill>
                <a:srgbClr val="C00000"/>
              </a:solidFill>
            </a:endParaRPr>
          </a:p>
          <a:p>
            <a:pPr algn="ctr"/>
            <a:r>
              <a:rPr lang="ja-JP" altLang="en-US" sz="1050" dirty="0">
                <a:solidFill>
                  <a:srgbClr val="C00000"/>
                </a:solidFill>
              </a:rPr>
              <a:t>での労務管理問題も！</a:t>
            </a:r>
          </a:p>
        </p:txBody>
      </p:sp>
      <p:sp>
        <p:nvSpPr>
          <p:cNvPr id="17"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35</a:t>
            </a:fld>
            <a:endParaRPr kumimoji="1" lang="ja-JP" altLang="en-US" dirty="0"/>
          </a:p>
        </p:txBody>
      </p:sp>
    </p:spTree>
    <p:extLst>
      <p:ext uri="{BB962C8B-B14F-4D97-AF65-F5344CB8AC3E}">
        <p14:creationId xmlns:p14="http://schemas.microsoft.com/office/powerpoint/2010/main" val="31182475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4</a:t>
            </a:fld>
            <a:endParaRPr kumimoji="1" lang="ja-JP" altLang="en-US" dirty="0"/>
          </a:p>
        </p:txBody>
      </p:sp>
      <p:sp>
        <p:nvSpPr>
          <p:cNvPr id="3" name="テキスト ボックス 2">
            <a:extLst>
              <a:ext uri="{FF2B5EF4-FFF2-40B4-BE49-F238E27FC236}">
                <a16:creationId xmlns:a16="http://schemas.microsoft.com/office/drawing/2014/main" id="{7AE0FFC2-9796-41FB-B6B9-C0BF0205033D}"/>
              </a:ext>
            </a:extLst>
          </p:cNvPr>
          <p:cNvSpPr txBox="1"/>
          <p:nvPr/>
        </p:nvSpPr>
        <p:spPr>
          <a:xfrm>
            <a:off x="106619" y="334325"/>
            <a:ext cx="8980232" cy="49013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sz="2585" dirty="0" smtClean="0">
                <a:latin typeface="HGP創英角ｺﾞｼｯｸUB" panose="020B0900000000000000" pitchFamily="50" charset="-128"/>
                <a:ea typeface="HGP創英角ｺﾞｼｯｸUB" panose="020B0900000000000000" pitchFamily="50" charset="-128"/>
              </a:rPr>
              <a:t>働き方</a:t>
            </a:r>
            <a:r>
              <a:rPr lang="ja-JP" altLang="en-US" sz="2585" dirty="0">
                <a:latin typeface="HGP創英角ｺﾞｼｯｸUB" panose="020B0900000000000000" pitchFamily="50" charset="-128"/>
                <a:ea typeface="HGP創英角ｺﾞｼｯｸUB" panose="020B0900000000000000" pitchFamily="50" charset="-128"/>
              </a:rPr>
              <a:t>改革の必要性</a:t>
            </a:r>
          </a:p>
        </p:txBody>
      </p:sp>
      <p:sp>
        <p:nvSpPr>
          <p:cNvPr id="4" name="正方形/長方形 3">
            <a:extLst>
              <a:ext uri="{FF2B5EF4-FFF2-40B4-BE49-F238E27FC236}">
                <a16:creationId xmlns:a16="http://schemas.microsoft.com/office/drawing/2014/main" id="{7867D255-18D1-493E-9870-8940A5320CB9}"/>
              </a:ext>
            </a:extLst>
          </p:cNvPr>
          <p:cNvSpPr/>
          <p:nvPr/>
        </p:nvSpPr>
        <p:spPr>
          <a:xfrm>
            <a:off x="325011" y="904098"/>
            <a:ext cx="8518230" cy="1811811"/>
          </a:xfrm>
          <a:prstGeom prst="rect">
            <a:avLst/>
          </a:prstGeom>
          <a:solidFill>
            <a:schemeClr val="bg1">
              <a:lumMod val="9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831" b="1"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5" name="正方形/長方形 4">
            <a:extLst>
              <a:ext uri="{FF2B5EF4-FFF2-40B4-BE49-F238E27FC236}">
                <a16:creationId xmlns:a16="http://schemas.microsoft.com/office/drawing/2014/main" id="{A5423EE9-7708-4E74-AD36-D0C1A51E8AAC}"/>
              </a:ext>
            </a:extLst>
          </p:cNvPr>
          <p:cNvSpPr/>
          <p:nvPr/>
        </p:nvSpPr>
        <p:spPr>
          <a:xfrm>
            <a:off x="339566" y="2747705"/>
            <a:ext cx="8518230" cy="3386642"/>
          </a:xfrm>
          <a:prstGeom prst="rect">
            <a:avLst/>
          </a:prstGeom>
          <a:solidFill>
            <a:schemeClr val="bg1">
              <a:lumMod val="95000"/>
            </a:schemeClr>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108" dirty="0">
              <a:solidFill>
                <a:schemeClr val="tx1"/>
              </a:solidFill>
            </a:endParaRPr>
          </a:p>
          <a:p>
            <a:endParaRPr lang="en-US" altLang="ja-JP" sz="1108" dirty="0">
              <a:solidFill>
                <a:schemeClr val="tx1"/>
              </a:solidFill>
            </a:endParaRPr>
          </a:p>
          <a:p>
            <a:endParaRPr lang="en-US" altLang="ja-JP" sz="1108" dirty="0">
              <a:solidFill>
                <a:schemeClr val="tx1"/>
              </a:solidFill>
            </a:endParaRPr>
          </a:p>
          <a:p>
            <a:endParaRPr lang="en-US" altLang="ja-JP" sz="1108" dirty="0">
              <a:solidFill>
                <a:schemeClr val="tx1"/>
              </a:solidFill>
            </a:endParaRPr>
          </a:p>
          <a:p>
            <a:endParaRPr lang="en-US" altLang="ja-JP" sz="1108" dirty="0">
              <a:solidFill>
                <a:schemeClr val="tx1"/>
              </a:solidFill>
            </a:endParaRPr>
          </a:p>
          <a:p>
            <a:endParaRPr lang="en-US" altLang="ja-JP" sz="1108" dirty="0">
              <a:solidFill>
                <a:schemeClr val="tx1"/>
              </a:solidFill>
            </a:endParaRPr>
          </a:p>
          <a:p>
            <a:r>
              <a:rPr lang="ja-JP" altLang="en-US" sz="1477" dirty="0">
                <a:solidFill>
                  <a:schemeClr val="tx1"/>
                </a:solidFill>
              </a:rPr>
              <a:t>　　</a:t>
            </a:r>
            <a:endParaRPr lang="ja-JP" altLang="en-US" sz="2031" b="1" dirty="0">
              <a:solidFill>
                <a:schemeClr val="accent5">
                  <a:lumMod val="75000"/>
                </a:schemeClr>
              </a:solidFill>
              <a:latin typeface="HGP創英角ｺﾞｼｯｸUB" panose="020B0900000000000000" pitchFamily="50" charset="-128"/>
              <a:ea typeface="HGP創英角ｺﾞｼｯｸUB" panose="020B0900000000000000" pitchFamily="50" charset="-128"/>
            </a:endParaRPr>
          </a:p>
        </p:txBody>
      </p:sp>
      <p:sp>
        <p:nvSpPr>
          <p:cNvPr id="11" name="テキスト ボックス 10">
            <a:extLst>
              <a:ext uri="{FF2B5EF4-FFF2-40B4-BE49-F238E27FC236}">
                <a16:creationId xmlns:a16="http://schemas.microsoft.com/office/drawing/2014/main" id="{65DE4704-BA98-4B35-85FC-54215182C1C1}"/>
              </a:ext>
            </a:extLst>
          </p:cNvPr>
          <p:cNvSpPr txBox="1"/>
          <p:nvPr/>
        </p:nvSpPr>
        <p:spPr>
          <a:xfrm>
            <a:off x="602251" y="3341215"/>
            <a:ext cx="4888590" cy="660437"/>
          </a:xfrm>
          <a:prstGeom prst="rect">
            <a:avLst/>
          </a:prstGeom>
          <a:noFill/>
        </p:spPr>
        <p:txBody>
          <a:bodyPr wrap="square">
            <a:spAutoFit/>
          </a:bodyPr>
          <a:lstStyle/>
          <a:p>
            <a:r>
              <a:rPr lang="ja-JP" altLang="en-US" sz="1846" b="1" dirty="0"/>
              <a:t>・労働力人口（働き手）が少ない社会で</a:t>
            </a:r>
            <a:endParaRPr lang="en-US" altLang="ja-JP" sz="1846" b="1" dirty="0"/>
          </a:p>
          <a:p>
            <a:r>
              <a:rPr lang="ja-JP" altLang="en-US" sz="1846" b="1" dirty="0"/>
              <a:t>　　社会を維持するためには・・・</a:t>
            </a:r>
            <a:endParaRPr lang="en-US" altLang="ja-JP" sz="1846" b="1" dirty="0"/>
          </a:p>
        </p:txBody>
      </p:sp>
      <p:sp>
        <p:nvSpPr>
          <p:cNvPr id="14" name="テキスト ボックス 13">
            <a:extLst>
              <a:ext uri="{FF2B5EF4-FFF2-40B4-BE49-F238E27FC236}">
                <a16:creationId xmlns:a16="http://schemas.microsoft.com/office/drawing/2014/main" id="{9DFB873F-2513-4BD4-96DB-D019AA8DBC11}"/>
              </a:ext>
            </a:extLst>
          </p:cNvPr>
          <p:cNvSpPr txBox="1"/>
          <p:nvPr/>
        </p:nvSpPr>
        <p:spPr>
          <a:xfrm>
            <a:off x="422026" y="2835522"/>
            <a:ext cx="4597914" cy="433196"/>
          </a:xfrm>
          <a:prstGeom prst="rect">
            <a:avLst/>
          </a:prstGeom>
          <a:noFill/>
        </p:spPr>
        <p:txBody>
          <a:bodyPr wrap="square">
            <a:spAutoFit/>
          </a:bodyPr>
          <a:lstStyle/>
          <a:p>
            <a:r>
              <a:rPr lang="ja-JP" altLang="en-US" sz="2215" dirty="0">
                <a:latin typeface="HGP創英角ｺﾞｼｯｸUB" panose="020B0900000000000000" pitchFamily="50" charset="-128"/>
                <a:ea typeface="HGP創英角ｺﾞｼｯｸUB" panose="020B0900000000000000" pitchFamily="50" charset="-128"/>
              </a:rPr>
              <a:t>なぜ「働き方改革」が必要なのか？</a:t>
            </a:r>
          </a:p>
        </p:txBody>
      </p:sp>
      <p:sp>
        <p:nvSpPr>
          <p:cNvPr id="12" name="矢印: 下 11">
            <a:extLst>
              <a:ext uri="{FF2B5EF4-FFF2-40B4-BE49-F238E27FC236}">
                <a16:creationId xmlns:a16="http://schemas.microsoft.com/office/drawing/2014/main" id="{DA6742A3-6374-4EE8-BCF7-F69D706CBF2B}"/>
              </a:ext>
            </a:extLst>
          </p:cNvPr>
          <p:cNvSpPr/>
          <p:nvPr/>
        </p:nvSpPr>
        <p:spPr>
          <a:xfrm>
            <a:off x="2381140" y="4039071"/>
            <a:ext cx="764098" cy="347273"/>
          </a:xfrm>
          <a:prstGeom prst="downArrow">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5" name="テキスト ボックス 14">
            <a:extLst>
              <a:ext uri="{FF2B5EF4-FFF2-40B4-BE49-F238E27FC236}">
                <a16:creationId xmlns:a16="http://schemas.microsoft.com/office/drawing/2014/main" id="{FE56DA64-19B9-4CFF-8315-2ED430B07F84}"/>
              </a:ext>
            </a:extLst>
          </p:cNvPr>
          <p:cNvSpPr txBox="1"/>
          <p:nvPr/>
        </p:nvSpPr>
        <p:spPr>
          <a:xfrm>
            <a:off x="602251" y="4450243"/>
            <a:ext cx="4888590" cy="376385"/>
          </a:xfrm>
          <a:prstGeom prst="rect">
            <a:avLst/>
          </a:prstGeom>
          <a:noFill/>
        </p:spPr>
        <p:txBody>
          <a:bodyPr wrap="square">
            <a:spAutoFit/>
          </a:bodyPr>
          <a:lstStyle/>
          <a:p>
            <a:r>
              <a:rPr lang="ja-JP" altLang="en-US" sz="1846" b="1" dirty="0"/>
              <a:t>・女性・高齢者等の活躍が必要</a:t>
            </a:r>
            <a:endParaRPr lang="en-US" altLang="ja-JP" sz="1846" b="1" dirty="0"/>
          </a:p>
        </p:txBody>
      </p:sp>
      <p:sp>
        <p:nvSpPr>
          <p:cNvPr id="16" name="矢印: 下 15">
            <a:extLst>
              <a:ext uri="{FF2B5EF4-FFF2-40B4-BE49-F238E27FC236}">
                <a16:creationId xmlns:a16="http://schemas.microsoft.com/office/drawing/2014/main" id="{15036490-93AE-43E6-8F0B-F5E2468E4128}"/>
              </a:ext>
            </a:extLst>
          </p:cNvPr>
          <p:cNvSpPr/>
          <p:nvPr/>
        </p:nvSpPr>
        <p:spPr>
          <a:xfrm>
            <a:off x="2381140" y="4808858"/>
            <a:ext cx="764098" cy="347273"/>
          </a:xfrm>
          <a:prstGeom prst="downArrow">
            <a:avLst/>
          </a:prstGeom>
          <a:solidFill>
            <a:schemeClr val="accent1">
              <a:lumMod val="20000"/>
              <a:lumOff val="8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p>
        </p:txBody>
      </p:sp>
      <p:sp>
        <p:nvSpPr>
          <p:cNvPr id="17" name="テキスト ボックス 16">
            <a:extLst>
              <a:ext uri="{FF2B5EF4-FFF2-40B4-BE49-F238E27FC236}">
                <a16:creationId xmlns:a16="http://schemas.microsoft.com/office/drawing/2014/main" id="{16D79F28-9FCA-446B-97E7-68F52D0CCE8E}"/>
              </a:ext>
            </a:extLst>
          </p:cNvPr>
          <p:cNvSpPr txBox="1"/>
          <p:nvPr/>
        </p:nvSpPr>
        <p:spPr>
          <a:xfrm>
            <a:off x="602251" y="5196811"/>
            <a:ext cx="4888590" cy="944489"/>
          </a:xfrm>
          <a:prstGeom prst="rect">
            <a:avLst/>
          </a:prstGeom>
          <a:noFill/>
        </p:spPr>
        <p:txBody>
          <a:bodyPr wrap="square">
            <a:spAutoFit/>
          </a:bodyPr>
          <a:lstStyle/>
          <a:p>
            <a:r>
              <a:rPr lang="ja-JP" altLang="en-US" sz="1846" b="1" dirty="0"/>
              <a:t>・制約要因をなくそう！</a:t>
            </a:r>
            <a:endParaRPr lang="en-US" altLang="ja-JP" sz="1846" b="1" dirty="0"/>
          </a:p>
          <a:p>
            <a:r>
              <a:rPr lang="ja-JP" altLang="en-US" sz="1846" b="1" dirty="0"/>
              <a:t>　－正社員の長時間かつ硬直的な労働時間</a:t>
            </a:r>
            <a:endParaRPr lang="en-US" altLang="ja-JP" sz="1846" b="1" dirty="0"/>
          </a:p>
          <a:p>
            <a:r>
              <a:rPr lang="ja-JP" altLang="en-US" sz="1846" b="1" dirty="0"/>
              <a:t>　－非正規の低賃金と不安定な雇用</a:t>
            </a:r>
            <a:endParaRPr lang="en-US" altLang="ja-JP" sz="1846" b="1" dirty="0"/>
          </a:p>
        </p:txBody>
      </p:sp>
      <p:sp>
        <p:nvSpPr>
          <p:cNvPr id="18" name="楕円 17">
            <a:extLst>
              <a:ext uri="{FF2B5EF4-FFF2-40B4-BE49-F238E27FC236}">
                <a16:creationId xmlns:a16="http://schemas.microsoft.com/office/drawing/2014/main" id="{7B729BC6-F88D-4F4C-BEBC-584B07FF44E1}"/>
              </a:ext>
            </a:extLst>
          </p:cNvPr>
          <p:cNvSpPr/>
          <p:nvPr/>
        </p:nvSpPr>
        <p:spPr>
          <a:xfrm>
            <a:off x="5508196" y="4560293"/>
            <a:ext cx="2834686" cy="7411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585" b="1" dirty="0"/>
              <a:t>働き方改革</a:t>
            </a:r>
          </a:p>
        </p:txBody>
      </p:sp>
      <p:sp>
        <p:nvSpPr>
          <p:cNvPr id="20" name="テキスト ボックス 19">
            <a:extLst>
              <a:ext uri="{FF2B5EF4-FFF2-40B4-BE49-F238E27FC236}">
                <a16:creationId xmlns:a16="http://schemas.microsoft.com/office/drawing/2014/main" id="{D4FAFDEC-4415-4819-A6C4-D0865ABD22E8}"/>
              </a:ext>
            </a:extLst>
          </p:cNvPr>
          <p:cNvSpPr txBox="1"/>
          <p:nvPr/>
        </p:nvSpPr>
        <p:spPr>
          <a:xfrm>
            <a:off x="422026" y="962836"/>
            <a:ext cx="2738454" cy="433196"/>
          </a:xfrm>
          <a:prstGeom prst="rect">
            <a:avLst/>
          </a:prstGeom>
          <a:noFill/>
        </p:spPr>
        <p:txBody>
          <a:bodyPr wrap="square">
            <a:spAutoFit/>
          </a:bodyPr>
          <a:lstStyle/>
          <a:p>
            <a:r>
              <a:rPr lang="ja-JP" altLang="en-US" sz="2215" dirty="0">
                <a:latin typeface="HGP創英角ｺﾞｼｯｸUB" panose="020B0900000000000000" pitchFamily="50" charset="-128"/>
                <a:ea typeface="HGP創英角ｺﾞｼｯｸUB" panose="020B0900000000000000" pitchFamily="50" charset="-128"/>
              </a:rPr>
              <a:t>「働き方改革」とは？</a:t>
            </a:r>
            <a:endParaRPr lang="en-US" altLang="ja-JP" sz="2215" dirty="0">
              <a:latin typeface="HGP創英角ｺﾞｼｯｸUB" panose="020B0900000000000000" pitchFamily="50" charset="-128"/>
              <a:ea typeface="HGP創英角ｺﾞｼｯｸUB" panose="020B0900000000000000" pitchFamily="50" charset="-128"/>
            </a:endParaRPr>
          </a:p>
        </p:txBody>
      </p:sp>
      <p:sp>
        <p:nvSpPr>
          <p:cNvPr id="21" name="テキスト ボックス 20">
            <a:extLst>
              <a:ext uri="{FF2B5EF4-FFF2-40B4-BE49-F238E27FC236}">
                <a16:creationId xmlns:a16="http://schemas.microsoft.com/office/drawing/2014/main" id="{72E3A2CF-441E-46FE-9827-18DA7912FCC3}"/>
              </a:ext>
            </a:extLst>
          </p:cNvPr>
          <p:cNvSpPr txBox="1"/>
          <p:nvPr/>
        </p:nvSpPr>
        <p:spPr>
          <a:xfrm>
            <a:off x="590625" y="1403281"/>
            <a:ext cx="7962750" cy="1228541"/>
          </a:xfrm>
          <a:prstGeom prst="rect">
            <a:avLst/>
          </a:prstGeom>
          <a:noFill/>
        </p:spPr>
        <p:txBody>
          <a:bodyPr wrap="square">
            <a:spAutoFit/>
          </a:bodyPr>
          <a:lstStyle/>
          <a:p>
            <a:r>
              <a:rPr lang="ja-JP" altLang="en-US" sz="1846" b="1" dirty="0"/>
              <a:t>・働き方改革は、働く方々が、個々の事情に応じた多様で柔軟な働き方を、</a:t>
            </a:r>
            <a:endParaRPr lang="en-US" altLang="ja-JP" sz="1846" b="1" dirty="0"/>
          </a:p>
          <a:p>
            <a:r>
              <a:rPr lang="ja-JP" altLang="en-US" sz="1846" b="1" dirty="0"/>
              <a:t>　自分で「選択」できるようにするための改革です。</a:t>
            </a:r>
            <a:endParaRPr lang="en-US" altLang="ja-JP" sz="1846" b="1" dirty="0"/>
          </a:p>
          <a:p>
            <a:r>
              <a:rPr lang="ja-JP" altLang="en-US" sz="1846" b="1" dirty="0"/>
              <a:t>・上記を通じて、成長と分配の好循環を構築し、働く一人ひとりが、より</a:t>
            </a:r>
            <a:endParaRPr lang="en-US" altLang="ja-JP" sz="1846" b="1" dirty="0"/>
          </a:p>
          <a:p>
            <a:r>
              <a:rPr lang="ja-JP" altLang="en-US" sz="1846" b="1" dirty="0"/>
              <a:t>　良い将来の展望を持てるようにすることを目指します。</a:t>
            </a:r>
            <a:endParaRPr lang="en-US" altLang="ja-JP" sz="1846" b="1" dirty="0"/>
          </a:p>
        </p:txBody>
      </p:sp>
      <p:sp>
        <p:nvSpPr>
          <p:cNvPr id="22" name="テキスト ボックス 21">
            <a:extLst>
              <a:ext uri="{FF2B5EF4-FFF2-40B4-BE49-F238E27FC236}">
                <a16:creationId xmlns:a16="http://schemas.microsoft.com/office/drawing/2014/main" id="{215FFF0E-B526-434D-9FAD-11125BE70104}"/>
              </a:ext>
            </a:extLst>
          </p:cNvPr>
          <p:cNvSpPr txBox="1"/>
          <p:nvPr/>
        </p:nvSpPr>
        <p:spPr>
          <a:xfrm>
            <a:off x="210790" y="6175026"/>
            <a:ext cx="8867945" cy="433324"/>
          </a:xfrm>
          <a:prstGeom prst="rect">
            <a:avLst/>
          </a:prstGeom>
          <a:noFill/>
        </p:spPr>
        <p:txBody>
          <a:bodyPr wrap="square" rtlCol="0">
            <a:spAutoFit/>
          </a:bodyPr>
          <a:lstStyle/>
          <a:p>
            <a:r>
              <a:rPr lang="ja-JP" altLang="en-US" sz="1108" dirty="0"/>
              <a:t>「厚生労働省パンフレット　働き方改革～一応総活躍社会の実現に向けて（平成３０年４月）」及び「令和２年度医療勤務環境改善　</a:t>
            </a:r>
            <a:endParaRPr lang="en-US" altLang="ja-JP" sz="1108" dirty="0"/>
          </a:p>
          <a:p>
            <a:r>
              <a:rPr lang="ja-JP" altLang="en-US" sz="1108" dirty="0"/>
              <a:t>　マネジメントシステムの普及促進等事業　医療機関の働き方改革セミナー　</a:t>
            </a:r>
            <a:r>
              <a:rPr lang="zh-TW" altLang="en-US" sz="1108" dirty="0">
                <a:latin typeface="游ゴシック" panose="020B0400000000000000" pitchFamily="50" charset="-128"/>
                <a:ea typeface="游ゴシック" panose="020B0400000000000000" pitchFamily="50" charset="-128"/>
              </a:rPr>
              <a:t>厚生労働省</a:t>
            </a:r>
            <a:r>
              <a:rPr lang="ja-JP" altLang="en-US" sz="1108" dirty="0">
                <a:latin typeface="游ゴシック" panose="020B0400000000000000" pitchFamily="50" charset="-128"/>
                <a:ea typeface="游ゴシック" panose="020B0400000000000000" pitchFamily="50" charset="-128"/>
              </a:rPr>
              <a:t>　</a:t>
            </a:r>
            <a:r>
              <a:rPr lang="zh-TW" altLang="en-US" sz="1108" dirty="0">
                <a:latin typeface="游ゴシック" panose="020B0400000000000000" pitchFamily="50" charset="-128"/>
                <a:ea typeface="游ゴシック" panose="020B0400000000000000" pitchFamily="50" charset="-128"/>
              </a:rPr>
              <a:t>講演資料</a:t>
            </a:r>
            <a:r>
              <a:rPr lang="ja-JP" altLang="en-US" sz="1108" dirty="0"/>
              <a:t>（令和２年１０月）」より</a:t>
            </a:r>
            <a:r>
              <a:rPr lang="en-US" altLang="ja-JP" sz="1108" dirty="0">
                <a:latin typeface="游ゴシック" panose="020B0400000000000000" pitchFamily="50" charset="-128"/>
                <a:ea typeface="游ゴシック" panose="020B0400000000000000" pitchFamily="50" charset="-128"/>
              </a:rPr>
              <a:t>JMAR</a:t>
            </a:r>
            <a:r>
              <a:rPr lang="ja-JP" altLang="en-US" sz="1108" dirty="0"/>
              <a:t>編集</a:t>
            </a:r>
          </a:p>
        </p:txBody>
      </p:sp>
      <p:sp>
        <p:nvSpPr>
          <p:cNvPr id="19" name="テキスト ボックス 18"/>
          <p:cNvSpPr txBox="1"/>
          <p:nvPr/>
        </p:nvSpPr>
        <p:spPr>
          <a:xfrm>
            <a:off x="7740352" y="56818"/>
            <a:ext cx="1317182" cy="276999"/>
          </a:xfrm>
          <a:prstGeom prst="rect">
            <a:avLst/>
          </a:prstGeom>
          <a:solidFill>
            <a:schemeClr val="bg1"/>
          </a:solidFill>
          <a:ln>
            <a:solidFill>
              <a:schemeClr val="tx1"/>
            </a:solidFill>
          </a:ln>
        </p:spPr>
        <p:txBody>
          <a:bodyPr wrap="square" rtlCol="0">
            <a:spAutoFit/>
          </a:bodyPr>
          <a:lstStyle/>
          <a:p>
            <a:r>
              <a:rPr lang="ja-JP" altLang="en-US" sz="1200" dirty="0" smtClean="0">
                <a:latin typeface="ＭＳ ゴシック" panose="020B0609070205080204" pitchFamily="49" charset="-128"/>
                <a:ea typeface="ＭＳ ゴシック" panose="020B0609070205080204" pitchFamily="49" charset="-128"/>
              </a:rPr>
              <a:t>厚労省作成資料</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22995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7AE0FFC2-9796-41FB-B6B9-C0BF0205033D}"/>
              </a:ext>
            </a:extLst>
          </p:cNvPr>
          <p:cNvSpPr txBox="1"/>
          <p:nvPr/>
        </p:nvSpPr>
        <p:spPr>
          <a:xfrm>
            <a:off x="62194" y="334325"/>
            <a:ext cx="9018131" cy="49013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sz="2585" dirty="0" smtClean="0">
                <a:latin typeface="HGP創英角ｺﾞｼｯｸUB" panose="020B0900000000000000" pitchFamily="50" charset="-128"/>
                <a:ea typeface="HGP創英角ｺﾞｼｯｸUB" panose="020B0900000000000000" pitchFamily="50" charset="-128"/>
              </a:rPr>
              <a:t>働き方</a:t>
            </a:r>
            <a:r>
              <a:rPr lang="ja-JP" altLang="en-US" sz="2585" dirty="0">
                <a:latin typeface="HGP創英角ｺﾞｼｯｸUB" panose="020B0900000000000000" pitchFamily="50" charset="-128"/>
                <a:ea typeface="HGP創英角ｺﾞｼｯｸUB" panose="020B0900000000000000" pitchFamily="50" charset="-128"/>
              </a:rPr>
              <a:t>改革関連法の概要</a:t>
            </a:r>
          </a:p>
        </p:txBody>
      </p:sp>
      <p:sp>
        <p:nvSpPr>
          <p:cNvPr id="4" name="テキスト ボックス 3">
            <a:extLst>
              <a:ext uri="{FF2B5EF4-FFF2-40B4-BE49-F238E27FC236}">
                <a16:creationId xmlns:a16="http://schemas.microsoft.com/office/drawing/2014/main" id="{6B29324A-C66D-44FC-A94F-1F7126F7A9CC}"/>
              </a:ext>
            </a:extLst>
          </p:cNvPr>
          <p:cNvSpPr txBox="1"/>
          <p:nvPr/>
        </p:nvSpPr>
        <p:spPr>
          <a:xfrm>
            <a:off x="1710335" y="6201510"/>
            <a:ext cx="7600997" cy="262829"/>
          </a:xfrm>
          <a:prstGeom prst="rect">
            <a:avLst/>
          </a:prstGeom>
          <a:noFill/>
        </p:spPr>
        <p:txBody>
          <a:bodyPr wrap="square" rtlCol="0">
            <a:spAutoFit/>
          </a:bodyPr>
          <a:lstStyle/>
          <a:p>
            <a:r>
              <a:rPr lang="ja-JP" altLang="en-US" sz="1108" dirty="0"/>
              <a:t>「働き方改革を推進するための関係法律の整備に関する法律（平成</a:t>
            </a:r>
            <a:r>
              <a:rPr lang="en-US" altLang="ja-JP" sz="1108" dirty="0"/>
              <a:t>30</a:t>
            </a:r>
            <a:r>
              <a:rPr lang="ja-JP" altLang="en-US" sz="1108" dirty="0"/>
              <a:t>年法律第７１号）の概要」より</a:t>
            </a:r>
            <a:r>
              <a:rPr lang="en-US" altLang="ja-JP" sz="1108" dirty="0"/>
              <a:t>JMAR</a:t>
            </a:r>
            <a:r>
              <a:rPr lang="ja-JP" altLang="en-US" sz="1108" dirty="0"/>
              <a:t>編集</a:t>
            </a:r>
          </a:p>
        </p:txBody>
      </p:sp>
      <p:sp>
        <p:nvSpPr>
          <p:cNvPr id="2" name="正方形/長方形 1">
            <a:extLst>
              <a:ext uri="{FF2B5EF4-FFF2-40B4-BE49-F238E27FC236}">
                <a16:creationId xmlns:a16="http://schemas.microsoft.com/office/drawing/2014/main" id="{13AC793A-48D2-44C3-A265-D0C75CD08FAD}"/>
              </a:ext>
            </a:extLst>
          </p:cNvPr>
          <p:cNvSpPr/>
          <p:nvPr/>
        </p:nvSpPr>
        <p:spPr>
          <a:xfrm>
            <a:off x="444243" y="921250"/>
            <a:ext cx="8200724" cy="84198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5" name="テキスト ボックス 4">
            <a:extLst>
              <a:ext uri="{FF2B5EF4-FFF2-40B4-BE49-F238E27FC236}">
                <a16:creationId xmlns:a16="http://schemas.microsoft.com/office/drawing/2014/main" id="{6928F2E9-0FE6-4086-B602-2233B16061BB}"/>
              </a:ext>
            </a:extLst>
          </p:cNvPr>
          <p:cNvSpPr txBox="1"/>
          <p:nvPr/>
        </p:nvSpPr>
        <p:spPr>
          <a:xfrm>
            <a:off x="613057" y="949984"/>
            <a:ext cx="8156297" cy="774251"/>
          </a:xfrm>
          <a:prstGeom prst="rect">
            <a:avLst/>
          </a:prstGeom>
          <a:noFill/>
        </p:spPr>
        <p:txBody>
          <a:bodyPr wrap="square" rtlCol="0">
            <a:spAutoFit/>
          </a:bodyPr>
          <a:lstStyle/>
          <a:p>
            <a:r>
              <a:rPr lang="ja-JP" altLang="en-US" sz="1477" dirty="0">
                <a:latin typeface="HG丸ｺﾞｼｯｸM-PRO" panose="020F0600000000000000" pitchFamily="50" charset="-128"/>
                <a:ea typeface="HG丸ｺﾞｼｯｸM-PRO" panose="020F0600000000000000" pitchFamily="50" charset="-128"/>
              </a:rPr>
              <a:t>労働者がそれぞれの事情に応じた多様な働き方を選択できる社会を実現する働き方改革を</a:t>
            </a:r>
            <a:endParaRPr lang="en-US" altLang="ja-JP" sz="1477" dirty="0">
              <a:latin typeface="HG丸ｺﾞｼｯｸM-PRO" panose="020F0600000000000000" pitchFamily="50" charset="-128"/>
              <a:ea typeface="HG丸ｺﾞｼｯｸM-PRO" panose="020F0600000000000000" pitchFamily="50" charset="-128"/>
            </a:endParaRPr>
          </a:p>
          <a:p>
            <a:r>
              <a:rPr lang="ja-JP" altLang="en-US" sz="1477" dirty="0">
                <a:latin typeface="HG丸ｺﾞｼｯｸM-PRO" panose="020F0600000000000000" pitchFamily="50" charset="-128"/>
                <a:ea typeface="HG丸ｺﾞｼｯｸM-PRO" panose="020F0600000000000000" pitchFamily="50" charset="-128"/>
              </a:rPr>
              <a:t>総合的に進めるため、「長時間労働の是正、多様で柔軟な働き方の実現」「雇用形態にかか</a:t>
            </a:r>
            <a:endParaRPr lang="en-US" altLang="ja-JP" sz="1477" dirty="0">
              <a:latin typeface="HG丸ｺﾞｼｯｸM-PRO" panose="020F0600000000000000" pitchFamily="50" charset="-128"/>
              <a:ea typeface="HG丸ｺﾞｼｯｸM-PRO" panose="020F0600000000000000" pitchFamily="50" charset="-128"/>
            </a:endParaRPr>
          </a:p>
          <a:p>
            <a:r>
              <a:rPr lang="ja-JP" altLang="en-US" sz="1477" dirty="0">
                <a:latin typeface="HG丸ｺﾞｼｯｸM-PRO" panose="020F0600000000000000" pitchFamily="50" charset="-128"/>
                <a:ea typeface="HG丸ｺﾞｼｯｸM-PRO" panose="020F0600000000000000" pitchFamily="50" charset="-128"/>
              </a:rPr>
              <a:t>わらない公正な待遇の確保」等のための措置を講ずる</a:t>
            </a:r>
            <a:endParaRPr lang="en-US" altLang="ja-JP" sz="1477" dirty="0">
              <a:latin typeface="HG丸ｺﾞｼｯｸM-PRO" panose="020F0600000000000000" pitchFamily="50" charset="-128"/>
              <a:ea typeface="HG丸ｺﾞｼｯｸM-PRO" panose="020F0600000000000000" pitchFamily="50" charset="-128"/>
            </a:endParaRPr>
          </a:p>
        </p:txBody>
      </p:sp>
      <p:sp>
        <p:nvSpPr>
          <p:cNvPr id="6" name="四角形: 角を丸くする 5">
            <a:extLst>
              <a:ext uri="{FF2B5EF4-FFF2-40B4-BE49-F238E27FC236}">
                <a16:creationId xmlns:a16="http://schemas.microsoft.com/office/drawing/2014/main" id="{C2DBC6F2-36E3-4C1A-8935-C1B2BFA06841}"/>
              </a:ext>
            </a:extLst>
          </p:cNvPr>
          <p:cNvSpPr/>
          <p:nvPr/>
        </p:nvSpPr>
        <p:spPr>
          <a:xfrm>
            <a:off x="328741" y="2065102"/>
            <a:ext cx="8440614" cy="2176718"/>
          </a:xfrm>
          <a:prstGeom prst="roundRect">
            <a:avLst>
              <a:gd name="adj" fmla="val 360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30" name="正方形/長方形 29">
            <a:extLst>
              <a:ext uri="{FF2B5EF4-FFF2-40B4-BE49-F238E27FC236}">
                <a16:creationId xmlns:a16="http://schemas.microsoft.com/office/drawing/2014/main" id="{614C1663-70B9-4E6A-86AB-9BD8FD3461D2}"/>
              </a:ext>
            </a:extLst>
          </p:cNvPr>
          <p:cNvSpPr/>
          <p:nvPr/>
        </p:nvSpPr>
        <p:spPr>
          <a:xfrm>
            <a:off x="506438" y="1885111"/>
            <a:ext cx="5126563" cy="35998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tx1"/>
                </a:solidFill>
                <a:latin typeface="HG丸ｺﾞｼｯｸM-PRO" panose="020F0600000000000000" pitchFamily="50" charset="-128"/>
                <a:ea typeface="HG丸ｺﾞｼｯｸM-PRO" panose="020F0600000000000000" pitchFamily="50" charset="-128"/>
              </a:rPr>
              <a:t>長時間労働の是正、多様で柔軟な働き方の実現等</a:t>
            </a:r>
          </a:p>
        </p:txBody>
      </p:sp>
      <p:sp>
        <p:nvSpPr>
          <p:cNvPr id="32" name="四角形: 角を丸くする 31">
            <a:extLst>
              <a:ext uri="{FF2B5EF4-FFF2-40B4-BE49-F238E27FC236}">
                <a16:creationId xmlns:a16="http://schemas.microsoft.com/office/drawing/2014/main" id="{CE67CF65-563F-436B-B8A6-194FB966E8A2}"/>
              </a:ext>
            </a:extLst>
          </p:cNvPr>
          <p:cNvSpPr/>
          <p:nvPr/>
        </p:nvSpPr>
        <p:spPr>
          <a:xfrm>
            <a:off x="328741" y="4519622"/>
            <a:ext cx="8440614" cy="1592513"/>
          </a:xfrm>
          <a:prstGeom prst="roundRect">
            <a:avLst>
              <a:gd name="adj" fmla="val 687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62">
              <a:solidFill>
                <a:schemeClr val="tx1"/>
              </a:solidFill>
            </a:endParaRPr>
          </a:p>
        </p:txBody>
      </p:sp>
      <p:sp>
        <p:nvSpPr>
          <p:cNvPr id="40" name="正方形/長方形 39">
            <a:extLst>
              <a:ext uri="{FF2B5EF4-FFF2-40B4-BE49-F238E27FC236}">
                <a16:creationId xmlns:a16="http://schemas.microsoft.com/office/drawing/2014/main" id="{E1BB268B-E43D-49D3-8D92-B1C8B2966791}"/>
              </a:ext>
            </a:extLst>
          </p:cNvPr>
          <p:cNvSpPr/>
          <p:nvPr/>
        </p:nvSpPr>
        <p:spPr>
          <a:xfrm>
            <a:off x="506437" y="4314686"/>
            <a:ext cx="5126563" cy="3915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62" b="1" dirty="0">
                <a:solidFill>
                  <a:schemeClr val="tx1"/>
                </a:solidFill>
                <a:latin typeface="HG丸ｺﾞｼｯｸM-PRO" panose="020F0600000000000000" pitchFamily="50" charset="-128"/>
                <a:ea typeface="HG丸ｺﾞｼｯｸM-PRO" panose="020F0600000000000000" pitchFamily="50" charset="-128"/>
              </a:rPr>
              <a:t>雇用形態にかかわらない公正な待遇の確保</a:t>
            </a:r>
          </a:p>
        </p:txBody>
      </p:sp>
      <p:sp>
        <p:nvSpPr>
          <p:cNvPr id="7" name="テキスト ボックス 6">
            <a:extLst>
              <a:ext uri="{FF2B5EF4-FFF2-40B4-BE49-F238E27FC236}">
                <a16:creationId xmlns:a16="http://schemas.microsoft.com/office/drawing/2014/main" id="{3AC9E382-CAB8-4EBF-84CA-DCC068A702FB}"/>
              </a:ext>
            </a:extLst>
          </p:cNvPr>
          <p:cNvSpPr txBox="1"/>
          <p:nvPr/>
        </p:nvSpPr>
        <p:spPr>
          <a:xfrm>
            <a:off x="453126" y="2349601"/>
            <a:ext cx="3632726" cy="1882760"/>
          </a:xfrm>
          <a:prstGeom prst="rect">
            <a:avLst/>
          </a:prstGeom>
          <a:noFill/>
        </p:spPr>
        <p:txBody>
          <a:bodyPr wrap="none" rtlCol="0">
            <a:spAutoFit/>
          </a:bodyPr>
          <a:lstStyle/>
          <a:p>
            <a:r>
              <a:rPr lang="ja-JP" altLang="en-US" sz="1662" b="1" dirty="0"/>
              <a:t>１．労働時間に関する制度の見直し</a:t>
            </a:r>
            <a:endParaRPr lang="en-US" altLang="ja-JP" sz="1662" b="1" dirty="0"/>
          </a:p>
          <a:p>
            <a:r>
              <a:rPr lang="ja-JP" altLang="en-US" sz="1662" dirty="0"/>
              <a:t>　　　</a:t>
            </a:r>
            <a:r>
              <a:rPr lang="ja-JP" altLang="en-US" sz="1477" dirty="0"/>
              <a:t>（労働基準法、労働安全衛生法）</a:t>
            </a:r>
            <a:endParaRPr lang="en-US" altLang="ja-JP" sz="1477" dirty="0"/>
          </a:p>
          <a:p>
            <a:r>
              <a:rPr lang="ja-JP" altLang="en-US" sz="1662" dirty="0"/>
              <a:t>（１）時間外労働の上限について</a:t>
            </a:r>
            <a:endParaRPr lang="en-US" altLang="ja-JP" sz="1662" dirty="0"/>
          </a:p>
          <a:p>
            <a:r>
              <a:rPr lang="ja-JP" altLang="en-US" sz="1662" dirty="0"/>
              <a:t>（２）割増賃金率について</a:t>
            </a:r>
            <a:endParaRPr lang="en-US" altLang="ja-JP" sz="1662" dirty="0"/>
          </a:p>
          <a:p>
            <a:r>
              <a:rPr lang="ja-JP" altLang="en-US" sz="1662" dirty="0"/>
              <a:t>（３）年次有給休暇について</a:t>
            </a:r>
            <a:endParaRPr lang="en-US" altLang="ja-JP" sz="1662" dirty="0"/>
          </a:p>
          <a:p>
            <a:r>
              <a:rPr lang="ja-JP" altLang="en-US" sz="1662" dirty="0"/>
              <a:t>（４）高度プロフェッショナル制度の創設</a:t>
            </a:r>
          </a:p>
          <a:p>
            <a:r>
              <a:rPr lang="ja-JP" altLang="en-US" sz="1662" dirty="0"/>
              <a:t>（５）労働時間の状況の把握について</a:t>
            </a:r>
            <a:endParaRPr lang="en-US" altLang="ja-JP" sz="1662" dirty="0"/>
          </a:p>
        </p:txBody>
      </p:sp>
      <p:sp>
        <p:nvSpPr>
          <p:cNvPr id="41" name="テキスト ボックス 40">
            <a:extLst>
              <a:ext uri="{FF2B5EF4-FFF2-40B4-BE49-F238E27FC236}">
                <a16:creationId xmlns:a16="http://schemas.microsoft.com/office/drawing/2014/main" id="{D2CF1102-16B3-47AF-99FF-EFA43DF6DB8F}"/>
              </a:ext>
            </a:extLst>
          </p:cNvPr>
          <p:cNvSpPr txBox="1"/>
          <p:nvPr/>
        </p:nvSpPr>
        <p:spPr>
          <a:xfrm>
            <a:off x="4611241" y="2349602"/>
            <a:ext cx="3708066" cy="603883"/>
          </a:xfrm>
          <a:prstGeom prst="rect">
            <a:avLst/>
          </a:prstGeom>
          <a:noFill/>
        </p:spPr>
        <p:txBody>
          <a:bodyPr wrap="none" rtlCol="0">
            <a:spAutoFit/>
          </a:bodyPr>
          <a:lstStyle/>
          <a:p>
            <a:r>
              <a:rPr lang="ja-JP" altLang="en-US" sz="1662" b="1" dirty="0"/>
              <a:t>２．勤務時間インターバル制度について</a:t>
            </a:r>
            <a:endParaRPr lang="en-US" altLang="ja-JP" sz="1662" b="1" dirty="0"/>
          </a:p>
          <a:p>
            <a:r>
              <a:rPr lang="ja-JP" altLang="en-US" sz="1662" dirty="0"/>
              <a:t>　　</a:t>
            </a:r>
            <a:r>
              <a:rPr lang="ja-JP" altLang="en-US" sz="1477" dirty="0"/>
              <a:t>（労働時間等設定改善法）</a:t>
            </a:r>
            <a:endParaRPr lang="en-US" altLang="ja-JP" sz="1662" dirty="0"/>
          </a:p>
        </p:txBody>
      </p:sp>
      <p:sp>
        <p:nvSpPr>
          <p:cNvPr id="52" name="テキスト ボックス 51">
            <a:extLst>
              <a:ext uri="{FF2B5EF4-FFF2-40B4-BE49-F238E27FC236}">
                <a16:creationId xmlns:a16="http://schemas.microsoft.com/office/drawing/2014/main" id="{A67F5BFC-8ABE-40EF-9963-F6545BE28371}"/>
              </a:ext>
            </a:extLst>
          </p:cNvPr>
          <p:cNvSpPr txBox="1"/>
          <p:nvPr/>
        </p:nvSpPr>
        <p:spPr>
          <a:xfrm>
            <a:off x="4611242" y="3072996"/>
            <a:ext cx="3139001" cy="603883"/>
          </a:xfrm>
          <a:prstGeom prst="rect">
            <a:avLst/>
          </a:prstGeom>
          <a:noFill/>
        </p:spPr>
        <p:txBody>
          <a:bodyPr wrap="none" rtlCol="0">
            <a:spAutoFit/>
          </a:bodyPr>
          <a:lstStyle/>
          <a:p>
            <a:r>
              <a:rPr lang="ja-JP" altLang="en-US" sz="1662" b="1" dirty="0"/>
              <a:t>３．産業医・産業保健機能の強化</a:t>
            </a:r>
            <a:endParaRPr lang="en-US" altLang="ja-JP" sz="1662" b="1" dirty="0"/>
          </a:p>
          <a:p>
            <a:r>
              <a:rPr lang="ja-JP" altLang="en-US" sz="1662" dirty="0"/>
              <a:t>　　</a:t>
            </a:r>
            <a:r>
              <a:rPr lang="ja-JP" altLang="en-US" sz="1477" dirty="0"/>
              <a:t>（労働安全衛生法等）</a:t>
            </a:r>
            <a:endParaRPr lang="en-US" altLang="ja-JP" sz="1662" dirty="0"/>
          </a:p>
        </p:txBody>
      </p:sp>
      <p:sp>
        <p:nvSpPr>
          <p:cNvPr id="57" name="テキスト ボックス 56">
            <a:extLst>
              <a:ext uri="{FF2B5EF4-FFF2-40B4-BE49-F238E27FC236}">
                <a16:creationId xmlns:a16="http://schemas.microsoft.com/office/drawing/2014/main" id="{8B6555E0-386F-4A2D-98E6-28BE92B7D3C8}"/>
              </a:ext>
            </a:extLst>
          </p:cNvPr>
          <p:cNvSpPr txBox="1"/>
          <p:nvPr/>
        </p:nvSpPr>
        <p:spPr>
          <a:xfrm>
            <a:off x="506437" y="4732435"/>
            <a:ext cx="8262918" cy="1314271"/>
          </a:xfrm>
          <a:prstGeom prst="rect">
            <a:avLst/>
          </a:prstGeom>
          <a:noFill/>
        </p:spPr>
        <p:txBody>
          <a:bodyPr wrap="square" rtlCol="0">
            <a:spAutoFit/>
          </a:bodyPr>
          <a:lstStyle/>
          <a:p>
            <a:r>
              <a:rPr lang="ja-JP" altLang="en-US" sz="1662" dirty="0"/>
              <a:t>１．不合理な待遇さを解消するための規程の整備</a:t>
            </a:r>
            <a:endParaRPr lang="en-US" altLang="ja-JP" sz="1662" dirty="0"/>
          </a:p>
          <a:p>
            <a:r>
              <a:rPr lang="ja-JP" altLang="en-US" sz="1477" dirty="0"/>
              <a:t>　　（パートタイム労働法、労働契約法、労働者派遣法等）</a:t>
            </a:r>
            <a:endParaRPr lang="en-US" altLang="ja-JP" sz="1477" dirty="0"/>
          </a:p>
          <a:p>
            <a:r>
              <a:rPr lang="ja-JP" altLang="en-US" sz="1662" dirty="0"/>
              <a:t>２．労働者に対する待遇に関する説明義務</a:t>
            </a:r>
            <a:endParaRPr lang="en-US" altLang="ja-JP" sz="1662" dirty="0"/>
          </a:p>
          <a:p>
            <a:r>
              <a:rPr lang="ja-JP" altLang="en-US" sz="1477" dirty="0"/>
              <a:t>　　（パートタイム労働法、労働契約法、労働者派遣法等）</a:t>
            </a:r>
            <a:endParaRPr lang="en-US" altLang="ja-JP" sz="1477" dirty="0"/>
          </a:p>
          <a:p>
            <a:r>
              <a:rPr lang="ja-JP" altLang="en-US" sz="1662" dirty="0"/>
              <a:t>３．行政による履行確保措置及び裁判外紛争解決手続き（行政</a:t>
            </a:r>
            <a:r>
              <a:rPr lang="en-US" altLang="ja-JP" sz="1662" dirty="0"/>
              <a:t>ADR</a:t>
            </a:r>
            <a:r>
              <a:rPr lang="ja-JP" altLang="en-US" sz="1662" dirty="0"/>
              <a:t>）の整備</a:t>
            </a:r>
            <a:endParaRPr lang="en-US" altLang="ja-JP" sz="1662" dirty="0"/>
          </a:p>
        </p:txBody>
      </p:sp>
      <p:sp>
        <p:nvSpPr>
          <p:cNvPr id="14" name="スライド番号プレースホルダー 1">
            <a:extLst>
              <a:ext uri="{FF2B5EF4-FFF2-40B4-BE49-F238E27FC236}">
                <a16:creationId xmlns:a16="http://schemas.microsoft.com/office/drawing/2014/main" id="{F31F56AA-CC88-4193-8DC4-6E74DF28DE2F}"/>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5</a:t>
            </a:fld>
            <a:endParaRPr kumimoji="1" lang="ja-JP" altLang="en-US" dirty="0"/>
          </a:p>
        </p:txBody>
      </p:sp>
      <p:sp>
        <p:nvSpPr>
          <p:cNvPr id="15" name="テキスト ボックス 14"/>
          <p:cNvSpPr txBox="1"/>
          <p:nvPr/>
        </p:nvSpPr>
        <p:spPr>
          <a:xfrm>
            <a:off x="7740352" y="56818"/>
            <a:ext cx="1317182" cy="276999"/>
          </a:xfrm>
          <a:prstGeom prst="rect">
            <a:avLst/>
          </a:prstGeom>
          <a:solidFill>
            <a:schemeClr val="bg1"/>
          </a:solidFill>
          <a:ln>
            <a:solidFill>
              <a:schemeClr val="tx1"/>
            </a:solidFill>
          </a:ln>
        </p:spPr>
        <p:txBody>
          <a:bodyPr wrap="square" rtlCol="0">
            <a:spAutoFit/>
          </a:bodyPr>
          <a:lstStyle/>
          <a:p>
            <a:r>
              <a:rPr lang="ja-JP" altLang="en-US" sz="1200" dirty="0" smtClean="0">
                <a:latin typeface="ＭＳ ゴシック" panose="020B0609070205080204" pitchFamily="49" charset="-128"/>
                <a:ea typeface="ＭＳ ゴシック" panose="020B0609070205080204" pitchFamily="49" charset="-128"/>
              </a:rPr>
              <a:t>厚労省作成資料</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3255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6</a:t>
            </a:fld>
            <a:endParaRPr kumimoji="1" lang="ja-JP" altLang="en-US" dirty="0"/>
          </a:p>
        </p:txBody>
      </p:sp>
      <p:cxnSp>
        <p:nvCxnSpPr>
          <p:cNvPr id="5" name="直線コネクタ 4">
            <a:extLst>
              <a:ext uri="{FF2B5EF4-FFF2-40B4-BE49-F238E27FC236}">
                <a16:creationId xmlns:a16="http://schemas.microsoft.com/office/drawing/2014/main" id="{22894480-F75D-4964-9519-04B6C0105FB0}"/>
              </a:ext>
            </a:extLst>
          </p:cNvPr>
          <p:cNvCxnSpPr>
            <a:cxnSpLocks/>
          </p:cNvCxnSpPr>
          <p:nvPr/>
        </p:nvCxnSpPr>
        <p:spPr>
          <a:xfrm>
            <a:off x="-2" y="3195771"/>
            <a:ext cx="9144002" cy="0"/>
          </a:xfrm>
          <a:prstGeom prst="line">
            <a:avLst/>
          </a:prstGeom>
          <a:ln w="762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FD1C19A7-1DC0-4587-B207-4B385A6EEEC2}"/>
              </a:ext>
            </a:extLst>
          </p:cNvPr>
          <p:cNvSpPr txBox="1"/>
          <p:nvPr/>
        </p:nvSpPr>
        <p:spPr>
          <a:xfrm>
            <a:off x="893668" y="2568724"/>
            <a:ext cx="7356663" cy="546945"/>
          </a:xfrm>
          <a:prstGeom prst="rect">
            <a:avLst/>
          </a:prstGeom>
          <a:noFill/>
        </p:spPr>
        <p:txBody>
          <a:bodyPr wrap="square">
            <a:spAutoFit/>
          </a:bodyPr>
          <a:lstStyle/>
          <a:p>
            <a:pPr algn="ctr"/>
            <a:r>
              <a:rPr lang="ja-JP" altLang="en-US" sz="2954" dirty="0">
                <a:latin typeface="HGP創英角ｺﾞｼｯｸUB" panose="020B0900000000000000" pitchFamily="50" charset="-128"/>
                <a:ea typeface="HGP創英角ｺﾞｼｯｸUB" panose="020B0900000000000000" pitchFamily="50" charset="-128"/>
              </a:rPr>
              <a:t>２．医療機関への適用のあり方と制度概要</a:t>
            </a:r>
            <a:endParaRPr lang="en-US" altLang="ja-JP" sz="2954"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94230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7</a:t>
            </a:fld>
            <a:endParaRPr kumimoji="1" lang="ja-JP" altLang="en-US" dirty="0"/>
          </a:p>
        </p:txBody>
      </p:sp>
      <p:sp>
        <p:nvSpPr>
          <p:cNvPr id="3" name="テキスト ボックス 2">
            <a:extLst>
              <a:ext uri="{FF2B5EF4-FFF2-40B4-BE49-F238E27FC236}">
                <a16:creationId xmlns:a16="http://schemas.microsoft.com/office/drawing/2014/main" id="{7AE0FFC2-9796-41FB-B6B9-C0BF0205033D}"/>
              </a:ext>
            </a:extLst>
          </p:cNvPr>
          <p:cNvSpPr txBox="1"/>
          <p:nvPr/>
        </p:nvSpPr>
        <p:spPr>
          <a:xfrm>
            <a:off x="71079" y="334325"/>
            <a:ext cx="9015772" cy="49013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sz="2585" dirty="0" smtClean="0">
                <a:latin typeface="HGP創英角ｺﾞｼｯｸUB" panose="020B0900000000000000" pitchFamily="50" charset="-128"/>
                <a:ea typeface="HGP創英角ｺﾞｼｯｸUB" panose="020B0900000000000000" pitchFamily="50" charset="-128"/>
              </a:rPr>
              <a:t>医師</a:t>
            </a:r>
            <a:r>
              <a:rPr lang="ja-JP" altLang="en-US" sz="2585" dirty="0">
                <a:latin typeface="HGP創英角ｺﾞｼｯｸUB" panose="020B0900000000000000" pitchFamily="50" charset="-128"/>
                <a:ea typeface="HGP創英角ｺﾞｼｯｸUB" panose="020B0900000000000000" pitchFamily="50" charset="-128"/>
              </a:rPr>
              <a:t>の働き方改革をめぐる留意点</a:t>
            </a:r>
          </a:p>
        </p:txBody>
      </p:sp>
      <p:graphicFrame>
        <p:nvGraphicFramePr>
          <p:cNvPr id="4" name="表 4">
            <a:extLst>
              <a:ext uri="{FF2B5EF4-FFF2-40B4-BE49-F238E27FC236}">
                <a16:creationId xmlns:a16="http://schemas.microsoft.com/office/drawing/2014/main" id="{DFFF2ED9-CF3A-443B-9223-3340642C5C80}"/>
              </a:ext>
            </a:extLst>
          </p:cNvPr>
          <p:cNvGraphicFramePr>
            <a:graphicFrameLocks noGrp="1"/>
          </p:cNvGraphicFramePr>
          <p:nvPr>
            <p:extLst/>
          </p:nvPr>
        </p:nvGraphicFramePr>
        <p:xfrm>
          <a:off x="204352" y="923342"/>
          <a:ext cx="3977148" cy="1861624"/>
        </p:xfrm>
        <a:graphic>
          <a:graphicData uri="http://schemas.openxmlformats.org/drawingml/2006/table">
            <a:tbl>
              <a:tblPr firstRow="1" bandRow="1">
                <a:tableStyleId>{5C22544A-7EE6-4342-B048-85BDC9FD1C3A}</a:tableStyleId>
              </a:tblPr>
              <a:tblGrid>
                <a:gridCol w="3977148">
                  <a:extLst>
                    <a:ext uri="{9D8B030D-6E8A-4147-A177-3AD203B41FA5}">
                      <a16:colId xmlns:a16="http://schemas.microsoft.com/office/drawing/2014/main" val="361450491"/>
                    </a:ext>
                  </a:extLst>
                </a:gridCol>
              </a:tblGrid>
              <a:tr h="342314">
                <a:tc>
                  <a:txBody>
                    <a:bodyPr/>
                    <a:lstStyle/>
                    <a:p>
                      <a:pPr algn="ctr"/>
                      <a:r>
                        <a:rPr kumimoji="1" lang="ja-JP" altLang="en-US" sz="1700" b="0" dirty="0">
                          <a:latin typeface="HGP創英角ｺﾞｼｯｸUB" panose="020B0900000000000000" pitchFamily="50" charset="-128"/>
                          <a:ea typeface="HGP創英角ｺﾞｼｯｸUB" panose="020B0900000000000000" pitchFamily="50" charset="-128"/>
                        </a:rPr>
                        <a:t>長時間労働を生む</a:t>
                      </a:r>
                      <a:r>
                        <a:rPr kumimoji="1" lang="ja-JP" altLang="en-US" sz="1700" b="0" u="sng" dirty="0">
                          <a:solidFill>
                            <a:schemeClr val="bg1"/>
                          </a:solidFill>
                          <a:latin typeface="HGP創英角ｺﾞｼｯｸUB" panose="020B0900000000000000" pitchFamily="50" charset="-128"/>
                          <a:ea typeface="HGP創英角ｺﾞｼｯｸUB" panose="020B0900000000000000" pitchFamily="50" charset="-128"/>
                        </a:rPr>
                        <a:t>構造的な問題</a:t>
                      </a:r>
                      <a:r>
                        <a:rPr kumimoji="1" lang="ja-JP" altLang="en-US" sz="1700" b="0" dirty="0">
                          <a:latin typeface="HGP創英角ｺﾞｼｯｸUB" panose="020B0900000000000000" pitchFamily="50" charset="-128"/>
                          <a:ea typeface="HGP創英角ｺﾞｼｯｸUB" panose="020B0900000000000000" pitchFamily="50" charset="-128"/>
                        </a:rPr>
                        <a:t>への取組</a:t>
                      </a:r>
                    </a:p>
                  </a:txBody>
                  <a:tcPr marL="84406" marR="84406" marT="42203" marB="42203"/>
                </a:tc>
                <a:extLst>
                  <a:ext uri="{0D108BD9-81ED-4DB2-BD59-A6C34878D82A}">
                    <a16:rowId xmlns:a16="http://schemas.microsoft.com/office/drawing/2014/main" val="1786527145"/>
                  </a:ext>
                </a:extLst>
              </a:tr>
              <a:tr h="562708">
                <a:tc>
                  <a:txBody>
                    <a:bodyPr/>
                    <a:lstStyle/>
                    <a:p>
                      <a:pPr algn="l"/>
                      <a:r>
                        <a:rPr kumimoji="1" lang="ja-JP" altLang="en-US" sz="1700" dirty="0">
                          <a:solidFill>
                            <a:srgbClr val="C00000"/>
                          </a:solidFill>
                        </a:rPr>
                        <a:t>医療資源の</a:t>
                      </a:r>
                      <a:r>
                        <a:rPr kumimoji="1" lang="ja-JP" altLang="en-US" sz="1700" b="0" dirty="0">
                          <a:solidFill>
                            <a:srgbClr val="C00000"/>
                          </a:solidFill>
                        </a:rPr>
                        <a:t>最適配置</a:t>
                      </a:r>
                      <a:r>
                        <a:rPr kumimoji="1" lang="ja-JP" altLang="en-US" sz="1700" dirty="0"/>
                        <a:t>の推進</a:t>
                      </a:r>
                    </a:p>
                    <a:p>
                      <a:pPr algn="l"/>
                      <a:r>
                        <a:rPr kumimoji="1" lang="ja-JP" altLang="en-US" sz="1500" dirty="0"/>
                        <a:t>（地域医療構想・外来機能の明確化）</a:t>
                      </a:r>
                    </a:p>
                  </a:txBody>
                  <a:tcPr marL="84406" marR="84406" marT="42203" marB="42203"/>
                </a:tc>
                <a:extLst>
                  <a:ext uri="{0D108BD9-81ED-4DB2-BD59-A6C34878D82A}">
                    <a16:rowId xmlns:a16="http://schemas.microsoft.com/office/drawing/2014/main" val="3450936855"/>
                  </a:ext>
                </a:extLst>
              </a:tr>
              <a:tr h="342314">
                <a:tc>
                  <a:txBody>
                    <a:bodyPr/>
                    <a:lstStyle/>
                    <a:p>
                      <a:pPr algn="l"/>
                      <a:r>
                        <a:rPr kumimoji="1" lang="ja-JP" altLang="en-US" sz="1700" dirty="0"/>
                        <a:t>地域間・診療科間の</a:t>
                      </a:r>
                      <a:r>
                        <a:rPr kumimoji="1" lang="ja-JP" altLang="en-US" sz="1700" b="0" dirty="0">
                          <a:solidFill>
                            <a:srgbClr val="C00000"/>
                          </a:solidFill>
                        </a:rPr>
                        <a:t>医師偏在の是正</a:t>
                      </a:r>
                    </a:p>
                  </a:txBody>
                  <a:tcPr marL="84406" marR="84406" marT="42203" marB="42203"/>
                </a:tc>
                <a:extLst>
                  <a:ext uri="{0D108BD9-81ED-4DB2-BD59-A6C34878D82A}">
                    <a16:rowId xmlns:a16="http://schemas.microsoft.com/office/drawing/2014/main" val="1337315881"/>
                  </a:ext>
                </a:extLst>
              </a:tr>
              <a:tr h="590843">
                <a:tc>
                  <a:txBody>
                    <a:bodyPr/>
                    <a:lstStyle/>
                    <a:p>
                      <a:pPr algn="l"/>
                      <a:r>
                        <a:rPr kumimoji="1" lang="ja-JP" altLang="en-US" sz="1700" dirty="0"/>
                        <a:t>国民の理解と協力に基づく</a:t>
                      </a:r>
                      <a:r>
                        <a:rPr kumimoji="1" lang="ja-JP" altLang="en-US" sz="1700" b="0" dirty="0">
                          <a:solidFill>
                            <a:srgbClr val="C00000"/>
                          </a:solidFill>
                        </a:rPr>
                        <a:t>適切な受診</a:t>
                      </a:r>
                      <a:r>
                        <a:rPr kumimoji="1" lang="ja-JP" altLang="en-US" sz="1700" dirty="0">
                          <a:solidFill>
                            <a:srgbClr val="C00000"/>
                          </a:solidFill>
                        </a:rPr>
                        <a:t>の推進</a:t>
                      </a:r>
                    </a:p>
                  </a:txBody>
                  <a:tcPr marL="84406" marR="84406" marT="42203" marB="42203"/>
                </a:tc>
                <a:extLst>
                  <a:ext uri="{0D108BD9-81ED-4DB2-BD59-A6C34878D82A}">
                    <a16:rowId xmlns:a16="http://schemas.microsoft.com/office/drawing/2014/main" val="1777736641"/>
                  </a:ext>
                </a:extLst>
              </a:tr>
            </a:tbl>
          </a:graphicData>
        </a:graphic>
      </p:graphicFrame>
      <p:graphicFrame>
        <p:nvGraphicFramePr>
          <p:cNvPr id="5" name="表 4">
            <a:extLst>
              <a:ext uri="{FF2B5EF4-FFF2-40B4-BE49-F238E27FC236}">
                <a16:creationId xmlns:a16="http://schemas.microsoft.com/office/drawing/2014/main" id="{17BF00B2-5F9F-4660-812D-33053A98AEA5}"/>
              </a:ext>
            </a:extLst>
          </p:cNvPr>
          <p:cNvGraphicFramePr>
            <a:graphicFrameLocks noGrp="1"/>
          </p:cNvGraphicFramePr>
          <p:nvPr>
            <p:extLst/>
          </p:nvPr>
        </p:nvGraphicFramePr>
        <p:xfrm>
          <a:off x="4332684" y="928194"/>
          <a:ext cx="4297112" cy="1861624"/>
        </p:xfrm>
        <a:graphic>
          <a:graphicData uri="http://schemas.openxmlformats.org/drawingml/2006/table">
            <a:tbl>
              <a:tblPr firstRow="1" bandRow="1">
                <a:tableStyleId>{5C22544A-7EE6-4342-B048-85BDC9FD1C3A}</a:tableStyleId>
              </a:tblPr>
              <a:tblGrid>
                <a:gridCol w="4297112">
                  <a:extLst>
                    <a:ext uri="{9D8B030D-6E8A-4147-A177-3AD203B41FA5}">
                      <a16:colId xmlns:a16="http://schemas.microsoft.com/office/drawing/2014/main" val="361450491"/>
                    </a:ext>
                  </a:extLst>
                </a:gridCol>
              </a:tblGrid>
              <a:tr h="342314">
                <a:tc>
                  <a:txBody>
                    <a:bodyPr/>
                    <a:lstStyle/>
                    <a:p>
                      <a:pPr algn="ctr"/>
                      <a:r>
                        <a:rPr kumimoji="1" lang="ja-JP" altLang="en-US" sz="1700" b="0" u="sng" dirty="0">
                          <a:solidFill>
                            <a:schemeClr val="bg1"/>
                          </a:solidFill>
                          <a:latin typeface="HGP創英角ｺﾞｼｯｸUB" panose="020B0900000000000000" pitchFamily="50" charset="-128"/>
                          <a:ea typeface="HGP創英角ｺﾞｼｯｸUB" panose="020B0900000000000000" pitchFamily="50" charset="-128"/>
                        </a:rPr>
                        <a:t>医療機関内</a:t>
                      </a:r>
                      <a:r>
                        <a:rPr kumimoji="1" lang="ja-JP" altLang="en-US" sz="1700" b="0" dirty="0">
                          <a:solidFill>
                            <a:schemeClr val="bg1"/>
                          </a:solidFill>
                          <a:latin typeface="HGP創英角ｺﾞｼｯｸUB" panose="020B0900000000000000" pitchFamily="50" charset="-128"/>
                          <a:ea typeface="HGP創英角ｺﾞｼｯｸUB" panose="020B0900000000000000" pitchFamily="50" charset="-128"/>
                        </a:rPr>
                        <a:t>の</a:t>
                      </a:r>
                      <a:r>
                        <a:rPr kumimoji="1" lang="ja-JP" altLang="en-US" sz="1700" b="0" u="sng" dirty="0">
                          <a:solidFill>
                            <a:schemeClr val="bg1"/>
                          </a:solidFill>
                          <a:latin typeface="HGP創英角ｺﾞｼｯｸUB" panose="020B0900000000000000" pitchFamily="50" charset="-128"/>
                          <a:ea typeface="HGP創英角ｺﾞｼｯｸUB" panose="020B0900000000000000" pitchFamily="50" charset="-128"/>
                        </a:rPr>
                        <a:t>医師の働き方改革</a:t>
                      </a:r>
                      <a:r>
                        <a:rPr kumimoji="1" lang="ja-JP" altLang="en-US" sz="1700" b="0" dirty="0">
                          <a:solidFill>
                            <a:schemeClr val="bg1"/>
                          </a:solidFill>
                          <a:latin typeface="HGP創英角ｺﾞｼｯｸUB" panose="020B0900000000000000" pitchFamily="50" charset="-128"/>
                          <a:ea typeface="HGP創英角ｺﾞｼｯｸUB" panose="020B0900000000000000" pitchFamily="50" charset="-128"/>
                        </a:rPr>
                        <a:t>の推進</a:t>
                      </a:r>
                    </a:p>
                  </a:txBody>
                  <a:tcPr marL="84406" marR="84406" marT="42203" marB="42203"/>
                </a:tc>
                <a:extLst>
                  <a:ext uri="{0D108BD9-81ED-4DB2-BD59-A6C34878D82A}">
                    <a16:rowId xmlns:a16="http://schemas.microsoft.com/office/drawing/2014/main" val="1786527145"/>
                  </a:ext>
                </a:extLst>
              </a:tr>
              <a:tr h="342314">
                <a:tc>
                  <a:txBody>
                    <a:bodyPr/>
                    <a:lstStyle/>
                    <a:p>
                      <a:r>
                        <a:rPr kumimoji="1" lang="ja-JP" altLang="en-US" sz="1700" dirty="0">
                          <a:solidFill>
                            <a:srgbClr val="C00000"/>
                          </a:solidFill>
                        </a:rPr>
                        <a:t>適切な</a:t>
                      </a:r>
                      <a:r>
                        <a:rPr kumimoji="1" lang="ja-JP" altLang="en-US" sz="1700" b="0" dirty="0">
                          <a:solidFill>
                            <a:srgbClr val="C00000"/>
                          </a:solidFill>
                        </a:rPr>
                        <a:t>労務管理</a:t>
                      </a:r>
                      <a:r>
                        <a:rPr kumimoji="1" lang="ja-JP" altLang="en-US" sz="1700" b="0" dirty="0">
                          <a:solidFill>
                            <a:schemeClr val="tx1"/>
                          </a:solidFill>
                        </a:rPr>
                        <a:t>の</a:t>
                      </a:r>
                      <a:r>
                        <a:rPr kumimoji="1" lang="ja-JP" altLang="en-US" sz="1700" dirty="0"/>
                        <a:t>推進</a:t>
                      </a:r>
                    </a:p>
                  </a:txBody>
                  <a:tcPr marL="84406" marR="84406" marT="42203" marB="42203"/>
                </a:tc>
                <a:extLst>
                  <a:ext uri="{0D108BD9-81ED-4DB2-BD59-A6C34878D82A}">
                    <a16:rowId xmlns:a16="http://schemas.microsoft.com/office/drawing/2014/main" val="3450936855"/>
                  </a:ext>
                </a:extLst>
              </a:tr>
              <a:tr h="562708">
                <a:tc>
                  <a:txBody>
                    <a:bodyPr/>
                    <a:lstStyle/>
                    <a:p>
                      <a:r>
                        <a:rPr kumimoji="1" lang="ja-JP" altLang="en-US" sz="1700" b="0" dirty="0">
                          <a:solidFill>
                            <a:srgbClr val="C00000"/>
                          </a:solidFill>
                        </a:rPr>
                        <a:t>タスク･シフト</a:t>
                      </a:r>
                      <a:r>
                        <a:rPr kumimoji="1" lang="en-US" altLang="ja-JP" sz="1700" b="0" dirty="0">
                          <a:solidFill>
                            <a:srgbClr val="C00000"/>
                          </a:solidFill>
                        </a:rPr>
                        <a:t>/</a:t>
                      </a:r>
                      <a:r>
                        <a:rPr kumimoji="1" lang="ja-JP" altLang="en-US" sz="1700" b="0" dirty="0">
                          <a:solidFill>
                            <a:srgbClr val="C00000"/>
                          </a:solidFill>
                        </a:rPr>
                        <a:t>シェア</a:t>
                      </a:r>
                      <a:r>
                        <a:rPr kumimoji="1" lang="ja-JP" altLang="en-US" sz="1700" dirty="0"/>
                        <a:t>の推進</a:t>
                      </a:r>
                    </a:p>
                    <a:p>
                      <a:r>
                        <a:rPr kumimoji="1" lang="ja-JP" altLang="en-US" sz="1500" dirty="0"/>
                        <a:t>（</a:t>
                      </a:r>
                      <a:r>
                        <a:rPr kumimoji="1" lang="ja-JP" altLang="en-US" sz="1500" u="sng" dirty="0"/>
                        <a:t>業務範囲の拡大・明確化</a:t>
                      </a:r>
                      <a:r>
                        <a:rPr kumimoji="1" lang="ja-JP" altLang="en-US" sz="1500" dirty="0"/>
                        <a:t>）</a:t>
                      </a:r>
                    </a:p>
                  </a:txBody>
                  <a:tcPr marL="84406" marR="84406" marT="42203" marB="42203"/>
                </a:tc>
                <a:extLst>
                  <a:ext uri="{0D108BD9-81ED-4DB2-BD59-A6C34878D82A}">
                    <a16:rowId xmlns:a16="http://schemas.microsoft.com/office/drawing/2014/main" val="1337315881"/>
                  </a:ext>
                </a:extLst>
              </a:tr>
              <a:tr h="590843">
                <a:tc>
                  <a:txBody>
                    <a:bodyPr/>
                    <a:lstStyle/>
                    <a:p>
                      <a:endParaRPr kumimoji="1" lang="en-US" altLang="ja-JP" sz="1700" dirty="0"/>
                    </a:p>
                    <a:p>
                      <a:endParaRPr kumimoji="1" lang="ja-JP" altLang="en-US" sz="1700" dirty="0"/>
                    </a:p>
                  </a:txBody>
                  <a:tcPr marL="84406" marR="84406" marT="42203" marB="42203"/>
                </a:tc>
                <a:extLst>
                  <a:ext uri="{0D108BD9-81ED-4DB2-BD59-A6C34878D82A}">
                    <a16:rowId xmlns:a16="http://schemas.microsoft.com/office/drawing/2014/main" val="1777736641"/>
                  </a:ext>
                </a:extLst>
              </a:tr>
            </a:tbl>
          </a:graphicData>
        </a:graphic>
      </p:graphicFrame>
      <p:sp>
        <p:nvSpPr>
          <p:cNvPr id="6" name="吹き出し: 折線 5">
            <a:extLst>
              <a:ext uri="{FF2B5EF4-FFF2-40B4-BE49-F238E27FC236}">
                <a16:creationId xmlns:a16="http://schemas.microsoft.com/office/drawing/2014/main" id="{6D0BCB3B-EF48-4DCB-BFFE-0BB51F43AF7C}"/>
              </a:ext>
            </a:extLst>
          </p:cNvPr>
          <p:cNvSpPr/>
          <p:nvPr/>
        </p:nvSpPr>
        <p:spPr>
          <a:xfrm>
            <a:off x="5135612" y="2267240"/>
            <a:ext cx="1892582" cy="346115"/>
          </a:xfrm>
          <a:prstGeom prst="borderCallout2">
            <a:avLst>
              <a:gd name="adj1" fmla="val 18750"/>
              <a:gd name="adj2" fmla="val -8333"/>
              <a:gd name="adj3" fmla="val 18750"/>
              <a:gd name="adj4" fmla="val -16667"/>
              <a:gd name="adj5" fmla="val -38725"/>
              <a:gd name="adj6" fmla="val -16246"/>
            </a:avLst>
          </a:prstGeom>
          <a:solidFill>
            <a:schemeClr val="bg1"/>
          </a:solidFill>
          <a:ln w="28575">
            <a:solidFill>
              <a:srgbClr val="FF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77" b="1" dirty="0">
                <a:ln w="0"/>
                <a:solidFill>
                  <a:srgbClr val="FF0000"/>
                </a:solidFill>
              </a:rPr>
              <a:t>一部、法改正で対応</a:t>
            </a:r>
          </a:p>
        </p:txBody>
      </p:sp>
      <p:graphicFrame>
        <p:nvGraphicFramePr>
          <p:cNvPr id="15" name="表 4">
            <a:extLst>
              <a:ext uri="{FF2B5EF4-FFF2-40B4-BE49-F238E27FC236}">
                <a16:creationId xmlns:a16="http://schemas.microsoft.com/office/drawing/2014/main" id="{7663E28A-2F2B-41DB-A2C2-B0774959175D}"/>
              </a:ext>
            </a:extLst>
          </p:cNvPr>
          <p:cNvGraphicFramePr>
            <a:graphicFrameLocks noGrp="1"/>
          </p:cNvGraphicFramePr>
          <p:nvPr>
            <p:extLst/>
          </p:nvPr>
        </p:nvGraphicFramePr>
        <p:xfrm>
          <a:off x="182880" y="2831871"/>
          <a:ext cx="8609123" cy="3264327"/>
        </p:xfrm>
        <a:graphic>
          <a:graphicData uri="http://schemas.openxmlformats.org/drawingml/2006/table">
            <a:tbl>
              <a:tblPr firstRow="1" bandRow="1">
                <a:tableStyleId>{5C22544A-7EE6-4342-B048-85BDC9FD1C3A}</a:tableStyleId>
              </a:tblPr>
              <a:tblGrid>
                <a:gridCol w="8609123">
                  <a:extLst>
                    <a:ext uri="{9D8B030D-6E8A-4147-A177-3AD203B41FA5}">
                      <a16:colId xmlns:a16="http://schemas.microsoft.com/office/drawing/2014/main" val="361450491"/>
                    </a:ext>
                  </a:extLst>
                </a:gridCol>
              </a:tblGrid>
              <a:tr h="590843">
                <a:tc>
                  <a:txBody>
                    <a:bodyPr/>
                    <a:lstStyle/>
                    <a:p>
                      <a:pPr algn="ctr"/>
                      <a:r>
                        <a:rPr kumimoji="1" lang="ja-JP" altLang="en-US" sz="1700" b="0" dirty="0">
                          <a:latin typeface="HGP創英角ｺﾞｼｯｸUB" panose="020B0900000000000000" pitchFamily="50" charset="-128"/>
                          <a:ea typeface="HGP創英角ｺﾞｼｯｸUB" panose="020B0900000000000000" pitchFamily="50" charset="-128"/>
                        </a:rPr>
                        <a:t>医師の診療業務の特殊性</a:t>
                      </a:r>
                      <a:endParaRPr kumimoji="1" lang="en-US" altLang="ja-JP" sz="1700" b="0" dirty="0">
                        <a:latin typeface="HGP創英角ｺﾞｼｯｸUB" panose="020B0900000000000000" pitchFamily="50" charset="-128"/>
                        <a:ea typeface="HGP創英角ｺﾞｼｯｸUB" panose="020B0900000000000000" pitchFamily="50" charset="-128"/>
                      </a:endParaRPr>
                    </a:p>
                    <a:p>
                      <a:pPr algn="ctr"/>
                      <a:r>
                        <a:rPr kumimoji="1" lang="ja-JP" altLang="en-US" sz="1700" b="0" dirty="0">
                          <a:latin typeface="HGP創英角ｺﾞｼｯｸUB" panose="020B0900000000000000" pitchFamily="50" charset="-128"/>
                          <a:ea typeface="HGP創英角ｺﾞｼｯｸUB" panose="020B0900000000000000" pitchFamily="50" charset="-128"/>
                        </a:rPr>
                        <a:t>（働き方改革において考慮を要する医療の特性・医師の特殊性）</a:t>
                      </a:r>
                    </a:p>
                  </a:txBody>
                  <a:tcPr marL="84406" marR="84406" marT="42203" marB="42203"/>
                </a:tc>
                <a:extLst>
                  <a:ext uri="{0D108BD9-81ED-4DB2-BD59-A6C34878D82A}">
                    <a16:rowId xmlns:a16="http://schemas.microsoft.com/office/drawing/2014/main" val="1786527145"/>
                  </a:ext>
                </a:extLst>
              </a:tr>
              <a:tr h="1450813">
                <a:tc>
                  <a:txBody>
                    <a:bodyPr/>
                    <a:lstStyle/>
                    <a:p>
                      <a:pPr algn="l"/>
                      <a:endParaRPr kumimoji="1" lang="ja-JP" altLang="en-US" sz="1500" dirty="0"/>
                    </a:p>
                  </a:txBody>
                  <a:tcPr marL="84406" marR="84406" marT="42203" marB="42203"/>
                </a:tc>
                <a:extLst>
                  <a:ext uri="{0D108BD9-81ED-4DB2-BD59-A6C34878D82A}">
                    <a16:rowId xmlns:a16="http://schemas.microsoft.com/office/drawing/2014/main" val="3450936855"/>
                  </a:ext>
                </a:extLst>
              </a:tr>
              <a:tr h="1210948">
                <a:tc>
                  <a:txBody>
                    <a:bodyPr/>
                    <a:lstStyle/>
                    <a:p>
                      <a:pPr algn="ctr"/>
                      <a:endParaRPr kumimoji="1" lang="en-US" altLang="ja-JP" sz="1700" b="1" dirty="0">
                        <a:solidFill>
                          <a:srgbClr val="C00000"/>
                        </a:solidFill>
                      </a:endParaRPr>
                    </a:p>
                  </a:txBody>
                  <a:tcPr marL="84406" marR="84406" marT="42203" marB="42203"/>
                </a:tc>
                <a:extLst>
                  <a:ext uri="{0D108BD9-81ED-4DB2-BD59-A6C34878D82A}">
                    <a16:rowId xmlns:a16="http://schemas.microsoft.com/office/drawing/2014/main" val="1337315881"/>
                  </a:ext>
                </a:extLst>
              </a:tr>
            </a:tbl>
          </a:graphicData>
        </a:graphic>
      </p:graphicFrame>
      <p:sp>
        <p:nvSpPr>
          <p:cNvPr id="17" name="テキスト ボックス 16">
            <a:extLst>
              <a:ext uri="{FF2B5EF4-FFF2-40B4-BE49-F238E27FC236}">
                <a16:creationId xmlns:a16="http://schemas.microsoft.com/office/drawing/2014/main" id="{B4895B1B-4651-4504-A369-B2FE29015C3F}"/>
              </a:ext>
            </a:extLst>
          </p:cNvPr>
          <p:cNvSpPr txBox="1"/>
          <p:nvPr/>
        </p:nvSpPr>
        <p:spPr>
          <a:xfrm>
            <a:off x="4448187" y="3484954"/>
            <a:ext cx="4218675" cy="1342740"/>
          </a:xfrm>
          <a:prstGeom prst="rect">
            <a:avLst/>
          </a:prstGeom>
          <a:noFill/>
        </p:spPr>
        <p:txBody>
          <a:bodyPr wrap="square">
            <a:spAutoFit/>
          </a:bodyPr>
          <a:lstStyle/>
          <a:p>
            <a:r>
              <a:rPr lang="ja-JP" altLang="en-US" sz="1662" dirty="0">
                <a:solidFill>
                  <a:srgbClr val="C00000"/>
                </a:solidFill>
              </a:rPr>
              <a:t>・高度の専門性</a:t>
            </a:r>
          </a:p>
          <a:p>
            <a:r>
              <a:rPr lang="ja-JP" altLang="en-US" sz="1662" dirty="0"/>
              <a:t>　</a:t>
            </a:r>
            <a:r>
              <a:rPr lang="en-US" altLang="ja-JP" sz="1477" dirty="0"/>
              <a:t>-</a:t>
            </a:r>
            <a:r>
              <a:rPr lang="ja-JP" altLang="en-US" sz="1477" dirty="0"/>
              <a:t>業務独占、養成に約</a:t>
            </a:r>
            <a:r>
              <a:rPr lang="en-US" altLang="ja-JP" sz="1477" dirty="0"/>
              <a:t>10</a:t>
            </a:r>
            <a:r>
              <a:rPr lang="ja-JP" altLang="en-US" sz="1477" dirty="0"/>
              <a:t>年を要する</a:t>
            </a:r>
          </a:p>
          <a:p>
            <a:r>
              <a:rPr lang="ja-JP" altLang="en-US" sz="1662" dirty="0">
                <a:solidFill>
                  <a:srgbClr val="C00000"/>
                </a:solidFill>
              </a:rPr>
              <a:t>・技術革新と水準向上</a:t>
            </a:r>
          </a:p>
          <a:p>
            <a:r>
              <a:rPr lang="ja-JP" altLang="en-US" sz="1662" dirty="0"/>
              <a:t>　</a:t>
            </a:r>
            <a:r>
              <a:rPr lang="en-US" altLang="ja-JP" sz="1477" dirty="0"/>
              <a:t>-</a:t>
            </a:r>
            <a:r>
              <a:rPr lang="ja-JP" altLang="en-US" sz="1477" dirty="0"/>
              <a:t>新しい診断・治療法の追求と活用・普及の</a:t>
            </a:r>
            <a:endParaRPr lang="en-US" altLang="ja-JP" sz="1477" dirty="0"/>
          </a:p>
          <a:p>
            <a:r>
              <a:rPr lang="ja-JP" altLang="en-US" sz="1477" dirty="0"/>
              <a:t>　両方が必要</a:t>
            </a:r>
            <a:endParaRPr lang="ja-JP" altLang="en-US" sz="1662" dirty="0"/>
          </a:p>
        </p:txBody>
      </p:sp>
      <p:sp>
        <p:nvSpPr>
          <p:cNvPr id="19" name="テキスト ボックス 18">
            <a:extLst>
              <a:ext uri="{FF2B5EF4-FFF2-40B4-BE49-F238E27FC236}">
                <a16:creationId xmlns:a16="http://schemas.microsoft.com/office/drawing/2014/main" id="{1F05A0FB-0FAE-4D8B-925F-B00CA4EC746A}"/>
              </a:ext>
            </a:extLst>
          </p:cNvPr>
          <p:cNvSpPr txBox="1"/>
          <p:nvPr/>
        </p:nvSpPr>
        <p:spPr>
          <a:xfrm>
            <a:off x="276323" y="3470262"/>
            <a:ext cx="4056360" cy="1342740"/>
          </a:xfrm>
          <a:prstGeom prst="rect">
            <a:avLst/>
          </a:prstGeom>
          <a:noFill/>
        </p:spPr>
        <p:txBody>
          <a:bodyPr wrap="square">
            <a:spAutoFit/>
          </a:bodyPr>
          <a:lstStyle/>
          <a:p>
            <a:r>
              <a:rPr lang="ja-JP" altLang="en-US" sz="1662" dirty="0">
                <a:solidFill>
                  <a:srgbClr val="C00000"/>
                </a:solidFill>
              </a:rPr>
              <a:t>・公共性</a:t>
            </a:r>
          </a:p>
          <a:p>
            <a:r>
              <a:rPr lang="ja-JP" altLang="en-US" sz="1662" dirty="0"/>
              <a:t>　</a:t>
            </a:r>
            <a:r>
              <a:rPr lang="en-US" altLang="ja-JP" sz="1662" dirty="0"/>
              <a:t>-</a:t>
            </a:r>
            <a:r>
              <a:rPr lang="ja-JP" altLang="en-US" sz="1477" dirty="0"/>
              <a:t>国民の求める日常的なアクセス、質等の</a:t>
            </a:r>
            <a:endParaRPr lang="en-US" altLang="ja-JP" sz="1477" dirty="0"/>
          </a:p>
          <a:p>
            <a:r>
              <a:rPr lang="ja-JP" altLang="en-US" sz="1477" dirty="0"/>
              <a:t>　確保が必要</a:t>
            </a:r>
            <a:endParaRPr lang="ja-JP" altLang="en-US" sz="1662" dirty="0"/>
          </a:p>
          <a:p>
            <a:r>
              <a:rPr lang="ja-JP" altLang="en-US" sz="1662" dirty="0">
                <a:solidFill>
                  <a:srgbClr val="C00000"/>
                </a:solidFill>
              </a:rPr>
              <a:t>・不確実性</a:t>
            </a:r>
          </a:p>
          <a:p>
            <a:r>
              <a:rPr lang="ja-JP" altLang="en-US" sz="1662" dirty="0"/>
              <a:t>　</a:t>
            </a:r>
            <a:r>
              <a:rPr lang="en-US" altLang="ja-JP" sz="1477" dirty="0"/>
              <a:t>-</a:t>
            </a:r>
            <a:r>
              <a:rPr lang="ja-JP" altLang="en-US" sz="1477" dirty="0"/>
              <a:t>疾病発生が予見不可能である等</a:t>
            </a:r>
            <a:endParaRPr lang="ja-JP" altLang="en-US" sz="1662" dirty="0"/>
          </a:p>
        </p:txBody>
      </p:sp>
      <p:sp>
        <p:nvSpPr>
          <p:cNvPr id="26" name="テキスト ボックス 25">
            <a:extLst>
              <a:ext uri="{FF2B5EF4-FFF2-40B4-BE49-F238E27FC236}">
                <a16:creationId xmlns:a16="http://schemas.microsoft.com/office/drawing/2014/main" id="{23E3C8F0-FA1E-447E-89AA-F865CF46D1F5}"/>
              </a:ext>
            </a:extLst>
          </p:cNvPr>
          <p:cNvSpPr txBox="1"/>
          <p:nvPr/>
        </p:nvSpPr>
        <p:spPr>
          <a:xfrm>
            <a:off x="376868" y="4931599"/>
            <a:ext cx="3274809" cy="348109"/>
          </a:xfrm>
          <a:prstGeom prst="rect">
            <a:avLst/>
          </a:prstGeom>
          <a:noFill/>
        </p:spPr>
        <p:txBody>
          <a:bodyPr wrap="square">
            <a:spAutoFit/>
          </a:bodyPr>
          <a:lstStyle/>
          <a:p>
            <a:pPr algn="l"/>
            <a:r>
              <a:rPr lang="ja-JP" altLang="en-US" sz="1662" i="1" dirty="0">
                <a:solidFill>
                  <a:srgbClr val="C00000"/>
                </a:solidFill>
              </a:rPr>
              <a:t>＜応召業務についての考え方＞</a:t>
            </a:r>
          </a:p>
        </p:txBody>
      </p:sp>
      <p:sp>
        <p:nvSpPr>
          <p:cNvPr id="28" name="テキスト ボックス 27">
            <a:extLst>
              <a:ext uri="{FF2B5EF4-FFF2-40B4-BE49-F238E27FC236}">
                <a16:creationId xmlns:a16="http://schemas.microsoft.com/office/drawing/2014/main" id="{FC58ED11-A2E4-4FD7-9F2E-A98FD1378DF5}"/>
              </a:ext>
            </a:extLst>
          </p:cNvPr>
          <p:cNvSpPr txBox="1"/>
          <p:nvPr/>
        </p:nvSpPr>
        <p:spPr>
          <a:xfrm>
            <a:off x="519025" y="5237762"/>
            <a:ext cx="8110770" cy="774251"/>
          </a:xfrm>
          <a:prstGeom prst="rect">
            <a:avLst/>
          </a:prstGeom>
          <a:noFill/>
        </p:spPr>
        <p:txBody>
          <a:bodyPr wrap="square">
            <a:spAutoFit/>
          </a:bodyPr>
          <a:lstStyle/>
          <a:p>
            <a:pPr algn="l"/>
            <a:r>
              <a:rPr lang="en-US" altLang="ja-JP" sz="1477" dirty="0"/>
              <a:t>※</a:t>
            </a:r>
            <a:r>
              <a:rPr lang="ja-JP" altLang="en-US" sz="1477" dirty="0"/>
              <a:t>医療機関としては労働基準法等の関係法令を遵守したうえで医師等が適切に業務遂行できる</a:t>
            </a:r>
            <a:endParaRPr lang="en-US" altLang="ja-JP" sz="1477" dirty="0"/>
          </a:p>
          <a:p>
            <a:pPr algn="l"/>
            <a:r>
              <a:rPr lang="ja-JP" altLang="en-US" sz="1477" dirty="0"/>
              <a:t>　体制・環境整備を行う必要。</a:t>
            </a:r>
            <a:r>
              <a:rPr lang="ja-JP" altLang="en-US" sz="1477" u="sng" dirty="0"/>
              <a:t>応召義務を理由に、違法な診療指示等に従う等、際限のない</a:t>
            </a:r>
            <a:endParaRPr lang="en-US" altLang="ja-JP" sz="1477" u="sng" dirty="0"/>
          </a:p>
          <a:p>
            <a:pPr algn="l"/>
            <a:r>
              <a:rPr lang="ja-JP" altLang="en-US" sz="1477" u="sng" dirty="0"/>
              <a:t>　長時間労働を求められていると解することは正当ではない。</a:t>
            </a:r>
          </a:p>
        </p:txBody>
      </p:sp>
      <p:sp>
        <p:nvSpPr>
          <p:cNvPr id="7" name="四角形: 角を丸くする 6">
            <a:extLst>
              <a:ext uri="{FF2B5EF4-FFF2-40B4-BE49-F238E27FC236}">
                <a16:creationId xmlns:a16="http://schemas.microsoft.com/office/drawing/2014/main" id="{AE22970F-7ED3-4DC5-AEB1-FC91BB05D70B}"/>
              </a:ext>
            </a:extLst>
          </p:cNvPr>
          <p:cNvSpPr/>
          <p:nvPr/>
        </p:nvSpPr>
        <p:spPr>
          <a:xfrm>
            <a:off x="7179377" y="1291747"/>
            <a:ext cx="1785141" cy="1589649"/>
          </a:xfrm>
          <a:prstGeom prst="roundRect">
            <a:avLst>
              <a:gd name="adj" fmla="val 12122"/>
            </a:avLst>
          </a:prstGeom>
          <a:solidFill>
            <a:schemeClr val="accent2">
              <a:lumMod val="20000"/>
              <a:lumOff val="8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92" dirty="0">
                <a:solidFill>
                  <a:schemeClr val="tx1"/>
                </a:solidFill>
              </a:rPr>
              <a:t>＜行政による支援＞</a:t>
            </a:r>
          </a:p>
          <a:p>
            <a:pPr marL="263776" indent="-263776">
              <a:buFont typeface="Arial" panose="020B0604020202020204" pitchFamily="34" charset="0"/>
              <a:buChar char="•"/>
            </a:pPr>
            <a:r>
              <a:rPr lang="ja-JP" altLang="en-US" sz="1292" dirty="0">
                <a:solidFill>
                  <a:schemeClr val="tx1"/>
                </a:solidFill>
              </a:rPr>
              <a:t>医療勤務環境改善支援センターを通じた支援</a:t>
            </a:r>
          </a:p>
          <a:p>
            <a:pPr marL="263776" indent="-263776">
              <a:buFont typeface="Arial" panose="020B0604020202020204" pitchFamily="34" charset="0"/>
              <a:buChar char="•"/>
            </a:pPr>
            <a:r>
              <a:rPr lang="ja-JP" altLang="en-US" sz="1292" dirty="0">
                <a:solidFill>
                  <a:schemeClr val="tx1"/>
                </a:solidFill>
              </a:rPr>
              <a:t>経営層の意識改革（講習会等）</a:t>
            </a:r>
            <a:endParaRPr lang="en-US" altLang="ja-JP" sz="1292" dirty="0">
              <a:solidFill>
                <a:schemeClr val="tx1"/>
              </a:solidFill>
            </a:endParaRPr>
          </a:p>
          <a:p>
            <a:pPr marL="263776" indent="-263776">
              <a:buFont typeface="Arial" panose="020B0604020202020204" pitchFamily="34" charset="0"/>
              <a:buChar char="•"/>
            </a:pPr>
            <a:r>
              <a:rPr lang="ja-JP" altLang="en-US" sz="1292" dirty="0">
                <a:solidFill>
                  <a:schemeClr val="tx1"/>
                </a:solidFill>
              </a:rPr>
              <a:t>医師への周知啓発等</a:t>
            </a:r>
          </a:p>
        </p:txBody>
      </p:sp>
      <p:sp>
        <p:nvSpPr>
          <p:cNvPr id="13" name="テキスト ボックス 12">
            <a:extLst>
              <a:ext uri="{FF2B5EF4-FFF2-40B4-BE49-F238E27FC236}">
                <a16:creationId xmlns:a16="http://schemas.microsoft.com/office/drawing/2014/main" id="{DC2E2810-470B-45A0-AD7A-39C999BABBAC}"/>
              </a:ext>
            </a:extLst>
          </p:cNvPr>
          <p:cNvSpPr txBox="1"/>
          <p:nvPr/>
        </p:nvSpPr>
        <p:spPr>
          <a:xfrm>
            <a:off x="57150" y="6108483"/>
            <a:ext cx="8907368" cy="433324"/>
          </a:xfrm>
          <a:prstGeom prst="rect">
            <a:avLst/>
          </a:prstGeom>
          <a:noFill/>
        </p:spPr>
        <p:txBody>
          <a:bodyPr wrap="square" rtlCol="0">
            <a:spAutoFit/>
          </a:bodyPr>
          <a:lstStyle/>
          <a:p>
            <a:r>
              <a:rPr lang="ja-JP" altLang="en-US" sz="1108" dirty="0"/>
              <a:t>「良質かつ適切な医療を効率的に提供する体制の確保を推進するための医療法等の一部を改正する法律案の閣議決定について（社会保</a:t>
            </a:r>
            <a:endParaRPr lang="en-US" altLang="ja-JP" sz="1108" dirty="0"/>
          </a:p>
          <a:p>
            <a:r>
              <a:rPr lang="ja-JP" altLang="en-US" sz="1108" dirty="0"/>
              <a:t>　障審議会　医療部会資料（令和３年２月））」及び「医師の働き方改革に関する検討会　報告書（平成３１年３月）」等より</a:t>
            </a:r>
            <a:r>
              <a:rPr lang="en-US" altLang="ja-JP" sz="1108" dirty="0">
                <a:latin typeface="游ゴシック" panose="020B0400000000000000" pitchFamily="50" charset="-128"/>
                <a:ea typeface="游ゴシック" panose="020B0400000000000000" pitchFamily="50" charset="-128"/>
              </a:rPr>
              <a:t>JMAR</a:t>
            </a:r>
            <a:r>
              <a:rPr lang="ja-JP" altLang="en-US" sz="1108" dirty="0"/>
              <a:t>編集</a:t>
            </a:r>
          </a:p>
        </p:txBody>
      </p:sp>
      <p:sp>
        <p:nvSpPr>
          <p:cNvPr id="14" name="テキスト ボックス 13"/>
          <p:cNvSpPr txBox="1"/>
          <p:nvPr/>
        </p:nvSpPr>
        <p:spPr>
          <a:xfrm>
            <a:off x="7740352" y="56818"/>
            <a:ext cx="1317182" cy="276999"/>
          </a:xfrm>
          <a:prstGeom prst="rect">
            <a:avLst/>
          </a:prstGeom>
          <a:solidFill>
            <a:schemeClr val="bg1"/>
          </a:solidFill>
          <a:ln>
            <a:solidFill>
              <a:schemeClr val="tx1"/>
            </a:solidFill>
          </a:ln>
        </p:spPr>
        <p:txBody>
          <a:bodyPr wrap="square" rtlCol="0">
            <a:spAutoFit/>
          </a:bodyPr>
          <a:lstStyle/>
          <a:p>
            <a:r>
              <a:rPr lang="ja-JP" altLang="en-US" sz="1200" dirty="0" smtClean="0">
                <a:latin typeface="ＭＳ ゴシック" panose="020B0609070205080204" pitchFamily="49" charset="-128"/>
                <a:ea typeface="ＭＳ ゴシック" panose="020B0609070205080204" pitchFamily="49" charset="-128"/>
              </a:rPr>
              <a:t>厚労省作成資料</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354156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8</a:t>
            </a:fld>
            <a:endParaRPr kumimoji="1" lang="ja-JP" altLang="en-US" dirty="0"/>
          </a:p>
        </p:txBody>
      </p:sp>
      <p:graphicFrame>
        <p:nvGraphicFramePr>
          <p:cNvPr id="4" name="表 3">
            <a:extLst>
              <a:ext uri="{FF2B5EF4-FFF2-40B4-BE49-F238E27FC236}">
                <a16:creationId xmlns:a16="http://schemas.microsoft.com/office/drawing/2014/main" id="{AD3CA4B9-0D4D-4F9B-9929-A8C89172B95D}"/>
              </a:ext>
            </a:extLst>
          </p:cNvPr>
          <p:cNvGraphicFramePr>
            <a:graphicFrameLocks noGrp="1"/>
          </p:cNvGraphicFramePr>
          <p:nvPr>
            <p:extLst/>
          </p:nvPr>
        </p:nvGraphicFramePr>
        <p:xfrm>
          <a:off x="474413" y="984143"/>
          <a:ext cx="8053753" cy="4316436"/>
        </p:xfrm>
        <a:graphic>
          <a:graphicData uri="http://schemas.openxmlformats.org/drawingml/2006/table">
            <a:tbl>
              <a:tblPr firstRow="1" bandRow="1"/>
              <a:tblGrid>
                <a:gridCol w="1291831">
                  <a:extLst>
                    <a:ext uri="{9D8B030D-6E8A-4147-A177-3AD203B41FA5}">
                      <a16:colId xmlns:a16="http://schemas.microsoft.com/office/drawing/2014/main" val="20000"/>
                    </a:ext>
                  </a:extLst>
                </a:gridCol>
                <a:gridCol w="3626869">
                  <a:extLst>
                    <a:ext uri="{9D8B030D-6E8A-4147-A177-3AD203B41FA5}">
                      <a16:colId xmlns:a16="http://schemas.microsoft.com/office/drawing/2014/main" val="20001"/>
                    </a:ext>
                  </a:extLst>
                </a:gridCol>
                <a:gridCol w="1581500">
                  <a:extLst>
                    <a:ext uri="{9D8B030D-6E8A-4147-A177-3AD203B41FA5}">
                      <a16:colId xmlns:a16="http://schemas.microsoft.com/office/drawing/2014/main" val="20002"/>
                    </a:ext>
                  </a:extLst>
                </a:gridCol>
                <a:gridCol w="1553553">
                  <a:extLst>
                    <a:ext uri="{9D8B030D-6E8A-4147-A177-3AD203B41FA5}">
                      <a16:colId xmlns:a16="http://schemas.microsoft.com/office/drawing/2014/main" val="20003"/>
                    </a:ext>
                  </a:extLst>
                </a:gridCol>
              </a:tblGrid>
              <a:tr h="534572">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500" dirty="0"/>
                        <a:t>項目名</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500" dirty="0"/>
                        <a:t>規制の概要</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500" dirty="0"/>
                        <a:t>中小企業規模の医療機関</a:t>
                      </a:r>
                      <a:r>
                        <a:rPr kumimoji="1" lang="en-US" altLang="ja-JP" sz="1000" b="0" dirty="0"/>
                        <a:t>※</a:t>
                      </a:r>
                      <a:endParaRPr kumimoji="1" lang="ja-JP" altLang="en-US" sz="1000" b="0" dirty="0"/>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500" dirty="0"/>
                        <a:t>それ以外の</a:t>
                      </a:r>
                      <a:endParaRPr kumimoji="1" lang="en-US" altLang="ja-JP" sz="1500" dirty="0"/>
                    </a:p>
                    <a:p>
                      <a:pPr algn="ctr"/>
                      <a:r>
                        <a:rPr kumimoji="1" lang="ja-JP" altLang="en-US" sz="1500" dirty="0"/>
                        <a:t>医療機関</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815926">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500" dirty="0"/>
                        <a:t>時間外労働の上限規制</a:t>
                      </a:r>
                      <a:endParaRPr kumimoji="1" lang="en-US" altLang="ja-JP" sz="1500" dirty="0"/>
                    </a:p>
                  </a:txBody>
                  <a:tcPr marL="84406" marR="84406" marT="42203" marB="4220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500" dirty="0"/>
                        <a:t>原則として月</a:t>
                      </a:r>
                      <a:r>
                        <a:rPr kumimoji="1" lang="en-US" altLang="ja-JP" sz="1500" dirty="0"/>
                        <a:t>45</a:t>
                      </a:r>
                      <a:r>
                        <a:rPr kumimoji="1" lang="ja-JP" altLang="en-US" sz="1500" dirty="0"/>
                        <a:t>時間、年</a:t>
                      </a:r>
                      <a:r>
                        <a:rPr kumimoji="1" lang="en-US" altLang="ja-JP" sz="1500" dirty="0"/>
                        <a:t>360</a:t>
                      </a:r>
                      <a:r>
                        <a:rPr kumimoji="1" lang="ja-JP" altLang="en-US" sz="1500" dirty="0"/>
                        <a:t>時間等とする罰則付きの上限規制を導入する</a:t>
                      </a:r>
                      <a:r>
                        <a:rPr kumimoji="1" lang="ja-JP" altLang="en-US" sz="1100" dirty="0"/>
                        <a:t>（</a:t>
                      </a:r>
                      <a:r>
                        <a:rPr kumimoji="1" lang="ja-JP" altLang="en-US" sz="1100" dirty="0">
                          <a:solidFill>
                            <a:srgbClr val="FF0000"/>
                          </a:solidFill>
                        </a:rPr>
                        <a:t>医師は</a:t>
                      </a:r>
                      <a:r>
                        <a:rPr kumimoji="1" lang="en-US" altLang="ja-JP" sz="1100" dirty="0">
                          <a:solidFill>
                            <a:srgbClr val="FF0000"/>
                          </a:solidFill>
                        </a:rPr>
                        <a:t>2024.4.1</a:t>
                      </a:r>
                      <a:r>
                        <a:rPr kumimoji="1" lang="ja-JP" altLang="en-US" sz="1100" dirty="0">
                          <a:solidFill>
                            <a:srgbClr val="FF0000"/>
                          </a:solidFill>
                        </a:rPr>
                        <a:t>から適用。医師は上限水準も別途定める。</a:t>
                      </a:r>
                      <a:r>
                        <a:rPr kumimoji="1" lang="ja-JP" altLang="en-US" sz="1100" dirty="0"/>
                        <a:t>）</a:t>
                      </a:r>
                    </a:p>
                  </a:txBody>
                  <a:tcPr marL="84406" marR="84406" marT="42203" marB="4220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500" dirty="0">
                          <a:solidFill>
                            <a:srgbClr val="FF0000"/>
                          </a:solidFill>
                        </a:rPr>
                        <a:t>医師を除き</a:t>
                      </a:r>
                      <a:r>
                        <a:rPr kumimoji="1" lang="en-US" altLang="ja-JP" sz="1700" b="1" dirty="0"/>
                        <a:t>2020.4.1</a:t>
                      </a:r>
                      <a:r>
                        <a:rPr kumimoji="1" lang="ja-JP" altLang="en-US" sz="1700" b="1" dirty="0"/>
                        <a:t>から</a:t>
                      </a:r>
                      <a:endParaRPr kumimoji="1" lang="en-US" altLang="ja-JP" sz="1700" b="1" dirty="0"/>
                    </a:p>
                    <a:p>
                      <a:r>
                        <a:rPr kumimoji="1" lang="ja-JP" altLang="en-US" sz="1700" b="1" dirty="0"/>
                        <a:t>適用</a:t>
                      </a:r>
                      <a:endParaRPr kumimoji="1" lang="ja-JP" altLang="en-US" sz="1800" b="1" dirty="0"/>
                    </a:p>
                  </a:txBody>
                  <a:tcPr marL="84406" marR="84406" marT="42203" marB="4220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500" dirty="0">
                          <a:solidFill>
                            <a:srgbClr val="FF0000"/>
                          </a:solidFill>
                        </a:rPr>
                        <a:t>医師を除き</a:t>
                      </a:r>
                      <a:r>
                        <a:rPr kumimoji="1" lang="en-US" altLang="ja-JP" sz="1700" b="1" dirty="0"/>
                        <a:t>2019.4.1</a:t>
                      </a:r>
                      <a:r>
                        <a:rPr kumimoji="1" lang="ja-JP" altLang="en-US" sz="1700" b="1" dirty="0"/>
                        <a:t>から適用</a:t>
                      </a:r>
                    </a:p>
                  </a:txBody>
                  <a:tcPr marL="84406" marR="84406" marT="42203" marB="42203"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590843">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500" dirty="0"/>
                        <a:t>割増賃金率</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500" dirty="0"/>
                        <a:t>月</a:t>
                      </a:r>
                      <a:r>
                        <a:rPr kumimoji="1" lang="en-US" altLang="ja-JP" sz="1500" dirty="0"/>
                        <a:t>60</a:t>
                      </a:r>
                      <a:r>
                        <a:rPr kumimoji="1" lang="ja-JP" altLang="en-US" sz="1500" dirty="0"/>
                        <a:t>時間を超える時間外労働に係る割増賃金率を</a:t>
                      </a:r>
                      <a:r>
                        <a:rPr kumimoji="1" lang="en-US" altLang="ja-JP" sz="1500" dirty="0"/>
                        <a:t>50</a:t>
                      </a:r>
                      <a:r>
                        <a:rPr kumimoji="1" lang="ja-JP" altLang="en-US" sz="1500" dirty="0"/>
                        <a:t>％以上とする</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700" b="1" dirty="0"/>
                        <a:t>2023.4.1</a:t>
                      </a:r>
                      <a:r>
                        <a:rPr kumimoji="1" lang="ja-JP" altLang="en-US" sz="1700" b="1" dirty="0"/>
                        <a:t>から</a:t>
                      </a:r>
                      <a:endParaRPr kumimoji="1" lang="en-US" altLang="ja-JP" sz="1700" b="1" dirty="0"/>
                    </a:p>
                    <a:p>
                      <a:r>
                        <a:rPr kumimoji="1" lang="ja-JP" altLang="en-US" sz="1700" b="1" dirty="0"/>
                        <a:t>適用</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700" b="1" dirty="0"/>
                        <a:t>（既に適用</a:t>
                      </a:r>
                      <a:endParaRPr kumimoji="1" lang="en-US" altLang="ja-JP" sz="1700" b="1" dirty="0"/>
                    </a:p>
                    <a:p>
                      <a:r>
                        <a:rPr kumimoji="1" lang="ja-JP" altLang="en-US" sz="1700" b="1" dirty="0"/>
                        <a:t>あり）</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r h="984738">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500" dirty="0"/>
                        <a:t>年次有給休暇</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en-US" altLang="ja-JP" sz="1500" dirty="0"/>
                        <a:t>10</a:t>
                      </a:r>
                      <a:r>
                        <a:rPr kumimoji="1" lang="ja-JP" altLang="en-US" sz="1500" dirty="0"/>
                        <a:t>日以上の年次有給休暇が付与される労働者に対し、</a:t>
                      </a:r>
                      <a:r>
                        <a:rPr kumimoji="1" lang="en-US" altLang="ja-JP" sz="1500" dirty="0"/>
                        <a:t>5</a:t>
                      </a:r>
                      <a:r>
                        <a:rPr kumimoji="1" lang="ja-JP" altLang="en-US" sz="1500" dirty="0"/>
                        <a:t>日について、毎年時季指定して与えなければならないとする（労働者が時季指定したり計画的付与したものは除く）</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700" b="1" dirty="0"/>
                        <a:t>2019.4.1</a:t>
                      </a:r>
                      <a:r>
                        <a:rPr kumimoji="1" lang="ja-JP" altLang="en-US" sz="1700" b="1" dirty="0"/>
                        <a:t>から適用</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kumimoji="1" lang="ja-JP" altLang="en-US" sz="1400" dirty="0"/>
                    </a:p>
                  </a:txBody>
                  <a:tcPr/>
                </a:tc>
                <a:extLst>
                  <a:ext uri="{0D108BD9-81ED-4DB2-BD59-A6C34878D82A}">
                    <a16:rowId xmlns:a16="http://schemas.microsoft.com/office/drawing/2014/main" val="10003"/>
                  </a:ext>
                </a:extLst>
              </a:tr>
              <a:tr h="534572">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500" dirty="0"/>
                        <a:t>労働時間の状況の把握</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500" dirty="0"/>
                        <a:t>省令で定める方法（現認や客観的な方法）により把握をしなければならない</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grid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algn="ctr"/>
                      <a:r>
                        <a:rPr kumimoji="1" lang="en-US" altLang="ja-JP" sz="1700" b="1" dirty="0"/>
                        <a:t>2019.4.1</a:t>
                      </a:r>
                      <a:r>
                        <a:rPr kumimoji="1" lang="ja-JP" altLang="en-US" sz="1700" b="1" dirty="0"/>
                        <a:t>から適用</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hMerge="1">
                  <a:txBody>
                    <a:bodyPr/>
                    <a:lstStyle/>
                    <a:p>
                      <a:endParaRPr kumimoji="1" lang="ja-JP" altLang="en-US" sz="1400" dirty="0"/>
                    </a:p>
                  </a:txBody>
                  <a:tcPr/>
                </a:tc>
                <a:extLst>
                  <a:ext uri="{0D108BD9-81ED-4DB2-BD59-A6C34878D82A}">
                    <a16:rowId xmlns:a16="http://schemas.microsoft.com/office/drawing/2014/main" val="10004"/>
                  </a:ext>
                </a:extLst>
              </a:tr>
              <a:tr h="787791">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500" dirty="0"/>
                        <a:t>産業医</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500" dirty="0"/>
                        <a:t>産業医が行った労働者の健康管理等に関する勧告の内容を衛生委員会に報告しなければならないとする等</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2">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700" b="1" dirty="0"/>
                        <a:t>2019.4.1</a:t>
                      </a:r>
                      <a:r>
                        <a:rPr kumimoji="1" lang="ja-JP" altLang="en-US" sz="1700" b="1" dirty="0"/>
                        <a:t>から適用</a:t>
                      </a:r>
                    </a:p>
                    <a:p>
                      <a:pPr algn="l"/>
                      <a:r>
                        <a:rPr kumimoji="1" lang="ja-JP" altLang="en-US" sz="1500" dirty="0"/>
                        <a:t>（但し、産業医の選任義務のある労働者数</a:t>
                      </a:r>
                      <a:r>
                        <a:rPr kumimoji="1" lang="en-US" altLang="ja-JP" sz="1500" dirty="0"/>
                        <a:t>50</a:t>
                      </a:r>
                      <a:r>
                        <a:rPr kumimoji="1" lang="ja-JP" altLang="en-US" sz="1500" dirty="0"/>
                        <a:t>人以上の事業場）</a:t>
                      </a:r>
                    </a:p>
                  </a:txBody>
                  <a:tcPr marL="84406" marR="84406" marT="42203" marB="42203"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kumimoji="1" lang="ja-JP" altLang="en-US" sz="1400" dirty="0"/>
                    </a:p>
                  </a:txBody>
                  <a:tcPr/>
                </a:tc>
                <a:extLst>
                  <a:ext uri="{0D108BD9-81ED-4DB2-BD59-A6C34878D82A}">
                    <a16:rowId xmlns:a16="http://schemas.microsoft.com/office/drawing/2014/main" val="10005"/>
                  </a:ext>
                </a:extLst>
              </a:tr>
            </a:tbl>
          </a:graphicData>
        </a:graphic>
      </p:graphicFrame>
      <p:sp>
        <p:nvSpPr>
          <p:cNvPr id="5" name="テキスト ボックス 4">
            <a:extLst>
              <a:ext uri="{FF2B5EF4-FFF2-40B4-BE49-F238E27FC236}">
                <a16:creationId xmlns:a16="http://schemas.microsoft.com/office/drawing/2014/main" id="{D3FA5159-F57F-4816-94AD-D22354937B1D}"/>
              </a:ext>
            </a:extLst>
          </p:cNvPr>
          <p:cNvSpPr txBox="1"/>
          <p:nvPr/>
        </p:nvSpPr>
        <p:spPr>
          <a:xfrm>
            <a:off x="151944" y="5533796"/>
            <a:ext cx="8888283" cy="560923"/>
          </a:xfrm>
          <a:prstGeom prst="rect">
            <a:avLst/>
          </a:prstGeom>
          <a:noFill/>
        </p:spPr>
        <p:txBody>
          <a:bodyPr wrap="square" rtlCol="0">
            <a:spAutoFit/>
          </a:bodyPr>
          <a:lstStyle/>
          <a:p>
            <a:pPr marL="299084"/>
            <a:r>
              <a:rPr lang="en-US" altLang="ja-JP" sz="1015" dirty="0">
                <a:solidFill>
                  <a:prstClr val="black"/>
                </a:solidFill>
                <a:latin typeface="ＭＳ Ｐゴシック"/>
                <a:ea typeface="ＭＳ Ｐゴシック" panose="020B0600070205080204" pitchFamily="50" charset="-128"/>
              </a:rPr>
              <a:t>※</a:t>
            </a:r>
            <a:r>
              <a:rPr lang="ja-JP" altLang="en-US" sz="1015" dirty="0">
                <a:solidFill>
                  <a:prstClr val="black"/>
                </a:solidFill>
                <a:latin typeface="ＭＳ Ｐゴシック"/>
                <a:ea typeface="ＭＳ Ｐゴシック" panose="020B0600070205080204" pitchFamily="50" charset="-128"/>
              </a:rPr>
              <a:t>　医療業における“中小企業”の基準</a:t>
            </a:r>
            <a:endParaRPr lang="en-US" altLang="ja-JP" sz="1015" dirty="0">
              <a:solidFill>
                <a:prstClr val="black"/>
              </a:solidFill>
              <a:latin typeface="ＭＳ Ｐゴシック"/>
              <a:ea typeface="ＭＳ Ｐゴシック" panose="020B0600070205080204" pitchFamily="50" charset="-128"/>
            </a:endParaRPr>
          </a:p>
          <a:p>
            <a:pPr marL="299084"/>
            <a:r>
              <a:rPr lang="ja-JP" altLang="en-US" sz="1015" dirty="0">
                <a:solidFill>
                  <a:prstClr val="black"/>
                </a:solidFill>
                <a:latin typeface="ＭＳ Ｐゴシック"/>
                <a:ea typeface="ＭＳ Ｐゴシック" panose="020B0600070205080204" pitchFamily="50" charset="-128"/>
              </a:rPr>
              <a:t>　　⇒</a:t>
            </a:r>
            <a:r>
              <a:rPr lang="ja-JP" altLang="en-US" sz="1015" u="sng" dirty="0">
                <a:solidFill>
                  <a:prstClr val="black"/>
                </a:solidFill>
                <a:latin typeface="ＭＳ Ｐゴシック"/>
                <a:ea typeface="ＭＳ Ｐゴシック" panose="020B0600070205080204" pitchFamily="50" charset="-128"/>
              </a:rPr>
              <a:t>企業単位</a:t>
            </a:r>
            <a:r>
              <a:rPr lang="ja-JP" altLang="en-US" sz="1015" dirty="0">
                <a:solidFill>
                  <a:prstClr val="black"/>
                </a:solidFill>
                <a:latin typeface="ＭＳ Ｐゴシック"/>
                <a:ea typeface="ＭＳ Ｐゴシック" panose="020B0600070205080204" pitchFamily="50" charset="-128"/>
              </a:rPr>
              <a:t>でみて　ｉ）資本金の額又は出資の総額が５千万円以下　又は　ｉｉ）常時使用する労働者の数が</a:t>
            </a:r>
            <a:r>
              <a:rPr lang="en-US" altLang="ja-JP" sz="1015" dirty="0">
                <a:solidFill>
                  <a:prstClr val="black"/>
                </a:solidFill>
                <a:latin typeface="ＭＳ Ｐゴシック"/>
                <a:ea typeface="ＭＳ Ｐゴシック" panose="020B0600070205080204" pitchFamily="50" charset="-128"/>
              </a:rPr>
              <a:t>100</a:t>
            </a:r>
            <a:r>
              <a:rPr lang="ja-JP" altLang="en-US" sz="1015" dirty="0">
                <a:solidFill>
                  <a:prstClr val="black"/>
                </a:solidFill>
                <a:latin typeface="ＭＳ Ｐゴシック"/>
                <a:ea typeface="ＭＳ Ｐゴシック" panose="020B0600070205080204" pitchFamily="50" charset="-128"/>
              </a:rPr>
              <a:t>人以下</a:t>
            </a:r>
            <a:endParaRPr lang="en-US" altLang="ja-JP" sz="1015" dirty="0">
              <a:solidFill>
                <a:prstClr val="black"/>
              </a:solidFill>
              <a:latin typeface="ＭＳ Ｐゴシック"/>
              <a:ea typeface="ＭＳ Ｐゴシック" panose="020B0600070205080204" pitchFamily="50" charset="-128"/>
            </a:endParaRPr>
          </a:p>
          <a:p>
            <a:pPr marL="656509" indent="-357563"/>
            <a:r>
              <a:rPr lang="ja-JP" altLang="en-US" sz="1015" dirty="0">
                <a:solidFill>
                  <a:prstClr val="black"/>
                </a:solidFill>
                <a:latin typeface="ＭＳ Ｐゴシック"/>
                <a:ea typeface="ＭＳ Ｐゴシック" panose="020B0600070205080204" pitchFamily="50" charset="-128"/>
              </a:rPr>
              <a:t>　　　（なお、持分なし医療法人や社会福祉法人等の「資本金」や「出資金」がない法人格の場合は、法人全体の常時使用する労働者の数</a:t>
            </a:r>
            <a:r>
              <a:rPr lang="ja-JP" altLang="ja-JP" sz="1015" dirty="0">
                <a:solidFill>
                  <a:prstClr val="black"/>
                </a:solidFill>
                <a:ea typeface="ＭＳ Ｐゴシック" panose="020B0600070205080204" pitchFamily="50" charset="-128"/>
              </a:rPr>
              <a:t>のみで判断する</a:t>
            </a:r>
            <a:r>
              <a:rPr lang="ja-JP" altLang="en-US" sz="1015" dirty="0">
                <a:solidFill>
                  <a:prstClr val="black"/>
                </a:solidFill>
                <a:ea typeface="ＭＳ Ｐゴシック" panose="020B0600070205080204" pitchFamily="50" charset="-128"/>
              </a:rPr>
              <a:t>）</a:t>
            </a:r>
          </a:p>
        </p:txBody>
      </p:sp>
      <p:sp>
        <p:nvSpPr>
          <p:cNvPr id="8" name="テキスト ボックス 7">
            <a:extLst>
              <a:ext uri="{FF2B5EF4-FFF2-40B4-BE49-F238E27FC236}">
                <a16:creationId xmlns:a16="http://schemas.microsoft.com/office/drawing/2014/main" id="{755FA840-BC90-41A2-AEB0-B2C14A3D1BFD}"/>
              </a:ext>
            </a:extLst>
          </p:cNvPr>
          <p:cNvSpPr txBox="1"/>
          <p:nvPr/>
        </p:nvSpPr>
        <p:spPr>
          <a:xfrm>
            <a:off x="62194" y="334325"/>
            <a:ext cx="9018131" cy="49013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sz="2585" dirty="0" smtClean="0">
                <a:latin typeface="HGP創英角ｺﾞｼｯｸUB" panose="020B0900000000000000" pitchFamily="50" charset="-128"/>
                <a:ea typeface="HGP創英角ｺﾞｼｯｸUB" panose="020B0900000000000000" pitchFamily="50" charset="-128"/>
              </a:rPr>
              <a:t>働き方</a:t>
            </a:r>
            <a:r>
              <a:rPr lang="ja-JP" altLang="en-US" sz="2585" dirty="0">
                <a:latin typeface="HGP創英角ｺﾞｼｯｸUB" panose="020B0900000000000000" pitchFamily="50" charset="-128"/>
                <a:ea typeface="HGP創英角ｺﾞｼｯｸUB" panose="020B0900000000000000" pitchFamily="50" charset="-128"/>
              </a:rPr>
              <a:t>改革関連法の医療機関への適用に関わる整理</a:t>
            </a:r>
          </a:p>
        </p:txBody>
      </p:sp>
      <p:sp>
        <p:nvSpPr>
          <p:cNvPr id="7" name="テキスト ボックス 6">
            <a:extLst>
              <a:ext uri="{FF2B5EF4-FFF2-40B4-BE49-F238E27FC236}">
                <a16:creationId xmlns:a16="http://schemas.microsoft.com/office/drawing/2014/main" id="{81DE5554-C82F-44C3-B194-A3B86EEF6ADC}"/>
              </a:ext>
            </a:extLst>
          </p:cNvPr>
          <p:cNvSpPr txBox="1"/>
          <p:nvPr/>
        </p:nvSpPr>
        <p:spPr>
          <a:xfrm>
            <a:off x="2316726" y="6229982"/>
            <a:ext cx="6603672" cy="262829"/>
          </a:xfrm>
          <a:prstGeom prst="rect">
            <a:avLst/>
          </a:prstGeom>
          <a:noFill/>
        </p:spPr>
        <p:txBody>
          <a:bodyPr wrap="square">
            <a:spAutoFit/>
          </a:bodyPr>
          <a:lstStyle/>
          <a:p>
            <a:r>
              <a:rPr lang="ja-JP" altLang="en-US" sz="1108" dirty="0"/>
              <a:t>「第８回医師の働き方改革に関する検討会　参考資料（平成３０年７月）」より一部（年号標記）改</a:t>
            </a:r>
          </a:p>
        </p:txBody>
      </p:sp>
      <p:sp>
        <p:nvSpPr>
          <p:cNvPr id="9" name="テキスト ボックス 8"/>
          <p:cNvSpPr txBox="1"/>
          <p:nvPr/>
        </p:nvSpPr>
        <p:spPr>
          <a:xfrm>
            <a:off x="7740352" y="56818"/>
            <a:ext cx="1317182" cy="276999"/>
          </a:xfrm>
          <a:prstGeom prst="rect">
            <a:avLst/>
          </a:prstGeom>
          <a:solidFill>
            <a:schemeClr val="bg1"/>
          </a:solidFill>
          <a:ln>
            <a:solidFill>
              <a:schemeClr val="tx1"/>
            </a:solidFill>
          </a:ln>
        </p:spPr>
        <p:txBody>
          <a:bodyPr wrap="square" rtlCol="0">
            <a:spAutoFit/>
          </a:bodyPr>
          <a:lstStyle/>
          <a:p>
            <a:r>
              <a:rPr lang="ja-JP" altLang="en-US" sz="1200" dirty="0" smtClean="0">
                <a:latin typeface="ＭＳ ゴシック" panose="020B0609070205080204" pitchFamily="49" charset="-128"/>
                <a:ea typeface="ＭＳ ゴシック" panose="020B0609070205080204" pitchFamily="49" charset="-128"/>
              </a:rPr>
              <a:t>厚労省作成資料</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7547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DE10B4-0E78-465B-AE69-175CB6D73190}"/>
              </a:ext>
            </a:extLst>
          </p:cNvPr>
          <p:cNvSpPr>
            <a:spLocks noGrp="1"/>
          </p:cNvSpPr>
          <p:nvPr>
            <p:ph type="sldNum" sz="quarter" idx="12"/>
          </p:nvPr>
        </p:nvSpPr>
        <p:spPr>
          <a:xfrm>
            <a:off x="7029450" y="6201510"/>
            <a:ext cx="2057400" cy="337038"/>
          </a:xfrm>
        </p:spPr>
        <p:txBody>
          <a:bodyPr/>
          <a:lstStyle/>
          <a:p>
            <a:endParaRPr kumimoji="1" lang="en-US" altLang="ja-JP" dirty="0"/>
          </a:p>
          <a:p>
            <a:fld id="{19AC94B0-2C1D-4AD1-BD0C-DA85CCB53EA9}" type="slidenum">
              <a:rPr kumimoji="1" lang="ja-JP" altLang="en-US" smtClean="0"/>
              <a:t>9</a:t>
            </a:fld>
            <a:endParaRPr kumimoji="1" lang="ja-JP" altLang="en-US" dirty="0"/>
          </a:p>
        </p:txBody>
      </p:sp>
      <p:sp>
        <p:nvSpPr>
          <p:cNvPr id="3" name="テキスト ボックス 2">
            <a:extLst>
              <a:ext uri="{FF2B5EF4-FFF2-40B4-BE49-F238E27FC236}">
                <a16:creationId xmlns:a16="http://schemas.microsoft.com/office/drawing/2014/main" id="{7AE0FFC2-9796-41FB-B6B9-C0BF0205033D}"/>
              </a:ext>
            </a:extLst>
          </p:cNvPr>
          <p:cNvSpPr txBox="1"/>
          <p:nvPr/>
        </p:nvSpPr>
        <p:spPr>
          <a:xfrm>
            <a:off x="44424" y="334325"/>
            <a:ext cx="9015773" cy="490134"/>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rtlCol="0">
            <a:spAutoFit/>
          </a:bodyPr>
          <a:lstStyle/>
          <a:p>
            <a:r>
              <a:rPr lang="ja-JP" altLang="en-US" sz="2585" dirty="0" smtClean="0">
                <a:latin typeface="HGP創英角ｺﾞｼｯｸUB" panose="020B0900000000000000" pitchFamily="50" charset="-128"/>
                <a:ea typeface="HGP創英角ｺﾞｼｯｸUB" panose="020B0900000000000000" pitchFamily="50" charset="-128"/>
              </a:rPr>
              <a:t>医師</a:t>
            </a:r>
            <a:r>
              <a:rPr lang="ja-JP" altLang="en-US" sz="2585" dirty="0">
                <a:latin typeface="HGP創英角ｺﾞｼｯｸUB" panose="020B0900000000000000" pitchFamily="50" charset="-128"/>
                <a:ea typeface="HGP創英角ｺﾞｼｯｸUB" panose="020B0900000000000000" pitchFamily="50" charset="-128"/>
              </a:rPr>
              <a:t>の働き方改革の制度面での整備</a:t>
            </a:r>
          </a:p>
        </p:txBody>
      </p:sp>
      <p:sp>
        <p:nvSpPr>
          <p:cNvPr id="5" name="テキスト ボックス 4">
            <a:extLst>
              <a:ext uri="{FF2B5EF4-FFF2-40B4-BE49-F238E27FC236}">
                <a16:creationId xmlns:a16="http://schemas.microsoft.com/office/drawing/2014/main" id="{62222859-DD12-4006-AE67-CB86E3D37781}"/>
              </a:ext>
            </a:extLst>
          </p:cNvPr>
          <p:cNvSpPr txBox="1"/>
          <p:nvPr/>
        </p:nvSpPr>
        <p:spPr>
          <a:xfrm>
            <a:off x="606366" y="865290"/>
            <a:ext cx="7955522" cy="603883"/>
          </a:xfrm>
          <a:prstGeom prst="rect">
            <a:avLst/>
          </a:prstGeom>
          <a:noFill/>
        </p:spPr>
        <p:txBody>
          <a:bodyPr wrap="square" rtlCol="0">
            <a:spAutoFit/>
          </a:bodyPr>
          <a:lstStyle/>
          <a:p>
            <a:pPr algn="ctr"/>
            <a:r>
              <a:rPr lang="ja-JP" altLang="en-US" sz="1662" dirty="0">
                <a:solidFill>
                  <a:schemeClr val="accent1">
                    <a:lumMod val="75000"/>
                  </a:schemeClr>
                </a:solidFill>
                <a:latin typeface="HGP創英角ｺﾞｼｯｸUB" panose="020B0900000000000000" pitchFamily="50" charset="-128"/>
                <a:ea typeface="HGP創英角ｺﾞｼｯｸUB" panose="020B0900000000000000" pitchFamily="50" charset="-128"/>
              </a:rPr>
              <a:t>良質かつ適切な医療を効率的に提供する体制の確保を推進するための医療法等</a:t>
            </a:r>
          </a:p>
          <a:p>
            <a:pPr algn="r"/>
            <a:r>
              <a:rPr lang="ja-JP" altLang="en-US" sz="1662" dirty="0">
                <a:solidFill>
                  <a:schemeClr val="accent1">
                    <a:lumMod val="75000"/>
                  </a:schemeClr>
                </a:solidFill>
                <a:latin typeface="HGP創英角ｺﾞｼｯｸUB" panose="020B0900000000000000" pitchFamily="50" charset="-128"/>
                <a:ea typeface="HGP創英角ｺﾞｼｯｸUB" panose="020B0900000000000000" pitchFamily="50" charset="-128"/>
              </a:rPr>
              <a:t>の一部を改正する法律の概要　　　　</a:t>
            </a:r>
            <a:r>
              <a:rPr lang="ja-JP" altLang="en-US" sz="1292" dirty="0">
                <a:latin typeface="+mn-ea"/>
              </a:rPr>
              <a:t>（令和３年５月</a:t>
            </a:r>
            <a:r>
              <a:rPr lang="en-US" altLang="ja-JP" sz="1292" dirty="0">
                <a:latin typeface="+mn-ea"/>
              </a:rPr>
              <a:t>28</a:t>
            </a:r>
            <a:r>
              <a:rPr lang="ja-JP" altLang="en-US" sz="1292" dirty="0">
                <a:latin typeface="+mn-ea"/>
              </a:rPr>
              <a:t>日 公布）</a:t>
            </a:r>
          </a:p>
        </p:txBody>
      </p:sp>
      <p:graphicFrame>
        <p:nvGraphicFramePr>
          <p:cNvPr id="6" name="表 6">
            <a:extLst>
              <a:ext uri="{FF2B5EF4-FFF2-40B4-BE49-F238E27FC236}">
                <a16:creationId xmlns:a16="http://schemas.microsoft.com/office/drawing/2014/main" id="{7EC2BDB7-9D57-418A-A1B0-BA61DF1F31C6}"/>
              </a:ext>
            </a:extLst>
          </p:cNvPr>
          <p:cNvGraphicFramePr>
            <a:graphicFrameLocks noGrp="1"/>
          </p:cNvGraphicFramePr>
          <p:nvPr>
            <p:extLst/>
          </p:nvPr>
        </p:nvGraphicFramePr>
        <p:xfrm>
          <a:off x="135827" y="3210839"/>
          <a:ext cx="8867497" cy="3103098"/>
        </p:xfrm>
        <a:graphic>
          <a:graphicData uri="http://schemas.openxmlformats.org/drawingml/2006/table">
            <a:tbl>
              <a:tblPr firstRow="1" bandRow="1">
                <a:tableStyleId>{69012ECD-51FC-41F1-AA8D-1B2483CD663E}</a:tableStyleId>
              </a:tblPr>
              <a:tblGrid>
                <a:gridCol w="493199">
                  <a:extLst>
                    <a:ext uri="{9D8B030D-6E8A-4147-A177-3AD203B41FA5}">
                      <a16:colId xmlns:a16="http://schemas.microsoft.com/office/drawing/2014/main" val="4139755915"/>
                    </a:ext>
                  </a:extLst>
                </a:gridCol>
                <a:gridCol w="8374298">
                  <a:extLst>
                    <a:ext uri="{9D8B030D-6E8A-4147-A177-3AD203B41FA5}">
                      <a16:colId xmlns:a16="http://schemas.microsoft.com/office/drawing/2014/main" val="3912536317"/>
                    </a:ext>
                  </a:extLst>
                </a:gridCol>
              </a:tblGrid>
              <a:tr h="342314">
                <a:tc gridSpan="2">
                  <a:txBody>
                    <a:bodyPr/>
                    <a:lstStyle/>
                    <a:p>
                      <a:r>
                        <a:rPr kumimoji="1" lang="ja-JP" altLang="en-US" sz="1700" b="0" dirty="0">
                          <a:latin typeface="HGP創英角ｺﾞｼｯｸUB" panose="020B0900000000000000" pitchFamily="50" charset="-128"/>
                          <a:ea typeface="HGP創英角ｺﾞｼｯｸUB" panose="020B0900000000000000" pitchFamily="50" charset="-128"/>
                        </a:rPr>
                        <a:t>改正の概要</a:t>
                      </a:r>
                    </a:p>
                  </a:txBody>
                  <a:tcPr marL="84406" marR="84406" marT="42203" marB="42203"/>
                </a:tc>
                <a:tc hMerge="1">
                  <a:txBody>
                    <a:bodyPr/>
                    <a:lstStyle/>
                    <a:p>
                      <a:endParaRPr kumimoji="1" lang="ja-JP" altLang="en-US" dirty="0"/>
                    </a:p>
                  </a:txBody>
                  <a:tcPr/>
                </a:tc>
                <a:extLst>
                  <a:ext uri="{0D108BD9-81ED-4DB2-BD59-A6C34878D82A}">
                    <a16:rowId xmlns:a16="http://schemas.microsoft.com/office/drawing/2014/main" val="1481885281"/>
                  </a:ext>
                </a:extLst>
              </a:tr>
              <a:tr h="342314">
                <a:tc>
                  <a:txBody>
                    <a:bodyPr/>
                    <a:lstStyle/>
                    <a:p>
                      <a:r>
                        <a:rPr kumimoji="1" lang="en-US" altLang="ja-JP" sz="1700" dirty="0">
                          <a:latin typeface="HGP創英角ｺﾞｼｯｸUB" panose="020B0900000000000000" pitchFamily="50" charset="-128"/>
                          <a:ea typeface="HGP創英角ｺﾞｼｯｸUB" panose="020B0900000000000000" pitchFamily="50" charset="-128"/>
                        </a:rPr>
                        <a:t>Ⅰ</a:t>
                      </a:r>
                      <a:r>
                        <a:rPr kumimoji="1" lang="ja-JP" altLang="en-US" sz="1700" dirty="0">
                          <a:latin typeface="HGP創英角ｺﾞｼｯｸUB" panose="020B0900000000000000" pitchFamily="50" charset="-128"/>
                          <a:ea typeface="HGP創英角ｺﾞｼｯｸUB" panose="020B0900000000000000" pitchFamily="50" charset="-128"/>
                        </a:rPr>
                        <a:t>．</a:t>
                      </a:r>
                    </a:p>
                  </a:txBody>
                  <a:tcPr marL="84406" marR="84406" marT="42203" marB="42203">
                    <a:solidFill>
                      <a:schemeClr val="accent5">
                        <a:lumMod val="20000"/>
                        <a:lumOff val="80000"/>
                      </a:schemeClr>
                    </a:solidFill>
                  </a:tcPr>
                </a:tc>
                <a:tc>
                  <a:txBody>
                    <a:bodyPr/>
                    <a:lstStyle/>
                    <a:p>
                      <a:r>
                        <a:rPr kumimoji="1" lang="ja-JP" altLang="en-US" sz="1700" dirty="0">
                          <a:latin typeface="HGP創英角ｺﾞｼｯｸUB" panose="020B0900000000000000" pitchFamily="50" charset="-128"/>
                          <a:ea typeface="HGP創英角ｺﾞｼｯｸUB" panose="020B0900000000000000" pitchFamily="50" charset="-128"/>
                        </a:rPr>
                        <a:t>医師の働き方改革</a:t>
                      </a:r>
                    </a:p>
                  </a:txBody>
                  <a:tcPr marL="84406" marR="84406" marT="42203" marB="42203">
                    <a:solidFill>
                      <a:schemeClr val="accent5">
                        <a:lumMod val="20000"/>
                        <a:lumOff val="80000"/>
                      </a:schemeClr>
                    </a:solidFill>
                  </a:tcPr>
                </a:tc>
                <a:extLst>
                  <a:ext uri="{0D108BD9-81ED-4DB2-BD59-A6C34878D82A}">
                    <a16:rowId xmlns:a16="http://schemas.microsoft.com/office/drawing/2014/main" val="3108592246"/>
                  </a:ext>
                </a:extLst>
              </a:tr>
              <a:tr h="2363372">
                <a:tc>
                  <a:txBody>
                    <a:bodyPr/>
                    <a:lstStyle/>
                    <a:p>
                      <a:endParaRPr kumimoji="1" lang="ja-JP" altLang="en-US" sz="1500" dirty="0"/>
                    </a:p>
                  </a:txBody>
                  <a:tcPr marL="84406" marR="84406" marT="42203" marB="42203"/>
                </a:tc>
                <a:tc>
                  <a:txBody>
                    <a:bodyPr/>
                    <a:lstStyle/>
                    <a:p>
                      <a:pPr algn="l"/>
                      <a:r>
                        <a:rPr kumimoji="1" lang="ja-JP" altLang="en-US" sz="1700" b="1" u="sng" dirty="0"/>
                        <a:t>長時間労働の医師の労働時間短縮及び健康確保のための措置の整備等</a:t>
                      </a:r>
                      <a:r>
                        <a:rPr kumimoji="1" lang="ja-JP" altLang="en-US" sz="1700" dirty="0"/>
                        <a:t>　（医療法）</a:t>
                      </a:r>
                      <a:r>
                        <a:rPr kumimoji="1" lang="en-US" altLang="ja-JP" sz="1700" dirty="0"/>
                        <a:t/>
                      </a:r>
                      <a:br>
                        <a:rPr kumimoji="1" lang="en-US" altLang="ja-JP" sz="1700" dirty="0"/>
                      </a:br>
                      <a:r>
                        <a:rPr kumimoji="1" lang="ja-JP" altLang="en-US" sz="1700" dirty="0"/>
                        <a:t>　　　　　　　　　　　　　　　　　　　　　 </a:t>
                      </a:r>
                      <a:r>
                        <a:rPr kumimoji="1" lang="en-US" altLang="ja-JP" sz="1500" dirty="0"/>
                        <a:t>【</a:t>
                      </a:r>
                      <a:r>
                        <a:rPr kumimoji="1" lang="ja-JP" altLang="en-US" sz="1500" dirty="0"/>
                        <a:t>令和６年４月１日に向け段階的に施行</a:t>
                      </a:r>
                      <a:r>
                        <a:rPr kumimoji="1" lang="en-US" altLang="ja-JP" sz="1500" dirty="0"/>
                        <a:t>】</a:t>
                      </a:r>
                    </a:p>
                    <a:p>
                      <a:r>
                        <a:rPr kumimoji="1" lang="ja-JP" altLang="en-US" sz="1700" dirty="0"/>
                        <a:t>医師に対する時間外労働の上限規制の適用開始（令和６年４月１日）に向け、次の措置を講じる。</a:t>
                      </a:r>
                    </a:p>
                    <a:p>
                      <a:pPr marL="285750" indent="-285750">
                        <a:buFont typeface="Arial" panose="020B0604020202020204" pitchFamily="34" charset="0"/>
                        <a:buChar char="•"/>
                      </a:pPr>
                      <a:r>
                        <a:rPr kumimoji="1" lang="ja-JP" altLang="en-US" sz="1700" dirty="0"/>
                        <a:t> 勤務する医師が長時間労働となる医療機関における医師労働時間短縮計画の作成</a:t>
                      </a:r>
                    </a:p>
                    <a:p>
                      <a:pPr marL="285750" indent="-285750">
                        <a:buFont typeface="Arial" panose="020B0604020202020204" pitchFamily="34" charset="0"/>
                        <a:buChar char="•"/>
                      </a:pPr>
                      <a:r>
                        <a:rPr kumimoji="1" lang="ja-JP" altLang="en-US" sz="1700" dirty="0"/>
                        <a:t> 地域医療の確保や集中的な研修実施の観点から、やむを得ず高い上限時間を適用する医療機関を都道府県知事が指定する制度の創設</a:t>
                      </a:r>
                    </a:p>
                    <a:p>
                      <a:pPr marL="285750" indent="-285750">
                        <a:buFont typeface="Arial" panose="020B0604020202020204" pitchFamily="34" charset="0"/>
                        <a:buChar char="•"/>
                      </a:pPr>
                      <a:r>
                        <a:rPr kumimoji="1" lang="ja-JP" altLang="en-US" sz="1700" dirty="0"/>
                        <a:t> 当該医療機関における健康確保措置（面接指導、連続勤務時間制限、勤務間インターバル規制等）の実施 等</a:t>
                      </a:r>
                    </a:p>
                  </a:txBody>
                  <a:tcPr marL="84406" marR="84406" marT="42203" marB="42203"/>
                </a:tc>
                <a:extLst>
                  <a:ext uri="{0D108BD9-81ED-4DB2-BD59-A6C34878D82A}">
                    <a16:rowId xmlns:a16="http://schemas.microsoft.com/office/drawing/2014/main" val="1193752901"/>
                  </a:ext>
                </a:extLst>
              </a:tr>
            </a:tbl>
          </a:graphicData>
        </a:graphic>
      </p:graphicFrame>
      <p:graphicFrame>
        <p:nvGraphicFramePr>
          <p:cNvPr id="7" name="表 7">
            <a:extLst>
              <a:ext uri="{FF2B5EF4-FFF2-40B4-BE49-F238E27FC236}">
                <a16:creationId xmlns:a16="http://schemas.microsoft.com/office/drawing/2014/main" id="{B0B54DC4-EE8A-49A4-89D3-5288C2B47E8F}"/>
              </a:ext>
            </a:extLst>
          </p:cNvPr>
          <p:cNvGraphicFramePr>
            <a:graphicFrameLocks noGrp="1"/>
          </p:cNvGraphicFramePr>
          <p:nvPr>
            <p:extLst/>
          </p:nvPr>
        </p:nvGraphicFramePr>
        <p:xfrm>
          <a:off x="135827" y="1689485"/>
          <a:ext cx="8867497" cy="1342292"/>
        </p:xfrm>
        <a:graphic>
          <a:graphicData uri="http://schemas.openxmlformats.org/drawingml/2006/table">
            <a:tbl>
              <a:tblPr firstRow="1" bandRow="1">
                <a:tableStyleId>{69012ECD-51FC-41F1-AA8D-1B2483CD663E}</a:tableStyleId>
              </a:tblPr>
              <a:tblGrid>
                <a:gridCol w="8867497">
                  <a:extLst>
                    <a:ext uri="{9D8B030D-6E8A-4147-A177-3AD203B41FA5}">
                      <a16:colId xmlns:a16="http://schemas.microsoft.com/office/drawing/2014/main" val="4174527674"/>
                    </a:ext>
                  </a:extLst>
                </a:gridCol>
              </a:tblGrid>
              <a:tr h="342314">
                <a:tc>
                  <a:txBody>
                    <a:bodyPr/>
                    <a:lstStyle/>
                    <a:p>
                      <a:r>
                        <a:rPr kumimoji="1" lang="ja-JP" altLang="en-US" sz="1700" dirty="0">
                          <a:latin typeface="HGP創英角ｺﾞｼｯｸUB" panose="020B0900000000000000" pitchFamily="50" charset="-128"/>
                          <a:ea typeface="HGP創英角ｺﾞｼｯｸUB" panose="020B0900000000000000" pitchFamily="50" charset="-128"/>
                        </a:rPr>
                        <a:t>改正の趣旨</a:t>
                      </a:r>
                    </a:p>
                  </a:txBody>
                  <a:tcPr marL="84406" marR="84406" marT="42203" marB="42203"/>
                </a:tc>
                <a:extLst>
                  <a:ext uri="{0D108BD9-81ED-4DB2-BD59-A6C34878D82A}">
                    <a16:rowId xmlns:a16="http://schemas.microsoft.com/office/drawing/2014/main" val="273085287"/>
                  </a:ext>
                </a:extLst>
              </a:tr>
              <a:tr h="984738">
                <a:tc>
                  <a:txBody>
                    <a:bodyPr/>
                    <a:lstStyle/>
                    <a:p>
                      <a:r>
                        <a:rPr kumimoji="1" lang="ja-JP" altLang="en-US" sz="1500" dirty="0"/>
                        <a:t>　良質かつ適切な医療を効率的に提供する体制の確保を推進する観点から、医師の働き方改革、各医療関係職種の専門性の活用、地域の実情に応じた医療提供体制の確保を進めるため、長時間労働の医師に対し医療機関が講ずべき健康確保措置等の整備や地域医療構想の実現に向けた医療機関の取組に対する支援の強化等の措置を講ずる。</a:t>
                      </a:r>
                    </a:p>
                  </a:txBody>
                  <a:tcPr marL="84406" marR="84406" marT="42203" marB="42203"/>
                </a:tc>
                <a:extLst>
                  <a:ext uri="{0D108BD9-81ED-4DB2-BD59-A6C34878D82A}">
                    <a16:rowId xmlns:a16="http://schemas.microsoft.com/office/drawing/2014/main" val="3055956372"/>
                  </a:ext>
                </a:extLst>
              </a:tr>
            </a:tbl>
          </a:graphicData>
        </a:graphic>
      </p:graphicFrame>
      <p:sp>
        <p:nvSpPr>
          <p:cNvPr id="8" name="テキスト ボックス 7"/>
          <p:cNvSpPr txBox="1"/>
          <p:nvPr/>
        </p:nvSpPr>
        <p:spPr>
          <a:xfrm>
            <a:off x="7740352" y="56818"/>
            <a:ext cx="1317182" cy="276999"/>
          </a:xfrm>
          <a:prstGeom prst="rect">
            <a:avLst/>
          </a:prstGeom>
          <a:solidFill>
            <a:schemeClr val="bg1"/>
          </a:solidFill>
          <a:ln>
            <a:solidFill>
              <a:schemeClr val="tx1"/>
            </a:solidFill>
          </a:ln>
        </p:spPr>
        <p:txBody>
          <a:bodyPr wrap="square" rtlCol="0">
            <a:spAutoFit/>
          </a:bodyPr>
          <a:lstStyle/>
          <a:p>
            <a:r>
              <a:rPr lang="ja-JP" altLang="en-US" sz="1200" dirty="0" smtClean="0">
                <a:latin typeface="ＭＳ ゴシック" panose="020B0609070205080204" pitchFamily="49" charset="-128"/>
                <a:ea typeface="ＭＳ ゴシック" panose="020B0609070205080204" pitchFamily="49" charset="-128"/>
              </a:rPr>
              <a:t>厚労省作成資料</a:t>
            </a:r>
            <a:endParaRPr kumimoji="1" lang="ja-JP" altLang="en-US" sz="12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61938899"/>
      </p:ext>
    </p:extLst>
  </p:cSld>
  <p:clrMapOvr>
    <a:masterClrMapping/>
  </p:clrMapOvr>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A299AC048A4B8EA9C1D19079C1A32200ECEEBAD7BF101045ABE72577637BD610" ma:contentTypeVersion="11" ma:contentTypeDescription="" ma:contentTypeScope="" ma:versionID="d86358c41636440c084776747847e120">
  <xsd:schema xmlns:xsd="http://www.w3.org/2001/XMLSchema" xmlns:p="http://schemas.microsoft.com/office/2006/metadata/properties" xmlns:ns2="8B97BE19-CDDD-400E-817A-CFDD13F7EC12" xmlns:ns3="e0a607d0-51b8-4c07-94f0-08235ad57688" targetNamespace="http://schemas.microsoft.com/office/2006/metadata/properties" ma:root="true" ma:fieldsID="7f22489691f7ec27f55d3f6d51d6e87d" ns2:_="" ns3:_="">
    <xsd:import namespace="8B97BE19-CDDD-400E-817A-CFDD13F7EC12"/>
    <xsd:import namespace="e0a607d0-51b8-4c07-94f0-08235ad57688"/>
    <xsd:element name="properties">
      <xsd:complexType>
        <xsd:sequence>
          <xsd:element name="documentManagement">
            <xsd:complexType>
              <xsd:all>
                <xsd:element ref="ns2:ClassLarge" minOccurs="0"/>
                <xsd:element ref="ns2:ClassMedium" minOccurs="0"/>
                <xsd:element ref="ns2:ClassSmall" minOccurs="0"/>
                <xsd:element ref="ns2:GyoseiFile" minOccurs="0"/>
                <xsd:element ref="ns2:CreatedBy" minOccurs="0"/>
                <xsd:element ref="ns2:PreservationPeriod" minOccurs="0"/>
                <xsd:element ref="ns2:PreservationPeriodExpire" minOccurs="0"/>
                <xsd:element ref="ns2:CreatedDate" minOccurs="0"/>
                <xsd:element ref="ns2:FixationStatus" minOccurs="0"/>
                <xsd:element ref="ns2:EditorWithSpace" minOccurs="0"/>
                <xsd:element ref="ns3:DaibunruiID" minOccurs="0"/>
                <xsd:element ref="ns3:ChuubunruiID" minOccurs="0"/>
                <xsd:element ref="ns3:SyoubunruiID" minOccurs="0"/>
                <xsd:element ref="ns3:GyouseibunsyoID" minOccurs="0"/>
                <xsd:element ref="ns3:Renkei" minOccurs="0"/>
                <xsd:element ref="ns3:Flag01" minOccurs="0"/>
                <xsd:element ref="ns3:Yobi01" minOccurs="0"/>
                <xsd:element ref="ns3:Yobi02" minOccurs="0"/>
                <xsd:element ref="ns3:Yobi03" minOccurs="0"/>
              </xsd:all>
            </xsd:complexType>
          </xsd:element>
        </xsd:sequence>
      </xsd:complexType>
    </xsd:element>
  </xsd:schema>
  <xsd:schema xmlns:xsd="http://www.w3.org/2001/XMLSchema" xmlns:dms="http://schemas.microsoft.com/office/2006/documentManagement/types" targetNamespace="8B97BE19-CDDD-400E-817A-CFDD13F7EC12" elementFormDefault="qualified">
    <xsd:import namespace="http://schemas.microsoft.com/office/2006/documentManagement/types"/>
    <xsd:element name="ClassLarge" ma:index="8" nillable="true" ma:displayName="大分類" ma:hidden="true" ma:internalName="ClassLarge" ma:readOnly="true">
      <xsd:simpleType>
        <xsd:restriction base="dms:Unknown"/>
      </xsd:simpleType>
    </xsd:element>
    <xsd:element name="ClassMedium" ma:index="9" nillable="true" ma:displayName="中分類" ma:hidden="true" ma:internalName="ClassMedium" ma:readOnly="true">
      <xsd:simpleType>
        <xsd:restriction base="dms:Unknown"/>
      </xsd:simpleType>
    </xsd:element>
    <xsd:element name="ClassSmall" ma:index="10" nillable="true" ma:displayName="小分類" ma:hidden="true" ma:internalName="ClassSmall" ma:readOnly="true">
      <xsd:simpleType>
        <xsd:restriction base="dms:Unknown"/>
      </xsd:simpleType>
    </xsd:element>
    <xsd:element name="GyoseiFile" ma:index="11" nillable="true" ma:displayName="行政文書ファイル名" ma:hidden="true" ma:internalName="GyoseiFile" ma:readOnly="true">
      <xsd:simpleType>
        <xsd:restriction base="dms:Unknown"/>
      </xsd:simpleType>
    </xsd:element>
    <xsd:element name="CreatedBy" ma:index="12" nillable="true" ma:displayName="作成課/係・作成者" ma:hidden="true" ma:internalName="CreatedBy" ma:readOnly="true">
      <xsd:simpleType>
        <xsd:restriction base="dms:Unknown"/>
      </xsd:simpleType>
    </xsd:element>
    <xsd:element name="PreservationPeriod" ma:index="13" nillable="true" ma:displayName="保存期間" ma:hidden="true" ma:internalName="PreservationPeriod" ma:readOnly="true">
      <xsd:simpleType>
        <xsd:restriction base="dms:Unknown"/>
      </xsd:simpleType>
    </xsd:element>
    <xsd:element name="PreservationPeriodExpire" ma:index="14" nillable="true" ma:displayName="保存期間満了時期" ma:format="DateOnly" ma:hidden="true" ma:internalName="PreservationPeriodExpire" ma:readOnly="true">
      <xsd:simpleType>
        <xsd:restriction base="dms:Unknown"/>
      </xsd:simpleType>
    </xsd:element>
    <xsd:element name="CreatedDate" ma:index="15" nillable="true" ma:displayName="作成年月日" ma:hidden="true" ma:internalName="CreatedDate" ma:readOnly="true">
      <xsd:simpleType>
        <xsd:restriction base="dms:Unknown"/>
      </xsd:simpleType>
    </xsd:element>
    <xsd:element name="FixationStatus" ma:index="16" nillable="true" ma:displayName="確定状況" ma:hidden="true" ma:internalName="FixationStatus" ma:readOnly="true">
      <xsd:simpleType>
        <xsd:restriction base="dms:Unknown"/>
      </xsd:simpleType>
    </xsd:element>
    <xsd:element name="EditorWithSpace" ma:index="18" nillable="true" ma:displayName="更新者　　　　　　" ma:hidden="true" ma:internalName="EditorWithSpace"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dms="http://schemas.microsoft.com/office/2006/documentManagement/types" targetNamespace="e0a607d0-51b8-4c07-94f0-08235ad57688" elementFormDefault="qualified">
    <xsd:import namespace="http://schemas.microsoft.com/office/2006/documentManagement/types"/>
    <xsd:element name="DaibunruiID" ma:index="19" nillable="true" ma:displayName="大分類ID" ma:description="" ma:hidden="true" ma:internalName="DaibunruiID" ma:readOnly="true">
      <xsd:simpleType>
        <xsd:restriction base="dms:Text"/>
      </xsd:simpleType>
    </xsd:element>
    <xsd:element name="ChuubunruiID" ma:index="20" nillable="true" ma:displayName="中分類ID" ma:description="" ma:hidden="true" ma:internalName="ChuubunruiID" ma:readOnly="true">
      <xsd:simpleType>
        <xsd:restriction base="dms:Text"/>
      </xsd:simpleType>
    </xsd:element>
    <xsd:element name="SyoubunruiID" ma:index="21" nillable="true" ma:displayName="小分類ID" ma:description="" ma:hidden="true" ma:internalName="SyoubunruiID" ma:readOnly="true">
      <xsd:simpleType>
        <xsd:restriction base="dms:Text"/>
      </xsd:simpleType>
    </xsd:element>
    <xsd:element name="GyouseibunsyoID" ma:index="22" nillable="true" ma:displayName="行政文書ファイル名ID" ma:description="" ma:hidden="true" ma:internalName="GyouseibunsyoID" ma:readOnly="true">
      <xsd:simpleType>
        <xsd:restriction base="dms:Text"/>
      </xsd:simpleType>
    </xsd:element>
    <xsd:element name="Renkei" ma:index="23" nillable="true" ma:displayName="行政文書連携フラグ" ma:description="" ma:hidden="true" ma:internalName="Renkei" ma:readOnly="true">
      <xsd:simpleType>
        <xsd:restriction base="dms:Text"/>
      </xsd:simpleType>
    </xsd:element>
    <xsd:element name="Flag01" ma:index="24" nillable="true" ma:displayName="予備フラグ" ma:description="" ma:hidden="true" ma:internalName="Flag01" ma:readOnly="true">
      <xsd:simpleType>
        <xsd:restriction base="dms:Text"/>
      </xsd:simpleType>
    </xsd:element>
    <xsd:element name="Yobi01" ma:index="25" nillable="true" ma:displayName="予備列01" ma:description="" ma:hidden="true" ma:internalName="Yobi01" ma:readOnly="true">
      <xsd:simpleType>
        <xsd:restriction base="dms:Text"/>
      </xsd:simpleType>
    </xsd:element>
    <xsd:element name="Yobi02" ma:index="26" nillable="true" ma:displayName="予備列02" ma:description="" ma:hidden="true" ma:internalName="Yobi02" ma:readOnly="true">
      <xsd:simpleType>
        <xsd:restriction base="dms:Text"/>
      </xsd:simpleType>
    </xsd:element>
    <xsd:element name="Yobi03" ma:index="27" nillable="true" ma:displayName="予備列03" ma:description="" ma:hidden="true" ma:internalName="Yobi03"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17" ma:displayName="タイトル" ma:readOnly="tru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1AEC3C-B277-49D8-94B3-4D2B9E376D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7BE19-CDDD-400E-817A-CFDD13F7EC12"/>
    <ds:schemaRef ds:uri="e0a607d0-51b8-4c07-94f0-08235ad57688"/>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EDF62FBB-6F9C-46A6-93B5-53E53CEE0DA6}">
  <ds:schemaRefs>
    <ds:schemaRef ds:uri="http://purl.org/dc/terms/"/>
    <ds:schemaRef ds:uri="http://schemas.openxmlformats.org/package/2006/metadata/core-properties"/>
    <ds:schemaRef ds:uri="http://purl.org/dc/dcmitype/"/>
    <ds:schemaRef ds:uri="http://purl.org/dc/elements/1.1/"/>
    <ds:schemaRef ds:uri="http://schemas.microsoft.com/office/2006/metadata/properties"/>
    <ds:schemaRef ds:uri="8B97BE19-CDDD-400E-817A-CFDD13F7EC12"/>
    <ds:schemaRef ds:uri="e0a607d0-51b8-4c07-94f0-08235ad57688"/>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4A66BA9C-991E-4B55-B59A-CB9BEF8A4A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18968</TotalTime>
  <Words>5800</Words>
  <Application>Microsoft Office PowerPoint</Application>
  <PresentationFormat>画面に合わせる (4:3)</PresentationFormat>
  <Paragraphs>676</Paragraphs>
  <Slides>35</Slides>
  <Notes>22</Notes>
  <HiddenSlides>0</HiddenSlides>
  <MMClips>0</MMClips>
  <ScaleCrop>false</ScaleCrop>
  <HeadingPairs>
    <vt:vector size="6" baseType="variant">
      <vt:variant>
        <vt:lpstr>使用されているフォント</vt:lpstr>
      </vt:variant>
      <vt:variant>
        <vt:i4>17</vt:i4>
      </vt:variant>
      <vt:variant>
        <vt:lpstr>テーマ</vt:lpstr>
      </vt:variant>
      <vt:variant>
        <vt:i4>2</vt:i4>
      </vt:variant>
      <vt:variant>
        <vt:lpstr>スライド タイトル</vt:lpstr>
      </vt:variant>
      <vt:variant>
        <vt:i4>35</vt:i4>
      </vt:variant>
    </vt:vector>
  </HeadingPairs>
  <TitlesOfParts>
    <vt:vector size="54" baseType="lpstr">
      <vt:lpstr>HGP創英角ｺﾞｼｯｸUB</vt:lpstr>
      <vt:lpstr>HGS創英角ｺﾞｼｯｸUB</vt:lpstr>
      <vt:lpstr>HG丸ｺﾞｼｯｸM-PRO</vt:lpstr>
      <vt:lpstr>Meiryo UI</vt:lpstr>
      <vt:lpstr>ＭＳ Ｐゴシック</vt:lpstr>
      <vt:lpstr>ＭＳ ゴシック</vt:lpstr>
      <vt:lpstr>ＭＳ 明朝</vt:lpstr>
      <vt:lpstr>新細明體</vt:lpstr>
      <vt:lpstr>メイリオ</vt:lpstr>
      <vt:lpstr>メイリオ</vt:lpstr>
      <vt:lpstr>游ゴシック</vt:lpstr>
      <vt:lpstr>游明朝</vt:lpstr>
      <vt:lpstr>Arial</vt:lpstr>
      <vt:lpstr>Calibri</vt:lpstr>
      <vt:lpstr>Segoe UI</vt:lpstr>
      <vt:lpstr>Times New Roman</vt:lpstr>
      <vt:lpstr>Wingdings</vt:lpstr>
      <vt:lpstr>1_blank</vt:lpstr>
      <vt:lpstr>2_blank</vt:lpstr>
      <vt:lpstr>PowerPoint プレゼンテーション</vt:lpstr>
      <vt:lpstr>働き方改革の議論の経緯</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厚生労働省ネットワークシステム</dc:creator>
  <cp:lastModifiedBy>1950364</cp:lastModifiedBy>
  <cp:revision>1229</cp:revision>
  <cp:lastPrinted>2022-06-24T02:41:42Z</cp:lastPrinted>
  <dcterms:created xsi:type="dcterms:W3CDTF">2013-03-12T06:11:54Z</dcterms:created>
  <dcterms:modified xsi:type="dcterms:W3CDTF">2022-07-06T00:57:48Z</dcterms:modified>
</cp:coreProperties>
</file>