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54"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3364342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1417449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2618570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3244739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4124519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682145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611850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3159409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2800301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1018325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BBCBB0-2FD8-4C23-848D-4F7E516E6DB9}" type="datetimeFigureOut">
              <a:rPr kumimoji="1" lang="ja-JP" altLang="en-US" smtClean="0"/>
              <a:t>2017/5/23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26516975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BBCBB0-2FD8-4C23-848D-4F7E516E6DB9}" type="datetimeFigureOut">
              <a:rPr kumimoji="1" lang="ja-JP" altLang="en-US" smtClean="0"/>
              <a:t>2017/5/23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3C448-48D4-4A9E-8D02-5CC2EB83CB3A}" type="slidenum">
              <a:rPr kumimoji="1" lang="ja-JP" altLang="en-US" smtClean="0"/>
              <a:t>‹#›</a:t>
            </a:fld>
            <a:endParaRPr kumimoji="1" lang="ja-JP" altLang="en-US"/>
          </a:p>
        </p:txBody>
      </p:sp>
    </p:spTree>
    <p:extLst>
      <p:ext uri="{BB962C8B-B14F-4D97-AF65-F5344CB8AC3E}">
        <p14:creationId xmlns:p14="http://schemas.microsoft.com/office/powerpoint/2010/main" val="4095245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3412" y="166778"/>
            <a:ext cx="7497565" cy="646331"/>
          </a:xfrm>
          <a:prstGeom prst="rect">
            <a:avLst/>
          </a:prstGeom>
          <a:noFill/>
        </p:spPr>
        <p:txBody>
          <a:bodyPr wrap="none" rtlCol="0">
            <a:spAutoFit/>
          </a:bodyPr>
          <a:lstStyle/>
          <a:p>
            <a:r>
              <a:rPr kumimoji="1" lang="ja-JP" altLang="en-US" sz="3600" b="1" dirty="0" smtClean="0">
                <a:solidFill>
                  <a:srgbClr val="FF0000"/>
                </a:solidFill>
                <a:latin typeface="HGP創英角ﾎﾟｯﾌﾟ体" panose="040B0A00000000000000" pitchFamily="50" charset="-128"/>
                <a:ea typeface="HGP創英角ﾎﾟｯﾌﾟ体" panose="040B0A00000000000000" pitchFamily="50" charset="-128"/>
              </a:rPr>
              <a:t>注意！</a:t>
            </a:r>
            <a:r>
              <a:rPr kumimoji="1" lang="ja-JP" altLang="en-US" sz="3200" b="1" dirty="0" smtClean="0">
                <a:latin typeface="HGP創英角ﾎﾟｯﾌﾟ体" panose="040B0A00000000000000" pitchFamily="50" charset="-128"/>
                <a:ea typeface="HGP創英角ﾎﾟｯﾌﾟ体" panose="040B0A00000000000000" pitchFamily="50" charset="-128"/>
              </a:rPr>
              <a:t>避難生活で体調を崩さないために</a:t>
            </a:r>
            <a:endParaRPr kumimoji="1" lang="ja-JP" altLang="en-US" sz="3200" b="1" dirty="0">
              <a:latin typeface="HGP創英角ﾎﾟｯﾌﾟ体" panose="040B0A00000000000000" pitchFamily="50" charset="-128"/>
              <a:ea typeface="HGP創英角ﾎﾟｯﾌﾟ体" panose="040B0A00000000000000" pitchFamily="50" charset="-128"/>
            </a:endParaRP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9623" y="3907397"/>
            <a:ext cx="1858141" cy="798675"/>
          </a:xfrm>
          <a:prstGeom prst="rect">
            <a:avLst/>
          </a:prstGeom>
        </p:spPr>
      </p:pic>
      <p:sp>
        <p:nvSpPr>
          <p:cNvPr id="3" name="テキスト ボックス 2"/>
          <p:cNvSpPr txBox="1"/>
          <p:nvPr/>
        </p:nvSpPr>
        <p:spPr>
          <a:xfrm>
            <a:off x="5308540" y="6608385"/>
            <a:ext cx="3110147" cy="276999"/>
          </a:xfrm>
          <a:prstGeom prst="rect">
            <a:avLst/>
          </a:prstGeom>
          <a:noFill/>
        </p:spPr>
        <p:txBody>
          <a:bodyPr wrap="none" rtlCol="0">
            <a:spAutoFit/>
          </a:bodyPr>
          <a:lstStyle/>
          <a:p>
            <a:r>
              <a:rPr lang="en-US" altLang="ja-JP" sz="1200" b="1" dirty="0" smtClean="0">
                <a:latin typeface="ＭＳ Ｐゴシック" panose="020B0600070205080204" pitchFamily="50" charset="-128"/>
                <a:ea typeface="ＭＳ Ｐゴシック" panose="020B0600070205080204" pitchFamily="50" charset="-128"/>
              </a:rPr>
              <a:t>H</a:t>
            </a:r>
            <a:r>
              <a:rPr lang="ja-JP" altLang="en-US" sz="1200" b="1" dirty="0" smtClean="0">
                <a:latin typeface="ＭＳ Ｐゴシック" panose="020B0600070205080204" pitchFamily="50" charset="-128"/>
                <a:ea typeface="ＭＳ Ｐゴシック" panose="020B0600070205080204" pitchFamily="50" charset="-128"/>
              </a:rPr>
              <a:t>○●．△</a:t>
            </a:r>
            <a:r>
              <a:rPr lang="ja-JP" altLang="en-US" sz="1200" b="1" dirty="0" smtClean="0">
                <a:latin typeface="ＭＳ Ｐゴシック" panose="020B0600070205080204" pitchFamily="50" charset="-128"/>
                <a:ea typeface="ＭＳ Ｐゴシック" panose="020B0600070205080204" pitchFamily="50" charset="-128"/>
              </a:rPr>
              <a:t>　</a:t>
            </a:r>
            <a:r>
              <a:rPr kumimoji="1" lang="ja-JP" altLang="en-US" sz="1200" b="1" dirty="0" smtClean="0">
                <a:latin typeface="ＭＳ Ｐゴシック" panose="020B0600070205080204" pitchFamily="50" charset="-128"/>
                <a:ea typeface="ＭＳ Ｐゴシック" panose="020B0600070205080204" pitchFamily="50" charset="-128"/>
              </a:rPr>
              <a:t>熊本県健康福祉部　</a:t>
            </a:r>
            <a:r>
              <a:rPr lang="ja-JP" altLang="en-US" sz="1200" b="1" dirty="0" smtClean="0">
                <a:latin typeface="ＭＳ Ｐゴシック" panose="020B0600070205080204" pitchFamily="50" charset="-128"/>
                <a:ea typeface="ＭＳ Ｐゴシック" panose="020B0600070205080204" pitchFamily="50" charset="-128"/>
              </a:rPr>
              <a:t>〇〇</a:t>
            </a:r>
            <a:r>
              <a:rPr kumimoji="1" lang="ja-JP" altLang="en-US" sz="1200" b="1" dirty="0" smtClean="0">
                <a:latin typeface="ＭＳ Ｐゴシック" panose="020B0600070205080204" pitchFamily="50" charset="-128"/>
                <a:ea typeface="ＭＳ Ｐゴシック" panose="020B0600070205080204" pitchFamily="50" charset="-128"/>
              </a:rPr>
              <a:t>チーム</a:t>
            </a:r>
            <a:endParaRPr kumimoji="1" lang="ja-JP" altLang="en-US" sz="1200" b="1" dirty="0">
              <a:latin typeface="ＭＳ Ｐゴシック" panose="020B0600070205080204" pitchFamily="50" charset="-128"/>
              <a:ea typeface="ＭＳ Ｐゴシック" panose="020B0600070205080204" pitchFamily="50" charset="-128"/>
            </a:endParaRPr>
          </a:p>
        </p:txBody>
      </p:sp>
      <p:sp>
        <p:nvSpPr>
          <p:cNvPr id="6" name="角丸四角形 5"/>
          <p:cNvSpPr/>
          <p:nvPr/>
        </p:nvSpPr>
        <p:spPr>
          <a:xfrm>
            <a:off x="149209" y="1704076"/>
            <a:ext cx="3572152" cy="1505532"/>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endParaRPr lang="en-US" altLang="ja-JP" sz="1400" dirty="0" smtClean="0">
              <a:latin typeface="ＭＳ 明朝" panose="02020609040205080304" pitchFamily="17" charset="-128"/>
              <a:ea typeface="ＭＳ 明朝" panose="02020609040205080304" pitchFamily="17" charset="-128"/>
            </a:endParaRPr>
          </a:p>
          <a:p>
            <a:r>
              <a:rPr lang="ja-JP" altLang="en-US" sz="1400" dirty="0" smtClean="0">
                <a:latin typeface="ＭＳ 明朝" panose="02020609040205080304" pitchFamily="17" charset="-128"/>
                <a:ea typeface="ＭＳ 明朝" panose="02020609040205080304" pitchFamily="17" charset="-128"/>
              </a:rPr>
              <a:t>〇家族や周囲の人が声をかけあいながら、喉が渇く前に</a:t>
            </a:r>
            <a:r>
              <a:rPr kumimoji="1" lang="ja-JP" altLang="en-US" sz="1400" dirty="0" smtClean="0">
                <a:latin typeface="ＭＳ 明朝" panose="02020609040205080304" pitchFamily="17" charset="-128"/>
                <a:ea typeface="ＭＳ 明朝" panose="02020609040205080304" pitchFamily="17" charset="-128"/>
              </a:rPr>
              <a:t>こまめの水分補給をしましょう</a:t>
            </a:r>
            <a:r>
              <a:rPr lang="ja-JP" altLang="en-US" sz="1400" dirty="0" smtClean="0">
                <a:latin typeface="ＭＳ 明朝" panose="02020609040205080304" pitchFamily="17" charset="-128"/>
                <a:ea typeface="ＭＳ 明朝" panose="02020609040205080304" pitchFamily="17" charset="-128"/>
              </a:rPr>
              <a:t>。</a:t>
            </a:r>
            <a:endParaRPr kumimoji="1" lang="en-US" altLang="ja-JP" sz="1400" dirty="0" smtClean="0">
              <a:latin typeface="ＭＳ 明朝" panose="02020609040205080304" pitchFamily="17" charset="-128"/>
              <a:ea typeface="ＭＳ 明朝" panose="02020609040205080304" pitchFamily="17" charset="-128"/>
            </a:endParaRPr>
          </a:p>
          <a:p>
            <a:r>
              <a:rPr lang="ja-JP" altLang="en-US" sz="1400" dirty="0" smtClean="0">
                <a:latin typeface="ＭＳ 明朝" panose="02020609040205080304" pitchFamily="17" charset="-128"/>
                <a:ea typeface="ＭＳ 明朝" panose="02020609040205080304" pitchFamily="17" charset="-128"/>
              </a:rPr>
              <a:t>〇作業の合間など、休息をとりましょう。</a:t>
            </a:r>
            <a:endParaRPr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〇特に車やテントの中などは暑くなりますので、暑さを避けましょう。</a:t>
            </a:r>
            <a:endParaRPr kumimoji="1" lang="en-US" altLang="ja-JP" sz="1400" dirty="0" smtClean="0">
              <a:latin typeface="ＭＳ 明朝" panose="02020609040205080304" pitchFamily="17" charset="-128"/>
              <a:ea typeface="ＭＳ 明朝" panose="02020609040205080304" pitchFamily="17" charset="-128"/>
            </a:endParaRPr>
          </a:p>
          <a:p>
            <a:pPr algn="ctr"/>
            <a:endParaRPr kumimoji="1" lang="ja-JP" altLang="en-US" sz="1400" dirty="0">
              <a:latin typeface="ＭＳ 明朝" panose="02020609040205080304" pitchFamily="17" charset="-128"/>
              <a:ea typeface="ＭＳ 明朝" panose="02020609040205080304" pitchFamily="17" charset="-128"/>
            </a:endParaRPr>
          </a:p>
        </p:txBody>
      </p:sp>
      <p:sp>
        <p:nvSpPr>
          <p:cNvPr id="7" name="円形吹き出し 6"/>
          <p:cNvSpPr/>
          <p:nvPr/>
        </p:nvSpPr>
        <p:spPr>
          <a:xfrm>
            <a:off x="7380312" y="120787"/>
            <a:ext cx="1763688" cy="924456"/>
          </a:xfrm>
          <a:prstGeom prst="wedgeEllipseCallout">
            <a:avLst>
              <a:gd name="adj1" fmla="val -47850"/>
              <a:gd name="adj2" fmla="val 42143"/>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600" dirty="0" smtClean="0">
                <a:latin typeface="HGP創英角ﾎﾟｯﾌﾟ体" panose="040B0A00000000000000" pitchFamily="50" charset="-128"/>
                <a:ea typeface="HGP創英角ﾎﾟｯﾌﾟ体" panose="040B0A00000000000000" pitchFamily="50" charset="-128"/>
              </a:rPr>
              <a:t>体調不良の方が増えています！</a:t>
            </a:r>
            <a:endParaRPr kumimoji="1" lang="ja-JP" altLang="en-US" sz="1600" dirty="0">
              <a:latin typeface="HGP創英角ﾎﾟｯﾌﾟ体" panose="040B0A00000000000000" pitchFamily="50" charset="-128"/>
              <a:ea typeface="HGP創英角ﾎﾟｯﾌﾟ体" panose="040B0A00000000000000" pitchFamily="50" charset="-128"/>
            </a:endParaRPr>
          </a:p>
        </p:txBody>
      </p:sp>
      <p:sp>
        <p:nvSpPr>
          <p:cNvPr id="8" name="角丸四角形 7"/>
          <p:cNvSpPr/>
          <p:nvPr/>
        </p:nvSpPr>
        <p:spPr>
          <a:xfrm>
            <a:off x="5525508" y="4449813"/>
            <a:ext cx="3523387" cy="1943794"/>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r>
              <a:rPr kumimoji="1" lang="ja-JP" altLang="en-US" sz="1400" dirty="0" smtClean="0">
                <a:latin typeface="ＭＳ 明朝" panose="02020609040205080304" pitchFamily="17" charset="-128"/>
                <a:ea typeface="ＭＳ 明朝" panose="02020609040205080304" pitchFamily="17" charset="-128"/>
              </a:rPr>
              <a:t>　避難生活では、不自由な生活の中、無理をされがちです。</a:t>
            </a:r>
            <a:endParaRPr kumimoji="1"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　「何かおかしい？」日頃と違うちょっとした体調の変化に気づいたら、</a:t>
            </a:r>
            <a:r>
              <a:rPr lang="ja-JP" altLang="en-US" sz="1400" dirty="0" smtClean="0">
                <a:latin typeface="ＭＳ 明朝" panose="02020609040205080304" pitchFamily="17" charset="-128"/>
                <a:ea typeface="ＭＳ 明朝" panose="02020609040205080304" pitchFamily="17" charset="-128"/>
              </a:rPr>
              <a:t>医師や保健師等への早めの</a:t>
            </a:r>
            <a:r>
              <a:rPr kumimoji="1" lang="ja-JP" altLang="en-US" sz="1400" dirty="0" smtClean="0">
                <a:latin typeface="ＭＳ 明朝" panose="02020609040205080304" pitchFamily="17" charset="-128"/>
                <a:ea typeface="ＭＳ 明朝" panose="02020609040205080304" pitchFamily="17" charset="-128"/>
              </a:rPr>
              <a:t>相談や医療機関への受診を行いましょう。</a:t>
            </a:r>
            <a:endParaRPr kumimoji="1" lang="ja-JP" altLang="en-US" sz="1400" dirty="0">
              <a:latin typeface="ＭＳ 明朝" panose="02020609040205080304" pitchFamily="17" charset="-128"/>
              <a:ea typeface="ＭＳ 明朝" panose="02020609040205080304" pitchFamily="17" charset="-128"/>
            </a:endParaRPr>
          </a:p>
        </p:txBody>
      </p:sp>
      <p:sp>
        <p:nvSpPr>
          <p:cNvPr id="9" name="テキスト ボックス 8"/>
          <p:cNvSpPr txBox="1"/>
          <p:nvPr/>
        </p:nvSpPr>
        <p:spPr>
          <a:xfrm>
            <a:off x="6126372" y="3835818"/>
            <a:ext cx="1872208" cy="923330"/>
          </a:xfrm>
          <a:prstGeom prst="rect">
            <a:avLst/>
          </a:prstGeom>
          <a:solidFill>
            <a:schemeClr val="bg1"/>
          </a:solidFill>
        </p:spPr>
        <p:txBody>
          <a:bodyPr wrap="square" rtlCol="0">
            <a:spAutoFit/>
          </a:bodyPr>
          <a:lstStyle/>
          <a:p>
            <a:r>
              <a:rPr kumimoji="1"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早め、早めの</a:t>
            </a:r>
            <a:endParaRPr kumimoji="1" lang="en-US" altLang="ja-JP" b="1" dirty="0" smtClean="0">
              <a:solidFill>
                <a:srgbClr val="0070C0"/>
              </a:solidFill>
              <a:latin typeface="HGP創英角ﾎﾟｯﾌﾟ体" panose="040B0A00000000000000" pitchFamily="50" charset="-128"/>
              <a:ea typeface="HGP創英角ﾎﾟｯﾌﾟ体" panose="040B0A00000000000000" pitchFamily="50" charset="-128"/>
            </a:endParaRPr>
          </a:p>
          <a:p>
            <a:r>
              <a:rPr kumimoji="1"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医師等への相談</a:t>
            </a:r>
            <a:endParaRPr kumimoji="1" lang="en-US" altLang="ja-JP" b="1" dirty="0" smtClean="0">
              <a:solidFill>
                <a:srgbClr val="0070C0"/>
              </a:solidFill>
              <a:latin typeface="HGP創英角ﾎﾟｯﾌﾟ体" panose="040B0A00000000000000" pitchFamily="50" charset="-128"/>
              <a:ea typeface="HGP創英角ﾎﾟｯﾌﾟ体" panose="040B0A00000000000000" pitchFamily="50" charset="-128"/>
            </a:endParaRPr>
          </a:p>
          <a:p>
            <a:r>
              <a:rPr kumimoji="1"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医療機関受診</a:t>
            </a:r>
            <a:endParaRPr kumimoji="1" lang="ja-JP" altLang="en-US" b="1"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10" name="テキスト ボックス 9"/>
          <p:cNvSpPr txBox="1"/>
          <p:nvPr/>
        </p:nvSpPr>
        <p:spPr>
          <a:xfrm>
            <a:off x="352262" y="1362093"/>
            <a:ext cx="3171061" cy="369332"/>
          </a:xfrm>
          <a:prstGeom prst="rect">
            <a:avLst/>
          </a:prstGeom>
          <a:solidFill>
            <a:schemeClr val="bg1"/>
          </a:solidFill>
        </p:spPr>
        <p:txBody>
          <a:bodyPr wrap="none" rtlCol="0">
            <a:spAutoFit/>
          </a:bodyPr>
          <a:lstStyle/>
          <a:p>
            <a:r>
              <a:rPr lang="ja-JP" altLang="en-US" b="1" dirty="0" smtClean="0">
                <a:solidFill>
                  <a:schemeClr val="accent1">
                    <a:lumMod val="75000"/>
                  </a:schemeClr>
                </a:solidFill>
                <a:latin typeface="HGP創英角ﾎﾟｯﾌﾟ体" panose="040B0A00000000000000" pitchFamily="50" charset="-128"/>
                <a:ea typeface="HGP創英角ﾎﾟｯﾌﾟ体" panose="040B0A00000000000000" pitchFamily="50" charset="-128"/>
              </a:rPr>
              <a:t>暑くなります。熱中症予防を！</a:t>
            </a:r>
            <a:endParaRPr kumimoji="1" lang="ja-JP" altLang="en-US" b="1" dirty="0">
              <a:solidFill>
                <a:schemeClr val="accent1">
                  <a:lumMod val="75000"/>
                </a:schemeClr>
              </a:solidFill>
              <a:latin typeface="HGP創英角ﾎﾟｯﾌﾟ体" panose="040B0A00000000000000" pitchFamily="50" charset="-128"/>
              <a:ea typeface="HGP創英角ﾎﾟｯﾌﾟ体" panose="040B0A00000000000000" pitchFamily="50" charset="-128"/>
            </a:endParaRPr>
          </a:p>
        </p:txBody>
      </p:sp>
      <p:sp>
        <p:nvSpPr>
          <p:cNvPr id="11" name="角丸四角形 10"/>
          <p:cNvSpPr/>
          <p:nvPr/>
        </p:nvSpPr>
        <p:spPr>
          <a:xfrm>
            <a:off x="78870" y="5180535"/>
            <a:ext cx="5362230" cy="1439006"/>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latin typeface="ＭＳ 明朝" panose="02020609040205080304" pitchFamily="17" charset="-128"/>
                <a:ea typeface="ＭＳ 明朝" panose="02020609040205080304" pitchFamily="17" charset="-128"/>
              </a:rPr>
              <a:t>〇</a:t>
            </a:r>
            <a:r>
              <a:rPr lang="ja-JP" altLang="en-US" sz="1400" dirty="0" smtClean="0">
                <a:latin typeface="ＭＳ 明朝" panose="02020609040205080304" pitchFamily="17" charset="-128"/>
                <a:ea typeface="ＭＳ 明朝" panose="02020609040205080304" pitchFamily="17" charset="-128"/>
              </a:rPr>
              <a:t>口</a:t>
            </a:r>
            <a:r>
              <a:rPr lang="ja-JP" altLang="en-US" sz="1400" dirty="0">
                <a:latin typeface="ＭＳ 明朝" panose="02020609040205080304" pitchFamily="17" charset="-128"/>
                <a:ea typeface="ＭＳ 明朝" panose="02020609040205080304" pitchFamily="17" charset="-128"/>
              </a:rPr>
              <a:t>の中の汚れが原因</a:t>
            </a:r>
            <a:r>
              <a:rPr lang="ja-JP" altLang="en-US" sz="1400" dirty="0" smtClean="0">
                <a:latin typeface="ＭＳ 明朝" panose="02020609040205080304" pitchFamily="17" charset="-128"/>
                <a:ea typeface="ＭＳ 明朝" panose="02020609040205080304" pitchFamily="17" charset="-128"/>
              </a:rPr>
              <a:t>でも「肺炎」が発症します。</a:t>
            </a:r>
            <a:endParaRPr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〇食後の</a:t>
            </a:r>
            <a:r>
              <a:rPr lang="ja-JP" altLang="en-US" sz="1400" dirty="0" smtClean="0">
                <a:latin typeface="ＭＳ 明朝" panose="02020609040205080304" pitchFamily="17" charset="-128"/>
                <a:ea typeface="ＭＳ 明朝" panose="02020609040205080304" pitchFamily="17" charset="-128"/>
              </a:rPr>
              <a:t>歯みがき、入れ歯は外して汚れをとる、水が十分にない場合はブクブクうがいなど、口の中を清潔にしましょう。</a:t>
            </a:r>
            <a:endParaRPr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〇口の中</a:t>
            </a:r>
            <a:r>
              <a:rPr lang="ja-JP" altLang="en-US" sz="1400" dirty="0">
                <a:latin typeface="ＭＳ 明朝" panose="02020609040205080304" pitchFamily="17" charset="-128"/>
                <a:ea typeface="ＭＳ 明朝" panose="02020609040205080304" pitchFamily="17" charset="-128"/>
              </a:rPr>
              <a:t>の</a:t>
            </a:r>
            <a:r>
              <a:rPr kumimoji="1" lang="ja-JP" altLang="en-US" sz="1400" dirty="0" smtClean="0">
                <a:latin typeface="ＭＳ 明朝" panose="02020609040205080304" pitchFamily="17" charset="-128"/>
                <a:ea typeface="ＭＳ 明朝" panose="02020609040205080304" pitchFamily="17" charset="-128"/>
              </a:rPr>
              <a:t>乾燥を防ぐため、食事のときは「</a:t>
            </a:r>
            <a:r>
              <a:rPr kumimoji="1" lang="ja-JP" altLang="en-US" sz="1400" dirty="0" err="1" smtClean="0">
                <a:latin typeface="ＭＳ 明朝" panose="02020609040205080304" pitchFamily="17" charset="-128"/>
                <a:ea typeface="ＭＳ 明朝" panose="02020609040205080304" pitchFamily="17" charset="-128"/>
              </a:rPr>
              <a:t>だ</a:t>
            </a:r>
            <a:r>
              <a:rPr kumimoji="1" lang="ja-JP" altLang="en-US" sz="1400" dirty="0" smtClean="0">
                <a:latin typeface="ＭＳ 明朝" panose="02020609040205080304" pitchFamily="17" charset="-128"/>
                <a:ea typeface="ＭＳ 明朝" panose="02020609040205080304" pitchFamily="17" charset="-128"/>
              </a:rPr>
              <a:t>液（ツバ）」がでやすいようよく噛みましょう。</a:t>
            </a:r>
            <a:endParaRPr kumimoji="1" lang="ja-JP" altLang="en-US" sz="1400" dirty="0">
              <a:latin typeface="ＭＳ 明朝" panose="02020609040205080304" pitchFamily="17" charset="-128"/>
              <a:ea typeface="ＭＳ 明朝" panose="02020609040205080304" pitchFamily="17" charset="-128"/>
            </a:endParaRPr>
          </a:p>
        </p:txBody>
      </p:sp>
      <p:sp>
        <p:nvSpPr>
          <p:cNvPr id="12" name="角丸四角形 11"/>
          <p:cNvSpPr/>
          <p:nvPr/>
        </p:nvSpPr>
        <p:spPr>
          <a:xfrm>
            <a:off x="3882322" y="1656444"/>
            <a:ext cx="5172541" cy="1236818"/>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endParaRPr kumimoji="1"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〇避難所での食事はパンやご飯などの炭水化物の割合が多くなりがちです。高血圧や高血糖など持病がある方は、腹八分目につとめ、塩分の取り過ぎやご飯の食べ過ぎ、塩分や糖分の多い飲み物には注意をしましょう。</a:t>
            </a:r>
            <a:endParaRPr lang="en-US" altLang="ja-JP" sz="1400" dirty="0">
              <a:latin typeface="ＭＳ 明朝" panose="02020609040205080304" pitchFamily="17" charset="-128"/>
              <a:ea typeface="ＭＳ 明朝" panose="02020609040205080304" pitchFamily="17" charset="-128"/>
            </a:endParaRPr>
          </a:p>
          <a:p>
            <a:r>
              <a:rPr lang="ja-JP" altLang="en-US" sz="1400" dirty="0" smtClean="0">
                <a:latin typeface="ＭＳ 明朝" panose="02020609040205080304" pitchFamily="17" charset="-128"/>
                <a:ea typeface="ＭＳ 明朝" panose="02020609040205080304" pitchFamily="17" charset="-128"/>
              </a:rPr>
              <a:t>〇場合によっては、食事を残す（廃棄する）勇気を！</a:t>
            </a:r>
            <a:endParaRPr lang="en-US" altLang="ja-JP" sz="1400" dirty="0" smtClean="0">
              <a:latin typeface="ＭＳ 明朝" panose="02020609040205080304" pitchFamily="17" charset="-128"/>
              <a:ea typeface="ＭＳ 明朝" panose="02020609040205080304" pitchFamily="17" charset="-128"/>
            </a:endParaRPr>
          </a:p>
          <a:p>
            <a:endParaRPr kumimoji="1" lang="ja-JP" altLang="en-US" sz="1400" dirty="0">
              <a:latin typeface="ＭＳ 明朝" panose="02020609040205080304" pitchFamily="17" charset="-128"/>
              <a:ea typeface="ＭＳ 明朝" panose="02020609040205080304" pitchFamily="17" charset="-128"/>
            </a:endParaRPr>
          </a:p>
        </p:txBody>
      </p:sp>
      <p:sp>
        <p:nvSpPr>
          <p:cNvPr id="14" name="テキスト ボックス 13"/>
          <p:cNvSpPr txBox="1"/>
          <p:nvPr/>
        </p:nvSpPr>
        <p:spPr>
          <a:xfrm>
            <a:off x="5162238" y="1354836"/>
            <a:ext cx="3507290" cy="369332"/>
          </a:xfrm>
          <a:prstGeom prst="rect">
            <a:avLst/>
          </a:prstGeom>
          <a:solidFill>
            <a:schemeClr val="bg1"/>
          </a:solidFill>
        </p:spPr>
        <p:txBody>
          <a:bodyPr wrap="square" rtlCol="0">
            <a:spAutoFit/>
          </a:bodyPr>
          <a:lstStyle/>
          <a:p>
            <a:r>
              <a:rPr kumimoji="1"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持病をお持ちの方、食事に注意</a:t>
            </a:r>
            <a:endParaRPr kumimoji="1" lang="ja-JP" altLang="en-US" b="1" dirty="0">
              <a:solidFill>
                <a:srgbClr val="0070C0"/>
              </a:solidFill>
              <a:latin typeface="HGP創英角ﾎﾟｯﾌﾟ体" panose="040B0A00000000000000" pitchFamily="50" charset="-128"/>
              <a:ea typeface="HGP創英角ﾎﾟｯﾌﾟ体" panose="040B0A00000000000000" pitchFamily="50" charset="-128"/>
            </a:endParaRPr>
          </a:p>
        </p:txBody>
      </p:sp>
      <p:pic>
        <p:nvPicPr>
          <p:cNvPr id="17" name="図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53472" y="5915295"/>
            <a:ext cx="809994" cy="606713"/>
          </a:xfrm>
          <a:prstGeom prst="rect">
            <a:avLst/>
          </a:prstGeom>
        </p:spPr>
      </p:pic>
      <p:sp>
        <p:nvSpPr>
          <p:cNvPr id="18" name="テキスト ボックス 17"/>
          <p:cNvSpPr txBox="1"/>
          <p:nvPr/>
        </p:nvSpPr>
        <p:spPr>
          <a:xfrm>
            <a:off x="78870" y="-61874"/>
            <a:ext cx="2044149" cy="369332"/>
          </a:xfrm>
          <a:prstGeom prst="rect">
            <a:avLst/>
          </a:prstGeom>
          <a:noFill/>
        </p:spPr>
        <p:txBody>
          <a:bodyPr wrap="none" rtlCol="0">
            <a:spAutoFit/>
          </a:bodyPr>
          <a:lstStyle/>
          <a:p>
            <a:r>
              <a:rPr kumimoji="1" lang="ja-JP" altLang="en-US" b="1" dirty="0" smtClean="0">
                <a:latin typeface="HG丸ｺﾞｼｯｸM-PRO" panose="020F0600000000000000" pitchFamily="50" charset="-128"/>
                <a:ea typeface="HG丸ｺﾞｼｯｸM-PRO" panose="020F0600000000000000" pitchFamily="50" charset="-128"/>
              </a:rPr>
              <a:t>被災された皆様へ</a:t>
            </a:r>
            <a:endParaRPr kumimoji="1" lang="ja-JP" altLang="en-US" b="1" dirty="0">
              <a:latin typeface="HG丸ｺﾞｼｯｸM-PRO" panose="020F0600000000000000" pitchFamily="50" charset="-128"/>
              <a:ea typeface="HG丸ｺﾞｼｯｸM-PRO" panose="020F0600000000000000" pitchFamily="50" charset="-128"/>
            </a:endParaRPr>
          </a:p>
        </p:txBody>
      </p:sp>
      <p:sp>
        <p:nvSpPr>
          <p:cNvPr id="19" name="テキスト ボックス 18"/>
          <p:cNvSpPr txBox="1"/>
          <p:nvPr/>
        </p:nvSpPr>
        <p:spPr>
          <a:xfrm>
            <a:off x="750486" y="4953665"/>
            <a:ext cx="3013079" cy="369332"/>
          </a:xfrm>
          <a:prstGeom prst="rect">
            <a:avLst/>
          </a:prstGeom>
          <a:solidFill>
            <a:schemeClr val="bg1"/>
          </a:solidFill>
        </p:spPr>
        <p:txBody>
          <a:bodyPr wrap="square" rtlCol="0">
            <a:spAutoFit/>
          </a:bodyPr>
          <a:lstStyle/>
          <a:p>
            <a:r>
              <a:rPr lang="ja-JP" altLang="en-US" b="1" dirty="0">
                <a:solidFill>
                  <a:srgbClr val="0070C0"/>
                </a:solidFill>
                <a:latin typeface="HGP創英角ﾎﾟｯﾌﾟ体" panose="040B0A00000000000000" pitchFamily="50" charset="-128"/>
                <a:ea typeface="HGP創英角ﾎﾟｯﾌﾟ体" panose="040B0A00000000000000" pitchFamily="50" charset="-128"/>
              </a:rPr>
              <a:t>肺炎</a:t>
            </a:r>
            <a:r>
              <a:rPr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予防のため　口腔ケア</a:t>
            </a:r>
            <a:endParaRPr kumimoji="1" lang="ja-JP" altLang="en-US" b="1"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21" name="テキスト ボックス 20"/>
          <p:cNvSpPr txBox="1"/>
          <p:nvPr/>
        </p:nvSpPr>
        <p:spPr>
          <a:xfrm>
            <a:off x="249201" y="729099"/>
            <a:ext cx="6862776" cy="738664"/>
          </a:xfrm>
          <a:prstGeom prst="rect">
            <a:avLst/>
          </a:prstGeom>
          <a:noFill/>
        </p:spPr>
        <p:txBody>
          <a:bodyPr wrap="none" rtlCol="0">
            <a:spAutoFit/>
          </a:bodyPr>
          <a:lstStyle/>
          <a:p>
            <a:r>
              <a:rPr lang="ja-JP" altLang="en-US" sz="1400" dirty="0"/>
              <a:t>熊本地震</a:t>
            </a:r>
            <a:r>
              <a:rPr lang="ja-JP" altLang="en-US" sz="1400" dirty="0" smtClean="0"/>
              <a:t>で被災された皆様に心よりお見舞い申し上げます。</a:t>
            </a:r>
            <a:endParaRPr lang="en-US" altLang="ja-JP" sz="1400" dirty="0" smtClean="0"/>
          </a:p>
          <a:p>
            <a:r>
              <a:rPr lang="ja-JP" altLang="en-US" sz="1400" dirty="0" smtClean="0"/>
              <a:t>発災から</a:t>
            </a:r>
            <a:r>
              <a:rPr lang="en-US" altLang="ja-JP" sz="1400" dirty="0" smtClean="0"/>
              <a:t>1</a:t>
            </a:r>
            <a:r>
              <a:rPr lang="ja-JP" altLang="en-US" sz="1400" dirty="0" smtClean="0"/>
              <a:t>か月が経過し、不自由な避難生活の中、体調不良を訴える方が増えています。</a:t>
            </a:r>
            <a:endParaRPr lang="en-US" altLang="ja-JP" sz="1400" dirty="0" smtClean="0"/>
          </a:p>
          <a:p>
            <a:r>
              <a:rPr kumimoji="1" lang="ja-JP" altLang="en-US" sz="1400" dirty="0" smtClean="0"/>
              <a:t>健康を守るため、次のことに注意し</a:t>
            </a:r>
            <a:r>
              <a:rPr lang="ja-JP" altLang="en-US" sz="1400" dirty="0" smtClean="0"/>
              <a:t>ながら生活しましょう。</a:t>
            </a:r>
            <a:endParaRPr kumimoji="1" lang="ja-JP" altLang="en-US" sz="1400" dirty="0"/>
          </a:p>
        </p:txBody>
      </p:sp>
      <p:sp>
        <p:nvSpPr>
          <p:cNvPr id="22" name="角丸四角形 21"/>
          <p:cNvSpPr/>
          <p:nvPr/>
        </p:nvSpPr>
        <p:spPr>
          <a:xfrm>
            <a:off x="3890562" y="3221519"/>
            <a:ext cx="5172541" cy="618409"/>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r>
              <a:rPr kumimoji="1" lang="ja-JP" altLang="en-US" sz="1400" dirty="0" smtClean="0">
                <a:latin typeface="ＭＳ 明朝" panose="02020609040205080304" pitchFamily="17" charset="-128"/>
                <a:ea typeface="ＭＳ 明朝" panose="02020609040205080304" pitchFamily="17" charset="-128"/>
              </a:rPr>
              <a:t>〇冷暗所に保管、開封したら、保存せずにその場で食べるなど、食中毒に十分注意しましょう。</a:t>
            </a:r>
            <a:endParaRPr kumimoji="1" lang="ja-JP" altLang="en-US" sz="1400" dirty="0">
              <a:latin typeface="ＭＳ 明朝" panose="02020609040205080304" pitchFamily="17" charset="-128"/>
              <a:ea typeface="ＭＳ 明朝" panose="02020609040205080304" pitchFamily="17" charset="-128"/>
            </a:endParaRPr>
          </a:p>
        </p:txBody>
      </p:sp>
      <p:sp>
        <p:nvSpPr>
          <p:cNvPr id="23" name="テキスト ボックス 22"/>
          <p:cNvSpPr txBox="1"/>
          <p:nvPr/>
        </p:nvSpPr>
        <p:spPr>
          <a:xfrm>
            <a:off x="4139953" y="2956188"/>
            <a:ext cx="4633550" cy="369332"/>
          </a:xfrm>
          <a:prstGeom prst="rect">
            <a:avLst/>
          </a:prstGeom>
          <a:solidFill>
            <a:schemeClr val="bg1"/>
          </a:solidFill>
        </p:spPr>
        <p:txBody>
          <a:bodyPr wrap="square" rtlCol="0">
            <a:spAutoFit/>
          </a:bodyPr>
          <a:lstStyle/>
          <a:p>
            <a:r>
              <a:rPr lang="ja-JP" altLang="en-US" b="1" dirty="0">
                <a:solidFill>
                  <a:srgbClr val="0070C0"/>
                </a:solidFill>
                <a:latin typeface="HGP創英角ﾎﾟｯﾌﾟ体" panose="040B0A00000000000000" pitchFamily="50" charset="-128"/>
                <a:ea typeface="HGP創英角ﾎﾟｯﾌﾟ体" panose="040B0A00000000000000" pitchFamily="50" charset="-128"/>
              </a:rPr>
              <a:t>開封</a:t>
            </a:r>
            <a:r>
              <a:rPr lang="ja-JP" altLang="en-US" b="1" dirty="0" smtClean="0">
                <a:solidFill>
                  <a:srgbClr val="0070C0"/>
                </a:solidFill>
                <a:latin typeface="HGP創英角ﾎﾟｯﾌﾟ体" panose="040B0A00000000000000" pitchFamily="50" charset="-128"/>
                <a:ea typeface="HGP創英角ﾎﾟｯﾌﾟ体" panose="040B0A00000000000000" pitchFamily="50" charset="-128"/>
              </a:rPr>
              <a:t>したらその場で食べるなど、食中毒予防</a:t>
            </a:r>
            <a:endParaRPr kumimoji="1" lang="ja-JP" altLang="en-US" b="1" dirty="0">
              <a:solidFill>
                <a:srgbClr val="0070C0"/>
              </a:solidFill>
              <a:latin typeface="HGP創英角ﾎﾟｯﾌﾟ体" panose="040B0A00000000000000" pitchFamily="50" charset="-128"/>
              <a:ea typeface="HGP創英角ﾎﾟｯﾌﾟ体" panose="040B0A00000000000000" pitchFamily="50" charset="-128"/>
            </a:endParaRPr>
          </a:p>
        </p:txBody>
      </p:sp>
      <p:sp>
        <p:nvSpPr>
          <p:cNvPr id="24" name="角丸四角形 23"/>
          <p:cNvSpPr/>
          <p:nvPr/>
        </p:nvSpPr>
        <p:spPr>
          <a:xfrm>
            <a:off x="191413" y="3488572"/>
            <a:ext cx="3388210" cy="1505532"/>
          </a:xfrm>
          <a:prstGeom prst="roundRect">
            <a:avLst/>
          </a:prstGeom>
          <a:ln w="28575"/>
        </p:spPr>
        <p:style>
          <a:lnRef idx="2">
            <a:schemeClr val="dk1"/>
          </a:lnRef>
          <a:fillRef idx="1">
            <a:schemeClr val="lt1"/>
          </a:fillRef>
          <a:effectRef idx="0">
            <a:schemeClr val="dk1"/>
          </a:effectRef>
          <a:fontRef idx="minor">
            <a:schemeClr val="dk1"/>
          </a:fontRef>
        </p:style>
        <p:txBody>
          <a:bodyPr rtlCol="0" anchor="ctr"/>
          <a:lstStyle/>
          <a:p>
            <a:endParaRPr lang="en-US" altLang="ja-JP" sz="1400" dirty="0" smtClean="0">
              <a:latin typeface="ＭＳ 明朝" panose="02020609040205080304" pitchFamily="17" charset="-128"/>
              <a:ea typeface="ＭＳ 明朝" panose="02020609040205080304" pitchFamily="17" charset="-128"/>
            </a:endParaRPr>
          </a:p>
          <a:p>
            <a:endParaRPr lang="en-US" altLang="ja-JP" sz="1400" dirty="0" smtClean="0">
              <a:latin typeface="ＭＳ 明朝" panose="02020609040205080304" pitchFamily="17" charset="-128"/>
              <a:ea typeface="ＭＳ 明朝" panose="02020609040205080304" pitchFamily="17" charset="-128"/>
            </a:endParaRPr>
          </a:p>
          <a:p>
            <a:r>
              <a:rPr lang="ja-JP" altLang="en-US" sz="1400" dirty="0" smtClean="0">
                <a:latin typeface="ＭＳ 明朝" panose="02020609040205080304" pitchFamily="17" charset="-128"/>
                <a:ea typeface="ＭＳ 明朝" panose="02020609040205080304" pitchFamily="17" charset="-128"/>
              </a:rPr>
              <a:t>〇長時間同じ姿勢でいないよう、足の指を動かす、歩くなど、体を動かしましょう。</a:t>
            </a:r>
            <a:endParaRPr lang="en-US" altLang="ja-JP" sz="1400" dirty="0" smtClean="0">
              <a:latin typeface="ＭＳ 明朝" panose="02020609040205080304" pitchFamily="17" charset="-128"/>
              <a:ea typeface="ＭＳ 明朝" panose="02020609040205080304" pitchFamily="17" charset="-128"/>
            </a:endParaRPr>
          </a:p>
          <a:p>
            <a:r>
              <a:rPr kumimoji="1" lang="ja-JP" altLang="en-US" sz="1400" dirty="0" smtClean="0">
                <a:latin typeface="ＭＳ 明朝" panose="02020609040205080304" pitchFamily="17" charset="-128"/>
                <a:ea typeface="ＭＳ 明朝" panose="02020609040205080304" pitchFamily="17" charset="-128"/>
              </a:rPr>
              <a:t>〇弾性ストッキングを着用しましょう。</a:t>
            </a:r>
            <a:endParaRPr kumimoji="1" lang="ja-JP" altLang="en-US" sz="1400" dirty="0">
              <a:latin typeface="ＭＳ 明朝" panose="02020609040205080304" pitchFamily="17" charset="-128"/>
              <a:ea typeface="ＭＳ 明朝" panose="02020609040205080304" pitchFamily="17" charset="-128"/>
            </a:endParaRPr>
          </a:p>
        </p:txBody>
      </p:sp>
      <p:sp>
        <p:nvSpPr>
          <p:cNvPr id="25" name="テキスト ボックス 24"/>
          <p:cNvSpPr txBox="1"/>
          <p:nvPr/>
        </p:nvSpPr>
        <p:spPr>
          <a:xfrm>
            <a:off x="458480" y="3247857"/>
            <a:ext cx="2895344" cy="646331"/>
          </a:xfrm>
          <a:prstGeom prst="rect">
            <a:avLst/>
          </a:prstGeom>
          <a:solidFill>
            <a:schemeClr val="bg1"/>
          </a:solidFill>
        </p:spPr>
        <p:txBody>
          <a:bodyPr wrap="none" rtlCol="0">
            <a:spAutoFit/>
          </a:bodyPr>
          <a:lstStyle/>
          <a:p>
            <a:r>
              <a:rPr lang="ja-JP" altLang="en-US" b="1" dirty="0" smtClean="0">
                <a:solidFill>
                  <a:schemeClr val="accent1">
                    <a:lumMod val="75000"/>
                  </a:schemeClr>
                </a:solidFill>
                <a:latin typeface="HGP創英角ﾎﾟｯﾌﾟ体" panose="040B0A00000000000000" pitchFamily="50" charset="-128"/>
                <a:ea typeface="HGP創英角ﾎﾟｯﾌﾟ体" panose="040B0A00000000000000" pitchFamily="50" charset="-128"/>
              </a:rPr>
              <a:t>体を動かし、水分をとって</a:t>
            </a:r>
            <a:endParaRPr lang="en-US" altLang="ja-JP" b="1" dirty="0" smtClean="0">
              <a:solidFill>
                <a:schemeClr val="accent1">
                  <a:lumMod val="75000"/>
                </a:schemeClr>
              </a:solidFill>
              <a:latin typeface="HGP創英角ﾎﾟｯﾌﾟ体" panose="040B0A00000000000000" pitchFamily="50" charset="-128"/>
              <a:ea typeface="HGP創英角ﾎﾟｯﾌﾟ体" panose="040B0A00000000000000" pitchFamily="50" charset="-128"/>
            </a:endParaRPr>
          </a:p>
          <a:p>
            <a:r>
              <a:rPr lang="ja-JP" altLang="en-US" b="1" dirty="0" smtClean="0">
                <a:solidFill>
                  <a:schemeClr val="accent1">
                    <a:lumMod val="75000"/>
                  </a:schemeClr>
                </a:solidFill>
                <a:latin typeface="HGP創英角ﾎﾟｯﾌﾟ体" panose="040B0A00000000000000" pitchFamily="50" charset="-128"/>
                <a:ea typeface="HGP創英角ﾎﾟｯﾌﾟ体" panose="040B0A00000000000000" pitchFamily="50" charset="-128"/>
              </a:rPr>
              <a:t>エコノミークラス症候群予防</a:t>
            </a:r>
            <a:endParaRPr kumimoji="1" lang="ja-JP" altLang="en-US" b="1" dirty="0">
              <a:solidFill>
                <a:schemeClr val="accent1">
                  <a:lumMod val="75000"/>
                </a:schemeClr>
              </a:solidFill>
              <a:latin typeface="HGP創英角ﾎﾟｯﾌﾟ体" panose="040B0A00000000000000" pitchFamily="50" charset="-128"/>
              <a:ea typeface="HGP創英角ﾎﾟｯﾌﾟ体" panose="040B0A00000000000000" pitchFamily="50" charset="-128"/>
            </a:endParaRPr>
          </a:p>
        </p:txBody>
      </p:sp>
      <p:pic>
        <p:nvPicPr>
          <p:cNvPr id="26" name="図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1234" y="4865121"/>
            <a:ext cx="748482" cy="546420"/>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19872" y="2865805"/>
            <a:ext cx="435970" cy="635203"/>
          </a:xfrm>
          <a:prstGeom prst="rect">
            <a:avLst/>
          </a:prstGeom>
        </p:spPr>
      </p:pic>
    </p:spTree>
    <p:extLst>
      <p:ext uri="{BB962C8B-B14F-4D97-AF65-F5344CB8AC3E}">
        <p14:creationId xmlns:p14="http://schemas.microsoft.com/office/powerpoint/2010/main" val="198652003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602</TotalTime>
  <Words>372</Words>
  <Application>Microsoft Office PowerPoint</Application>
  <PresentationFormat>画面に合わせる (4:3)</PresentationFormat>
  <Paragraphs>33</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kumamoto</dc:creator>
  <cp:lastModifiedBy>kumamoto</cp:lastModifiedBy>
  <cp:revision>34</cp:revision>
  <cp:lastPrinted>2016-05-17T07:04:03Z</cp:lastPrinted>
  <dcterms:created xsi:type="dcterms:W3CDTF">2016-05-16T11:29:28Z</dcterms:created>
  <dcterms:modified xsi:type="dcterms:W3CDTF">2017-05-23T05:54:01Z</dcterms:modified>
</cp:coreProperties>
</file>