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Playfair Display"/>
      <p:regular r:id="rId16"/>
      <p:bold r:id="rId17"/>
      <p:italic r:id="rId18"/>
      <p:boldItalic r:id="rId19"/>
    </p:embeddedFont>
    <p:embeddedFont>
      <p:font typeface="La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regular.fntdata"/><Relationship Id="rId11" Type="http://schemas.openxmlformats.org/officeDocument/2006/relationships/slide" Target="slides/slide6.xml"/><Relationship Id="rId22" Type="http://schemas.openxmlformats.org/officeDocument/2006/relationships/font" Target="fonts/Lato-italic.fntdata"/><Relationship Id="rId10" Type="http://schemas.openxmlformats.org/officeDocument/2006/relationships/slide" Target="slides/slide5.xml"/><Relationship Id="rId21" Type="http://schemas.openxmlformats.org/officeDocument/2006/relationships/font" Target="fonts/Lat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La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PlayfairDisplay-bold.fntdata"/><Relationship Id="rId16" Type="http://schemas.openxmlformats.org/officeDocument/2006/relationships/font" Target="fonts/PlayfairDisplay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PlayfairDisplay-boldItalic.fntdata"/><Relationship Id="rId6" Type="http://schemas.openxmlformats.org/officeDocument/2006/relationships/slide" Target="slides/slide1.xml"/><Relationship Id="rId18" Type="http://schemas.openxmlformats.org/officeDocument/2006/relationships/font" Target="fonts/PlayfairDisplay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e48a768401_0_4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e48a768401_0_4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e4913b022e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e4913b022e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f8cd45bae9e64c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f8cd45bae9e64c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e48a76840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e48a76840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e48a768401_0_4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e48a768401_0_4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5f8cd45bae9e64c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5f8cd45bae9e64c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e4913b022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e4913b022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e4913b022e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e4913b022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e4913b022e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e4913b022e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e4913b022e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e4913b022e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" name="Google Shape;12;p2"/>
          <p:cNvCxnSpPr/>
          <p:nvPr/>
        </p:nvCxnSpPr>
        <p:spPr>
          <a:xfrm>
            <a:off x="733219" y="2235351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630600" y="136800"/>
            <a:ext cx="7893000" cy="185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100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630600" y="3228375"/>
            <a:ext cx="7893000" cy="1274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 sz="2400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1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1"/>
          <p:cNvSpPr txBox="1"/>
          <p:nvPr>
            <p:ph hasCustomPrompt="1" type="title"/>
          </p:nvPr>
        </p:nvSpPr>
        <p:spPr>
          <a:xfrm>
            <a:off x="586725" y="1353788"/>
            <a:ext cx="79707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800"/>
              <a:buNone/>
              <a:defRPr sz="1080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0" name="Google Shape;60;p11"/>
          <p:cNvSpPr txBox="1"/>
          <p:nvPr>
            <p:ph idx="1" type="body"/>
          </p:nvPr>
        </p:nvSpPr>
        <p:spPr>
          <a:xfrm>
            <a:off x="586725" y="2968388"/>
            <a:ext cx="79707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3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3"/>
          <p:cNvSpPr txBox="1"/>
          <p:nvPr>
            <p:ph type="title"/>
          </p:nvPr>
        </p:nvSpPr>
        <p:spPr>
          <a:xfrm>
            <a:off x="509550" y="1921350"/>
            <a:ext cx="8124900" cy="130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/>
          <p:nvPr/>
        </p:nvSpPr>
        <p:spPr>
          <a:xfrm>
            <a:off x="-125" y="5045700"/>
            <a:ext cx="9144000" cy="9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3" name="Google Shape;23;p4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4" name="Google Shape;24;p4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5"/>
          <p:cNvCxnSpPr/>
          <p:nvPr/>
        </p:nvCxnSpPr>
        <p:spPr>
          <a:xfrm>
            <a:off x="419425" y="1154195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9" name="Google Shape;29;p5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311700" y="1417950"/>
            <a:ext cx="39999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5"/>
          <p:cNvSpPr txBox="1"/>
          <p:nvPr>
            <p:ph idx="2" type="body"/>
          </p:nvPr>
        </p:nvSpPr>
        <p:spPr>
          <a:xfrm>
            <a:off x="4832400" y="1417950"/>
            <a:ext cx="39999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Google Shape;37;p7"/>
          <p:cNvCxnSpPr/>
          <p:nvPr/>
        </p:nvCxnSpPr>
        <p:spPr>
          <a:xfrm>
            <a:off x="411044" y="1417772"/>
            <a:ext cx="385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8" name="Google Shape;38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1640350"/>
            <a:ext cx="2808000" cy="29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/>
          <p:nvPr/>
        </p:nvSpPr>
        <p:spPr>
          <a:xfrm>
            <a:off x="586721" y="0"/>
            <a:ext cx="7970700" cy="66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8"/>
          <p:cNvSpPr/>
          <p:nvPr/>
        </p:nvSpPr>
        <p:spPr>
          <a:xfrm>
            <a:off x="586721" y="5076900"/>
            <a:ext cx="7970700" cy="66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5" name="Google Shape;4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/>
          <p:nvPr/>
        </p:nvSpPr>
        <p:spPr>
          <a:xfrm>
            <a:off x="4572000" y="-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8" name="Google Shape;4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9" name="Google Shape;49;p9"/>
          <p:cNvSpPr txBox="1"/>
          <p:nvPr>
            <p:ph type="title"/>
          </p:nvPr>
        </p:nvSpPr>
        <p:spPr>
          <a:xfrm>
            <a:off x="265500" y="1084625"/>
            <a:ext cx="4045200" cy="170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50" name="Google Shape;50;p9"/>
          <p:cNvSpPr txBox="1"/>
          <p:nvPr>
            <p:ph idx="1" type="subTitle"/>
          </p:nvPr>
        </p:nvSpPr>
        <p:spPr>
          <a:xfrm>
            <a:off x="265500" y="2845200"/>
            <a:ext cx="4045200" cy="142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100"/>
              <a:buNone/>
              <a:defRPr sz="2100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5" name="Google Shape;5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lue-gold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  <a:defRPr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/>
          <p:nvPr>
            <p:ph type="ctrTitle"/>
          </p:nvPr>
        </p:nvSpPr>
        <p:spPr>
          <a:xfrm>
            <a:off x="625500" y="665413"/>
            <a:ext cx="7893000" cy="21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ja" sz="8055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LIFE Style</a:t>
            </a:r>
            <a:endParaRPr sz="8055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ja" sz="5155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~ SCHOOL LIFE ~</a:t>
            </a:r>
            <a:endParaRPr sz="5155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" name="Google Shape;69;p13"/>
          <p:cNvSpPr txBox="1"/>
          <p:nvPr>
            <p:ph idx="1" type="subTitle"/>
          </p:nvPr>
        </p:nvSpPr>
        <p:spPr>
          <a:xfrm>
            <a:off x="625500" y="3095638"/>
            <a:ext cx="7893000" cy="145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ja" sz="3100">
                <a:solidFill>
                  <a:srgbClr val="FFFFFF"/>
                </a:solidFill>
              </a:rPr>
              <a:t>Toki Goto</a:t>
            </a:r>
            <a:endParaRPr sz="31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ja" sz="3100">
                <a:solidFill>
                  <a:srgbClr val="FFFFFF"/>
                </a:solidFill>
              </a:rPr>
              <a:t>Yukina Yamamoto</a:t>
            </a:r>
            <a:endParaRPr sz="31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/>
          <p:nvPr/>
        </p:nvSpPr>
        <p:spPr>
          <a:xfrm>
            <a:off x="173400" y="478775"/>
            <a:ext cx="89706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64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Thank you very much </a:t>
            </a:r>
            <a:endParaRPr b="1" sz="64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64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for listening !</a:t>
            </a:r>
            <a:endParaRPr b="1" sz="64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pic>
        <p:nvPicPr>
          <p:cNvPr id="127" name="Google Shape;12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80800" y="1723625"/>
            <a:ext cx="2651925" cy="318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/>
          <p:nvPr>
            <p:ph type="title"/>
          </p:nvPr>
        </p:nvSpPr>
        <p:spPr>
          <a:xfrm>
            <a:off x="311700" y="537150"/>
            <a:ext cx="8520600" cy="102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4000" u="sng">
                <a:solidFill>
                  <a:srgbClr val="EFEFEF"/>
                </a:solidFill>
                <a:latin typeface="Impact"/>
                <a:ea typeface="Impact"/>
                <a:cs typeface="Impact"/>
                <a:sym typeface="Impact"/>
              </a:rPr>
              <a:t>𝐓𝐰𝐨 𝐦𝐚𝐢𝐧 𝐩𝐚𝐫𝐭𝐬</a:t>
            </a:r>
            <a:endParaRPr sz="4000" u="sng">
              <a:solidFill>
                <a:srgbClr val="EFEFEF"/>
              </a:solidFill>
              <a:highlight>
                <a:schemeClr val="dk1"/>
              </a:highlight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75" name="Google Shape;75;p14"/>
          <p:cNvSpPr txBox="1"/>
          <p:nvPr>
            <p:ph idx="1" type="body"/>
          </p:nvPr>
        </p:nvSpPr>
        <p:spPr>
          <a:xfrm>
            <a:off x="155850" y="1798875"/>
            <a:ext cx="88323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3400"/>
              <a:t>𝟏. 𝐀 𝐝𝐞𝐬𝐜𝐫𝐢𝐩𝐭𝐢𝐨𝐧 𝐨𝐟 𝐬𝐜𝐡𝐨𝐨𝐥 𝐥𝐢𝐟𝐞 𝐢𝐧 𝐀𝐦𝐞𝐫𝐢𝐜𝐚.</a:t>
            </a:r>
            <a:endParaRPr sz="3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3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3400"/>
              <a:t>𝟐. 𝐓𝐡𝐞 𝐢𝐦𝐩𝐨𝐫𝐭𝐚𝐧𝐜𝐞 𝐨𝐟 𝐬𝐜𝐡𝐨𝐨𝐥 𝐥𝐢𝐟𝐞 𝐢𝐧 𝐀𝐦𝐞𝐫𝐢𝐜𝐚𝐧 　　𝐜𝐮𝐥𝐭𝐮𝐫𝐞.</a:t>
            </a:r>
            <a:endParaRPr sz="3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/>
          <p:nvPr>
            <p:ph type="title"/>
          </p:nvPr>
        </p:nvSpPr>
        <p:spPr>
          <a:xfrm>
            <a:off x="311694" y="188144"/>
            <a:ext cx="8520600" cy="140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3300">
                <a:latin typeface="Impact"/>
                <a:ea typeface="Impact"/>
                <a:cs typeface="Impact"/>
                <a:sym typeface="Impact"/>
              </a:rPr>
              <a:t>• </a:t>
            </a:r>
            <a:r>
              <a:rPr lang="ja" sz="3300">
                <a:latin typeface="Impact"/>
                <a:ea typeface="Impact"/>
                <a:cs typeface="Impact"/>
                <a:sym typeface="Impact"/>
              </a:rPr>
              <a:t>𝐅𝐈𝐑𝐒</a:t>
            </a:r>
            <a:r>
              <a:rPr lang="ja" sz="3300">
                <a:latin typeface="Impact"/>
                <a:ea typeface="Impact"/>
                <a:cs typeface="Impact"/>
                <a:sym typeface="Impact"/>
              </a:rPr>
              <a:t>𝐓</a:t>
            </a:r>
            <a:endParaRPr sz="3300"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81" name="Google Shape;81;p15"/>
          <p:cNvSpPr txBox="1"/>
          <p:nvPr>
            <p:ph idx="1" type="body"/>
          </p:nvPr>
        </p:nvSpPr>
        <p:spPr>
          <a:xfrm>
            <a:off x="0" y="2149050"/>
            <a:ext cx="9144000" cy="84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ja" sz="4000"/>
              <a:t>~𝐀 𝐝𝐞𝐬𝐜𝐫𝐢𝐩𝐭𝐢𝐨𝐧 𝐨𝐟 𝐬𝐜𝐡𝐨𝐨𝐥 𝐥𝐢𝐟𝐞 𝐢𝐧 𝐀𝐦𝐞𝐫𝐢𝐜𝐚~</a:t>
            </a:r>
            <a:endParaRPr sz="4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/>
          <p:nvPr>
            <p:ph type="title"/>
          </p:nvPr>
        </p:nvSpPr>
        <p:spPr>
          <a:xfrm>
            <a:off x="311700" y="334331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47675" lvl="0" marL="457200" rtl="0" algn="l">
              <a:spcBef>
                <a:spcPts val="0"/>
              </a:spcBef>
              <a:spcAft>
                <a:spcPts val="0"/>
              </a:spcAft>
              <a:buSzPts val="3450"/>
              <a:buChar char="●"/>
            </a:pPr>
            <a:r>
              <a:rPr lang="ja" sz="3450"/>
              <a:t>𝐓𝐡𝐞 𝐬𝐭𝐚𝐫𝐭 𝐨𝐟 𝐭𝐡𝐞 𝐬𝐜𝐡𝐨𝐨𝐥 𝐲𝐞𝐚𝐫 𝐢𝐬 𝐚𝐭 𝐝𝐢𝐟𝐟𝐞𝐫𝐞𝐧𝐭</a:t>
            </a:r>
            <a:endParaRPr sz="3450"/>
          </a:p>
        </p:txBody>
      </p:sp>
      <p:sp>
        <p:nvSpPr>
          <p:cNvPr id="87" name="Google Shape;87;p16"/>
          <p:cNvSpPr txBox="1"/>
          <p:nvPr>
            <p:ph idx="1" type="body"/>
          </p:nvPr>
        </p:nvSpPr>
        <p:spPr>
          <a:xfrm>
            <a:off x="311700" y="1608300"/>
            <a:ext cx="85206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8" name="Google Shape;8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625826"/>
            <a:ext cx="8520600" cy="3317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6"/>
          <p:cNvSpPr txBox="1"/>
          <p:nvPr/>
        </p:nvSpPr>
        <p:spPr>
          <a:xfrm>
            <a:off x="3211200" y="979331"/>
            <a:ext cx="2721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3000">
                <a:solidFill>
                  <a:srgbClr val="FFFFFF"/>
                </a:solidFill>
                <a:highlight>
                  <a:srgbClr val="999999"/>
                </a:highlight>
                <a:latin typeface="Lato"/>
                <a:ea typeface="Lato"/>
                <a:cs typeface="Lato"/>
                <a:sym typeface="Lato"/>
              </a:rPr>
              <a:t>In America</a:t>
            </a:r>
            <a:r>
              <a:rPr lang="ja">
                <a:latin typeface="Lato"/>
                <a:ea typeface="Lato"/>
                <a:cs typeface="Lato"/>
                <a:sym typeface="Lato"/>
              </a:rPr>
              <a:t> </a:t>
            </a:r>
            <a:endParaRPr sz="29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/>
          <p:nvPr>
            <p:ph type="title"/>
          </p:nvPr>
        </p:nvSpPr>
        <p:spPr>
          <a:xfrm>
            <a:off x="311700" y="3"/>
            <a:ext cx="8520600" cy="7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22275" lvl="0" marL="457200" rtl="0" algn="l">
              <a:spcBef>
                <a:spcPts val="0"/>
              </a:spcBef>
              <a:spcAft>
                <a:spcPts val="0"/>
              </a:spcAft>
              <a:buSzPts val="3050"/>
              <a:buAutoNum type="arabicPeriod"/>
            </a:pPr>
            <a:r>
              <a:rPr lang="ja" sz="3050"/>
              <a:t>𝐓𝐡𝐞𝐫𝐞 𝐚𝐫𝐞 𝐚 𝐥𝐨𝐭 𝐨𝐟 𝐮𝐧𝐢𝐪𝐮𝐞 𝐞𝐯𝐞𝐧𝐭𝐬 𝐢𝐧 𝐀𝐦𝐞𝐫𝐢𝐜𝐚</a:t>
            </a:r>
            <a:endParaRPr sz="305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50"/>
          </a:p>
        </p:txBody>
      </p:sp>
      <p:sp>
        <p:nvSpPr>
          <p:cNvPr id="95" name="Google Shape;95;p17"/>
          <p:cNvSpPr txBox="1"/>
          <p:nvPr>
            <p:ph idx="1" type="body"/>
          </p:nvPr>
        </p:nvSpPr>
        <p:spPr>
          <a:xfrm>
            <a:off x="311700" y="1417800"/>
            <a:ext cx="8520600" cy="31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6" name="Google Shape;9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417800"/>
            <a:ext cx="8520601" cy="341615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7"/>
          <p:cNvSpPr txBox="1"/>
          <p:nvPr/>
        </p:nvSpPr>
        <p:spPr>
          <a:xfrm>
            <a:off x="914400" y="646207"/>
            <a:ext cx="7315200" cy="7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3900">
                <a:solidFill>
                  <a:srgbClr val="666666"/>
                </a:solidFill>
                <a:highlight>
                  <a:srgbClr val="F3F3F3"/>
                </a:highlight>
                <a:latin typeface="Impact"/>
                <a:ea typeface="Impact"/>
                <a:cs typeface="Impact"/>
                <a:sym typeface="Impact"/>
              </a:rPr>
              <a:t>〜𝐏𝐀𝐉𝐀𝐌𝐀 𝐃𝐀𝐘〜</a:t>
            </a:r>
            <a:endParaRPr sz="3900">
              <a:solidFill>
                <a:srgbClr val="666666"/>
              </a:solidFill>
              <a:highlight>
                <a:srgbClr val="F3F3F3"/>
              </a:highlight>
              <a:latin typeface="Impact"/>
              <a:ea typeface="Impact"/>
              <a:cs typeface="Impact"/>
              <a:sym typeface="Impac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/>
          <p:nvPr>
            <p:ph type="title"/>
          </p:nvPr>
        </p:nvSpPr>
        <p:spPr>
          <a:xfrm>
            <a:off x="222750" y="20857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0" lang="ja" sz="3880"/>
              <a:t>2ND MAIN POINT</a:t>
            </a:r>
            <a:endParaRPr b="0" sz="388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b="0" sz="388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03" name="Google Shape;103;p18"/>
          <p:cNvSpPr txBox="1"/>
          <p:nvPr/>
        </p:nvSpPr>
        <p:spPr>
          <a:xfrm>
            <a:off x="133800" y="1017725"/>
            <a:ext cx="8698500" cy="461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7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The importance of high schools in America</a:t>
            </a:r>
            <a:endParaRPr sz="7200">
              <a:solidFill>
                <a:schemeClr val="dk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913" y="372700"/>
            <a:ext cx="9076174" cy="4635675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9"/>
          <p:cNvSpPr txBox="1"/>
          <p:nvPr>
            <p:ph type="title"/>
          </p:nvPr>
        </p:nvSpPr>
        <p:spPr>
          <a:xfrm>
            <a:off x="33900" y="263275"/>
            <a:ext cx="9076200" cy="708000"/>
          </a:xfrm>
          <a:prstGeom prst="rect">
            <a:avLst/>
          </a:prstGeom>
          <a:solidFill>
            <a:schemeClr val="lt1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EDUCATION SYSTEM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/>
          <p:nvPr>
            <p:ph type="title"/>
          </p:nvPr>
        </p:nvSpPr>
        <p:spPr>
          <a:xfrm>
            <a:off x="311700" y="249625"/>
            <a:ext cx="8520600" cy="6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3480"/>
              <a:t>The difference of roles</a:t>
            </a:r>
            <a:endParaRPr sz="3480"/>
          </a:p>
        </p:txBody>
      </p:sp>
      <p:sp>
        <p:nvSpPr>
          <p:cNvPr id="115" name="Google Shape;115;p20"/>
          <p:cNvSpPr txBox="1"/>
          <p:nvPr>
            <p:ph idx="1" type="body"/>
          </p:nvPr>
        </p:nvSpPr>
        <p:spPr>
          <a:xfrm>
            <a:off x="311700" y="1417950"/>
            <a:ext cx="3999900" cy="31509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3600">
                <a:latin typeface="Playfair Display"/>
                <a:ea typeface="Playfair Display"/>
                <a:cs typeface="Playfair Display"/>
                <a:sym typeface="Playfair Display"/>
              </a:rPr>
              <a:t>&lt;public&gt;</a:t>
            </a:r>
            <a:endParaRPr sz="36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3600">
                <a:latin typeface="Playfair Display"/>
                <a:ea typeface="Playfair Display"/>
                <a:cs typeface="Playfair Display"/>
                <a:sym typeface="Playfair Display"/>
              </a:rPr>
              <a:t>the </a:t>
            </a:r>
            <a:r>
              <a:rPr b="1" lang="ja" sz="3600" u="sng">
                <a:solidFill>
                  <a:srgbClr val="FFFF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MINIMUM </a:t>
            </a:r>
            <a:r>
              <a:rPr lang="ja" sz="3600">
                <a:latin typeface="Playfair Display"/>
                <a:ea typeface="Playfair Display"/>
                <a:cs typeface="Playfair Display"/>
                <a:sym typeface="Playfair Display"/>
              </a:rPr>
              <a:t>compulsory education</a:t>
            </a:r>
            <a:endParaRPr sz="36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16" name="Google Shape;116;p20"/>
          <p:cNvSpPr txBox="1"/>
          <p:nvPr>
            <p:ph idx="2" type="body"/>
          </p:nvPr>
        </p:nvSpPr>
        <p:spPr>
          <a:xfrm>
            <a:off x="4832400" y="1417950"/>
            <a:ext cx="3999900" cy="31509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3600">
                <a:latin typeface="Playfair Display"/>
                <a:ea typeface="Playfair Display"/>
                <a:cs typeface="Playfair Display"/>
                <a:sym typeface="Playfair Display"/>
              </a:rPr>
              <a:t>&lt; private&gt;</a:t>
            </a:r>
            <a:endParaRPr sz="36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ja" sz="3600" u="sng">
                <a:solidFill>
                  <a:srgbClr val="FFFF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COLLEGE-PREPARATORY</a:t>
            </a:r>
            <a:r>
              <a:rPr lang="ja" sz="3600">
                <a:latin typeface="Playfair Display"/>
                <a:ea typeface="Playfair Display"/>
                <a:cs typeface="Playfair Display"/>
                <a:sym typeface="Playfair Display"/>
              </a:rPr>
              <a:t> school</a:t>
            </a:r>
            <a:endParaRPr sz="36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/>
          <p:nvPr>
            <p:ph type="title"/>
          </p:nvPr>
        </p:nvSpPr>
        <p:spPr>
          <a:xfrm>
            <a:off x="490250" y="136800"/>
            <a:ext cx="8456100" cy="448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5900"/>
              <a:t>knowing differences</a:t>
            </a:r>
            <a:endParaRPr sz="5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5900"/>
              <a:t>         ⬇</a:t>
            </a:r>
            <a:endParaRPr sz="5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5900"/>
              <a:t>better </a:t>
            </a:r>
            <a:r>
              <a:rPr lang="ja" sz="5900" u="sng">
                <a:solidFill>
                  <a:srgbClr val="FFFF00"/>
                </a:solidFill>
              </a:rPr>
              <a:t>understanding</a:t>
            </a:r>
            <a:r>
              <a:rPr lang="ja" sz="5900"/>
              <a:t> </a:t>
            </a:r>
            <a:endParaRPr sz="5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5900"/>
              <a:t>each other’s countries</a:t>
            </a:r>
            <a:endParaRPr sz="5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ue &amp; Gold">
  <a:themeElements>
    <a:clrScheme name="Blue &amp; Gold">
      <a:dk1>
        <a:srgbClr val="FFFFFF"/>
      </a:dk1>
      <a:lt1>
        <a:srgbClr val="01AFD1"/>
      </a:lt1>
      <a:dk2>
        <a:srgbClr val="1E2D31"/>
      </a:dk2>
      <a:lt2>
        <a:srgbClr val="BFC7CA"/>
      </a:lt2>
      <a:accent1>
        <a:srgbClr val="006F85"/>
      </a:accent1>
      <a:accent2>
        <a:srgbClr val="AF4345"/>
      </a:accent2>
      <a:accent3>
        <a:srgbClr val="47D06A"/>
      </a:accent3>
      <a:accent4>
        <a:srgbClr val="F58F8F"/>
      </a:accent4>
      <a:accent5>
        <a:srgbClr val="F6CD4C"/>
      </a:accent5>
      <a:accent6>
        <a:srgbClr val="F8E71C"/>
      </a:accent6>
      <a:hlink>
        <a:srgbClr val="F6CD4C"/>
      </a:hlink>
      <a:folHlink>
        <a:srgbClr val="F6CD4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