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1"/>
  </p:notesMasterIdLst>
  <p:sldIdLst>
    <p:sldId id="397" r:id="rId2"/>
    <p:sldId id="398" r:id="rId3"/>
    <p:sldId id="399" r:id="rId4"/>
    <p:sldId id="400" r:id="rId5"/>
    <p:sldId id="401" r:id="rId6"/>
    <p:sldId id="402" r:id="rId7"/>
    <p:sldId id="403" r:id="rId8"/>
    <p:sldId id="404" r:id="rId9"/>
    <p:sldId id="405" r:id="rId10"/>
    <p:sldId id="406" r:id="rId11"/>
    <p:sldId id="407" r:id="rId12"/>
    <p:sldId id="408" r:id="rId13"/>
    <p:sldId id="409" r:id="rId14"/>
    <p:sldId id="410" r:id="rId15"/>
    <p:sldId id="411" r:id="rId16"/>
    <p:sldId id="412" r:id="rId17"/>
    <p:sldId id="413" r:id="rId18"/>
    <p:sldId id="414" r:id="rId19"/>
    <p:sldId id="415" r:id="rId20"/>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FF00"/>
    <a:srgbClr val="4199E9"/>
    <a:srgbClr val="CC0066"/>
    <a:srgbClr val="FF0000"/>
    <a:srgbClr val="0000FF"/>
    <a:srgbClr val="BF9000"/>
    <a:srgbClr val="FFCCFF"/>
    <a:srgbClr val="FF33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333" autoAdjust="0"/>
  </p:normalViewPr>
  <p:slideViewPr>
    <p:cSldViewPr snapToGrid="0">
      <p:cViewPr varScale="1">
        <p:scale>
          <a:sx n="69" d="100"/>
          <a:sy n="69" d="100"/>
        </p:scale>
        <p:origin x="1272" y="78"/>
      </p:cViewPr>
      <p:guideLst>
        <p:guide orient="horz" pos="2364"/>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5029"/>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1434" tIns="45717" rIns="91434" bIns="45717" rtlCol="0"/>
          <a:lstStyle>
            <a:lvl1pPr algn="r">
              <a:defRPr sz="1200"/>
            </a:lvl1pPr>
          </a:lstStyle>
          <a:p>
            <a:fld id="{EB722FC7-C944-4BB3-97AC-153136EF4BBC}" type="datetimeFigureOut">
              <a:rPr kumimoji="1" lang="ja-JP" altLang="en-US" smtClean="0"/>
              <a:t>2021/9/22</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34" tIns="45717" rIns="91434"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1434" tIns="45717" rIns="91434" bIns="45717" rtlCol="0" anchor="b"/>
          <a:lstStyle>
            <a:lvl1pPr algn="r">
              <a:defRPr sz="1200"/>
            </a:lvl1pPr>
          </a:lstStyle>
          <a:p>
            <a:fld id="{780001A9-C8E7-4589-8327-A177FA39B936}" type="slidenum">
              <a:rPr kumimoji="1" lang="ja-JP" altLang="en-US" smtClean="0"/>
              <a:t>‹#›</a:t>
            </a:fld>
            <a:endParaRPr kumimoji="1" lang="ja-JP" altLang="en-US"/>
          </a:p>
        </p:txBody>
      </p:sp>
    </p:spTree>
    <p:extLst>
      <p:ext uri="{BB962C8B-B14F-4D97-AF65-F5344CB8AC3E}">
        <p14:creationId xmlns:p14="http://schemas.microsoft.com/office/powerpoint/2010/main" val="40044020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023C858-07EF-45D3-A973-86D7B3F145B1}" type="datetimeFigureOut">
              <a:rPr kumimoji="1" lang="ja-JP" altLang="en-US" smtClean="0"/>
              <a:pPr/>
              <a:t>2021/9/22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BA7EFFF-7FB4-4F7F-AB52-47A04AB05D01}" type="slidenum">
              <a:rPr kumimoji="1" lang="ja-JP" altLang="en-US" smtClean="0"/>
              <a:pPr/>
              <a:t>‹#›</a:t>
            </a:fld>
            <a:endParaRPr kumimoji="1" lang="ja-JP" altLang="en-US"/>
          </a:p>
        </p:txBody>
      </p:sp>
    </p:spTree>
    <p:extLst>
      <p:ext uri="{BB962C8B-B14F-4D97-AF65-F5344CB8AC3E}">
        <p14:creationId xmlns:p14="http://schemas.microsoft.com/office/powerpoint/2010/main" val="2419917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023C858-07EF-45D3-A973-86D7B3F145B1}" type="datetimeFigureOut">
              <a:rPr kumimoji="1" lang="ja-JP" altLang="en-US" smtClean="0"/>
              <a:pPr/>
              <a:t>2021/9/22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BA7EFFF-7FB4-4F7F-AB52-47A04AB05D01}" type="slidenum">
              <a:rPr kumimoji="1" lang="ja-JP" altLang="en-US" smtClean="0"/>
              <a:pPr/>
              <a:t>‹#›</a:t>
            </a:fld>
            <a:endParaRPr kumimoji="1" lang="ja-JP" altLang="en-US"/>
          </a:p>
        </p:txBody>
      </p:sp>
    </p:spTree>
    <p:extLst>
      <p:ext uri="{BB962C8B-B14F-4D97-AF65-F5344CB8AC3E}">
        <p14:creationId xmlns:p14="http://schemas.microsoft.com/office/powerpoint/2010/main" val="299388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023C858-07EF-45D3-A973-86D7B3F145B1}" type="datetimeFigureOut">
              <a:rPr kumimoji="1" lang="ja-JP" altLang="en-US" smtClean="0"/>
              <a:pPr/>
              <a:t>2021/9/22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BA7EFFF-7FB4-4F7F-AB52-47A04AB05D01}" type="slidenum">
              <a:rPr kumimoji="1" lang="ja-JP" altLang="en-US" smtClean="0"/>
              <a:pPr/>
              <a:t>‹#›</a:t>
            </a:fld>
            <a:endParaRPr kumimoji="1" lang="ja-JP" altLang="en-US"/>
          </a:p>
        </p:txBody>
      </p:sp>
    </p:spTree>
    <p:extLst>
      <p:ext uri="{BB962C8B-B14F-4D97-AF65-F5344CB8AC3E}">
        <p14:creationId xmlns:p14="http://schemas.microsoft.com/office/powerpoint/2010/main" val="159904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023C858-07EF-45D3-A973-86D7B3F145B1}" type="datetimeFigureOut">
              <a:rPr kumimoji="1" lang="ja-JP" altLang="en-US" smtClean="0"/>
              <a:pPr/>
              <a:t>2021/9/22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BA7EFFF-7FB4-4F7F-AB52-47A04AB05D01}" type="slidenum">
              <a:rPr kumimoji="1" lang="ja-JP" altLang="en-US" smtClean="0"/>
              <a:pPr/>
              <a:t>‹#›</a:t>
            </a:fld>
            <a:endParaRPr kumimoji="1" lang="ja-JP" altLang="en-US"/>
          </a:p>
        </p:txBody>
      </p:sp>
    </p:spTree>
    <p:extLst>
      <p:ext uri="{BB962C8B-B14F-4D97-AF65-F5344CB8AC3E}">
        <p14:creationId xmlns:p14="http://schemas.microsoft.com/office/powerpoint/2010/main" val="4062759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023C858-07EF-45D3-A973-86D7B3F145B1}" type="datetimeFigureOut">
              <a:rPr kumimoji="1" lang="ja-JP" altLang="en-US" smtClean="0"/>
              <a:pPr/>
              <a:t>2021/9/22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BA7EFFF-7FB4-4F7F-AB52-47A04AB05D01}" type="slidenum">
              <a:rPr kumimoji="1" lang="ja-JP" altLang="en-US" smtClean="0"/>
              <a:pPr/>
              <a:t>‹#›</a:t>
            </a:fld>
            <a:endParaRPr kumimoji="1" lang="ja-JP" altLang="en-US"/>
          </a:p>
        </p:txBody>
      </p:sp>
    </p:spTree>
    <p:extLst>
      <p:ext uri="{BB962C8B-B14F-4D97-AF65-F5344CB8AC3E}">
        <p14:creationId xmlns:p14="http://schemas.microsoft.com/office/powerpoint/2010/main" val="2293893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023C858-07EF-45D3-A973-86D7B3F145B1}" type="datetimeFigureOut">
              <a:rPr kumimoji="1" lang="ja-JP" altLang="en-US" smtClean="0"/>
              <a:pPr/>
              <a:t>2021/9/22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BA7EFFF-7FB4-4F7F-AB52-47A04AB05D01}" type="slidenum">
              <a:rPr kumimoji="1" lang="ja-JP" altLang="en-US" smtClean="0"/>
              <a:pPr/>
              <a:t>‹#›</a:t>
            </a:fld>
            <a:endParaRPr kumimoji="1" lang="ja-JP" altLang="en-US"/>
          </a:p>
        </p:txBody>
      </p:sp>
    </p:spTree>
    <p:extLst>
      <p:ext uri="{BB962C8B-B14F-4D97-AF65-F5344CB8AC3E}">
        <p14:creationId xmlns:p14="http://schemas.microsoft.com/office/powerpoint/2010/main" val="658297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023C858-07EF-45D3-A973-86D7B3F145B1}" type="datetimeFigureOut">
              <a:rPr kumimoji="1" lang="ja-JP" altLang="en-US" smtClean="0"/>
              <a:pPr/>
              <a:t>2021/9/22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BA7EFFF-7FB4-4F7F-AB52-47A04AB05D01}" type="slidenum">
              <a:rPr kumimoji="1" lang="ja-JP" altLang="en-US" smtClean="0"/>
              <a:pPr/>
              <a:t>‹#›</a:t>
            </a:fld>
            <a:endParaRPr kumimoji="1" lang="ja-JP" altLang="en-US"/>
          </a:p>
        </p:txBody>
      </p:sp>
    </p:spTree>
    <p:extLst>
      <p:ext uri="{BB962C8B-B14F-4D97-AF65-F5344CB8AC3E}">
        <p14:creationId xmlns:p14="http://schemas.microsoft.com/office/powerpoint/2010/main" val="252427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023C858-07EF-45D3-A973-86D7B3F145B1}" type="datetimeFigureOut">
              <a:rPr kumimoji="1" lang="ja-JP" altLang="en-US" smtClean="0"/>
              <a:pPr/>
              <a:t>2021/9/22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BA7EFFF-7FB4-4F7F-AB52-47A04AB05D01}" type="slidenum">
              <a:rPr kumimoji="1" lang="ja-JP" altLang="en-US" smtClean="0"/>
              <a:pPr/>
              <a:t>‹#›</a:t>
            </a:fld>
            <a:endParaRPr kumimoji="1" lang="ja-JP" altLang="en-US"/>
          </a:p>
        </p:txBody>
      </p:sp>
    </p:spTree>
    <p:extLst>
      <p:ext uri="{BB962C8B-B14F-4D97-AF65-F5344CB8AC3E}">
        <p14:creationId xmlns:p14="http://schemas.microsoft.com/office/powerpoint/2010/main" val="3447781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023C858-07EF-45D3-A973-86D7B3F145B1}" type="datetimeFigureOut">
              <a:rPr kumimoji="1" lang="ja-JP" altLang="en-US" smtClean="0"/>
              <a:pPr/>
              <a:t>2021/9/22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BA7EFFF-7FB4-4F7F-AB52-47A04AB05D01}" type="slidenum">
              <a:rPr kumimoji="1" lang="ja-JP" altLang="en-US" smtClean="0"/>
              <a:pPr/>
              <a:t>‹#›</a:t>
            </a:fld>
            <a:endParaRPr kumimoji="1" lang="ja-JP" altLang="en-US"/>
          </a:p>
        </p:txBody>
      </p:sp>
    </p:spTree>
    <p:extLst>
      <p:ext uri="{BB962C8B-B14F-4D97-AF65-F5344CB8AC3E}">
        <p14:creationId xmlns:p14="http://schemas.microsoft.com/office/powerpoint/2010/main" val="3624546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023C858-07EF-45D3-A973-86D7B3F145B1}" type="datetimeFigureOut">
              <a:rPr kumimoji="1" lang="ja-JP" altLang="en-US" smtClean="0"/>
              <a:pPr/>
              <a:t>2021/9/22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BA7EFFF-7FB4-4F7F-AB52-47A04AB05D01}" type="slidenum">
              <a:rPr kumimoji="1" lang="ja-JP" altLang="en-US" smtClean="0"/>
              <a:pPr/>
              <a:t>‹#›</a:t>
            </a:fld>
            <a:endParaRPr kumimoji="1" lang="ja-JP" altLang="en-US"/>
          </a:p>
        </p:txBody>
      </p:sp>
    </p:spTree>
    <p:extLst>
      <p:ext uri="{BB962C8B-B14F-4D97-AF65-F5344CB8AC3E}">
        <p14:creationId xmlns:p14="http://schemas.microsoft.com/office/powerpoint/2010/main" val="3725337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023C858-07EF-45D3-A973-86D7B3F145B1}" type="datetimeFigureOut">
              <a:rPr kumimoji="1" lang="ja-JP" altLang="en-US" smtClean="0"/>
              <a:pPr/>
              <a:t>2021/9/22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BA7EFFF-7FB4-4F7F-AB52-47A04AB05D01}" type="slidenum">
              <a:rPr kumimoji="1" lang="ja-JP" altLang="en-US" smtClean="0"/>
              <a:pPr/>
              <a:t>‹#›</a:t>
            </a:fld>
            <a:endParaRPr kumimoji="1" lang="ja-JP" altLang="en-US"/>
          </a:p>
        </p:txBody>
      </p:sp>
    </p:spTree>
    <p:extLst>
      <p:ext uri="{BB962C8B-B14F-4D97-AF65-F5344CB8AC3E}">
        <p14:creationId xmlns:p14="http://schemas.microsoft.com/office/powerpoint/2010/main" val="2023457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3C858-07EF-45D3-A973-86D7B3F145B1}" type="datetimeFigureOut">
              <a:rPr kumimoji="1" lang="ja-JP" altLang="en-US" smtClean="0"/>
              <a:pPr/>
              <a:t>2021/9/22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7EFFF-7FB4-4F7F-AB52-47A04AB05D01}" type="slidenum">
              <a:rPr kumimoji="1" lang="ja-JP" altLang="en-US" smtClean="0"/>
              <a:pPr/>
              <a:t>‹#›</a:t>
            </a:fld>
            <a:endParaRPr kumimoji="1" lang="ja-JP" altLang="en-US"/>
          </a:p>
        </p:txBody>
      </p:sp>
    </p:spTree>
    <p:extLst>
      <p:ext uri="{BB962C8B-B14F-4D97-AF65-F5344CB8AC3E}">
        <p14:creationId xmlns:p14="http://schemas.microsoft.com/office/powerpoint/2010/main" val="1278562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002253" y="2953692"/>
            <a:ext cx="5671745" cy="830997"/>
          </a:xfrm>
          <a:prstGeom prst="rect">
            <a:avLst/>
          </a:prstGeom>
          <a:noFill/>
        </p:spPr>
        <p:txBody>
          <a:bodyPr wrap="none" rtlCol="0">
            <a:spAutoFit/>
          </a:bodyPr>
          <a:lstStyle/>
          <a:p>
            <a:pPr>
              <a:lnSpc>
                <a:spcPct val="150000"/>
              </a:lnSpc>
            </a:pPr>
            <a:r>
              <a:rPr lang="zh-TW" altLang="en-US" sz="3200" dirty="0" smtClean="0">
                <a:solidFill>
                  <a:srgbClr val="FF0000"/>
                </a:solidFill>
                <a:latin typeface="HGP創英角ｺﾞｼｯｸUB"/>
                <a:ea typeface="HGP創英角ｺﾞｼｯｸUB"/>
                <a:cs typeface="+mj-cs"/>
              </a:rPr>
              <a:t>「</a:t>
            </a:r>
            <a:r>
              <a:rPr lang="zh-TW" altLang="en-US" sz="3200" dirty="0">
                <a:solidFill>
                  <a:srgbClr val="FF0000"/>
                </a:solidFill>
                <a:latin typeface="HGP創英角ｺﾞｼｯｸUB"/>
                <a:ea typeface="HGP創英角ｺﾞｼｯｸUB"/>
                <a:cs typeface="+mj-cs"/>
              </a:rPr>
              <a:t>共通訓練</a:t>
            </a:r>
            <a:r>
              <a:rPr lang="en-US" altLang="zh-TW" sz="3200" dirty="0">
                <a:solidFill>
                  <a:srgbClr val="FF0000"/>
                </a:solidFill>
                <a:latin typeface="HGP創英角ｺﾞｼｯｸUB"/>
                <a:ea typeface="HGP創英角ｺﾞｼｯｸUB"/>
                <a:cs typeface="+mj-cs"/>
              </a:rPr>
              <a:t>【</a:t>
            </a:r>
            <a:r>
              <a:rPr lang="zh-TW" altLang="en-US" sz="3200" dirty="0">
                <a:solidFill>
                  <a:srgbClr val="FF0000"/>
                </a:solidFill>
                <a:latin typeface="HGP創英角ｺﾞｼｯｸUB"/>
                <a:ea typeface="HGP創英角ｺﾞｼｯｸUB"/>
                <a:cs typeface="+mj-cs"/>
              </a:rPr>
              <a:t>必須</a:t>
            </a:r>
            <a:r>
              <a:rPr lang="en-US" altLang="zh-TW" sz="3200" dirty="0">
                <a:solidFill>
                  <a:srgbClr val="FF0000"/>
                </a:solidFill>
                <a:latin typeface="HGP創英角ｺﾞｼｯｸUB"/>
                <a:ea typeface="HGP創英角ｺﾞｼｯｸUB"/>
                <a:cs typeface="+mj-cs"/>
              </a:rPr>
              <a:t>】</a:t>
            </a:r>
            <a:r>
              <a:rPr lang="zh-TW" altLang="en-US" sz="3200" dirty="0" smtClean="0">
                <a:solidFill>
                  <a:srgbClr val="FF0000"/>
                </a:solidFill>
                <a:latin typeface="HGP創英角ｺﾞｼｯｸUB"/>
                <a:ea typeface="HGP創英角ｺﾞｼｯｸUB"/>
                <a:cs typeface="+mj-cs"/>
              </a:rPr>
              <a:t>」</a:t>
            </a:r>
            <a:r>
              <a:rPr lang="ja-JP" altLang="en-US" sz="3200" dirty="0">
                <a:solidFill>
                  <a:srgbClr val="4087C8"/>
                </a:solidFill>
                <a:latin typeface="HGP創英角ｺﾞｼｯｸUB"/>
                <a:ea typeface="HGP創英角ｺﾞｼｯｸUB"/>
                <a:cs typeface="+mj-cs"/>
              </a:rPr>
              <a:t>チェックリスト</a:t>
            </a:r>
          </a:p>
        </p:txBody>
      </p:sp>
    </p:spTree>
    <p:extLst>
      <p:ext uri="{BB962C8B-B14F-4D97-AF65-F5344CB8AC3E}">
        <p14:creationId xmlns:p14="http://schemas.microsoft.com/office/powerpoint/2010/main" val="98297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2"/>
          <p:cNvSpPr txBox="1">
            <a:spLocks noChangeArrowheads="1"/>
          </p:cNvSpPr>
          <p:nvPr/>
        </p:nvSpPr>
        <p:spPr bwMode="auto">
          <a:xfrm>
            <a:off x="0" y="288702"/>
            <a:ext cx="9135996" cy="50645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8553" tIns="44276" rIns="88553" bIns="44276">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defTabSz="576255" eaLnBrk="0" fontAlgn="base" hangingPunct="0">
              <a:spcBef>
                <a:spcPct val="0"/>
              </a:spcBef>
              <a:spcAft>
                <a:spcPct val="0"/>
              </a:spcAft>
            </a:pPr>
            <a:r>
              <a:rPr lang="ja-JP" altLang="en-US" sz="2710" dirty="0" smtClean="0">
                <a:solidFill>
                  <a:srgbClr val="FFFFFF"/>
                </a:solidFill>
              </a:rPr>
              <a:t>チェックリスト②</a:t>
            </a:r>
            <a:r>
              <a:rPr lang="ja-JP" altLang="en-US" sz="2710" dirty="0">
                <a:solidFill>
                  <a:srgbClr val="FFFFFF"/>
                </a:solidFill>
              </a:rPr>
              <a:t>　初動</a:t>
            </a:r>
            <a:r>
              <a:rPr lang="en-US" altLang="ja-JP" sz="2710" dirty="0">
                <a:solidFill>
                  <a:srgbClr val="FFFFFF"/>
                </a:solidFill>
              </a:rPr>
              <a:t>【</a:t>
            </a:r>
            <a:r>
              <a:rPr lang="ja-JP" altLang="en-US" sz="2710" dirty="0">
                <a:solidFill>
                  <a:srgbClr val="FFFFFF"/>
                </a:solidFill>
              </a:rPr>
              <a:t>情報伝達・指示</a:t>
            </a:r>
            <a:r>
              <a:rPr lang="en-US" altLang="ja-JP" sz="2710" dirty="0">
                <a:solidFill>
                  <a:srgbClr val="FFFFFF"/>
                </a:solidFill>
              </a:rPr>
              <a:t>】</a:t>
            </a:r>
            <a:endParaRPr lang="ja-JP" altLang="en-US" sz="2710" dirty="0">
              <a:solidFill>
                <a:srgbClr val="FFFFFF"/>
              </a:solidFill>
            </a:endParaRPr>
          </a:p>
        </p:txBody>
      </p:sp>
      <p:sp>
        <p:nvSpPr>
          <p:cNvPr id="3" name="角丸四角形 5"/>
          <p:cNvSpPr>
            <a:spLocks noChangeArrowheads="1"/>
          </p:cNvSpPr>
          <p:nvPr/>
        </p:nvSpPr>
        <p:spPr bwMode="auto">
          <a:xfrm>
            <a:off x="95042" y="5833367"/>
            <a:ext cx="8695804" cy="827486"/>
          </a:xfrm>
          <a:prstGeom prst="roundRect">
            <a:avLst>
              <a:gd name="adj" fmla="val 16667"/>
            </a:avLst>
          </a:prstGeom>
          <a:solidFill>
            <a:schemeClr val="bg1"/>
          </a:solidFill>
          <a:ln w="9525">
            <a:solidFill>
              <a:schemeClr val="tx1"/>
            </a:solidFill>
            <a:round/>
            <a:headEnd/>
            <a:tailEnd/>
          </a:ln>
        </p:spPr>
        <p:txBody>
          <a:bodyPr lIns="78127" tIns="39064" rIns="78127" bIns="39064" anchor="ctr">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defTabSz="576255" eaLnBrk="0" fontAlgn="base" hangingPunct="0">
              <a:spcBef>
                <a:spcPct val="0"/>
              </a:spcBef>
              <a:spcAft>
                <a:spcPct val="0"/>
              </a:spcAft>
            </a:pPr>
            <a:r>
              <a:rPr lang="en-US" altLang="ja-JP" sz="1449">
                <a:solidFill>
                  <a:srgbClr val="000000"/>
                </a:solidFill>
              </a:rPr>
              <a:t>【</a:t>
            </a:r>
            <a:r>
              <a:rPr lang="ja-JP" altLang="en-US" sz="1449">
                <a:solidFill>
                  <a:srgbClr val="000000"/>
                </a:solidFill>
              </a:rPr>
              <a:t>訓練時における課題や気づき</a:t>
            </a:r>
            <a:r>
              <a:rPr lang="en-US" altLang="ja-JP" sz="1449">
                <a:solidFill>
                  <a:srgbClr val="000000"/>
                </a:solidFill>
              </a:rPr>
              <a:t>】</a:t>
            </a:r>
          </a:p>
          <a:p>
            <a:pPr defTabSz="576255" eaLnBrk="0" fontAlgn="base" hangingPunct="0">
              <a:spcBef>
                <a:spcPct val="0"/>
              </a:spcBef>
              <a:spcAft>
                <a:spcPct val="0"/>
              </a:spcAft>
            </a:pPr>
            <a:endParaRPr lang="en-US" altLang="ja-JP" sz="1449">
              <a:solidFill>
                <a:srgbClr val="000000"/>
              </a:solidFill>
            </a:endParaRPr>
          </a:p>
          <a:p>
            <a:pPr defTabSz="576255" eaLnBrk="0" fontAlgn="base" hangingPunct="0">
              <a:spcBef>
                <a:spcPct val="0"/>
              </a:spcBef>
              <a:spcAft>
                <a:spcPct val="0"/>
              </a:spcAft>
            </a:pPr>
            <a:endParaRPr lang="ja-JP" altLang="en-US" sz="1449">
              <a:solidFill>
                <a:srgbClr val="000000"/>
              </a:solidFill>
            </a:endParaRPr>
          </a:p>
        </p:txBody>
      </p:sp>
      <p:graphicFrame>
        <p:nvGraphicFramePr>
          <p:cNvPr id="4" name="表 3"/>
          <p:cNvGraphicFramePr>
            <a:graphicFrameLocks noGrp="1"/>
          </p:cNvGraphicFramePr>
          <p:nvPr>
            <p:extLst/>
          </p:nvPr>
        </p:nvGraphicFramePr>
        <p:xfrm>
          <a:off x="95042" y="2055450"/>
          <a:ext cx="8979928" cy="3570835"/>
        </p:xfrm>
        <a:graphic>
          <a:graphicData uri="http://schemas.openxmlformats.org/drawingml/2006/table">
            <a:tbl>
              <a:tblPr firstRow="1" bandRow="1">
                <a:tableStyleId>{21E4AEA4-8DFA-4A89-87EB-49C32662AFE0}</a:tableStyleId>
              </a:tblPr>
              <a:tblGrid>
                <a:gridCol w="776658">
                  <a:extLst>
                    <a:ext uri="{9D8B030D-6E8A-4147-A177-3AD203B41FA5}">
                      <a16:colId xmlns:a16="http://schemas.microsoft.com/office/drawing/2014/main" val="20000"/>
                    </a:ext>
                  </a:extLst>
                </a:gridCol>
                <a:gridCol w="4447878">
                  <a:extLst>
                    <a:ext uri="{9D8B030D-6E8A-4147-A177-3AD203B41FA5}">
                      <a16:colId xmlns:a16="http://schemas.microsoft.com/office/drawing/2014/main" val="20001"/>
                    </a:ext>
                  </a:extLst>
                </a:gridCol>
                <a:gridCol w="2503595">
                  <a:extLst>
                    <a:ext uri="{9D8B030D-6E8A-4147-A177-3AD203B41FA5}">
                      <a16:colId xmlns:a16="http://schemas.microsoft.com/office/drawing/2014/main" val="20002"/>
                    </a:ext>
                  </a:extLst>
                </a:gridCol>
                <a:gridCol w="808025">
                  <a:extLst>
                    <a:ext uri="{9D8B030D-6E8A-4147-A177-3AD203B41FA5}">
                      <a16:colId xmlns:a16="http://schemas.microsoft.com/office/drawing/2014/main" val="20003"/>
                    </a:ext>
                  </a:extLst>
                </a:gridCol>
                <a:gridCol w="443772">
                  <a:extLst>
                    <a:ext uri="{9D8B030D-6E8A-4147-A177-3AD203B41FA5}">
                      <a16:colId xmlns:a16="http://schemas.microsoft.com/office/drawing/2014/main" val="20004"/>
                    </a:ext>
                  </a:extLst>
                </a:gridCol>
              </a:tblGrid>
              <a:tr h="514410">
                <a:tc>
                  <a:txBody>
                    <a:bodyPr/>
                    <a:lstStyle/>
                    <a:p>
                      <a:pPr algn="ctr"/>
                      <a:r>
                        <a:rPr kumimoji="1" lang="ja-JP" altLang="en-US" sz="1500" dirty="0" smtClean="0"/>
                        <a:t>実施の有無</a:t>
                      </a:r>
                      <a:endParaRPr kumimoji="1" lang="ja-JP" altLang="en-US" sz="1500" dirty="0"/>
                    </a:p>
                  </a:txBody>
                  <a:tcPr marL="57626" marR="57626" marT="26685" marB="26685" anchor="ctr"/>
                </a:tc>
                <a:tc>
                  <a:txBody>
                    <a:bodyPr/>
                    <a:lstStyle/>
                    <a:p>
                      <a:pPr algn="ctr"/>
                      <a:r>
                        <a:rPr kumimoji="1" lang="ja-JP" altLang="en-US" sz="1500" dirty="0" smtClean="0"/>
                        <a:t>訓練項目</a:t>
                      </a:r>
                      <a:endParaRPr kumimoji="1" lang="ja-JP" altLang="en-US" sz="1500" dirty="0"/>
                    </a:p>
                  </a:txBody>
                  <a:tcPr marL="57626" marR="57626" marT="26685" marB="26685" anchor="ctr"/>
                </a:tc>
                <a:tc>
                  <a:txBody>
                    <a:bodyPr/>
                    <a:lstStyle/>
                    <a:p>
                      <a:pPr algn="ctr"/>
                      <a:r>
                        <a:rPr kumimoji="1" lang="ja-JP" altLang="en-US" sz="1500" dirty="0" smtClean="0"/>
                        <a:t>訓練目標</a:t>
                      </a:r>
                      <a:endParaRPr kumimoji="1" lang="en-US" altLang="ja-JP" sz="1500" dirty="0" smtClean="0"/>
                    </a:p>
                    <a:p>
                      <a:pPr algn="ctr"/>
                      <a:r>
                        <a:rPr kumimoji="1" lang="ja-JP" altLang="en-US" sz="900" dirty="0" smtClean="0"/>
                        <a:t>記載例を参考に、各施設で設定して下さい</a:t>
                      </a:r>
                      <a:endParaRPr kumimoji="1" lang="ja-JP" altLang="en-US" sz="900" dirty="0"/>
                    </a:p>
                  </a:txBody>
                  <a:tcPr marL="57626" marR="57626" marT="26685" marB="26685" anchor="ctr"/>
                </a:tc>
                <a:tc>
                  <a:txBody>
                    <a:bodyPr/>
                    <a:lstStyle/>
                    <a:p>
                      <a:pPr algn="ctr"/>
                      <a:r>
                        <a:rPr kumimoji="1" lang="ja-JP" altLang="en-US" sz="1500" dirty="0" smtClean="0"/>
                        <a:t>担当者</a:t>
                      </a:r>
                      <a:endParaRPr kumimoji="1" lang="ja-JP" altLang="en-US" sz="1500" dirty="0"/>
                    </a:p>
                  </a:txBody>
                  <a:tcPr marL="57626" marR="57626" marT="26685" marB="26685" anchor="ctr"/>
                </a:tc>
                <a:tc>
                  <a:txBody>
                    <a:bodyPr/>
                    <a:lstStyle/>
                    <a:p>
                      <a:pPr algn="ctr"/>
                      <a:r>
                        <a:rPr kumimoji="1" lang="ja-JP" altLang="en-US" sz="1500" dirty="0" smtClean="0"/>
                        <a:t>結果</a:t>
                      </a:r>
                      <a:endParaRPr kumimoji="1" lang="ja-JP" altLang="en-US" sz="1500" dirty="0"/>
                    </a:p>
                  </a:txBody>
                  <a:tcPr marL="57626" marR="57626" marT="26685" marB="26685" anchor="ctr"/>
                </a:tc>
                <a:extLst>
                  <a:ext uri="{0D108BD9-81ED-4DB2-BD59-A6C34878D82A}">
                    <a16:rowId xmlns:a16="http://schemas.microsoft.com/office/drawing/2014/main" val="10000"/>
                  </a:ext>
                </a:extLst>
              </a:tr>
              <a:tr h="648889">
                <a:tc>
                  <a:txBody>
                    <a:bodyPr/>
                    <a:lstStyle/>
                    <a:p>
                      <a:pPr algn="ctr"/>
                      <a:r>
                        <a:rPr kumimoji="1" lang="ja-JP" altLang="en-US" sz="1600" dirty="0" smtClean="0"/>
                        <a:t>□</a:t>
                      </a:r>
                      <a:endParaRPr kumimoji="1" lang="ja-JP" altLang="en-US" sz="1600" dirty="0"/>
                    </a:p>
                  </a:txBody>
                  <a:tcPr marL="57626" marR="57626" marT="26695" marB="26695" anchor="ctr"/>
                </a:tc>
                <a:tc>
                  <a:txBody>
                    <a:bodyPr/>
                    <a:lstStyle/>
                    <a:p>
                      <a:pPr marL="0" indent="0" algn="l" defTabSz="1405104" rtl="0" eaLnBrk="1" latinLnBrk="0" hangingPunct="1"/>
                      <a:r>
                        <a:rPr kumimoji="1" lang="ja-JP" altLang="en-US" sz="1400" kern="1200" dirty="0" smtClean="0"/>
                        <a:t>初動体制（職員待機やリーダー等）を決定する</a:t>
                      </a:r>
                      <a:endParaRPr kumimoji="1" lang="en-US" altLang="ja-JP" sz="1400" kern="1200" dirty="0" smtClean="0"/>
                    </a:p>
                    <a:p>
                      <a:pPr marL="0" indent="0" algn="l" defTabSz="1405104" rtl="0" eaLnBrk="1" latinLnBrk="0" hangingPunct="1"/>
                      <a:r>
                        <a:rPr kumimoji="1" lang="ja-JP" altLang="en-US" sz="1100" kern="1200" dirty="0" smtClean="0"/>
                        <a:t>　・一人複数役をこなせるように訓練時にローテーションする。</a:t>
                      </a:r>
                      <a:endParaRPr kumimoji="1" lang="en-US" altLang="ja-JP" sz="1100" kern="1200" dirty="0" smtClean="0">
                        <a:solidFill>
                          <a:schemeClr val="dk1"/>
                        </a:solidFill>
                        <a:latin typeface="+mn-lt"/>
                        <a:ea typeface="+mn-ea"/>
                        <a:cs typeface="+mn-cs"/>
                      </a:endParaRPr>
                    </a:p>
                    <a:p>
                      <a:pPr marL="0" indent="0" algn="l" defTabSz="1405104" rtl="0" eaLnBrk="1" latinLnBrk="0" hangingPunct="1"/>
                      <a:endParaRPr kumimoji="1" lang="ja-JP" altLang="en-US" sz="1400" kern="1200" dirty="0">
                        <a:solidFill>
                          <a:schemeClr val="dk1"/>
                        </a:solidFill>
                        <a:latin typeface="+mn-lt"/>
                        <a:ea typeface="+mn-ea"/>
                        <a:cs typeface="+mn-cs"/>
                      </a:endParaRPr>
                    </a:p>
                  </a:txBody>
                  <a:tcPr marL="57633" marR="57633" marT="26690" marB="26690"/>
                </a:tc>
                <a:tc>
                  <a:txBody>
                    <a:bodyPr/>
                    <a:lstStyle/>
                    <a:p>
                      <a:pPr marL="185738" marR="0" indent="-185738" algn="l" defTabSz="1405104" rtl="0" eaLnBrk="1" fontAlgn="auto" latinLnBrk="0" hangingPunct="1">
                        <a:lnSpc>
                          <a:spcPct val="100000"/>
                        </a:lnSpc>
                        <a:spcBef>
                          <a:spcPts val="0"/>
                        </a:spcBef>
                        <a:spcAft>
                          <a:spcPts val="0"/>
                        </a:spcAft>
                        <a:buClrTx/>
                        <a:buSzTx/>
                        <a:buFontTx/>
                        <a:buNone/>
                        <a:tabLst/>
                        <a:defRPr/>
                      </a:pPr>
                      <a:r>
                        <a:rPr kumimoji="1" lang="ja-JP" altLang="en-US" sz="900" dirty="0" smtClean="0"/>
                        <a:t>（例）責任者は参集状況に応じた役割分担を判断し、職員に指示する</a:t>
                      </a:r>
                      <a:endParaRPr kumimoji="1" lang="ja-JP" altLang="en-US" sz="900" dirty="0"/>
                    </a:p>
                  </a:txBody>
                  <a:tcPr marL="57633" marR="57633" marT="26680" marB="26680"/>
                </a:tc>
                <a:tc>
                  <a:txBody>
                    <a:bodyPr/>
                    <a:lstStyle/>
                    <a:p>
                      <a:pPr marL="185738" marR="0" indent="-185738" algn="l" defTabSz="1405104" rtl="0" eaLnBrk="1" fontAlgn="auto" latinLnBrk="0" hangingPunct="1">
                        <a:lnSpc>
                          <a:spcPct val="100000"/>
                        </a:lnSpc>
                        <a:spcBef>
                          <a:spcPts val="0"/>
                        </a:spcBef>
                        <a:spcAft>
                          <a:spcPts val="0"/>
                        </a:spcAft>
                        <a:buClrTx/>
                        <a:buSzTx/>
                        <a:buFontTx/>
                        <a:buNone/>
                        <a:tabLst/>
                        <a:defRPr/>
                      </a:pPr>
                      <a:endParaRPr kumimoji="1" lang="ja-JP" altLang="en-US" sz="900" dirty="0"/>
                    </a:p>
                  </a:txBody>
                  <a:tcPr marL="57633" marR="57633" marT="26681" marB="26681"/>
                </a:tc>
                <a:tc>
                  <a:txBody>
                    <a:bodyPr/>
                    <a:lstStyle/>
                    <a:p>
                      <a:endParaRPr kumimoji="1" lang="ja-JP" altLang="en-US" sz="1400" dirty="0"/>
                    </a:p>
                  </a:txBody>
                  <a:tcPr marL="57626" marR="57626" marT="26685" marB="26685"/>
                </a:tc>
                <a:extLst>
                  <a:ext uri="{0D108BD9-81ED-4DB2-BD59-A6C34878D82A}">
                    <a16:rowId xmlns:a16="http://schemas.microsoft.com/office/drawing/2014/main" val="10001"/>
                  </a:ext>
                </a:extLst>
              </a:tr>
              <a:tr h="648869">
                <a:tc>
                  <a:txBody>
                    <a:bodyPr/>
                    <a:lstStyle/>
                    <a:p>
                      <a:pPr algn="ctr"/>
                      <a:r>
                        <a:rPr kumimoji="1" lang="ja-JP" altLang="en-US" sz="1600" dirty="0" smtClean="0"/>
                        <a:t>□</a:t>
                      </a:r>
                      <a:endParaRPr kumimoji="1" lang="ja-JP" altLang="en-US" sz="1600" dirty="0"/>
                    </a:p>
                  </a:txBody>
                  <a:tcPr marL="57626" marR="57626" marT="26695" marB="26695" anchor="ctr"/>
                </a:tc>
                <a:tc>
                  <a:txBody>
                    <a:bodyPr/>
                    <a:lstStyle/>
                    <a:p>
                      <a:pPr marL="0" marR="0" indent="0" algn="l" defTabSz="1405104" rtl="0" eaLnBrk="1" fontAlgn="auto" latinLnBrk="0" hangingPunct="1">
                        <a:lnSpc>
                          <a:spcPct val="100000"/>
                        </a:lnSpc>
                        <a:spcBef>
                          <a:spcPts val="0"/>
                        </a:spcBef>
                        <a:spcAft>
                          <a:spcPts val="0"/>
                        </a:spcAft>
                        <a:buClrTx/>
                        <a:buSzTx/>
                        <a:buFontTx/>
                        <a:buNone/>
                        <a:tabLst/>
                        <a:defRPr/>
                      </a:pPr>
                      <a:r>
                        <a:rPr kumimoji="1" lang="ja-JP" altLang="en-US" sz="1400" kern="1200" dirty="0" smtClean="0"/>
                        <a:t>通所利用者や外来診療の受入を判断する</a:t>
                      </a:r>
                      <a:endParaRPr kumimoji="1" lang="en-US" altLang="ja-JP" sz="1400" kern="1200" dirty="0" smtClean="0"/>
                    </a:p>
                    <a:p>
                      <a:pPr marL="0" marR="0" indent="0" algn="l" defTabSz="1405104"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dk1"/>
                          </a:solidFill>
                          <a:latin typeface="+mn-lt"/>
                          <a:ea typeface="+mn-ea"/>
                          <a:cs typeface="+mn-cs"/>
                        </a:rPr>
                        <a:t>　・保護者等への連網を活用し、事前連絡を行う。</a:t>
                      </a:r>
                      <a:endParaRPr kumimoji="1" lang="en-US" altLang="ja-JP" sz="1100" kern="1200" dirty="0" smtClean="0">
                        <a:solidFill>
                          <a:schemeClr val="dk1"/>
                        </a:solidFill>
                        <a:latin typeface="+mn-lt"/>
                        <a:ea typeface="+mn-ea"/>
                        <a:cs typeface="+mn-cs"/>
                      </a:endParaRPr>
                    </a:p>
                    <a:p>
                      <a:pPr marL="0" marR="0" indent="0" algn="l" defTabSz="1405104" rtl="0" eaLnBrk="1" fontAlgn="auto" latinLnBrk="0" hangingPunct="1">
                        <a:lnSpc>
                          <a:spcPct val="100000"/>
                        </a:lnSpc>
                        <a:spcBef>
                          <a:spcPts val="0"/>
                        </a:spcBef>
                        <a:spcAft>
                          <a:spcPts val="0"/>
                        </a:spcAft>
                        <a:buClrTx/>
                        <a:buSzTx/>
                        <a:buFontTx/>
                        <a:buNone/>
                        <a:tabLst/>
                        <a:defRPr/>
                      </a:pPr>
                      <a:endParaRPr lang="en-US" altLang="ja-JP" sz="1400" dirty="0" smtClean="0"/>
                    </a:p>
                  </a:txBody>
                  <a:tcPr marL="57630" marR="57630" marT="26680" marB="26680"/>
                </a:tc>
                <a:tc>
                  <a:txBody>
                    <a:bodyPr/>
                    <a:lstStyle/>
                    <a:p>
                      <a:pPr marL="185738" marR="0" indent="-185738" algn="l" defTabSz="1405104" rtl="0" eaLnBrk="1" fontAlgn="auto" latinLnBrk="0" hangingPunct="1">
                        <a:lnSpc>
                          <a:spcPct val="100000"/>
                        </a:lnSpc>
                        <a:spcBef>
                          <a:spcPts val="0"/>
                        </a:spcBef>
                        <a:spcAft>
                          <a:spcPts val="0"/>
                        </a:spcAft>
                        <a:buClrTx/>
                        <a:buSzTx/>
                        <a:buFontTx/>
                        <a:buNone/>
                        <a:tabLst/>
                        <a:defRPr/>
                      </a:pPr>
                      <a:r>
                        <a:rPr kumimoji="1" lang="ja-JP" altLang="en-US" sz="900" dirty="0" smtClean="0"/>
                        <a:t>（例）責任者は通所利用者や外来受入の可否を判断し、職員に対応を指示する</a:t>
                      </a:r>
                      <a:endParaRPr kumimoji="1" lang="ja-JP" altLang="en-US" sz="900" dirty="0"/>
                    </a:p>
                  </a:txBody>
                  <a:tcPr marL="57633" marR="57633" marT="26680" marB="26680"/>
                </a:tc>
                <a:tc>
                  <a:txBody>
                    <a:bodyPr/>
                    <a:lstStyle/>
                    <a:p>
                      <a:pPr marL="185738" marR="0" indent="-185738" algn="l" defTabSz="1405104" rtl="0" eaLnBrk="1" fontAlgn="auto" latinLnBrk="0" hangingPunct="1">
                        <a:lnSpc>
                          <a:spcPct val="100000"/>
                        </a:lnSpc>
                        <a:spcBef>
                          <a:spcPts val="0"/>
                        </a:spcBef>
                        <a:spcAft>
                          <a:spcPts val="0"/>
                        </a:spcAft>
                        <a:buClrTx/>
                        <a:buSzTx/>
                        <a:buFontTx/>
                        <a:buNone/>
                        <a:tabLst/>
                        <a:defRPr/>
                      </a:pPr>
                      <a:endParaRPr kumimoji="1" lang="ja-JP" altLang="en-US" sz="900" kern="1200" dirty="0">
                        <a:solidFill>
                          <a:schemeClr val="dk1"/>
                        </a:solidFill>
                        <a:latin typeface="+mn-ea"/>
                        <a:ea typeface="+mn-ea"/>
                        <a:cs typeface="+mn-cs"/>
                      </a:endParaRPr>
                    </a:p>
                  </a:txBody>
                  <a:tcPr marL="57626" marR="57626" marT="26685" marB="26685"/>
                </a:tc>
                <a:tc>
                  <a:txBody>
                    <a:bodyPr/>
                    <a:lstStyle/>
                    <a:p>
                      <a:endParaRPr kumimoji="1" lang="ja-JP" altLang="en-US" sz="1400" dirty="0"/>
                    </a:p>
                  </a:txBody>
                  <a:tcPr marL="57626" marR="57626" marT="26685" marB="26685"/>
                </a:tc>
                <a:extLst>
                  <a:ext uri="{0D108BD9-81ED-4DB2-BD59-A6C34878D82A}">
                    <a16:rowId xmlns:a16="http://schemas.microsoft.com/office/drawing/2014/main" val="10002"/>
                  </a:ext>
                </a:extLst>
              </a:tr>
              <a:tr h="629659">
                <a:tc>
                  <a:txBody>
                    <a:bodyPr/>
                    <a:lstStyle/>
                    <a:p>
                      <a:pPr algn="ctr"/>
                      <a:r>
                        <a:rPr kumimoji="1" lang="ja-JP" altLang="en-US" sz="1600" dirty="0" smtClean="0"/>
                        <a:t>□</a:t>
                      </a:r>
                      <a:endParaRPr kumimoji="1" lang="ja-JP" altLang="en-US" sz="1600" dirty="0"/>
                    </a:p>
                  </a:txBody>
                  <a:tcPr marL="57626" marR="57626" marT="26695" marB="26695" anchor="ctr"/>
                </a:tc>
                <a:tc>
                  <a:txBody>
                    <a:bodyPr/>
                    <a:lstStyle/>
                    <a:p>
                      <a:pPr marL="0" marR="0" indent="0" algn="l" defTabSz="1405104"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n-lt"/>
                          <a:ea typeface="+mn-ea"/>
                          <a:cs typeface="+mn-cs"/>
                        </a:rPr>
                        <a:t>早期避難対応の要否を判断する</a:t>
                      </a:r>
                      <a:endParaRPr kumimoji="1" lang="en-US" altLang="ja-JP" sz="1400" kern="1200" dirty="0" smtClean="0">
                        <a:solidFill>
                          <a:schemeClr val="dk1"/>
                        </a:solidFill>
                        <a:latin typeface="+mn-lt"/>
                        <a:ea typeface="+mn-ea"/>
                        <a:cs typeface="+mn-cs"/>
                      </a:endParaRPr>
                    </a:p>
                    <a:p>
                      <a:pPr marL="0" marR="0" indent="0" algn="l" defTabSz="1405104"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dk1"/>
                          </a:solidFill>
                          <a:latin typeface="+mn-lt"/>
                          <a:ea typeface="+mn-ea"/>
                          <a:cs typeface="+mn-cs"/>
                        </a:rPr>
                        <a:t>　・重篤者など避難に時間を要する利用者の早めの対応を行う。</a:t>
                      </a:r>
                      <a:endParaRPr kumimoji="1" lang="ja-JP" altLang="en-US" sz="1100" kern="1200" dirty="0">
                        <a:solidFill>
                          <a:schemeClr val="dk1"/>
                        </a:solidFill>
                        <a:latin typeface="+mn-lt"/>
                        <a:ea typeface="+mn-ea"/>
                        <a:cs typeface="+mn-cs"/>
                      </a:endParaRPr>
                    </a:p>
                  </a:txBody>
                  <a:tcPr marL="57633" marR="57633" marT="26690" marB="26690"/>
                </a:tc>
                <a:tc>
                  <a:txBody>
                    <a:bodyPr/>
                    <a:lstStyle/>
                    <a:p>
                      <a:pPr marL="185738" marR="0" indent="-185738" algn="l" defTabSz="1405104" rtl="0" eaLnBrk="1" fontAlgn="auto" latinLnBrk="0" hangingPunct="1">
                        <a:lnSpc>
                          <a:spcPct val="100000"/>
                        </a:lnSpc>
                        <a:spcBef>
                          <a:spcPts val="0"/>
                        </a:spcBef>
                        <a:spcAft>
                          <a:spcPts val="0"/>
                        </a:spcAft>
                        <a:buClrTx/>
                        <a:buSzTx/>
                        <a:buFontTx/>
                        <a:buNone/>
                        <a:tabLst/>
                        <a:defRPr/>
                      </a:pPr>
                      <a:r>
                        <a:rPr kumimoji="1" lang="ja-JP" altLang="en-US" sz="900" kern="1200" dirty="0" smtClean="0"/>
                        <a:t>（例）早期避難が必要な利用者（体調管理に特に留意が必要な利用者等）の有無を判断し、適切な対応を指示する</a:t>
                      </a:r>
                      <a:endParaRPr kumimoji="1" lang="en-US" altLang="ja-JP" sz="900" kern="1200" dirty="0" smtClean="0"/>
                    </a:p>
                    <a:p>
                      <a:pPr marL="185738" marR="0" indent="-185738" algn="l" defTabSz="1405104" rtl="0" eaLnBrk="1" fontAlgn="auto" latinLnBrk="0" hangingPunct="1">
                        <a:lnSpc>
                          <a:spcPct val="100000"/>
                        </a:lnSpc>
                        <a:spcBef>
                          <a:spcPts val="0"/>
                        </a:spcBef>
                        <a:spcAft>
                          <a:spcPts val="0"/>
                        </a:spcAft>
                        <a:buClrTx/>
                        <a:buSzTx/>
                        <a:buFontTx/>
                        <a:buNone/>
                        <a:tabLst/>
                        <a:defRPr/>
                      </a:pPr>
                      <a:endParaRPr kumimoji="1" lang="en-US" altLang="ja-JP" sz="900" kern="1200" dirty="0" smtClean="0"/>
                    </a:p>
                  </a:txBody>
                  <a:tcPr marL="57633" marR="57633" marT="26680" marB="26680"/>
                </a:tc>
                <a:tc>
                  <a:txBody>
                    <a:bodyPr/>
                    <a:lstStyle/>
                    <a:p>
                      <a:pPr marL="185738" marR="0" indent="-185738" algn="l" defTabSz="1405104" rtl="0" eaLnBrk="1" fontAlgn="auto" latinLnBrk="0" hangingPunct="1">
                        <a:lnSpc>
                          <a:spcPct val="100000"/>
                        </a:lnSpc>
                        <a:spcBef>
                          <a:spcPts val="0"/>
                        </a:spcBef>
                        <a:spcAft>
                          <a:spcPts val="0"/>
                        </a:spcAft>
                        <a:buClrTx/>
                        <a:buSzTx/>
                        <a:buFontTx/>
                        <a:buNone/>
                        <a:tabLst/>
                        <a:defRPr/>
                      </a:pPr>
                      <a:endParaRPr kumimoji="1" lang="ja-JP" altLang="en-US" sz="1400" kern="1200" dirty="0">
                        <a:solidFill>
                          <a:schemeClr val="dk1"/>
                        </a:solidFill>
                        <a:latin typeface="+mn-lt"/>
                        <a:ea typeface="+mn-ea"/>
                        <a:cs typeface="+mn-cs"/>
                      </a:endParaRPr>
                    </a:p>
                  </a:txBody>
                  <a:tcPr marL="57626" marR="57626" marT="26685" marB="26685"/>
                </a:tc>
                <a:tc>
                  <a:txBody>
                    <a:bodyPr/>
                    <a:lstStyle/>
                    <a:p>
                      <a:endParaRPr kumimoji="1" lang="ja-JP" altLang="en-US" sz="1400" dirty="0"/>
                    </a:p>
                  </a:txBody>
                  <a:tcPr marL="57626" marR="57626" marT="26685" marB="26685"/>
                </a:tc>
                <a:extLst>
                  <a:ext uri="{0D108BD9-81ED-4DB2-BD59-A6C34878D82A}">
                    <a16:rowId xmlns:a16="http://schemas.microsoft.com/office/drawing/2014/main" val="10003"/>
                  </a:ext>
                </a:extLst>
              </a:tr>
              <a:tr h="648898">
                <a:tc>
                  <a:txBody>
                    <a:bodyPr/>
                    <a:lstStyle/>
                    <a:p>
                      <a:pPr algn="ctr"/>
                      <a:r>
                        <a:rPr kumimoji="1" lang="ja-JP" altLang="en-US" sz="1600" dirty="0" smtClean="0"/>
                        <a:t>□</a:t>
                      </a:r>
                      <a:endParaRPr kumimoji="1" lang="ja-JP" altLang="en-US" sz="1600" dirty="0"/>
                    </a:p>
                  </a:txBody>
                  <a:tcPr marL="57626" marR="57626" marT="26695" marB="26695" anchor="ctr"/>
                </a:tc>
                <a:tc>
                  <a:txBody>
                    <a:bodyPr/>
                    <a:lstStyle/>
                    <a:p>
                      <a:pPr marL="0" marR="0" indent="0" algn="l" defTabSz="1405104"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n-lt"/>
                          <a:ea typeface="+mn-ea"/>
                          <a:cs typeface="+mn-cs"/>
                        </a:rPr>
                        <a:t>館内放送の確認</a:t>
                      </a:r>
                      <a:endParaRPr kumimoji="1" lang="en-US" altLang="ja-JP" sz="1400" kern="1200" dirty="0" smtClean="0">
                        <a:solidFill>
                          <a:schemeClr val="dk1"/>
                        </a:solidFill>
                        <a:latin typeface="+mn-lt"/>
                        <a:ea typeface="+mn-ea"/>
                        <a:cs typeface="+mn-cs"/>
                      </a:endParaRPr>
                    </a:p>
                    <a:p>
                      <a:pPr marL="0" marR="0" indent="0" algn="l" defTabSz="1405104"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dk1"/>
                          </a:solidFill>
                          <a:latin typeface="+mn-lt"/>
                          <a:ea typeface="+mn-ea"/>
                          <a:cs typeface="+mn-cs"/>
                        </a:rPr>
                        <a:t>　・トイレ、風呂など、管内放送が聞こえない場所がないか確認する。</a:t>
                      </a:r>
                    </a:p>
                    <a:p>
                      <a:pPr marL="0" marR="0" indent="0" algn="l" defTabSz="1405104" rtl="0" eaLnBrk="1" fontAlgn="auto" latinLnBrk="0" hangingPunct="1">
                        <a:lnSpc>
                          <a:spcPct val="100000"/>
                        </a:lnSpc>
                        <a:spcBef>
                          <a:spcPts val="0"/>
                        </a:spcBef>
                        <a:spcAft>
                          <a:spcPts val="0"/>
                        </a:spcAft>
                        <a:buClrTx/>
                        <a:buSzTx/>
                        <a:buFontTx/>
                        <a:buNone/>
                        <a:tabLst/>
                        <a:defRPr/>
                      </a:pPr>
                      <a:endParaRPr kumimoji="1" lang="ja-JP" altLang="en-US" sz="1400" kern="1200" dirty="0">
                        <a:solidFill>
                          <a:schemeClr val="dk1"/>
                        </a:solidFill>
                        <a:latin typeface="+mn-lt"/>
                        <a:ea typeface="+mn-ea"/>
                        <a:cs typeface="+mn-cs"/>
                      </a:endParaRPr>
                    </a:p>
                  </a:txBody>
                  <a:tcPr marL="57628" marR="57628" marT="26695" marB="26695"/>
                </a:tc>
                <a:tc>
                  <a:txBody>
                    <a:bodyPr/>
                    <a:lstStyle/>
                    <a:p>
                      <a:pPr marL="0" marR="0" indent="0" algn="l" defTabSz="1405104" rtl="0" eaLnBrk="1" fontAlgn="auto" latinLnBrk="0" hangingPunct="1">
                        <a:lnSpc>
                          <a:spcPct val="100000"/>
                        </a:lnSpc>
                        <a:spcBef>
                          <a:spcPts val="0"/>
                        </a:spcBef>
                        <a:spcAft>
                          <a:spcPts val="0"/>
                        </a:spcAft>
                        <a:buClrTx/>
                        <a:buSzTx/>
                        <a:buFontTx/>
                        <a:buNone/>
                        <a:tabLst/>
                        <a:defRPr/>
                      </a:pPr>
                      <a:r>
                        <a:rPr kumimoji="1" lang="ja-JP" altLang="en-US" sz="900" kern="1200" dirty="0" smtClean="0">
                          <a:solidFill>
                            <a:schemeClr val="dk1"/>
                          </a:solidFill>
                          <a:latin typeface="+mn-lt"/>
                          <a:ea typeface="+mn-ea"/>
                          <a:cs typeface="+mn-cs"/>
                        </a:rPr>
                        <a:t>（例）施設館内放送の動作確認（施設内の</a:t>
                      </a:r>
                      <a:endParaRPr kumimoji="1" lang="en-US" altLang="ja-JP" sz="900" kern="1200" dirty="0" smtClean="0">
                        <a:solidFill>
                          <a:schemeClr val="dk1"/>
                        </a:solidFill>
                        <a:latin typeface="+mn-lt"/>
                        <a:ea typeface="+mn-ea"/>
                        <a:cs typeface="+mn-cs"/>
                      </a:endParaRPr>
                    </a:p>
                    <a:p>
                      <a:pPr marL="0" marR="0" indent="0" algn="l" defTabSz="1405104" rtl="0" eaLnBrk="1" fontAlgn="auto" latinLnBrk="0" hangingPunct="1">
                        <a:lnSpc>
                          <a:spcPct val="100000"/>
                        </a:lnSpc>
                        <a:spcBef>
                          <a:spcPts val="0"/>
                        </a:spcBef>
                        <a:spcAft>
                          <a:spcPts val="0"/>
                        </a:spcAft>
                        <a:buClrTx/>
                        <a:buSzTx/>
                        <a:buFontTx/>
                        <a:buNone/>
                        <a:tabLst/>
                        <a:defRPr/>
                      </a:pPr>
                      <a:r>
                        <a:rPr kumimoji="1" lang="ja-JP" altLang="en-US" sz="900" kern="1200" dirty="0" smtClean="0">
                          <a:solidFill>
                            <a:schemeClr val="dk1"/>
                          </a:solidFill>
                          <a:latin typeface="+mn-lt"/>
                          <a:ea typeface="+mn-ea"/>
                          <a:cs typeface="+mn-cs"/>
                        </a:rPr>
                        <a:t>　　　聞こえ方に差がないことを確認）</a:t>
                      </a:r>
                    </a:p>
                  </a:txBody>
                  <a:tcPr marL="57628" marR="57628" marT="26684" marB="26684"/>
                </a:tc>
                <a:tc>
                  <a:txBody>
                    <a:bodyPr/>
                    <a:lstStyle/>
                    <a:p>
                      <a:pPr marL="185738" marR="0" indent="-185738" algn="l" defTabSz="1405104" rtl="0" eaLnBrk="1" fontAlgn="auto" latinLnBrk="0" hangingPunct="1">
                        <a:lnSpc>
                          <a:spcPct val="100000"/>
                        </a:lnSpc>
                        <a:spcBef>
                          <a:spcPts val="0"/>
                        </a:spcBef>
                        <a:spcAft>
                          <a:spcPts val="0"/>
                        </a:spcAft>
                        <a:buClrTx/>
                        <a:buSzTx/>
                        <a:buFontTx/>
                        <a:buNone/>
                        <a:tabLst/>
                        <a:defRPr/>
                      </a:pPr>
                      <a:endParaRPr kumimoji="1" lang="ja-JP" altLang="en-US" sz="1400" kern="1200" dirty="0">
                        <a:solidFill>
                          <a:schemeClr val="dk1"/>
                        </a:solidFill>
                        <a:latin typeface="+mn-lt"/>
                        <a:ea typeface="+mn-ea"/>
                        <a:cs typeface="+mn-cs"/>
                      </a:endParaRPr>
                    </a:p>
                  </a:txBody>
                  <a:tcPr marL="57626" marR="57626" marT="26685" marB="26685"/>
                </a:tc>
                <a:tc>
                  <a:txBody>
                    <a:bodyPr/>
                    <a:lstStyle/>
                    <a:p>
                      <a:endParaRPr kumimoji="1" lang="ja-JP" altLang="en-US" sz="1400" dirty="0"/>
                    </a:p>
                  </a:txBody>
                  <a:tcPr marL="57626" marR="57626" marT="26685" marB="26685"/>
                </a:tc>
                <a:extLst>
                  <a:ext uri="{0D108BD9-81ED-4DB2-BD59-A6C34878D82A}">
                    <a16:rowId xmlns:a16="http://schemas.microsoft.com/office/drawing/2014/main" val="10004"/>
                  </a:ext>
                </a:extLst>
              </a:tr>
              <a:tr h="476835">
                <a:tc>
                  <a:txBody>
                    <a:bodyPr/>
                    <a:lstStyle/>
                    <a:p>
                      <a:pPr algn="ctr"/>
                      <a:r>
                        <a:rPr kumimoji="1" lang="ja-JP" altLang="en-US" sz="1600" dirty="0" smtClean="0"/>
                        <a:t>□</a:t>
                      </a:r>
                      <a:endParaRPr kumimoji="1" lang="ja-JP" altLang="en-US" sz="1600" dirty="0"/>
                    </a:p>
                  </a:txBody>
                  <a:tcPr marL="57626" marR="57626" marT="26695" marB="26695" anchor="ctr"/>
                </a:tc>
                <a:tc>
                  <a:txBody>
                    <a:bodyPr/>
                    <a:lstStyle/>
                    <a:p>
                      <a:pPr marL="0" marR="0" indent="0" algn="l" defTabSz="1405104"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dk1"/>
                        </a:solidFill>
                        <a:latin typeface="+mn-lt"/>
                        <a:ea typeface="+mn-ea"/>
                        <a:cs typeface="+mn-cs"/>
                      </a:endParaRPr>
                    </a:p>
                    <a:p>
                      <a:pPr marL="0" marR="0" indent="0" algn="l" defTabSz="1405104" rtl="0" eaLnBrk="1" fontAlgn="auto" latinLnBrk="0" hangingPunct="1">
                        <a:lnSpc>
                          <a:spcPct val="100000"/>
                        </a:lnSpc>
                        <a:spcBef>
                          <a:spcPts val="0"/>
                        </a:spcBef>
                        <a:spcAft>
                          <a:spcPts val="0"/>
                        </a:spcAft>
                        <a:buClrTx/>
                        <a:buSzTx/>
                        <a:buFontTx/>
                        <a:buNone/>
                        <a:tabLst/>
                        <a:defRPr/>
                      </a:pPr>
                      <a:endParaRPr kumimoji="1" lang="ja-JP" altLang="en-US" sz="1400" kern="1200" dirty="0">
                        <a:solidFill>
                          <a:schemeClr val="dk1"/>
                        </a:solidFill>
                        <a:latin typeface="+mn-lt"/>
                        <a:ea typeface="+mn-ea"/>
                        <a:cs typeface="+mn-cs"/>
                      </a:endParaRPr>
                    </a:p>
                  </a:txBody>
                  <a:tcPr marL="57628" marR="57628" marT="26695" marB="26695"/>
                </a:tc>
                <a:tc>
                  <a:txBody>
                    <a:bodyPr/>
                    <a:lstStyle/>
                    <a:p>
                      <a:pPr marL="0" marR="0" indent="0" algn="l" defTabSz="1405104" rtl="0" eaLnBrk="1" fontAlgn="auto" latinLnBrk="0" hangingPunct="1">
                        <a:lnSpc>
                          <a:spcPct val="100000"/>
                        </a:lnSpc>
                        <a:spcBef>
                          <a:spcPts val="0"/>
                        </a:spcBef>
                        <a:spcAft>
                          <a:spcPts val="0"/>
                        </a:spcAft>
                        <a:buClrTx/>
                        <a:buSzTx/>
                        <a:buFontTx/>
                        <a:buNone/>
                        <a:tabLst/>
                        <a:defRPr/>
                      </a:pPr>
                      <a:endParaRPr kumimoji="1" lang="ja-JP" altLang="en-US" sz="900" kern="1200" dirty="0" smtClean="0">
                        <a:solidFill>
                          <a:schemeClr val="dk1"/>
                        </a:solidFill>
                        <a:latin typeface="+mn-lt"/>
                        <a:ea typeface="+mn-ea"/>
                        <a:cs typeface="+mn-cs"/>
                      </a:endParaRPr>
                    </a:p>
                  </a:txBody>
                  <a:tcPr marL="57628" marR="57628" marT="26684" marB="26684"/>
                </a:tc>
                <a:tc>
                  <a:txBody>
                    <a:bodyPr/>
                    <a:lstStyle/>
                    <a:p>
                      <a:pPr marL="185738" marR="0" indent="-185738" algn="l" defTabSz="1405104" rtl="0" eaLnBrk="1" fontAlgn="auto" latinLnBrk="0" hangingPunct="1">
                        <a:lnSpc>
                          <a:spcPct val="100000"/>
                        </a:lnSpc>
                        <a:spcBef>
                          <a:spcPts val="0"/>
                        </a:spcBef>
                        <a:spcAft>
                          <a:spcPts val="0"/>
                        </a:spcAft>
                        <a:buClrTx/>
                        <a:buSzTx/>
                        <a:buFontTx/>
                        <a:buNone/>
                        <a:tabLst/>
                        <a:defRPr/>
                      </a:pPr>
                      <a:endParaRPr kumimoji="1" lang="ja-JP" altLang="en-US" sz="1400" kern="1200" dirty="0">
                        <a:solidFill>
                          <a:schemeClr val="dk1"/>
                        </a:solidFill>
                        <a:latin typeface="+mn-lt"/>
                        <a:ea typeface="+mn-ea"/>
                        <a:cs typeface="+mn-cs"/>
                      </a:endParaRPr>
                    </a:p>
                  </a:txBody>
                  <a:tcPr marL="57626" marR="57626" marT="26685" marB="26685"/>
                </a:tc>
                <a:tc>
                  <a:txBody>
                    <a:bodyPr/>
                    <a:lstStyle/>
                    <a:p>
                      <a:endParaRPr kumimoji="1" lang="ja-JP" altLang="en-US" sz="1400" dirty="0"/>
                    </a:p>
                  </a:txBody>
                  <a:tcPr marL="57626" marR="57626" marT="26685" marB="26685"/>
                </a:tc>
                <a:extLst>
                  <a:ext uri="{0D108BD9-81ED-4DB2-BD59-A6C34878D82A}">
                    <a16:rowId xmlns:a16="http://schemas.microsoft.com/office/drawing/2014/main" val="10005"/>
                  </a:ext>
                </a:extLst>
              </a:tr>
            </a:tbl>
          </a:graphicData>
        </a:graphic>
      </p:graphicFrame>
      <p:sp>
        <p:nvSpPr>
          <p:cNvPr id="5" name="テキスト ボックス 10"/>
          <p:cNvSpPr txBox="1">
            <a:spLocks noChangeArrowheads="1"/>
          </p:cNvSpPr>
          <p:nvPr/>
        </p:nvSpPr>
        <p:spPr bwMode="auto">
          <a:xfrm>
            <a:off x="95042" y="899018"/>
            <a:ext cx="8970924" cy="331919"/>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lIns="23717" tIns="44276" rIns="23717" bIns="44276">
            <a:spAutoFit/>
          </a:bodyPr>
          <a:lstStyle>
            <a:lvl1pPr marL="269875" indent="-269875">
              <a:spcBef>
                <a:spcPct val="20000"/>
              </a:spcBef>
              <a:buChar char="•"/>
              <a:defRPr kumimoji="1" sz="4900">
                <a:solidFill>
                  <a:schemeClr val="tx1"/>
                </a:solidFill>
                <a:latin typeface="Arial" charset="0"/>
                <a:ea typeface="ＭＳ Ｐゴシック" pitchFamily="50" charset="-128"/>
              </a:defRPr>
            </a:lvl1pPr>
            <a:lvl2pPr marL="742950" indent="-285750">
              <a:spcBef>
                <a:spcPct val="20000"/>
              </a:spcBef>
              <a:buChar char="–"/>
              <a:defRPr kumimoji="1" sz="4300">
                <a:solidFill>
                  <a:schemeClr val="tx1"/>
                </a:solidFill>
                <a:latin typeface="Arial" charset="0"/>
                <a:ea typeface="ＭＳ Ｐゴシック" pitchFamily="50" charset="-128"/>
              </a:defRPr>
            </a:lvl2pPr>
            <a:lvl3pPr marL="1143000" indent="-228600">
              <a:spcBef>
                <a:spcPct val="20000"/>
              </a:spcBef>
              <a:buChar char="•"/>
              <a:defRPr kumimoji="1" sz="3700">
                <a:solidFill>
                  <a:schemeClr val="tx1"/>
                </a:solidFill>
                <a:latin typeface="Arial" charset="0"/>
                <a:ea typeface="ＭＳ Ｐゴシック" pitchFamily="50" charset="-128"/>
              </a:defRPr>
            </a:lvl3pPr>
            <a:lvl4pPr marL="1600200" indent="-228600">
              <a:spcBef>
                <a:spcPct val="20000"/>
              </a:spcBef>
              <a:buChar char="–"/>
              <a:defRPr kumimoji="1" sz="3100">
                <a:solidFill>
                  <a:schemeClr val="tx1"/>
                </a:solidFill>
                <a:latin typeface="Arial" charset="0"/>
                <a:ea typeface="ＭＳ Ｐゴシック" pitchFamily="50" charset="-128"/>
              </a:defRPr>
            </a:lvl4pPr>
            <a:lvl5pPr marL="2057400" indent="-228600">
              <a:spcBef>
                <a:spcPct val="20000"/>
              </a:spcBef>
              <a:buChar char="»"/>
              <a:defRPr kumimoji="1" sz="31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31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31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31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3100">
                <a:solidFill>
                  <a:schemeClr val="tx1"/>
                </a:solidFill>
                <a:latin typeface="Arial" charset="0"/>
                <a:ea typeface="ＭＳ Ｐゴシック" pitchFamily="50" charset="-128"/>
              </a:defRPr>
            </a:lvl9pPr>
          </a:lstStyle>
          <a:p>
            <a:pPr marL="1123274" indent="-1123274" defTabSz="576255" eaLnBrk="0" fontAlgn="base" hangingPunct="0">
              <a:spcAft>
                <a:spcPct val="0"/>
              </a:spcAft>
              <a:buNone/>
              <a:defRPr/>
            </a:pPr>
            <a:r>
              <a:rPr lang="en-US" altLang="ja-JP" sz="1576" dirty="0">
                <a:solidFill>
                  <a:srgbClr val="000000"/>
                </a:solidFill>
                <a:latin typeface="ＭＳ Ｐゴシック"/>
                <a:ea typeface="ＭＳ Ｐゴシック"/>
              </a:rPr>
              <a:t>【</a:t>
            </a:r>
            <a:r>
              <a:rPr lang="ja-JP" altLang="en-US" sz="1576" dirty="0">
                <a:solidFill>
                  <a:srgbClr val="000000"/>
                </a:solidFill>
                <a:latin typeface="ＭＳ Ｐゴシック"/>
                <a:ea typeface="ＭＳ Ｐゴシック"/>
              </a:rPr>
              <a:t>訓練内容</a:t>
            </a:r>
            <a:r>
              <a:rPr lang="en-US" altLang="ja-JP" sz="1576" dirty="0">
                <a:solidFill>
                  <a:srgbClr val="000000"/>
                </a:solidFill>
                <a:latin typeface="ＭＳ Ｐゴシック"/>
                <a:ea typeface="ＭＳ Ｐゴシック"/>
              </a:rPr>
              <a:t>】</a:t>
            </a:r>
            <a:r>
              <a:rPr lang="ja-JP" altLang="en-US" sz="1576" dirty="0">
                <a:solidFill>
                  <a:srgbClr val="000000"/>
                </a:solidFill>
                <a:latin typeface="ＭＳ Ｐゴシック"/>
                <a:ea typeface="ＭＳ Ｐゴシック"/>
              </a:rPr>
              <a:t>：気象情報等の状況にあわせて、各役割内容の確認・指示・対応を行う。</a:t>
            </a:r>
            <a:endParaRPr lang="en-US" altLang="ja-JP" sz="1576" dirty="0">
              <a:solidFill>
                <a:srgbClr val="000000"/>
              </a:solidFill>
              <a:latin typeface="ＭＳ Ｐゴシック"/>
              <a:ea typeface="ＭＳ Ｐゴシック"/>
            </a:endParaRPr>
          </a:p>
        </p:txBody>
      </p:sp>
      <p:sp>
        <p:nvSpPr>
          <p:cNvPr id="6" name="テキスト ボックス 21"/>
          <p:cNvSpPr txBox="1">
            <a:spLocks noChangeArrowheads="1"/>
          </p:cNvSpPr>
          <p:nvPr/>
        </p:nvSpPr>
        <p:spPr bwMode="auto">
          <a:xfrm>
            <a:off x="1687262" y="1399238"/>
            <a:ext cx="7363221" cy="49658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88553" tIns="44276" rIns="88553" bIns="44276">
            <a:spAutoFit/>
          </a:bodyPr>
          <a:lstStyle>
            <a:lvl1pPr marL="271463" indent="-271463">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marL="171076" indent="-171076" defTabSz="576255" eaLnBrk="0" fontAlgn="base" hangingPunct="0">
              <a:spcBef>
                <a:spcPct val="0"/>
              </a:spcBef>
              <a:spcAft>
                <a:spcPct val="0"/>
              </a:spcAft>
            </a:pPr>
            <a:r>
              <a:rPr lang="ja-JP" altLang="en-US" sz="1323" dirty="0">
                <a:solidFill>
                  <a:srgbClr val="FF0000"/>
                </a:solidFill>
              </a:rPr>
              <a:t>■初動で必要となる取組や体制・役割を理解する。（計画内容を全従業員で理解する⇒職員教育）</a:t>
            </a:r>
            <a:endParaRPr lang="en-US" altLang="ja-JP" sz="1323" dirty="0">
              <a:solidFill>
                <a:srgbClr val="FF0000"/>
              </a:solidFill>
            </a:endParaRPr>
          </a:p>
          <a:p>
            <a:pPr marL="171076" indent="-171076" defTabSz="576255" eaLnBrk="0" fontAlgn="base" hangingPunct="0">
              <a:spcBef>
                <a:spcPct val="0"/>
              </a:spcBef>
              <a:spcAft>
                <a:spcPct val="0"/>
              </a:spcAft>
            </a:pPr>
            <a:r>
              <a:rPr lang="ja-JP" altLang="en-US" sz="1323" dirty="0">
                <a:solidFill>
                  <a:srgbClr val="FF0000"/>
                </a:solidFill>
              </a:rPr>
              <a:t>■管理権限者（代行者）は、報告された情報の職員への伝達と指示する行動をイメージする</a:t>
            </a:r>
            <a:r>
              <a:rPr lang="ja-JP" altLang="en-US" sz="1323" dirty="0" smtClean="0">
                <a:solidFill>
                  <a:srgbClr val="FF0000"/>
                </a:solidFill>
              </a:rPr>
              <a:t>。</a:t>
            </a:r>
            <a:endParaRPr lang="en-US" altLang="ja-JP" sz="1323" dirty="0">
              <a:solidFill>
                <a:srgbClr val="FF0000"/>
              </a:solidFill>
            </a:endParaRPr>
          </a:p>
        </p:txBody>
      </p:sp>
      <p:sp>
        <p:nvSpPr>
          <p:cNvPr id="7" name="角丸四角形 25"/>
          <p:cNvSpPr>
            <a:spLocks noChangeArrowheads="1"/>
          </p:cNvSpPr>
          <p:nvPr/>
        </p:nvSpPr>
        <p:spPr bwMode="auto">
          <a:xfrm>
            <a:off x="64790" y="1399238"/>
            <a:ext cx="1557681" cy="362526"/>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lIns="84341" tIns="42171" rIns="84341" bIns="42171" anchor="ctr">
            <a:spAutoFit/>
          </a:bodyPr>
          <a:lstStyle>
            <a:lvl1pPr>
              <a:spcBef>
                <a:spcPct val="20000"/>
              </a:spcBef>
              <a:buChar char="•"/>
              <a:defRPr kumimoji="1" sz="4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2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000">
                <a:solidFill>
                  <a:schemeClr val="tx1"/>
                </a:solidFill>
                <a:latin typeface="Arial" panose="020B0604020202020204" pitchFamily="34" charset="0"/>
                <a:ea typeface="ＭＳ Ｐゴシック" panose="020B0600070205080204" pitchFamily="50" charset="-128"/>
              </a:defRPr>
            </a:lvl9pPr>
          </a:lstStyle>
          <a:p>
            <a:pPr algn="ctr" defTabSz="576255" eaLnBrk="0" fontAlgn="base" hangingPunct="0">
              <a:spcBef>
                <a:spcPct val="0"/>
              </a:spcBef>
              <a:spcAft>
                <a:spcPct val="0"/>
              </a:spcAft>
              <a:buNone/>
            </a:pPr>
            <a:r>
              <a:rPr lang="ja-JP" altLang="en-US" sz="1576">
                <a:solidFill>
                  <a:srgbClr val="FFFFFF"/>
                </a:solidFill>
                <a:latin typeface="ＭＳ Ｐゴシック" panose="020B0600070205080204" pitchFamily="50" charset="-128"/>
              </a:rPr>
              <a:t>訓練のポイント</a:t>
            </a:r>
          </a:p>
        </p:txBody>
      </p:sp>
      <p:sp>
        <p:nvSpPr>
          <p:cNvPr id="8" name="テキスト ボックス 7"/>
          <p:cNvSpPr txBox="1"/>
          <p:nvPr/>
        </p:nvSpPr>
        <p:spPr>
          <a:xfrm>
            <a:off x="-59964" y="-61174"/>
            <a:ext cx="1107996" cy="369332"/>
          </a:xfrm>
          <a:prstGeom prst="rect">
            <a:avLst/>
          </a:prstGeom>
          <a:noFill/>
        </p:spPr>
        <p:txBody>
          <a:bodyPr wrap="none" rtlCol="0">
            <a:spAutoFit/>
          </a:bodyPr>
          <a:lstStyle/>
          <a:p>
            <a:r>
              <a:rPr kumimoji="1" lang="en-US" altLang="ja-JP" dirty="0" smtClean="0"/>
              <a:t>【</a:t>
            </a:r>
            <a:r>
              <a:rPr kumimoji="1" lang="ja-JP" altLang="en-US" dirty="0" smtClean="0"/>
              <a:t>選択編</a:t>
            </a:r>
            <a:r>
              <a:rPr kumimoji="1" lang="en-US" altLang="ja-JP" dirty="0" smtClean="0"/>
              <a:t>】</a:t>
            </a:r>
            <a:endParaRPr kumimoji="1" lang="ja-JP" altLang="en-US" dirty="0"/>
          </a:p>
        </p:txBody>
      </p:sp>
    </p:spTree>
    <p:extLst>
      <p:ext uri="{BB962C8B-B14F-4D97-AF65-F5344CB8AC3E}">
        <p14:creationId xmlns:p14="http://schemas.microsoft.com/office/powerpoint/2010/main" val="3278911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12915" y="1164488"/>
            <a:ext cx="8418634" cy="3250249"/>
          </a:xfrm>
          <a:prstGeom prst="rect">
            <a:avLst/>
          </a:prstGeom>
          <a:noFill/>
          <a:ln>
            <a:solidFill>
              <a:schemeClr val="tx1"/>
            </a:solidFill>
          </a:ln>
        </p:spPr>
        <p:txBody>
          <a:bodyPr>
            <a:spAutoFit/>
          </a:bodyPr>
          <a:lstStyle/>
          <a:p>
            <a:pPr>
              <a:spcBef>
                <a:spcPts val="376"/>
              </a:spcBef>
              <a:defRPr/>
            </a:pPr>
            <a:r>
              <a:rPr lang="en-US" altLang="ja-JP" sz="1752" dirty="0"/>
              <a:t>【</a:t>
            </a:r>
            <a:r>
              <a:rPr lang="ja-JP" altLang="en-US" sz="1752" dirty="0"/>
              <a:t>ヒント集</a:t>
            </a:r>
            <a:r>
              <a:rPr lang="en-US" altLang="ja-JP" sz="1752" dirty="0"/>
              <a:t>】</a:t>
            </a:r>
          </a:p>
          <a:p>
            <a:pPr marL="282118" indent="-282118">
              <a:spcBef>
                <a:spcPts val="376"/>
              </a:spcBef>
              <a:defRPr/>
            </a:pPr>
            <a:r>
              <a:rPr lang="ja-JP" altLang="en-US" sz="1752" dirty="0"/>
              <a:t>　・職員のネームプレートに災害時の役割を明記する。</a:t>
            </a:r>
            <a:endParaRPr lang="en-US" altLang="ja-JP" sz="1752" dirty="0"/>
          </a:p>
          <a:p>
            <a:pPr marL="282118" indent="-282118">
              <a:spcBef>
                <a:spcPts val="376"/>
              </a:spcBef>
              <a:defRPr/>
            </a:pPr>
            <a:r>
              <a:rPr lang="ja-JP" altLang="en-US" sz="1752" dirty="0"/>
              <a:t>　・一人数役をこなせるように、役割分担を訓練時にローテーションする。</a:t>
            </a:r>
            <a:endParaRPr lang="en-US" altLang="ja-JP" sz="1752" dirty="0"/>
          </a:p>
          <a:p>
            <a:pPr marL="282118" indent="-282118">
              <a:spcBef>
                <a:spcPts val="376"/>
              </a:spcBef>
              <a:defRPr/>
            </a:pPr>
            <a:r>
              <a:rPr lang="ja-JP" altLang="en-US" sz="1752" dirty="0"/>
              <a:t>　・</a:t>
            </a:r>
            <a:r>
              <a:rPr lang="ja-JP" altLang="en-US" sz="1752" dirty="0" smtClean="0"/>
              <a:t>避難判断</a:t>
            </a:r>
            <a:r>
              <a:rPr lang="ja-JP" altLang="en-US" sz="1752" dirty="0"/>
              <a:t>時に家庭等の協力を得るための協議や説明を実施する。（下記事例参照）</a:t>
            </a:r>
            <a:endParaRPr lang="en-US" altLang="ja-JP" sz="1752" dirty="0"/>
          </a:p>
          <a:p>
            <a:pPr marL="282118" indent="-282118">
              <a:spcBef>
                <a:spcPts val="376"/>
              </a:spcBef>
              <a:defRPr/>
            </a:pPr>
            <a:r>
              <a:rPr lang="ja-JP" altLang="en-US" sz="1752" dirty="0"/>
              <a:t>　・可能な場合、入所者を各家庭に一時帰宅させる。</a:t>
            </a:r>
          </a:p>
          <a:p>
            <a:pPr marL="282118" indent="-282118">
              <a:spcBef>
                <a:spcPts val="376"/>
              </a:spcBef>
              <a:defRPr/>
            </a:pPr>
            <a:r>
              <a:rPr lang="ja-JP" altLang="en-US" sz="1752" dirty="0"/>
              <a:t>　・保護者等への一斉メール配信サービスを利用する。</a:t>
            </a:r>
            <a:endParaRPr lang="en-US" altLang="ja-JP" sz="1752" dirty="0"/>
          </a:p>
          <a:p>
            <a:pPr marL="282118" indent="-282118">
              <a:spcBef>
                <a:spcPts val="376"/>
              </a:spcBef>
              <a:defRPr/>
            </a:pPr>
            <a:r>
              <a:rPr lang="ja-JP" altLang="en-US" sz="1752" dirty="0"/>
              <a:t>　・避難先の情報・写真をご家族へ事前に提供する。</a:t>
            </a:r>
            <a:endParaRPr lang="en-US" altLang="ja-JP" sz="1752" dirty="0"/>
          </a:p>
          <a:p>
            <a:pPr marL="282118" indent="-282118">
              <a:spcBef>
                <a:spcPts val="376"/>
              </a:spcBef>
              <a:defRPr/>
            </a:pPr>
            <a:r>
              <a:rPr lang="ja-JP" altLang="en-US" sz="1752" dirty="0"/>
              <a:t>　・利用者の家族と連絡がとれない場合のため、利用者宅の避難場所を整理する。</a:t>
            </a:r>
            <a:endParaRPr lang="en-US" altLang="ja-JP" sz="1752" dirty="0"/>
          </a:p>
          <a:p>
            <a:pPr marL="282118" indent="-282118">
              <a:spcBef>
                <a:spcPts val="376"/>
              </a:spcBef>
              <a:defRPr/>
            </a:pPr>
            <a:r>
              <a:rPr lang="ja-JP" altLang="en-US" sz="1752" dirty="0"/>
              <a:t>　・緊急連絡手段として、トランシーバーを準備する。</a:t>
            </a:r>
          </a:p>
          <a:p>
            <a:pPr marL="282118" indent="-282118">
              <a:spcBef>
                <a:spcPts val="376"/>
              </a:spcBef>
              <a:defRPr/>
            </a:pPr>
            <a:r>
              <a:rPr lang="ja-JP" altLang="en-US" sz="1752" dirty="0"/>
              <a:t>　・体調の良くない入所者の早期避難などの避難対応を検討する。</a:t>
            </a:r>
          </a:p>
        </p:txBody>
      </p:sp>
      <p:graphicFrame>
        <p:nvGraphicFramePr>
          <p:cNvPr id="3" name="表 2"/>
          <p:cNvGraphicFramePr>
            <a:graphicFrameLocks noGrp="1"/>
          </p:cNvGraphicFramePr>
          <p:nvPr>
            <p:extLst/>
          </p:nvPr>
        </p:nvGraphicFramePr>
        <p:xfrm>
          <a:off x="368938" y="4581906"/>
          <a:ext cx="8398119" cy="1512277"/>
        </p:xfrm>
        <a:graphic>
          <a:graphicData uri="http://schemas.openxmlformats.org/drawingml/2006/table">
            <a:tbl>
              <a:tblPr firstRow="1" bandRow="1">
                <a:tableStyleId>{21E4AEA4-8DFA-4A89-87EB-49C32662AFE0}</a:tableStyleId>
              </a:tblPr>
              <a:tblGrid>
                <a:gridCol w="8398119">
                  <a:extLst>
                    <a:ext uri="{9D8B030D-6E8A-4147-A177-3AD203B41FA5}">
                      <a16:colId xmlns:a16="http://schemas.microsoft.com/office/drawing/2014/main" val="20000"/>
                    </a:ext>
                  </a:extLst>
                </a:gridCol>
              </a:tblGrid>
              <a:tr h="30548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500" b="0" kern="1200" dirty="0" smtClean="0">
                          <a:solidFill>
                            <a:schemeClr val="lt1"/>
                          </a:solidFill>
                          <a:latin typeface="HGS創英角ｺﾞｼｯｸUB" panose="020B0900000000000000" pitchFamily="50" charset="-128"/>
                          <a:ea typeface="HGS創英角ｺﾞｼｯｸUB" panose="020B0900000000000000" pitchFamily="50" charset="-128"/>
                          <a:cs typeface="+mn-cs"/>
                        </a:rPr>
                        <a:t>事例：各種警報への対応に関する保護者の理解促進</a:t>
                      </a:r>
                    </a:p>
                  </a:txBody>
                  <a:tcPr marL="22530" marR="22530" marT="22555" marB="22555">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206797">
                <a:tc>
                  <a:txBody>
                    <a:bodyPr/>
                    <a:lstStyle/>
                    <a:p>
                      <a:pPr marL="0" marR="0" indent="0" algn="l" defTabSz="673100" rtl="0" eaLnBrk="1" fontAlgn="auto" latinLnBrk="0" hangingPunct="1">
                        <a:lnSpc>
                          <a:spcPct val="100000"/>
                        </a:lnSpc>
                        <a:spcBef>
                          <a:spcPts val="0"/>
                        </a:spcBef>
                        <a:spcAft>
                          <a:spcPts val="0"/>
                        </a:spcAft>
                        <a:buClrTx/>
                        <a:buSzTx/>
                        <a:buFontTx/>
                        <a:buNone/>
                        <a:tabLst/>
                        <a:defRPr/>
                      </a:pPr>
                      <a:r>
                        <a:rPr kumimoji="1" lang="ja-JP" altLang="en-US" sz="1500" kern="1200" dirty="0" smtClean="0">
                          <a:solidFill>
                            <a:schemeClr val="tx1"/>
                          </a:solidFill>
                          <a:latin typeface="HGPｺﾞｼｯｸM" panose="020B0600000000000000" pitchFamily="50" charset="-128"/>
                          <a:ea typeface="HGPｺﾞｼｯｸM" panose="020B0600000000000000" pitchFamily="50" charset="-128"/>
                          <a:cs typeface="+mn-cs"/>
                        </a:rPr>
                        <a:t>　</a:t>
                      </a:r>
                      <a:r>
                        <a:rPr kumimoji="1" lang="ja-JP" altLang="en-US" sz="1300" kern="1200" dirty="0" smtClean="0">
                          <a:solidFill>
                            <a:schemeClr val="tx1"/>
                          </a:solidFill>
                          <a:latin typeface="HGPｺﾞｼｯｸM" panose="020B0600000000000000" pitchFamily="50" charset="-128"/>
                          <a:ea typeface="HGPｺﾞｼｯｸM" panose="020B0600000000000000" pitchFamily="50" charset="-128"/>
                          <a:cs typeface="+mn-cs"/>
                        </a:rPr>
                        <a:t>知的障害者の通所施設</a:t>
                      </a:r>
                      <a:r>
                        <a:rPr kumimoji="1" lang="en-US" altLang="ja-JP" sz="1300" kern="1200" dirty="0" smtClean="0">
                          <a:solidFill>
                            <a:schemeClr val="tx1"/>
                          </a:solidFill>
                          <a:latin typeface="HGPｺﾞｼｯｸM" panose="020B0600000000000000" pitchFamily="50" charset="-128"/>
                          <a:ea typeface="HGPｺﾞｼｯｸM" panose="020B0600000000000000" pitchFamily="50" charset="-128"/>
                          <a:cs typeface="+mn-cs"/>
                        </a:rPr>
                        <a:t>B</a:t>
                      </a:r>
                      <a:r>
                        <a:rPr kumimoji="1" lang="ja-JP" altLang="en-US" sz="1300" kern="1200" dirty="0" smtClean="0">
                          <a:solidFill>
                            <a:schemeClr val="tx1"/>
                          </a:solidFill>
                          <a:latin typeface="HGPｺﾞｼｯｸM" panose="020B0600000000000000" pitchFamily="50" charset="-128"/>
                          <a:ea typeface="HGPｺﾞｼｯｸM" panose="020B0600000000000000" pitchFamily="50" charset="-128"/>
                          <a:cs typeface="+mn-cs"/>
                        </a:rPr>
                        <a:t>では、各種警報への対応について保護者の理解を得るため、</a:t>
                      </a:r>
                      <a:endParaRPr kumimoji="1" lang="en-US" altLang="ja-JP" sz="1300" kern="1200" dirty="0" smtClean="0">
                        <a:solidFill>
                          <a:schemeClr val="tx1"/>
                        </a:solidFill>
                        <a:latin typeface="HGPｺﾞｼｯｸM" panose="020B0600000000000000" pitchFamily="50" charset="-128"/>
                        <a:ea typeface="HGPｺﾞｼｯｸM" panose="020B0600000000000000" pitchFamily="50" charset="-128"/>
                        <a:cs typeface="+mn-cs"/>
                      </a:endParaRPr>
                    </a:p>
                    <a:p>
                      <a:pPr marL="0" marR="0" indent="0" algn="l" defTabSz="673100" rtl="0" eaLnBrk="1" fontAlgn="auto" latinLnBrk="0" hangingPunct="1">
                        <a:lnSpc>
                          <a:spcPct val="100000"/>
                        </a:lnSpc>
                        <a:spcBef>
                          <a:spcPts val="0"/>
                        </a:spcBef>
                        <a:spcAft>
                          <a:spcPts val="0"/>
                        </a:spcAft>
                        <a:buClrTx/>
                        <a:buSzTx/>
                        <a:buFontTx/>
                        <a:buNone/>
                        <a:tabLst/>
                        <a:defRPr/>
                      </a:pPr>
                      <a:r>
                        <a:rPr kumimoji="1" lang="ja-JP" altLang="en-US" sz="1300" kern="1200" dirty="0" smtClean="0">
                          <a:solidFill>
                            <a:schemeClr val="tx1"/>
                          </a:solidFill>
                          <a:latin typeface="HGPｺﾞｼｯｸM" panose="020B0600000000000000" pitchFamily="50" charset="-128"/>
                          <a:ea typeface="HGPｺﾞｼｯｸM" panose="020B0600000000000000" pitchFamily="50" charset="-128"/>
                          <a:cs typeface="+mn-cs"/>
                        </a:rPr>
                        <a:t>月１回の保護者会で確認するとともに、台風等の予報がでた場合は、前日までに各種警</a:t>
                      </a:r>
                      <a:endParaRPr kumimoji="1" lang="en-US" altLang="ja-JP" sz="1300" kern="1200" dirty="0" smtClean="0">
                        <a:solidFill>
                          <a:schemeClr val="tx1"/>
                        </a:solidFill>
                        <a:latin typeface="HGPｺﾞｼｯｸM" panose="020B0600000000000000" pitchFamily="50" charset="-128"/>
                        <a:ea typeface="HGPｺﾞｼｯｸM" panose="020B0600000000000000" pitchFamily="50" charset="-128"/>
                        <a:cs typeface="+mn-cs"/>
                      </a:endParaRPr>
                    </a:p>
                    <a:p>
                      <a:pPr marL="0" marR="0" indent="0" algn="l" defTabSz="673100" rtl="0" eaLnBrk="1" fontAlgn="auto" latinLnBrk="0" hangingPunct="1">
                        <a:lnSpc>
                          <a:spcPct val="100000"/>
                        </a:lnSpc>
                        <a:spcBef>
                          <a:spcPts val="0"/>
                        </a:spcBef>
                        <a:spcAft>
                          <a:spcPts val="0"/>
                        </a:spcAft>
                        <a:buClrTx/>
                        <a:buSzTx/>
                        <a:buFontTx/>
                        <a:buNone/>
                        <a:tabLst/>
                        <a:defRPr/>
                      </a:pPr>
                      <a:r>
                        <a:rPr kumimoji="1" lang="ja-JP" altLang="en-US" sz="1300" kern="1200" dirty="0" smtClean="0">
                          <a:solidFill>
                            <a:schemeClr val="tx1"/>
                          </a:solidFill>
                          <a:latin typeface="HGPｺﾞｼｯｸM" panose="020B0600000000000000" pitchFamily="50" charset="-128"/>
                          <a:ea typeface="HGPｺﾞｼｯｸM" panose="020B0600000000000000" pitchFamily="50" charset="-128"/>
                          <a:cs typeface="+mn-cs"/>
                        </a:rPr>
                        <a:t>報への対応に関する書類を作成し、保護者に配布するようにしています。また、施設利用</a:t>
                      </a:r>
                      <a:endParaRPr kumimoji="1" lang="en-US" altLang="ja-JP" sz="1300" kern="1200" dirty="0" smtClean="0">
                        <a:solidFill>
                          <a:schemeClr val="tx1"/>
                        </a:solidFill>
                        <a:latin typeface="HGPｺﾞｼｯｸM" panose="020B0600000000000000" pitchFamily="50" charset="-128"/>
                        <a:ea typeface="HGPｺﾞｼｯｸM" panose="020B0600000000000000" pitchFamily="50" charset="-128"/>
                        <a:cs typeface="+mn-cs"/>
                      </a:endParaRPr>
                    </a:p>
                    <a:p>
                      <a:pPr marL="0" marR="0" indent="0" algn="l" defTabSz="673100" rtl="0" eaLnBrk="1" fontAlgn="auto" latinLnBrk="0" hangingPunct="1">
                        <a:lnSpc>
                          <a:spcPct val="100000"/>
                        </a:lnSpc>
                        <a:spcBef>
                          <a:spcPts val="0"/>
                        </a:spcBef>
                        <a:spcAft>
                          <a:spcPts val="0"/>
                        </a:spcAft>
                        <a:buClrTx/>
                        <a:buSzTx/>
                        <a:buFontTx/>
                        <a:buNone/>
                        <a:tabLst/>
                        <a:defRPr/>
                      </a:pPr>
                      <a:r>
                        <a:rPr kumimoji="1" lang="ja-JP" altLang="en-US" sz="1300" kern="1200" dirty="0" smtClean="0">
                          <a:solidFill>
                            <a:schemeClr val="tx1"/>
                          </a:solidFill>
                          <a:latin typeface="HGPｺﾞｼｯｸM" panose="020B0600000000000000" pitchFamily="50" charset="-128"/>
                          <a:ea typeface="HGPｺﾞｼｯｸM" panose="020B0600000000000000" pitchFamily="50" charset="-128"/>
                          <a:cs typeface="+mn-cs"/>
                        </a:rPr>
                        <a:t>中に警報等が発表された場合には、電話またはメールにて保護者へ連絡するなど、情報</a:t>
                      </a:r>
                      <a:endParaRPr kumimoji="1" lang="en-US" altLang="ja-JP" sz="1300" kern="1200" dirty="0" smtClean="0">
                        <a:solidFill>
                          <a:schemeClr val="tx1"/>
                        </a:solidFill>
                        <a:latin typeface="HGPｺﾞｼｯｸM" panose="020B0600000000000000" pitchFamily="50" charset="-128"/>
                        <a:ea typeface="HGPｺﾞｼｯｸM" panose="020B0600000000000000" pitchFamily="50" charset="-128"/>
                        <a:cs typeface="+mn-cs"/>
                      </a:endParaRPr>
                    </a:p>
                    <a:p>
                      <a:pPr marL="0" marR="0" indent="0" algn="l" defTabSz="673100" rtl="0" eaLnBrk="1" fontAlgn="auto" latinLnBrk="0" hangingPunct="1">
                        <a:lnSpc>
                          <a:spcPct val="100000"/>
                        </a:lnSpc>
                        <a:spcBef>
                          <a:spcPts val="0"/>
                        </a:spcBef>
                        <a:spcAft>
                          <a:spcPts val="0"/>
                        </a:spcAft>
                        <a:buClrTx/>
                        <a:buSzTx/>
                        <a:buFontTx/>
                        <a:buNone/>
                        <a:tabLst/>
                        <a:defRPr/>
                      </a:pPr>
                      <a:r>
                        <a:rPr kumimoji="1" lang="ja-JP" altLang="en-US" sz="1300" kern="1200" dirty="0" smtClean="0">
                          <a:solidFill>
                            <a:schemeClr val="tx1"/>
                          </a:solidFill>
                          <a:latin typeface="HGPｺﾞｼｯｸM" panose="020B0600000000000000" pitchFamily="50" charset="-128"/>
                          <a:ea typeface="HGPｺﾞｼｯｸM" panose="020B0600000000000000" pitchFamily="50" charset="-128"/>
                          <a:cs typeface="+mn-cs"/>
                        </a:rPr>
                        <a:t>伝達の体制を整えています</a:t>
                      </a:r>
                      <a:r>
                        <a:rPr kumimoji="1" lang="ja-JP" altLang="en-US" sz="1500" kern="1200" dirty="0" smtClean="0">
                          <a:solidFill>
                            <a:schemeClr val="tx1"/>
                          </a:solidFill>
                          <a:latin typeface="HGPｺﾞｼｯｸM" panose="020B0600000000000000" pitchFamily="50" charset="-128"/>
                          <a:ea typeface="HGPｺﾞｼｯｸM" panose="020B0600000000000000" pitchFamily="50" charset="-128"/>
                          <a:cs typeface="+mn-cs"/>
                        </a:rPr>
                        <a:t>。</a:t>
                      </a:r>
                    </a:p>
                  </a:txBody>
                  <a:tcPr marL="22530" marR="923628" marT="22555" marB="22555">
                    <a:lnT w="952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
        <p:nvSpPr>
          <p:cNvPr id="4" name="テキスト ボックス 3"/>
          <p:cNvSpPr txBox="1"/>
          <p:nvPr/>
        </p:nvSpPr>
        <p:spPr>
          <a:xfrm>
            <a:off x="6485453" y="4728445"/>
            <a:ext cx="2184888" cy="1255827"/>
          </a:xfrm>
          <a:prstGeom prst="rect">
            <a:avLst/>
          </a:prstGeom>
          <a:ln w="6350"/>
        </p:spPr>
        <p:style>
          <a:lnRef idx="2">
            <a:schemeClr val="dk1"/>
          </a:lnRef>
          <a:fillRef idx="1">
            <a:schemeClr val="lt1"/>
          </a:fillRef>
          <a:effectRef idx="0">
            <a:schemeClr val="dk1"/>
          </a:effectRef>
          <a:fontRef idx="minor">
            <a:schemeClr val="dk1"/>
          </a:fontRef>
        </p:style>
        <p:txBody>
          <a:bodyPr lIns="22528" tIns="22528" rIns="0" bIns="22528">
            <a:spAutoFit/>
          </a:bodyPr>
          <a:lstStyle/>
          <a:p>
            <a:pPr algn="ctr">
              <a:defRPr/>
            </a:pPr>
            <a:r>
              <a:rPr lang="ja-JP" altLang="en-US" sz="1104" dirty="0">
                <a:latin typeface="ＭＳ Ｐゴシック" panose="020B0600070205080204" pitchFamily="50" charset="-128"/>
              </a:rPr>
              <a:t>各種警報に対する対応</a:t>
            </a:r>
            <a:endParaRPr lang="en-US" altLang="ja-JP" sz="1104" dirty="0">
              <a:latin typeface="ＭＳ Ｐゴシック" panose="020B0600070205080204" pitchFamily="50" charset="-128"/>
            </a:endParaRPr>
          </a:p>
          <a:p>
            <a:pPr>
              <a:defRPr/>
            </a:pPr>
            <a:r>
              <a:rPr lang="ja-JP" altLang="en-US" sz="966" dirty="0">
                <a:latin typeface="ＭＳ Ｐゴシック" panose="020B0600070205080204" pitchFamily="50" charset="-128"/>
              </a:rPr>
              <a:t>○８時前に警報解除された場合</a:t>
            </a:r>
            <a:endParaRPr lang="en-US" altLang="ja-JP" sz="966" dirty="0">
              <a:latin typeface="ＭＳ Ｐゴシック" panose="020B0600070205080204" pitchFamily="50" charset="-128"/>
            </a:endParaRPr>
          </a:p>
          <a:p>
            <a:pPr>
              <a:defRPr/>
            </a:pPr>
            <a:r>
              <a:rPr lang="ja-JP" altLang="en-US" sz="966" dirty="0">
                <a:latin typeface="ＭＳ Ｐゴシック" panose="020B0600070205080204" pitchFamily="50" charset="-128"/>
              </a:rPr>
              <a:t>　⇒通常通り（給食あり）</a:t>
            </a:r>
            <a:endParaRPr lang="en-US" altLang="ja-JP" sz="966" dirty="0">
              <a:latin typeface="ＭＳ Ｐゴシック" panose="020B0600070205080204" pitchFamily="50" charset="-128"/>
            </a:endParaRPr>
          </a:p>
          <a:p>
            <a:pPr>
              <a:defRPr/>
            </a:pPr>
            <a:r>
              <a:rPr lang="ja-JP" altLang="en-US" sz="966" dirty="0">
                <a:latin typeface="ＭＳ Ｐゴシック" panose="020B0600070205080204" pitchFamily="50" charset="-128"/>
              </a:rPr>
              <a:t>○８時～１２時に警報解除された場合</a:t>
            </a:r>
            <a:endParaRPr lang="en-US" altLang="ja-JP" sz="966" dirty="0">
              <a:latin typeface="ＭＳ Ｐゴシック" panose="020B0600070205080204" pitchFamily="50" charset="-128"/>
            </a:endParaRPr>
          </a:p>
          <a:p>
            <a:pPr>
              <a:defRPr/>
            </a:pPr>
            <a:r>
              <a:rPr lang="ja-JP" altLang="en-US" sz="966" dirty="0">
                <a:latin typeface="ＭＳ Ｐゴシック" panose="020B0600070205080204" pitchFamily="50" charset="-128"/>
              </a:rPr>
              <a:t>　⇒解除１時間後から開所（給食なし）</a:t>
            </a:r>
            <a:endParaRPr lang="en-US" altLang="ja-JP" sz="966" dirty="0">
              <a:latin typeface="ＭＳ Ｐゴシック" panose="020B0600070205080204" pitchFamily="50" charset="-128"/>
            </a:endParaRPr>
          </a:p>
          <a:p>
            <a:pPr>
              <a:defRPr/>
            </a:pPr>
            <a:r>
              <a:rPr lang="ja-JP" altLang="en-US" sz="966" dirty="0">
                <a:latin typeface="ＭＳ Ｐゴシック" panose="020B0600070205080204" pitchFamily="50" charset="-128"/>
              </a:rPr>
              <a:t>○１２時以降に警報解除された場合</a:t>
            </a:r>
            <a:endParaRPr lang="en-US" altLang="ja-JP" sz="966" dirty="0">
              <a:latin typeface="ＭＳ Ｐゴシック" panose="020B0600070205080204" pitchFamily="50" charset="-128"/>
            </a:endParaRPr>
          </a:p>
          <a:p>
            <a:pPr>
              <a:defRPr/>
            </a:pPr>
            <a:r>
              <a:rPr lang="ja-JP" altLang="en-US" sz="966" dirty="0">
                <a:latin typeface="ＭＳ Ｐゴシック" panose="020B0600070205080204" pitchFamily="50" charset="-128"/>
              </a:rPr>
              <a:t>　⇒休業</a:t>
            </a:r>
            <a:endParaRPr lang="en-US" altLang="ja-JP" sz="966" dirty="0">
              <a:latin typeface="ＭＳ Ｐゴシック" panose="020B0600070205080204" pitchFamily="50" charset="-128"/>
            </a:endParaRPr>
          </a:p>
          <a:p>
            <a:pPr algn="r">
              <a:defRPr/>
            </a:pPr>
            <a:r>
              <a:rPr lang="ja-JP" altLang="en-US" sz="966" dirty="0">
                <a:latin typeface="ＭＳ Ｐゴシック" panose="020B0600070205080204" pitchFamily="50" charset="-128"/>
              </a:rPr>
              <a:t>連絡先○○○</a:t>
            </a:r>
          </a:p>
        </p:txBody>
      </p:sp>
      <p:sp>
        <p:nvSpPr>
          <p:cNvPr id="5" name="テキスト ボックス 2"/>
          <p:cNvSpPr txBox="1">
            <a:spLocks noChangeArrowheads="1"/>
          </p:cNvSpPr>
          <p:nvPr/>
        </p:nvSpPr>
        <p:spPr bwMode="auto">
          <a:xfrm>
            <a:off x="0" y="288702"/>
            <a:ext cx="9135996" cy="50645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8553" tIns="44276" rIns="88553" bIns="44276">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defTabSz="576255" eaLnBrk="0" fontAlgn="base" hangingPunct="0">
              <a:spcBef>
                <a:spcPct val="0"/>
              </a:spcBef>
              <a:spcAft>
                <a:spcPct val="0"/>
              </a:spcAft>
            </a:pPr>
            <a:r>
              <a:rPr lang="ja-JP" altLang="en-US" sz="2710" dirty="0" smtClean="0">
                <a:solidFill>
                  <a:srgbClr val="FFFFFF"/>
                </a:solidFill>
              </a:rPr>
              <a:t>チェックリスト②</a:t>
            </a:r>
            <a:r>
              <a:rPr lang="ja-JP" altLang="en-US" sz="2710" dirty="0">
                <a:solidFill>
                  <a:srgbClr val="FFFFFF"/>
                </a:solidFill>
              </a:rPr>
              <a:t>　初動</a:t>
            </a:r>
            <a:r>
              <a:rPr lang="en-US" altLang="ja-JP" sz="2710" dirty="0">
                <a:solidFill>
                  <a:srgbClr val="FFFFFF"/>
                </a:solidFill>
              </a:rPr>
              <a:t>【</a:t>
            </a:r>
            <a:r>
              <a:rPr lang="ja-JP" altLang="en-US" sz="2710" dirty="0">
                <a:solidFill>
                  <a:srgbClr val="FFFFFF"/>
                </a:solidFill>
              </a:rPr>
              <a:t>情報伝達・指示</a:t>
            </a:r>
            <a:r>
              <a:rPr lang="en-US" altLang="ja-JP" sz="2710" dirty="0">
                <a:solidFill>
                  <a:srgbClr val="FFFFFF"/>
                </a:solidFill>
              </a:rPr>
              <a:t>】</a:t>
            </a:r>
            <a:endParaRPr lang="ja-JP" altLang="en-US" sz="2710" dirty="0">
              <a:solidFill>
                <a:srgbClr val="FFFFFF"/>
              </a:solidFill>
            </a:endParaRPr>
          </a:p>
        </p:txBody>
      </p:sp>
      <p:sp>
        <p:nvSpPr>
          <p:cNvPr id="6" name="テキスト ボックス 5"/>
          <p:cNvSpPr txBox="1"/>
          <p:nvPr/>
        </p:nvSpPr>
        <p:spPr>
          <a:xfrm>
            <a:off x="-59964" y="-70902"/>
            <a:ext cx="1107996" cy="369332"/>
          </a:xfrm>
          <a:prstGeom prst="rect">
            <a:avLst/>
          </a:prstGeom>
          <a:noFill/>
        </p:spPr>
        <p:txBody>
          <a:bodyPr wrap="none" rtlCol="0">
            <a:spAutoFit/>
          </a:bodyPr>
          <a:lstStyle/>
          <a:p>
            <a:r>
              <a:rPr kumimoji="1" lang="en-US" altLang="ja-JP" dirty="0" smtClean="0"/>
              <a:t>【</a:t>
            </a:r>
            <a:r>
              <a:rPr kumimoji="1" lang="ja-JP" altLang="en-US" dirty="0" smtClean="0"/>
              <a:t>選択編</a:t>
            </a:r>
            <a:r>
              <a:rPr kumimoji="1" lang="en-US" altLang="ja-JP" dirty="0" smtClean="0"/>
              <a:t>】</a:t>
            </a:r>
            <a:endParaRPr kumimoji="1" lang="ja-JP" altLang="en-US" dirty="0"/>
          </a:p>
        </p:txBody>
      </p:sp>
    </p:spTree>
    <p:extLst>
      <p:ext uri="{BB962C8B-B14F-4D97-AF65-F5344CB8AC3E}">
        <p14:creationId xmlns:p14="http://schemas.microsoft.com/office/powerpoint/2010/main" val="1880424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7"/>
          <p:cNvSpPr>
            <a:spLocks noChangeArrowheads="1"/>
          </p:cNvSpPr>
          <p:nvPr/>
        </p:nvSpPr>
        <p:spPr bwMode="auto">
          <a:xfrm>
            <a:off x="122053" y="5444007"/>
            <a:ext cx="8573751" cy="1074220"/>
          </a:xfrm>
          <a:prstGeom prst="roundRect">
            <a:avLst>
              <a:gd name="adj" fmla="val 16667"/>
            </a:avLst>
          </a:prstGeom>
          <a:solidFill>
            <a:schemeClr val="bg1"/>
          </a:solidFill>
          <a:ln w="9525">
            <a:solidFill>
              <a:schemeClr val="tx1"/>
            </a:solidFill>
            <a:round/>
            <a:headEnd/>
            <a:tailEnd/>
          </a:ln>
        </p:spPr>
        <p:txBody>
          <a:bodyPr lIns="78127" tIns="39064" rIns="78127" bIns="39064" anchor="ctr">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defTabSz="576255" eaLnBrk="0" fontAlgn="base" hangingPunct="0">
              <a:spcBef>
                <a:spcPct val="0"/>
              </a:spcBef>
              <a:spcAft>
                <a:spcPct val="0"/>
              </a:spcAft>
            </a:pPr>
            <a:r>
              <a:rPr lang="en-US" altLang="ja-JP" sz="1449">
                <a:solidFill>
                  <a:srgbClr val="000000"/>
                </a:solidFill>
              </a:rPr>
              <a:t>【</a:t>
            </a:r>
            <a:r>
              <a:rPr lang="ja-JP" altLang="en-US" sz="1449">
                <a:solidFill>
                  <a:srgbClr val="000000"/>
                </a:solidFill>
              </a:rPr>
              <a:t>訓練時における課題や気づき</a:t>
            </a:r>
            <a:r>
              <a:rPr lang="en-US" altLang="ja-JP" sz="1449">
                <a:solidFill>
                  <a:srgbClr val="000000"/>
                </a:solidFill>
              </a:rPr>
              <a:t>】</a:t>
            </a:r>
          </a:p>
          <a:p>
            <a:pPr defTabSz="576255" eaLnBrk="0" fontAlgn="base" hangingPunct="0">
              <a:spcBef>
                <a:spcPct val="0"/>
              </a:spcBef>
              <a:spcAft>
                <a:spcPct val="0"/>
              </a:spcAft>
            </a:pPr>
            <a:endParaRPr lang="en-US" altLang="ja-JP" sz="1449">
              <a:solidFill>
                <a:srgbClr val="000000"/>
              </a:solidFill>
            </a:endParaRPr>
          </a:p>
          <a:p>
            <a:pPr defTabSz="576255" eaLnBrk="0" fontAlgn="base" hangingPunct="0">
              <a:spcBef>
                <a:spcPct val="0"/>
              </a:spcBef>
              <a:spcAft>
                <a:spcPct val="0"/>
              </a:spcAft>
            </a:pPr>
            <a:endParaRPr lang="en-US" altLang="ja-JP" sz="1449">
              <a:solidFill>
                <a:srgbClr val="000000"/>
              </a:solidFill>
            </a:endParaRPr>
          </a:p>
          <a:p>
            <a:pPr defTabSz="576255" eaLnBrk="0" fontAlgn="base" hangingPunct="0">
              <a:spcBef>
                <a:spcPct val="0"/>
              </a:spcBef>
              <a:spcAft>
                <a:spcPct val="0"/>
              </a:spcAft>
            </a:pPr>
            <a:endParaRPr lang="ja-JP" altLang="en-US" sz="1449">
              <a:solidFill>
                <a:srgbClr val="000000"/>
              </a:solidFill>
            </a:endParaRPr>
          </a:p>
        </p:txBody>
      </p:sp>
      <p:sp>
        <p:nvSpPr>
          <p:cNvPr id="3" name="テキスト ボックス 2"/>
          <p:cNvSpPr txBox="1">
            <a:spLocks noChangeArrowheads="1"/>
          </p:cNvSpPr>
          <p:nvPr/>
        </p:nvSpPr>
        <p:spPr bwMode="auto">
          <a:xfrm>
            <a:off x="0" y="270243"/>
            <a:ext cx="9135996" cy="506454"/>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8553" tIns="44276" rIns="88553" bIns="44276">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defTabSz="576255" eaLnBrk="0" fontAlgn="base" hangingPunct="0">
              <a:spcBef>
                <a:spcPct val="0"/>
              </a:spcBef>
              <a:spcAft>
                <a:spcPct val="0"/>
              </a:spcAft>
            </a:pPr>
            <a:r>
              <a:rPr lang="ja-JP" altLang="en-US" sz="2710" dirty="0" smtClean="0">
                <a:solidFill>
                  <a:srgbClr val="FFFFFF"/>
                </a:solidFill>
              </a:rPr>
              <a:t>チェックリスト③</a:t>
            </a:r>
            <a:r>
              <a:rPr lang="ja-JP" altLang="en-US" sz="2710" dirty="0">
                <a:solidFill>
                  <a:srgbClr val="FFFFFF"/>
                </a:solidFill>
              </a:rPr>
              <a:t>　避難準備　</a:t>
            </a:r>
            <a:r>
              <a:rPr lang="en-US" altLang="ja-JP" sz="2710" dirty="0">
                <a:solidFill>
                  <a:srgbClr val="FFFFFF"/>
                </a:solidFill>
              </a:rPr>
              <a:t>【</a:t>
            </a:r>
            <a:r>
              <a:rPr lang="ja-JP" altLang="en-US" sz="2710" dirty="0">
                <a:solidFill>
                  <a:srgbClr val="FFFFFF"/>
                </a:solidFill>
              </a:rPr>
              <a:t>資器材・備蓄品等の準備</a:t>
            </a:r>
            <a:r>
              <a:rPr lang="en-US" altLang="ja-JP" sz="2710" dirty="0">
                <a:solidFill>
                  <a:srgbClr val="FFFFFF"/>
                </a:solidFill>
              </a:rPr>
              <a:t>】</a:t>
            </a:r>
          </a:p>
        </p:txBody>
      </p:sp>
      <p:graphicFrame>
        <p:nvGraphicFramePr>
          <p:cNvPr id="4" name="表 3"/>
          <p:cNvGraphicFramePr>
            <a:graphicFrameLocks noGrp="1"/>
          </p:cNvGraphicFramePr>
          <p:nvPr/>
        </p:nvGraphicFramePr>
        <p:xfrm>
          <a:off x="95042" y="2079410"/>
          <a:ext cx="8979928" cy="3244119"/>
        </p:xfrm>
        <a:graphic>
          <a:graphicData uri="http://schemas.openxmlformats.org/drawingml/2006/table">
            <a:tbl>
              <a:tblPr firstRow="1" bandRow="1">
                <a:tableStyleId>{21E4AEA4-8DFA-4A89-87EB-49C32662AFE0}</a:tableStyleId>
              </a:tblPr>
              <a:tblGrid>
                <a:gridCol w="776658">
                  <a:extLst>
                    <a:ext uri="{9D8B030D-6E8A-4147-A177-3AD203B41FA5}">
                      <a16:colId xmlns:a16="http://schemas.microsoft.com/office/drawing/2014/main" val="20000"/>
                    </a:ext>
                  </a:extLst>
                </a:gridCol>
                <a:gridCol w="4447878">
                  <a:extLst>
                    <a:ext uri="{9D8B030D-6E8A-4147-A177-3AD203B41FA5}">
                      <a16:colId xmlns:a16="http://schemas.microsoft.com/office/drawing/2014/main" val="20001"/>
                    </a:ext>
                  </a:extLst>
                </a:gridCol>
                <a:gridCol w="2503595">
                  <a:extLst>
                    <a:ext uri="{9D8B030D-6E8A-4147-A177-3AD203B41FA5}">
                      <a16:colId xmlns:a16="http://schemas.microsoft.com/office/drawing/2014/main" val="20002"/>
                    </a:ext>
                  </a:extLst>
                </a:gridCol>
                <a:gridCol w="808025">
                  <a:extLst>
                    <a:ext uri="{9D8B030D-6E8A-4147-A177-3AD203B41FA5}">
                      <a16:colId xmlns:a16="http://schemas.microsoft.com/office/drawing/2014/main" val="20003"/>
                    </a:ext>
                  </a:extLst>
                </a:gridCol>
                <a:gridCol w="443772">
                  <a:extLst>
                    <a:ext uri="{9D8B030D-6E8A-4147-A177-3AD203B41FA5}">
                      <a16:colId xmlns:a16="http://schemas.microsoft.com/office/drawing/2014/main" val="20004"/>
                    </a:ext>
                  </a:extLst>
                </a:gridCol>
              </a:tblGrid>
              <a:tr h="514442">
                <a:tc>
                  <a:txBody>
                    <a:bodyPr/>
                    <a:lstStyle/>
                    <a:p>
                      <a:pPr algn="ctr"/>
                      <a:r>
                        <a:rPr kumimoji="1" lang="ja-JP" altLang="en-US" sz="1500" dirty="0" smtClean="0"/>
                        <a:t>実施の有無</a:t>
                      </a:r>
                      <a:endParaRPr kumimoji="1" lang="ja-JP" altLang="en-US" sz="1500" dirty="0"/>
                    </a:p>
                  </a:txBody>
                  <a:tcPr marL="57626" marR="57626" marT="26689" marB="26689" anchor="ctr"/>
                </a:tc>
                <a:tc>
                  <a:txBody>
                    <a:bodyPr/>
                    <a:lstStyle/>
                    <a:p>
                      <a:pPr algn="ctr"/>
                      <a:r>
                        <a:rPr kumimoji="1" lang="ja-JP" altLang="en-US" sz="1500" dirty="0" smtClean="0"/>
                        <a:t>訓練項目</a:t>
                      </a:r>
                      <a:endParaRPr kumimoji="1" lang="ja-JP" altLang="en-US" sz="1500" dirty="0"/>
                    </a:p>
                  </a:txBody>
                  <a:tcPr marL="57626" marR="57626" marT="26689" marB="26689" anchor="ctr"/>
                </a:tc>
                <a:tc>
                  <a:txBody>
                    <a:bodyPr/>
                    <a:lstStyle/>
                    <a:p>
                      <a:pPr algn="ctr"/>
                      <a:r>
                        <a:rPr kumimoji="1" lang="ja-JP" altLang="en-US" sz="1500" dirty="0" smtClean="0"/>
                        <a:t>訓練目標</a:t>
                      </a:r>
                      <a:endParaRPr kumimoji="1" lang="en-US" altLang="ja-JP" sz="1500" dirty="0" smtClean="0"/>
                    </a:p>
                    <a:p>
                      <a:pPr algn="ctr"/>
                      <a:r>
                        <a:rPr kumimoji="1" lang="ja-JP" altLang="en-US" sz="900" dirty="0" smtClean="0"/>
                        <a:t>記載例を参考に、各施設で設定して下さい</a:t>
                      </a:r>
                      <a:endParaRPr kumimoji="1" lang="ja-JP" altLang="en-US" sz="900" dirty="0"/>
                    </a:p>
                  </a:txBody>
                  <a:tcPr marL="57626" marR="57626" marT="26689" marB="26689" anchor="ctr"/>
                </a:tc>
                <a:tc>
                  <a:txBody>
                    <a:bodyPr/>
                    <a:lstStyle/>
                    <a:p>
                      <a:pPr algn="ctr"/>
                      <a:r>
                        <a:rPr kumimoji="1" lang="ja-JP" altLang="en-US" sz="1500" dirty="0" smtClean="0"/>
                        <a:t>担当者</a:t>
                      </a:r>
                      <a:endParaRPr kumimoji="1" lang="ja-JP" altLang="en-US" sz="1500" dirty="0"/>
                    </a:p>
                  </a:txBody>
                  <a:tcPr marL="57626" marR="57626" marT="26689" marB="26689" anchor="ctr"/>
                </a:tc>
                <a:tc>
                  <a:txBody>
                    <a:bodyPr/>
                    <a:lstStyle/>
                    <a:p>
                      <a:pPr algn="ctr"/>
                      <a:r>
                        <a:rPr kumimoji="1" lang="ja-JP" altLang="en-US" sz="1500" dirty="0" smtClean="0"/>
                        <a:t>結果</a:t>
                      </a:r>
                      <a:endParaRPr kumimoji="1" lang="ja-JP" altLang="en-US" sz="1500" dirty="0"/>
                    </a:p>
                  </a:txBody>
                  <a:tcPr marL="57626" marR="57626" marT="26689" marB="26689" anchor="ctr"/>
                </a:tc>
                <a:extLst>
                  <a:ext uri="{0D108BD9-81ED-4DB2-BD59-A6C34878D82A}">
                    <a16:rowId xmlns:a16="http://schemas.microsoft.com/office/drawing/2014/main" val="10000"/>
                  </a:ext>
                </a:extLst>
              </a:tr>
              <a:tr h="985132">
                <a:tc>
                  <a:txBody>
                    <a:bodyPr/>
                    <a:lstStyle/>
                    <a:p>
                      <a:pPr algn="ctr"/>
                      <a:r>
                        <a:rPr kumimoji="1" lang="ja-JP" altLang="en-US" sz="1600" dirty="0" smtClean="0"/>
                        <a:t>□</a:t>
                      </a:r>
                      <a:endParaRPr kumimoji="1" lang="ja-JP" altLang="en-US" sz="1600" dirty="0"/>
                    </a:p>
                  </a:txBody>
                  <a:tcPr marL="57626" marR="57626" marT="26698" marB="26698" anchor="ctr"/>
                </a:tc>
                <a:tc>
                  <a:txBody>
                    <a:bodyPr/>
                    <a:lstStyle/>
                    <a:p>
                      <a:pPr marL="0" indent="0"/>
                      <a:r>
                        <a:rPr kumimoji="1" lang="ja-JP" altLang="en-US" sz="1600" dirty="0" smtClean="0"/>
                        <a:t>資器材、備蓄品等の確保</a:t>
                      </a:r>
                      <a:endParaRPr kumimoji="1" lang="en-US" altLang="ja-JP" sz="1600" dirty="0" smtClean="0"/>
                    </a:p>
                    <a:p>
                      <a:pPr marL="0" indent="0"/>
                      <a:r>
                        <a:rPr kumimoji="1" lang="ja-JP" altLang="en-US" sz="1100" dirty="0" smtClean="0"/>
                        <a:t>　・車いす・担架、備蓄品等は日頃から</a:t>
                      </a:r>
                      <a:endParaRPr kumimoji="1" lang="en-US" altLang="ja-JP" sz="1100" dirty="0" smtClean="0"/>
                    </a:p>
                    <a:p>
                      <a:pPr marL="0" indent="0"/>
                      <a:r>
                        <a:rPr kumimoji="1" lang="ja-JP" altLang="en-US" sz="1100" dirty="0" smtClean="0"/>
                        <a:t>　　確認出来る場所に配置する。</a:t>
                      </a:r>
                    </a:p>
                    <a:p>
                      <a:pPr marL="0" indent="0"/>
                      <a:r>
                        <a:rPr kumimoji="1" lang="ja-JP" altLang="en-US" sz="1100" dirty="0" smtClean="0"/>
                        <a:t>　・各居室に非常時持ち出し袋（お薬手帳、</a:t>
                      </a:r>
                      <a:endParaRPr kumimoji="1" lang="en-US" altLang="ja-JP" sz="1100" dirty="0" smtClean="0"/>
                    </a:p>
                    <a:p>
                      <a:pPr marL="0" indent="0"/>
                      <a:r>
                        <a:rPr kumimoji="1" lang="ja-JP" altLang="en-US" sz="1100" dirty="0" smtClean="0"/>
                        <a:t>　　薬など）を配備する。</a:t>
                      </a:r>
                      <a:endParaRPr kumimoji="1" lang="en-US" altLang="ja-JP" sz="1100" dirty="0" smtClean="0"/>
                    </a:p>
                  </a:txBody>
                  <a:tcPr marL="57628" marR="57628" marT="26698" marB="26698" anchor="ctr"/>
                </a:tc>
                <a:tc>
                  <a:txBody>
                    <a:bodyPr/>
                    <a:lstStyle/>
                    <a:p>
                      <a:pPr marL="185738" marR="0" indent="-185738" algn="l" defTabSz="1405104" rtl="0" eaLnBrk="1" fontAlgn="auto" latinLnBrk="0" hangingPunct="1">
                        <a:lnSpc>
                          <a:spcPct val="100000"/>
                        </a:lnSpc>
                        <a:spcBef>
                          <a:spcPts val="0"/>
                        </a:spcBef>
                        <a:spcAft>
                          <a:spcPts val="0"/>
                        </a:spcAft>
                        <a:buClrTx/>
                        <a:buSzTx/>
                        <a:buFontTx/>
                        <a:buNone/>
                        <a:tabLst/>
                        <a:defRPr/>
                      </a:pPr>
                      <a:r>
                        <a:rPr kumimoji="1" lang="ja-JP" altLang="en-US" sz="900" dirty="0" smtClean="0"/>
                        <a:t>（例）利用者に必要な備蓄品・携行品の種類・量を迅速に確保する</a:t>
                      </a:r>
                      <a:endParaRPr kumimoji="1" lang="en-US" altLang="ja-JP" sz="900" dirty="0" smtClean="0"/>
                    </a:p>
                  </a:txBody>
                  <a:tcPr marL="57628" marR="57628" marT="26688" marB="26688"/>
                </a:tc>
                <a:tc>
                  <a:txBody>
                    <a:bodyPr/>
                    <a:lstStyle/>
                    <a:p>
                      <a:pPr marL="185738" marR="0" indent="-185738" algn="l" defTabSz="1405104" rtl="0" eaLnBrk="1" fontAlgn="auto" latinLnBrk="0" hangingPunct="1">
                        <a:lnSpc>
                          <a:spcPct val="100000"/>
                        </a:lnSpc>
                        <a:spcBef>
                          <a:spcPts val="0"/>
                        </a:spcBef>
                        <a:spcAft>
                          <a:spcPts val="0"/>
                        </a:spcAft>
                        <a:buClrTx/>
                        <a:buSzTx/>
                        <a:buFontTx/>
                        <a:buNone/>
                        <a:tabLst/>
                        <a:defRPr/>
                      </a:pPr>
                      <a:endParaRPr kumimoji="1" lang="ja-JP" altLang="en-US" sz="900" dirty="0"/>
                    </a:p>
                  </a:txBody>
                  <a:tcPr marL="57633" marR="57633" marT="26684" marB="26684"/>
                </a:tc>
                <a:tc>
                  <a:txBody>
                    <a:bodyPr/>
                    <a:lstStyle/>
                    <a:p>
                      <a:endParaRPr kumimoji="1" lang="ja-JP" altLang="en-US" sz="1400" dirty="0"/>
                    </a:p>
                  </a:txBody>
                  <a:tcPr marL="57626" marR="57626" marT="26689" marB="26689"/>
                </a:tc>
                <a:extLst>
                  <a:ext uri="{0D108BD9-81ED-4DB2-BD59-A6C34878D82A}">
                    <a16:rowId xmlns:a16="http://schemas.microsoft.com/office/drawing/2014/main" val="10001"/>
                  </a:ext>
                </a:extLst>
              </a:tr>
              <a:tr h="639333">
                <a:tc>
                  <a:txBody>
                    <a:bodyPr/>
                    <a:lstStyle/>
                    <a:p>
                      <a:pPr algn="ctr"/>
                      <a:r>
                        <a:rPr kumimoji="1" lang="ja-JP" altLang="en-US" sz="1600" dirty="0" smtClean="0"/>
                        <a:t>□</a:t>
                      </a:r>
                      <a:endParaRPr kumimoji="1" lang="ja-JP" altLang="en-US" sz="1600" dirty="0"/>
                    </a:p>
                  </a:txBody>
                  <a:tcPr marL="57626" marR="57626" marT="26698" marB="26698" anchor="ctr"/>
                </a:tc>
                <a:tc>
                  <a:txBody>
                    <a:bodyPr/>
                    <a:lstStyle/>
                    <a:p>
                      <a:pPr marL="0" indent="0"/>
                      <a:r>
                        <a:rPr kumimoji="1" lang="ja-JP" altLang="en-US" sz="1600" dirty="0" smtClean="0"/>
                        <a:t>資器材・備蓄品等の移動</a:t>
                      </a:r>
                      <a:endParaRPr kumimoji="1" lang="en-US" altLang="ja-JP" sz="1600" dirty="0" smtClean="0"/>
                    </a:p>
                    <a:p>
                      <a:pPr marL="0" indent="0"/>
                      <a:r>
                        <a:rPr kumimoji="1" lang="ja-JP" altLang="en-US" sz="1100" dirty="0" smtClean="0"/>
                        <a:t>　・場所をわかりやすい所に置き、避難の時短</a:t>
                      </a:r>
                      <a:endParaRPr kumimoji="1" lang="en-US" altLang="ja-JP" sz="1100" dirty="0" smtClean="0"/>
                    </a:p>
                    <a:p>
                      <a:pPr marL="0" indent="0"/>
                      <a:r>
                        <a:rPr kumimoji="1" lang="ja-JP" altLang="en-US" sz="1100" dirty="0" smtClean="0"/>
                        <a:t>　　を図る。また、すぐ動かせるようにしておく。</a:t>
                      </a:r>
                      <a:endParaRPr kumimoji="1" lang="ja-JP" altLang="en-US" sz="1100" dirty="0"/>
                    </a:p>
                  </a:txBody>
                  <a:tcPr marL="57628" marR="57628" marT="26698" marB="26698" anchor="ctr"/>
                </a:tc>
                <a:tc>
                  <a:txBody>
                    <a:bodyPr/>
                    <a:lstStyle/>
                    <a:p>
                      <a:pPr marL="185738" marR="0" indent="-185738" algn="l" defTabSz="1405104" rtl="0" eaLnBrk="1" fontAlgn="auto" latinLnBrk="0" hangingPunct="1">
                        <a:lnSpc>
                          <a:spcPct val="100000"/>
                        </a:lnSpc>
                        <a:spcBef>
                          <a:spcPts val="0"/>
                        </a:spcBef>
                        <a:spcAft>
                          <a:spcPts val="0"/>
                        </a:spcAft>
                        <a:buClrTx/>
                        <a:buSzTx/>
                        <a:buFontTx/>
                        <a:buNone/>
                        <a:tabLst/>
                        <a:defRPr/>
                      </a:pPr>
                      <a:r>
                        <a:rPr kumimoji="1" lang="ja-JP" altLang="en-US" sz="900" kern="1200" dirty="0" smtClean="0"/>
                        <a:t>（例）必要資器材を上層階に○分で（○名で）移動する</a:t>
                      </a:r>
                      <a:endParaRPr kumimoji="1" lang="en-US" altLang="ja-JP" sz="900" kern="1200" dirty="0" smtClean="0"/>
                    </a:p>
                    <a:p>
                      <a:pPr marL="185738" marR="0" indent="-185738" algn="l" defTabSz="1405104" rtl="0" eaLnBrk="1" fontAlgn="auto" latinLnBrk="0" hangingPunct="1">
                        <a:lnSpc>
                          <a:spcPct val="100000"/>
                        </a:lnSpc>
                        <a:spcBef>
                          <a:spcPts val="0"/>
                        </a:spcBef>
                        <a:spcAft>
                          <a:spcPts val="0"/>
                        </a:spcAft>
                        <a:buClrTx/>
                        <a:buSzTx/>
                        <a:buFontTx/>
                        <a:buNone/>
                        <a:tabLst/>
                        <a:defRPr/>
                      </a:pPr>
                      <a:r>
                        <a:rPr kumimoji="1" lang="ja-JP" altLang="en-US" sz="900" kern="1200" dirty="0" smtClean="0">
                          <a:solidFill>
                            <a:schemeClr val="dk1"/>
                          </a:solidFill>
                          <a:latin typeface="+mn-lt"/>
                          <a:ea typeface="+mn-ea"/>
                          <a:cs typeface="+mn-cs"/>
                        </a:rPr>
                        <a:t>（例）備蓄品を避難先への搬送用に車に○分で積み込む</a:t>
                      </a:r>
                      <a:endParaRPr kumimoji="1" lang="ja-JP" altLang="en-US" sz="900" kern="1200" dirty="0">
                        <a:solidFill>
                          <a:schemeClr val="dk1"/>
                        </a:solidFill>
                        <a:latin typeface="+mn-lt"/>
                        <a:ea typeface="+mn-ea"/>
                        <a:cs typeface="+mn-cs"/>
                      </a:endParaRPr>
                    </a:p>
                  </a:txBody>
                  <a:tcPr marL="57628" marR="57628" marT="26688" marB="26688"/>
                </a:tc>
                <a:tc>
                  <a:txBody>
                    <a:bodyPr/>
                    <a:lstStyle/>
                    <a:p>
                      <a:pPr marL="185738" marR="0" indent="-185738" algn="l" defTabSz="1405104" rtl="0" eaLnBrk="1" fontAlgn="auto" latinLnBrk="0" hangingPunct="1">
                        <a:lnSpc>
                          <a:spcPct val="100000"/>
                        </a:lnSpc>
                        <a:spcBef>
                          <a:spcPts val="0"/>
                        </a:spcBef>
                        <a:spcAft>
                          <a:spcPts val="0"/>
                        </a:spcAft>
                        <a:buClrTx/>
                        <a:buSzTx/>
                        <a:buFontTx/>
                        <a:buNone/>
                        <a:tabLst/>
                        <a:defRPr/>
                      </a:pPr>
                      <a:endParaRPr kumimoji="1" lang="ja-JP" altLang="en-US" sz="900" dirty="0"/>
                    </a:p>
                  </a:txBody>
                  <a:tcPr marL="57633" marR="57633" marT="26684" marB="26684"/>
                </a:tc>
                <a:tc>
                  <a:txBody>
                    <a:bodyPr/>
                    <a:lstStyle/>
                    <a:p>
                      <a:endParaRPr kumimoji="1" lang="ja-JP" altLang="en-US" sz="1400" dirty="0"/>
                    </a:p>
                  </a:txBody>
                  <a:tcPr marL="57626" marR="57626" marT="26689" marB="26689"/>
                </a:tc>
                <a:extLst>
                  <a:ext uri="{0D108BD9-81ED-4DB2-BD59-A6C34878D82A}">
                    <a16:rowId xmlns:a16="http://schemas.microsoft.com/office/drawing/2014/main" val="10002"/>
                  </a:ext>
                </a:extLst>
              </a:tr>
              <a:tr h="293534">
                <a:tc>
                  <a:txBody>
                    <a:bodyPr/>
                    <a:lstStyle/>
                    <a:p>
                      <a:pPr algn="ctr"/>
                      <a:r>
                        <a:rPr kumimoji="1" lang="ja-JP" altLang="en-US" sz="1600" dirty="0" smtClean="0"/>
                        <a:t>□</a:t>
                      </a:r>
                      <a:endParaRPr kumimoji="1" lang="ja-JP" altLang="en-US" sz="1600" dirty="0"/>
                    </a:p>
                  </a:txBody>
                  <a:tcPr marL="57626" marR="57626" marT="26698" marB="26698" anchor="ctr"/>
                </a:tc>
                <a:tc>
                  <a:txBody>
                    <a:bodyPr/>
                    <a:lstStyle/>
                    <a:p>
                      <a:pPr marL="0" indent="0"/>
                      <a:r>
                        <a:rPr kumimoji="1" lang="ja-JP" altLang="en-US" sz="1600" dirty="0" smtClean="0"/>
                        <a:t>土嚢や止水板の設置</a:t>
                      </a:r>
                      <a:endParaRPr kumimoji="1" lang="ja-JP" altLang="en-US" sz="1600" dirty="0"/>
                    </a:p>
                  </a:txBody>
                  <a:tcPr marL="57628" marR="57628" marT="26698" marB="26698" anchor="ctr"/>
                </a:tc>
                <a:tc>
                  <a:txBody>
                    <a:bodyPr/>
                    <a:lstStyle/>
                    <a:p>
                      <a:pPr marL="185738" marR="0" indent="-185738" algn="l" defTabSz="1405104" rtl="0" eaLnBrk="1" fontAlgn="auto" latinLnBrk="0" hangingPunct="1">
                        <a:lnSpc>
                          <a:spcPct val="100000"/>
                        </a:lnSpc>
                        <a:spcBef>
                          <a:spcPts val="0"/>
                        </a:spcBef>
                        <a:spcAft>
                          <a:spcPts val="0"/>
                        </a:spcAft>
                        <a:buClrTx/>
                        <a:buSzTx/>
                        <a:buFontTx/>
                        <a:buNone/>
                        <a:tabLst/>
                        <a:defRPr/>
                      </a:pPr>
                      <a:r>
                        <a:rPr kumimoji="1" lang="ja-JP" altLang="en-US" sz="900" kern="1200" dirty="0" smtClean="0">
                          <a:solidFill>
                            <a:schemeClr val="dk1"/>
                          </a:solidFill>
                          <a:latin typeface="+mn-lt"/>
                          <a:ea typeface="+mn-ea"/>
                          <a:cs typeface="+mn-cs"/>
                        </a:rPr>
                        <a:t>（例）玄関に○分で設置する</a:t>
                      </a:r>
                      <a:endParaRPr kumimoji="1" lang="ja-JP" altLang="en-US" sz="900" kern="1200" dirty="0">
                        <a:solidFill>
                          <a:schemeClr val="dk1"/>
                        </a:solidFill>
                        <a:latin typeface="+mn-lt"/>
                        <a:ea typeface="+mn-ea"/>
                        <a:cs typeface="+mn-cs"/>
                      </a:endParaRPr>
                    </a:p>
                  </a:txBody>
                  <a:tcPr marL="57628" marR="57628" marT="26688" marB="26688"/>
                </a:tc>
                <a:tc>
                  <a:txBody>
                    <a:bodyPr/>
                    <a:lstStyle/>
                    <a:p>
                      <a:pPr marL="185738" marR="0" indent="-185738" algn="l" defTabSz="1405104" rtl="0" eaLnBrk="1" fontAlgn="auto" latinLnBrk="0" hangingPunct="1">
                        <a:lnSpc>
                          <a:spcPct val="100000"/>
                        </a:lnSpc>
                        <a:spcBef>
                          <a:spcPts val="0"/>
                        </a:spcBef>
                        <a:spcAft>
                          <a:spcPts val="0"/>
                        </a:spcAft>
                        <a:buClrTx/>
                        <a:buSzTx/>
                        <a:buFontTx/>
                        <a:buNone/>
                        <a:tabLst/>
                        <a:defRPr/>
                      </a:pPr>
                      <a:endParaRPr kumimoji="1" lang="ja-JP" altLang="en-US" sz="900" kern="1200" dirty="0">
                        <a:solidFill>
                          <a:schemeClr val="dk1"/>
                        </a:solidFill>
                        <a:latin typeface="+mn-ea"/>
                        <a:ea typeface="+mn-ea"/>
                        <a:cs typeface="+mn-cs"/>
                      </a:endParaRPr>
                    </a:p>
                  </a:txBody>
                  <a:tcPr marL="57626" marR="57626" marT="26689" marB="26689"/>
                </a:tc>
                <a:tc>
                  <a:txBody>
                    <a:bodyPr/>
                    <a:lstStyle/>
                    <a:p>
                      <a:endParaRPr kumimoji="1" lang="ja-JP" altLang="en-US" sz="1400" dirty="0"/>
                    </a:p>
                  </a:txBody>
                  <a:tcPr marL="57626" marR="57626" marT="26689" marB="26689"/>
                </a:tc>
                <a:extLst>
                  <a:ext uri="{0D108BD9-81ED-4DB2-BD59-A6C34878D82A}">
                    <a16:rowId xmlns:a16="http://schemas.microsoft.com/office/drawing/2014/main" val="10003"/>
                  </a:ext>
                </a:extLst>
              </a:tr>
              <a:tr h="341542">
                <a:tc>
                  <a:txBody>
                    <a:bodyPr/>
                    <a:lstStyle/>
                    <a:p>
                      <a:pPr algn="ctr"/>
                      <a:r>
                        <a:rPr kumimoji="1" lang="ja-JP" altLang="en-US" sz="1600" dirty="0" smtClean="0"/>
                        <a:t>□</a:t>
                      </a:r>
                      <a:endParaRPr kumimoji="1" lang="ja-JP" altLang="en-US" sz="1600" dirty="0"/>
                    </a:p>
                  </a:txBody>
                  <a:tcPr marL="57626" marR="57626" marT="26698" marB="26698" anchor="ctr"/>
                </a:tc>
                <a:tc>
                  <a:txBody>
                    <a:bodyPr/>
                    <a:lstStyle/>
                    <a:p>
                      <a:pPr marL="0" indent="0"/>
                      <a:r>
                        <a:rPr kumimoji="1" lang="ja-JP" altLang="en-US" sz="1600" dirty="0" smtClean="0"/>
                        <a:t>備蓄品（水・食料）の実食</a:t>
                      </a:r>
                      <a:endParaRPr kumimoji="1" lang="ja-JP" altLang="en-US" sz="1600" dirty="0"/>
                    </a:p>
                  </a:txBody>
                  <a:tcPr marL="57628" marR="57628" marT="26698" marB="26698" anchor="ctr"/>
                </a:tc>
                <a:tc>
                  <a:txBody>
                    <a:bodyPr/>
                    <a:lstStyle/>
                    <a:p>
                      <a:pPr marL="185738" marR="0" indent="-185738" algn="l" defTabSz="1405104" rtl="0" eaLnBrk="1" fontAlgn="auto" latinLnBrk="0" hangingPunct="1">
                        <a:lnSpc>
                          <a:spcPct val="100000"/>
                        </a:lnSpc>
                        <a:spcBef>
                          <a:spcPts val="0"/>
                        </a:spcBef>
                        <a:spcAft>
                          <a:spcPts val="0"/>
                        </a:spcAft>
                        <a:buClrTx/>
                        <a:buSzTx/>
                        <a:buFontTx/>
                        <a:buNone/>
                        <a:tabLst/>
                        <a:defRPr/>
                      </a:pPr>
                      <a:r>
                        <a:rPr kumimoji="1" lang="ja-JP" altLang="en-US" sz="900" kern="1200" dirty="0" smtClean="0">
                          <a:solidFill>
                            <a:schemeClr val="dk1"/>
                          </a:solidFill>
                          <a:latin typeface="+mn-lt"/>
                          <a:ea typeface="+mn-ea"/>
                          <a:cs typeface="+mn-cs"/>
                        </a:rPr>
                        <a:t>（例）災害時用の備蓄食料品の味の確認や食べ方を理解する</a:t>
                      </a:r>
                      <a:endParaRPr kumimoji="1" lang="ja-JP" altLang="en-US" sz="900" kern="1200" dirty="0">
                        <a:solidFill>
                          <a:schemeClr val="dk1"/>
                        </a:solidFill>
                        <a:latin typeface="+mn-lt"/>
                        <a:ea typeface="+mn-ea"/>
                        <a:cs typeface="+mn-cs"/>
                      </a:endParaRPr>
                    </a:p>
                  </a:txBody>
                  <a:tcPr marL="57628" marR="57628" marT="26688" marB="26688"/>
                </a:tc>
                <a:tc>
                  <a:txBody>
                    <a:bodyPr/>
                    <a:lstStyle/>
                    <a:p>
                      <a:pPr marL="185738" marR="0" indent="-185738" algn="l" defTabSz="1405104" rtl="0" eaLnBrk="1" fontAlgn="auto" latinLnBrk="0" hangingPunct="1">
                        <a:lnSpc>
                          <a:spcPct val="100000"/>
                        </a:lnSpc>
                        <a:spcBef>
                          <a:spcPts val="0"/>
                        </a:spcBef>
                        <a:spcAft>
                          <a:spcPts val="0"/>
                        </a:spcAft>
                        <a:buClrTx/>
                        <a:buSzTx/>
                        <a:buFontTx/>
                        <a:buNone/>
                        <a:tabLst/>
                        <a:defRPr/>
                      </a:pPr>
                      <a:endParaRPr kumimoji="1" lang="ja-JP" altLang="en-US" sz="1400" kern="1200" dirty="0">
                        <a:solidFill>
                          <a:schemeClr val="dk1"/>
                        </a:solidFill>
                        <a:latin typeface="+mn-lt"/>
                        <a:ea typeface="+mn-ea"/>
                        <a:cs typeface="+mn-cs"/>
                      </a:endParaRPr>
                    </a:p>
                  </a:txBody>
                  <a:tcPr marL="57626" marR="57626" marT="26689" marB="26689"/>
                </a:tc>
                <a:tc>
                  <a:txBody>
                    <a:bodyPr/>
                    <a:lstStyle/>
                    <a:p>
                      <a:endParaRPr kumimoji="1" lang="ja-JP" altLang="en-US" sz="1400" dirty="0"/>
                    </a:p>
                  </a:txBody>
                  <a:tcPr marL="57626" marR="57626" marT="26689" marB="26689"/>
                </a:tc>
                <a:extLst>
                  <a:ext uri="{0D108BD9-81ED-4DB2-BD59-A6C34878D82A}">
                    <a16:rowId xmlns:a16="http://schemas.microsoft.com/office/drawing/2014/main" val="10004"/>
                  </a:ext>
                </a:extLst>
              </a:tr>
              <a:tr h="466434">
                <a:tc>
                  <a:txBody>
                    <a:bodyPr/>
                    <a:lstStyle/>
                    <a:p>
                      <a:pPr algn="ctr"/>
                      <a:r>
                        <a:rPr kumimoji="1" lang="ja-JP" altLang="en-US" sz="1600" dirty="0" smtClean="0"/>
                        <a:t>□</a:t>
                      </a:r>
                      <a:endParaRPr kumimoji="1" lang="ja-JP" altLang="en-US" sz="1600" dirty="0"/>
                    </a:p>
                  </a:txBody>
                  <a:tcPr marL="57626" marR="57626" marT="26698" marB="26698" anchor="ctr"/>
                </a:tc>
                <a:tc>
                  <a:txBody>
                    <a:bodyPr/>
                    <a:lstStyle/>
                    <a:p>
                      <a:pPr marL="0" indent="0"/>
                      <a:r>
                        <a:rPr kumimoji="1" lang="ja-JP" altLang="en-US" sz="1600" dirty="0" smtClean="0"/>
                        <a:t>利用者の情報を適切に管理</a:t>
                      </a:r>
                      <a:endParaRPr kumimoji="1" lang="en-US" altLang="ja-JP" sz="1600" dirty="0" smtClean="0"/>
                    </a:p>
                    <a:p>
                      <a:pPr marL="0" indent="0"/>
                      <a:r>
                        <a:rPr kumimoji="1" lang="ja-JP" altLang="en-US" sz="1100" dirty="0" smtClean="0"/>
                        <a:t>　・</a:t>
                      </a:r>
                      <a:r>
                        <a:rPr kumimoji="1" lang="en-US" altLang="ja-JP" sz="1100" dirty="0" smtClean="0"/>
                        <a:t>1</a:t>
                      </a:r>
                      <a:r>
                        <a:rPr kumimoji="1" lang="ja-JP" altLang="en-US" sz="1100" dirty="0" smtClean="0"/>
                        <a:t>・</a:t>
                      </a:r>
                      <a:r>
                        <a:rPr kumimoji="1" lang="en-US" altLang="ja-JP" sz="1100" dirty="0" smtClean="0"/>
                        <a:t>2</a:t>
                      </a:r>
                      <a:r>
                        <a:rPr kumimoji="1" lang="ja-JP" altLang="en-US" sz="1100" dirty="0" smtClean="0"/>
                        <a:t>週間に１度はカルテを出力する。</a:t>
                      </a:r>
                      <a:endParaRPr kumimoji="1" lang="ja-JP" altLang="en-US" sz="1600" dirty="0"/>
                    </a:p>
                  </a:txBody>
                  <a:tcPr marL="57628" marR="57628" marT="26698" marB="26698" anchor="ctr"/>
                </a:tc>
                <a:tc>
                  <a:txBody>
                    <a:bodyPr/>
                    <a:lstStyle/>
                    <a:p>
                      <a:pPr marL="185738" marR="0" indent="-185738" algn="l" defTabSz="1405104" rtl="0" eaLnBrk="1" fontAlgn="auto" latinLnBrk="0" hangingPunct="1">
                        <a:lnSpc>
                          <a:spcPct val="100000"/>
                        </a:lnSpc>
                        <a:spcBef>
                          <a:spcPts val="0"/>
                        </a:spcBef>
                        <a:spcAft>
                          <a:spcPts val="0"/>
                        </a:spcAft>
                        <a:buClrTx/>
                        <a:buSzTx/>
                        <a:buFontTx/>
                        <a:buNone/>
                        <a:tabLst/>
                        <a:defRPr/>
                      </a:pPr>
                      <a:r>
                        <a:rPr kumimoji="1" lang="ja-JP" altLang="en-US" sz="900" kern="1200" dirty="0" smtClean="0">
                          <a:solidFill>
                            <a:schemeClr val="dk1"/>
                          </a:solidFill>
                          <a:latin typeface="+mn-lt"/>
                          <a:ea typeface="+mn-ea"/>
                          <a:cs typeface="+mn-cs"/>
                        </a:rPr>
                        <a:t>（例）停電時にも利用者の情報が確認できる</a:t>
                      </a:r>
                      <a:endParaRPr kumimoji="1" lang="ja-JP" altLang="en-US" sz="900" kern="1200" dirty="0">
                        <a:solidFill>
                          <a:schemeClr val="dk1"/>
                        </a:solidFill>
                        <a:latin typeface="+mn-lt"/>
                        <a:ea typeface="+mn-ea"/>
                        <a:cs typeface="+mn-cs"/>
                      </a:endParaRPr>
                    </a:p>
                  </a:txBody>
                  <a:tcPr marL="57628" marR="57628" marT="26688" marB="26688"/>
                </a:tc>
                <a:tc>
                  <a:txBody>
                    <a:bodyPr/>
                    <a:lstStyle/>
                    <a:p>
                      <a:pPr marL="185738" marR="0" indent="-185738" algn="l" defTabSz="1405104" rtl="0" eaLnBrk="1" fontAlgn="auto" latinLnBrk="0" hangingPunct="1">
                        <a:lnSpc>
                          <a:spcPct val="100000"/>
                        </a:lnSpc>
                        <a:spcBef>
                          <a:spcPts val="0"/>
                        </a:spcBef>
                        <a:spcAft>
                          <a:spcPts val="0"/>
                        </a:spcAft>
                        <a:buClrTx/>
                        <a:buSzTx/>
                        <a:buFontTx/>
                        <a:buNone/>
                        <a:tabLst/>
                        <a:defRPr/>
                      </a:pPr>
                      <a:endParaRPr kumimoji="1" lang="ja-JP" altLang="en-US" sz="1400" kern="1200" dirty="0">
                        <a:solidFill>
                          <a:schemeClr val="dk1"/>
                        </a:solidFill>
                        <a:latin typeface="+mn-lt"/>
                        <a:ea typeface="+mn-ea"/>
                        <a:cs typeface="+mn-cs"/>
                      </a:endParaRPr>
                    </a:p>
                  </a:txBody>
                  <a:tcPr marL="57626" marR="57626" marT="26689" marB="26689"/>
                </a:tc>
                <a:tc>
                  <a:txBody>
                    <a:bodyPr/>
                    <a:lstStyle/>
                    <a:p>
                      <a:endParaRPr kumimoji="1" lang="ja-JP" altLang="en-US" sz="1400" dirty="0"/>
                    </a:p>
                  </a:txBody>
                  <a:tcPr marL="57626" marR="57626" marT="26689" marB="26689"/>
                </a:tc>
                <a:extLst>
                  <a:ext uri="{0D108BD9-81ED-4DB2-BD59-A6C34878D82A}">
                    <a16:rowId xmlns:a16="http://schemas.microsoft.com/office/drawing/2014/main" val="10005"/>
                  </a:ext>
                </a:extLst>
              </a:tr>
            </a:tbl>
          </a:graphicData>
        </a:graphic>
      </p:graphicFrame>
      <p:sp>
        <p:nvSpPr>
          <p:cNvPr id="5" name="テキスト ボックス 23"/>
          <p:cNvSpPr txBox="1">
            <a:spLocks noChangeArrowheads="1"/>
          </p:cNvSpPr>
          <p:nvPr/>
        </p:nvSpPr>
        <p:spPr bwMode="auto">
          <a:xfrm>
            <a:off x="1766773" y="1294901"/>
            <a:ext cx="7308197" cy="70016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88553" tIns="44276" rIns="88553" bIns="44276">
            <a:spAutoFit/>
          </a:bodyPr>
          <a:lstStyle>
            <a:lvl1pPr marL="342900" indent="-342900">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marL="216096" indent="-216096" defTabSz="576255" eaLnBrk="0" fontAlgn="base" hangingPunct="0">
              <a:spcBef>
                <a:spcPct val="0"/>
              </a:spcBef>
              <a:spcAft>
                <a:spcPct val="0"/>
              </a:spcAft>
              <a:buFont typeface="Wingdings" panose="05000000000000000000" pitchFamily="2" charset="2"/>
              <a:buChar char="n"/>
            </a:pPr>
            <a:r>
              <a:rPr lang="ja-JP" altLang="en-US" sz="1323" dirty="0" smtClean="0">
                <a:solidFill>
                  <a:srgbClr val="FF0000"/>
                </a:solidFill>
              </a:rPr>
              <a:t>水害や土砂災害時</a:t>
            </a:r>
            <a:r>
              <a:rPr lang="ja-JP" altLang="en-US" sz="1323" dirty="0">
                <a:solidFill>
                  <a:srgbClr val="FF0000"/>
                </a:solidFill>
              </a:rPr>
              <a:t>に使用可能な保管場所や状態にあるかを確認する。</a:t>
            </a:r>
            <a:endParaRPr lang="en-US" altLang="ja-JP" sz="1323" dirty="0">
              <a:solidFill>
                <a:srgbClr val="FF0000"/>
              </a:solidFill>
            </a:endParaRPr>
          </a:p>
          <a:p>
            <a:pPr marL="216096" indent="-216096" defTabSz="576255" eaLnBrk="0" fontAlgn="base" hangingPunct="0">
              <a:spcBef>
                <a:spcPct val="0"/>
              </a:spcBef>
              <a:spcAft>
                <a:spcPct val="0"/>
              </a:spcAft>
              <a:buFont typeface="Wingdings" panose="05000000000000000000" pitchFamily="2" charset="2"/>
              <a:buChar char="n"/>
            </a:pPr>
            <a:r>
              <a:rPr lang="ja-JP" altLang="en-US" sz="1323" dirty="0">
                <a:solidFill>
                  <a:srgbClr val="FF0000"/>
                </a:solidFill>
              </a:rPr>
              <a:t>土のうの作成や止水板の設置など、通常業務で行わない項目は、継続的な避難訓練の対象とし、短時間での対応が可能な体制構築を図る。</a:t>
            </a:r>
          </a:p>
        </p:txBody>
      </p:sp>
      <p:sp>
        <p:nvSpPr>
          <p:cNvPr id="6" name="テキスト ボックス 10"/>
          <p:cNvSpPr txBox="1">
            <a:spLocks noChangeArrowheads="1"/>
          </p:cNvSpPr>
          <p:nvPr/>
        </p:nvSpPr>
        <p:spPr bwMode="auto">
          <a:xfrm>
            <a:off x="122053" y="867946"/>
            <a:ext cx="8952917" cy="331919"/>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lIns="23717" tIns="44276" rIns="23717" bIns="44276">
            <a:spAutoFit/>
          </a:bodyPr>
          <a:lstStyle>
            <a:lvl1pPr marL="269875" indent="-269875">
              <a:spcBef>
                <a:spcPct val="20000"/>
              </a:spcBef>
              <a:buChar char="•"/>
              <a:defRPr kumimoji="1" sz="4900">
                <a:solidFill>
                  <a:schemeClr val="tx1"/>
                </a:solidFill>
                <a:latin typeface="Arial" charset="0"/>
                <a:ea typeface="ＭＳ Ｐゴシック" pitchFamily="50" charset="-128"/>
              </a:defRPr>
            </a:lvl1pPr>
            <a:lvl2pPr marL="742950" indent="-285750">
              <a:spcBef>
                <a:spcPct val="20000"/>
              </a:spcBef>
              <a:buChar char="–"/>
              <a:defRPr kumimoji="1" sz="4300">
                <a:solidFill>
                  <a:schemeClr val="tx1"/>
                </a:solidFill>
                <a:latin typeface="Arial" charset="0"/>
                <a:ea typeface="ＭＳ Ｐゴシック" pitchFamily="50" charset="-128"/>
              </a:defRPr>
            </a:lvl2pPr>
            <a:lvl3pPr marL="1143000" indent="-228600">
              <a:spcBef>
                <a:spcPct val="20000"/>
              </a:spcBef>
              <a:buChar char="•"/>
              <a:defRPr kumimoji="1" sz="3700">
                <a:solidFill>
                  <a:schemeClr val="tx1"/>
                </a:solidFill>
                <a:latin typeface="Arial" charset="0"/>
                <a:ea typeface="ＭＳ Ｐゴシック" pitchFamily="50" charset="-128"/>
              </a:defRPr>
            </a:lvl3pPr>
            <a:lvl4pPr marL="1600200" indent="-228600">
              <a:spcBef>
                <a:spcPct val="20000"/>
              </a:spcBef>
              <a:buChar char="–"/>
              <a:defRPr kumimoji="1" sz="3100">
                <a:solidFill>
                  <a:schemeClr val="tx1"/>
                </a:solidFill>
                <a:latin typeface="Arial" charset="0"/>
                <a:ea typeface="ＭＳ Ｐゴシック" pitchFamily="50" charset="-128"/>
              </a:defRPr>
            </a:lvl4pPr>
            <a:lvl5pPr marL="2057400" indent="-228600">
              <a:spcBef>
                <a:spcPct val="20000"/>
              </a:spcBef>
              <a:buChar char="»"/>
              <a:defRPr kumimoji="1" sz="31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31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31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31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3100">
                <a:solidFill>
                  <a:schemeClr val="tx1"/>
                </a:solidFill>
                <a:latin typeface="Arial" charset="0"/>
                <a:ea typeface="ＭＳ Ｐゴシック" pitchFamily="50" charset="-128"/>
              </a:defRPr>
            </a:lvl9pPr>
          </a:lstStyle>
          <a:p>
            <a:pPr marL="1123274" indent="-1123274" defTabSz="576255" eaLnBrk="0" fontAlgn="base" hangingPunct="0">
              <a:spcAft>
                <a:spcPct val="0"/>
              </a:spcAft>
              <a:buNone/>
              <a:defRPr/>
            </a:pPr>
            <a:r>
              <a:rPr lang="en-US" altLang="ja-JP" sz="1576" dirty="0">
                <a:solidFill>
                  <a:srgbClr val="000000"/>
                </a:solidFill>
                <a:latin typeface="ＭＳ Ｐゴシック"/>
                <a:ea typeface="ＭＳ Ｐゴシック"/>
              </a:rPr>
              <a:t>【</a:t>
            </a:r>
            <a:r>
              <a:rPr lang="ja-JP" altLang="en-US" sz="1576" dirty="0">
                <a:solidFill>
                  <a:srgbClr val="000000"/>
                </a:solidFill>
                <a:latin typeface="ＭＳ Ｐゴシック"/>
                <a:ea typeface="ＭＳ Ｐゴシック"/>
              </a:rPr>
              <a:t>訓練内容</a:t>
            </a:r>
            <a:r>
              <a:rPr lang="en-US" altLang="ja-JP" sz="1576" dirty="0">
                <a:solidFill>
                  <a:srgbClr val="000000"/>
                </a:solidFill>
                <a:latin typeface="ＭＳ Ｐゴシック"/>
                <a:ea typeface="ＭＳ Ｐゴシック"/>
              </a:rPr>
              <a:t>】</a:t>
            </a:r>
            <a:r>
              <a:rPr lang="ja-JP" altLang="en-US" sz="1576" dirty="0">
                <a:solidFill>
                  <a:srgbClr val="000000"/>
                </a:solidFill>
                <a:latin typeface="ＭＳ Ｐゴシック"/>
                <a:ea typeface="ＭＳ Ｐゴシック"/>
              </a:rPr>
              <a:t>：利用者の配慮事項等に対応</a:t>
            </a:r>
            <a:r>
              <a:rPr lang="ja-JP" altLang="en-US" sz="1576" dirty="0" smtClean="0">
                <a:solidFill>
                  <a:srgbClr val="000000"/>
                </a:solidFill>
                <a:latin typeface="ＭＳ Ｐゴシック"/>
                <a:ea typeface="ＭＳ Ｐゴシック"/>
              </a:rPr>
              <a:t>した資器材等</a:t>
            </a:r>
            <a:r>
              <a:rPr lang="ja-JP" altLang="en-US" sz="1576" dirty="0">
                <a:solidFill>
                  <a:srgbClr val="000000"/>
                </a:solidFill>
                <a:latin typeface="ＭＳ Ｐゴシック"/>
                <a:ea typeface="ＭＳ Ｐゴシック"/>
              </a:rPr>
              <a:t>の配置や設置等の効率化</a:t>
            </a:r>
            <a:endParaRPr lang="en-US" altLang="ja-JP" sz="1576" dirty="0">
              <a:solidFill>
                <a:srgbClr val="000000"/>
              </a:solidFill>
              <a:latin typeface="ＭＳ Ｐゴシック"/>
              <a:ea typeface="ＭＳ Ｐゴシック"/>
            </a:endParaRPr>
          </a:p>
        </p:txBody>
      </p:sp>
      <p:sp>
        <p:nvSpPr>
          <p:cNvPr id="7" name="角丸四角形 25"/>
          <p:cNvSpPr>
            <a:spLocks noChangeArrowheads="1"/>
          </p:cNvSpPr>
          <p:nvPr/>
        </p:nvSpPr>
        <p:spPr bwMode="auto">
          <a:xfrm>
            <a:off x="122053" y="1272706"/>
            <a:ext cx="1557682" cy="362526"/>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lIns="84341" tIns="42171" rIns="84341" bIns="42171" anchor="ctr">
            <a:spAutoFit/>
          </a:bodyPr>
          <a:lstStyle>
            <a:lvl1pPr>
              <a:spcBef>
                <a:spcPct val="20000"/>
              </a:spcBef>
              <a:buChar char="•"/>
              <a:defRPr kumimoji="1" sz="4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2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000">
                <a:solidFill>
                  <a:schemeClr val="tx1"/>
                </a:solidFill>
                <a:latin typeface="Arial" panose="020B0604020202020204" pitchFamily="34" charset="0"/>
                <a:ea typeface="ＭＳ Ｐゴシック" panose="020B0600070205080204" pitchFamily="50" charset="-128"/>
              </a:defRPr>
            </a:lvl9pPr>
          </a:lstStyle>
          <a:p>
            <a:pPr algn="ctr" defTabSz="576255" eaLnBrk="0" fontAlgn="base" hangingPunct="0">
              <a:spcBef>
                <a:spcPct val="0"/>
              </a:spcBef>
              <a:spcAft>
                <a:spcPct val="0"/>
              </a:spcAft>
              <a:buNone/>
            </a:pPr>
            <a:r>
              <a:rPr lang="ja-JP" altLang="en-US" sz="1576">
                <a:solidFill>
                  <a:srgbClr val="FFFFFF"/>
                </a:solidFill>
                <a:latin typeface="ＭＳ Ｐゴシック" panose="020B0600070205080204" pitchFamily="50" charset="-128"/>
              </a:rPr>
              <a:t>訓練のポイント</a:t>
            </a:r>
          </a:p>
        </p:txBody>
      </p:sp>
      <p:pic>
        <p:nvPicPr>
          <p:cNvPr id="8" name="図 3"/>
          <p:cNvPicPr>
            <a:picLocks noChangeAspect="1"/>
          </p:cNvPicPr>
          <p:nvPr/>
        </p:nvPicPr>
        <p:blipFill>
          <a:blip r:embed="rId2" cstate="print">
            <a:extLst>
              <a:ext uri="{28A0092B-C50C-407E-A947-70E740481C1C}">
                <a14:useLocalDpi xmlns:a14="http://schemas.microsoft.com/office/drawing/2010/main" val="0"/>
              </a:ext>
            </a:extLst>
          </a:blip>
          <a:srcRect t="13773" r="8189"/>
          <a:stretch>
            <a:fillRect/>
          </a:stretch>
        </p:blipFill>
        <p:spPr bwMode="auto">
          <a:xfrm>
            <a:off x="4408929" y="2963797"/>
            <a:ext cx="818358" cy="5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9623" y="2665666"/>
            <a:ext cx="784343" cy="54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p:cNvSpPr txBox="1"/>
          <p:nvPr/>
        </p:nvSpPr>
        <p:spPr>
          <a:xfrm>
            <a:off x="-59964" y="-51446"/>
            <a:ext cx="1107996" cy="369332"/>
          </a:xfrm>
          <a:prstGeom prst="rect">
            <a:avLst/>
          </a:prstGeom>
          <a:noFill/>
        </p:spPr>
        <p:txBody>
          <a:bodyPr wrap="none" rtlCol="0">
            <a:spAutoFit/>
          </a:bodyPr>
          <a:lstStyle/>
          <a:p>
            <a:r>
              <a:rPr kumimoji="1" lang="en-US" altLang="ja-JP" dirty="0" smtClean="0"/>
              <a:t>【</a:t>
            </a:r>
            <a:r>
              <a:rPr kumimoji="1" lang="ja-JP" altLang="en-US" dirty="0" smtClean="0"/>
              <a:t>選択編</a:t>
            </a:r>
            <a:r>
              <a:rPr kumimoji="1" lang="en-US" altLang="ja-JP" dirty="0" smtClean="0"/>
              <a:t>】</a:t>
            </a:r>
            <a:endParaRPr kumimoji="1" lang="ja-JP" altLang="en-US" dirty="0"/>
          </a:p>
        </p:txBody>
      </p:sp>
      <p:pic>
        <p:nvPicPr>
          <p:cNvPr id="11" name="図 10"/>
          <p:cNvPicPr>
            <a:picLocks noChangeAspect="1"/>
          </p:cNvPicPr>
          <p:nvPr/>
        </p:nvPicPr>
        <p:blipFill rotWithShape="1">
          <a:blip r:embed="rId4"/>
          <a:srcRect b="11958"/>
          <a:stretch/>
        </p:blipFill>
        <p:spPr>
          <a:xfrm>
            <a:off x="3853227" y="3676206"/>
            <a:ext cx="1281477" cy="750002"/>
          </a:xfrm>
          <a:prstGeom prst="rect">
            <a:avLst/>
          </a:prstGeom>
        </p:spPr>
      </p:pic>
    </p:spTree>
    <p:extLst>
      <p:ext uri="{BB962C8B-B14F-4D97-AF65-F5344CB8AC3E}">
        <p14:creationId xmlns:p14="http://schemas.microsoft.com/office/powerpoint/2010/main" val="3870980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4189" y="1025769"/>
            <a:ext cx="8398119" cy="3571170"/>
          </a:xfrm>
          <a:prstGeom prst="rect">
            <a:avLst/>
          </a:prstGeom>
          <a:noFill/>
          <a:ln>
            <a:solidFill>
              <a:schemeClr val="tx1"/>
            </a:solidFill>
          </a:ln>
        </p:spPr>
        <p:txBody>
          <a:bodyPr>
            <a:spAutoFit/>
          </a:bodyPr>
          <a:lstStyle/>
          <a:p>
            <a:pPr>
              <a:spcBef>
                <a:spcPts val="376"/>
              </a:spcBef>
              <a:defRPr/>
            </a:pPr>
            <a:r>
              <a:rPr lang="en-US" altLang="ja-JP" sz="1752" dirty="0"/>
              <a:t>【</a:t>
            </a:r>
            <a:r>
              <a:rPr lang="ja-JP" altLang="en-US" sz="1752" dirty="0"/>
              <a:t>ヒント集</a:t>
            </a:r>
            <a:r>
              <a:rPr lang="en-US" altLang="ja-JP" sz="1752" dirty="0"/>
              <a:t>】</a:t>
            </a:r>
          </a:p>
          <a:p>
            <a:pPr marL="282118" indent="-282118">
              <a:spcBef>
                <a:spcPts val="376"/>
              </a:spcBef>
              <a:defRPr/>
            </a:pPr>
            <a:r>
              <a:rPr lang="ja-JP" altLang="en-US" sz="1752" dirty="0"/>
              <a:t>　・資器材（車いす・担架など）、備蓄品等は日頃から確認出来る場所に配置する。</a:t>
            </a:r>
            <a:endParaRPr lang="en-US" altLang="ja-JP" sz="1752" dirty="0"/>
          </a:p>
          <a:p>
            <a:pPr marL="282118" indent="-282118">
              <a:spcBef>
                <a:spcPts val="376"/>
              </a:spcBef>
              <a:defRPr/>
            </a:pPr>
            <a:r>
              <a:rPr lang="ja-JP" altLang="en-US" sz="1752" dirty="0"/>
              <a:t>　・各居室に非常時持ち出し袋（お薬手帳、必要な薬など）を配備する。</a:t>
            </a:r>
          </a:p>
          <a:p>
            <a:pPr marL="282118" indent="-282118">
              <a:spcBef>
                <a:spcPts val="376"/>
              </a:spcBef>
              <a:defRPr/>
            </a:pPr>
            <a:r>
              <a:rPr lang="ja-JP" altLang="en-US" sz="1752" dirty="0"/>
              <a:t>　・薬の備蓄と処方薬情報の持ち出しファイルの準備をしている。</a:t>
            </a:r>
            <a:endParaRPr lang="en-US" altLang="ja-JP" sz="1752" dirty="0"/>
          </a:p>
          <a:p>
            <a:pPr marL="282118" indent="-282118">
              <a:spcBef>
                <a:spcPts val="376"/>
              </a:spcBef>
              <a:defRPr/>
            </a:pPr>
            <a:r>
              <a:rPr lang="ja-JP" altLang="en-US" sz="1752" dirty="0"/>
              <a:t>　・避難先に備蓄品を置いてもらえるよう協議する。 （下記事例参照）</a:t>
            </a:r>
          </a:p>
          <a:p>
            <a:pPr marL="282118" indent="-282118">
              <a:spcBef>
                <a:spcPts val="376"/>
              </a:spcBef>
              <a:defRPr/>
            </a:pPr>
            <a:r>
              <a:rPr lang="ja-JP" altLang="en-US" sz="1752" dirty="0"/>
              <a:t>　・数年保管可能な水や食料の備蓄や屋上への飲料水用タンクを設置する。</a:t>
            </a:r>
            <a:endParaRPr lang="en-US" altLang="ja-JP" sz="1752" dirty="0"/>
          </a:p>
          <a:p>
            <a:pPr marL="282118" indent="-282118">
              <a:spcBef>
                <a:spcPts val="376"/>
              </a:spcBef>
              <a:defRPr/>
            </a:pPr>
            <a:r>
              <a:rPr lang="ja-JP" altLang="en-US" sz="1752" dirty="0"/>
              <a:t>　・土のうと運搬用のカートを備蓄する。</a:t>
            </a:r>
          </a:p>
          <a:p>
            <a:pPr marL="282118" indent="-282118">
              <a:spcBef>
                <a:spcPts val="376"/>
              </a:spcBef>
              <a:defRPr/>
            </a:pPr>
            <a:r>
              <a:rPr lang="ja-JP" altLang="en-US" sz="1752" dirty="0"/>
              <a:t>　・カセットコンロや発電機を確保する。発電機は定期的に試運転する。</a:t>
            </a:r>
          </a:p>
          <a:p>
            <a:pPr marL="282118" indent="-282118">
              <a:spcBef>
                <a:spcPts val="376"/>
              </a:spcBef>
              <a:defRPr/>
            </a:pPr>
            <a:r>
              <a:rPr lang="ja-JP" altLang="en-US" sz="1752" dirty="0"/>
              <a:t>　</a:t>
            </a:r>
            <a:r>
              <a:rPr lang="ja-JP" altLang="en-US" sz="1752" dirty="0" smtClean="0"/>
              <a:t>・</a:t>
            </a:r>
            <a:r>
              <a:rPr lang="en-US" altLang="ja-JP" sz="1752" dirty="0" smtClean="0"/>
              <a:t>1</a:t>
            </a:r>
            <a:r>
              <a:rPr lang="ja-JP" altLang="en-US" sz="1752" dirty="0"/>
              <a:t>・</a:t>
            </a:r>
            <a:r>
              <a:rPr lang="en-US" altLang="ja-JP" sz="1752" dirty="0"/>
              <a:t>2</a:t>
            </a:r>
            <a:r>
              <a:rPr lang="ja-JP" altLang="en-US" sz="1752" dirty="0"/>
              <a:t>週間に１度はカルテを出力する。</a:t>
            </a:r>
            <a:endParaRPr lang="en-US" altLang="ja-JP" sz="1752" dirty="0"/>
          </a:p>
          <a:p>
            <a:pPr marL="282118" indent="-282118">
              <a:spcBef>
                <a:spcPts val="376"/>
              </a:spcBef>
              <a:defRPr/>
            </a:pPr>
            <a:r>
              <a:rPr lang="ja-JP" altLang="en-US" sz="1752" dirty="0"/>
              <a:t>　・トイレ、風呂など、管内放送が聞こえない場所がないか確認する。</a:t>
            </a:r>
            <a:endParaRPr lang="en-US" altLang="ja-JP" sz="1752" dirty="0"/>
          </a:p>
          <a:p>
            <a:pPr marL="282118" indent="-282118">
              <a:spcBef>
                <a:spcPts val="376"/>
              </a:spcBef>
              <a:defRPr/>
            </a:pPr>
            <a:r>
              <a:rPr lang="ja-JP" altLang="en-US" sz="1752" dirty="0"/>
              <a:t>　・備蓄品を使用期限前におやつとして実食している。</a:t>
            </a:r>
            <a:endParaRPr lang="en-US" altLang="ja-JP" sz="1752" dirty="0"/>
          </a:p>
        </p:txBody>
      </p:sp>
      <p:graphicFrame>
        <p:nvGraphicFramePr>
          <p:cNvPr id="3" name="表 2"/>
          <p:cNvGraphicFramePr>
            <a:graphicFrameLocks noGrp="1"/>
          </p:cNvGraphicFramePr>
          <p:nvPr/>
        </p:nvGraphicFramePr>
        <p:xfrm>
          <a:off x="394189" y="4848959"/>
          <a:ext cx="8398119" cy="1005253"/>
        </p:xfrm>
        <a:graphic>
          <a:graphicData uri="http://schemas.openxmlformats.org/drawingml/2006/table">
            <a:tbl>
              <a:tblPr firstRow="1" bandRow="1">
                <a:tableStyleId>{21E4AEA4-8DFA-4A89-87EB-49C32662AFE0}</a:tableStyleId>
              </a:tblPr>
              <a:tblGrid>
                <a:gridCol w="8398119">
                  <a:extLst>
                    <a:ext uri="{9D8B030D-6E8A-4147-A177-3AD203B41FA5}">
                      <a16:colId xmlns:a16="http://schemas.microsoft.com/office/drawing/2014/main" val="20000"/>
                    </a:ext>
                  </a:extLst>
                </a:gridCol>
              </a:tblGrid>
              <a:tr h="273882">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500" b="0" kern="1200" dirty="0" smtClean="0">
                          <a:solidFill>
                            <a:schemeClr val="lt1"/>
                          </a:solidFill>
                          <a:latin typeface="HGS創英角ｺﾞｼｯｸUB" panose="020B0900000000000000" pitchFamily="50" charset="-128"/>
                          <a:ea typeface="HGS創英角ｺﾞｼｯｸUB" panose="020B0900000000000000" pitchFamily="50" charset="-128"/>
                          <a:cs typeface="+mn-cs"/>
                        </a:rPr>
                        <a:t>事例：複数の施設間で備蓄品を共有</a:t>
                      </a:r>
                    </a:p>
                  </a:txBody>
                  <a:tcPr marL="22530" marR="22530" marT="22568" marB="22568">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73137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500" kern="1200" dirty="0" smtClean="0">
                          <a:solidFill>
                            <a:schemeClr val="tx1"/>
                          </a:solidFill>
                          <a:latin typeface="HGPｺﾞｼｯｸM" panose="020B0600000000000000" pitchFamily="50" charset="-128"/>
                          <a:ea typeface="HGPｺﾞｼｯｸM" panose="020B0600000000000000" pitchFamily="50" charset="-128"/>
                          <a:cs typeface="+mn-cs"/>
                        </a:rPr>
                        <a:t>　特別養護老人ホーム</a:t>
                      </a:r>
                      <a:r>
                        <a:rPr kumimoji="1" lang="en-US" altLang="ja-JP" sz="1500" kern="1200" dirty="0" smtClean="0">
                          <a:solidFill>
                            <a:schemeClr val="tx1"/>
                          </a:solidFill>
                          <a:latin typeface="HGPｺﾞｼｯｸM" panose="020B0600000000000000" pitchFamily="50" charset="-128"/>
                          <a:ea typeface="HGPｺﾞｼｯｸM" panose="020B0600000000000000" pitchFamily="50" charset="-128"/>
                          <a:cs typeface="+mn-cs"/>
                        </a:rPr>
                        <a:t>C</a:t>
                      </a:r>
                      <a:r>
                        <a:rPr kumimoji="1" lang="ja-JP" altLang="en-US" sz="1500" kern="1200" dirty="0" smtClean="0">
                          <a:solidFill>
                            <a:schemeClr val="tx1"/>
                          </a:solidFill>
                          <a:latin typeface="HGPｺﾞｼｯｸM" panose="020B0600000000000000" pitchFamily="50" charset="-128"/>
                          <a:ea typeface="HGPｺﾞｼｯｸM" panose="020B0600000000000000" pitchFamily="50" charset="-128"/>
                          <a:cs typeface="+mn-cs"/>
                        </a:rPr>
                        <a:t>では、施設の備蓄倉庫とは別に、避難場所にも備蓄品を</a:t>
                      </a:r>
                      <a:endParaRPr kumimoji="1" lang="en-US" altLang="ja-JP" sz="1500" kern="1200" dirty="0" smtClean="0">
                        <a:solidFill>
                          <a:schemeClr val="tx1"/>
                        </a:solidFill>
                        <a:latin typeface="HGPｺﾞｼｯｸM" panose="020B0600000000000000" pitchFamily="50" charset="-128"/>
                        <a:ea typeface="HGPｺﾞｼｯｸM" panose="020B0600000000000000" pitchFamily="50" charset="-128"/>
                        <a:cs typeface="+mn-cs"/>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500" kern="1200" dirty="0" smtClean="0">
                          <a:solidFill>
                            <a:schemeClr val="tx1"/>
                          </a:solidFill>
                          <a:latin typeface="HGPｺﾞｼｯｸM" panose="020B0600000000000000" pitchFamily="50" charset="-128"/>
                          <a:ea typeface="HGPｺﾞｼｯｸM" panose="020B0600000000000000" pitchFamily="50" charset="-128"/>
                          <a:cs typeface="+mn-cs"/>
                        </a:rPr>
                        <a:t>備えています。また、「社会福祉施設災害支援ネットワーク」の体制を地域で構築</a:t>
                      </a:r>
                      <a:endParaRPr kumimoji="1" lang="en-US" altLang="ja-JP" sz="1500" kern="1200" dirty="0" smtClean="0">
                        <a:solidFill>
                          <a:schemeClr val="tx1"/>
                        </a:solidFill>
                        <a:latin typeface="HGPｺﾞｼｯｸM" panose="020B0600000000000000" pitchFamily="50" charset="-128"/>
                        <a:ea typeface="HGPｺﾞｼｯｸM" panose="020B0600000000000000" pitchFamily="50" charset="-128"/>
                        <a:cs typeface="+mn-cs"/>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500" kern="1200" dirty="0" smtClean="0">
                          <a:solidFill>
                            <a:schemeClr val="tx1"/>
                          </a:solidFill>
                          <a:latin typeface="HGPｺﾞｼｯｸM" panose="020B0600000000000000" pitchFamily="50" charset="-128"/>
                          <a:ea typeface="HGPｺﾞｼｯｸM" panose="020B0600000000000000" pitchFamily="50" charset="-128"/>
                          <a:cs typeface="+mn-cs"/>
                        </a:rPr>
                        <a:t>しており、施設間で備蓄品を共有できるような協定を結んでいます。</a:t>
                      </a:r>
                    </a:p>
                  </a:txBody>
                  <a:tcPr marL="22530" marR="968741" marT="22568" marB="22568">
                    <a:lnT w="952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pic>
        <p:nvPicPr>
          <p:cNvPr id="4"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2316" y="4906108"/>
            <a:ext cx="1836127" cy="948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2"/>
          <p:cNvSpPr txBox="1">
            <a:spLocks noChangeArrowheads="1"/>
          </p:cNvSpPr>
          <p:nvPr/>
        </p:nvSpPr>
        <p:spPr bwMode="auto">
          <a:xfrm>
            <a:off x="0" y="288702"/>
            <a:ext cx="9135996" cy="506454"/>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8553" tIns="44276" rIns="88553" bIns="44276">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defTabSz="576255" eaLnBrk="0" fontAlgn="base" hangingPunct="0">
              <a:spcBef>
                <a:spcPct val="0"/>
              </a:spcBef>
              <a:spcAft>
                <a:spcPct val="0"/>
              </a:spcAft>
            </a:pPr>
            <a:r>
              <a:rPr lang="ja-JP" altLang="en-US" sz="2710" dirty="0" smtClean="0">
                <a:solidFill>
                  <a:srgbClr val="FFFFFF"/>
                </a:solidFill>
              </a:rPr>
              <a:t>チェックリスト③</a:t>
            </a:r>
            <a:r>
              <a:rPr lang="ja-JP" altLang="en-US" sz="2710" dirty="0">
                <a:solidFill>
                  <a:srgbClr val="FFFFFF"/>
                </a:solidFill>
              </a:rPr>
              <a:t>　避難準備　</a:t>
            </a:r>
            <a:r>
              <a:rPr lang="en-US" altLang="ja-JP" sz="2710" dirty="0">
                <a:solidFill>
                  <a:srgbClr val="FFFFFF"/>
                </a:solidFill>
              </a:rPr>
              <a:t>【</a:t>
            </a:r>
            <a:r>
              <a:rPr lang="ja-JP" altLang="en-US" sz="2710" dirty="0">
                <a:solidFill>
                  <a:srgbClr val="FFFFFF"/>
                </a:solidFill>
              </a:rPr>
              <a:t>資器材・備蓄品等の準備</a:t>
            </a:r>
            <a:r>
              <a:rPr lang="en-US" altLang="ja-JP" sz="2710" dirty="0">
                <a:solidFill>
                  <a:srgbClr val="FFFFFF"/>
                </a:solidFill>
              </a:rPr>
              <a:t>】</a:t>
            </a:r>
          </a:p>
        </p:txBody>
      </p:sp>
      <p:sp>
        <p:nvSpPr>
          <p:cNvPr id="6" name="テキスト ボックス 5"/>
          <p:cNvSpPr txBox="1"/>
          <p:nvPr/>
        </p:nvSpPr>
        <p:spPr>
          <a:xfrm>
            <a:off x="-59964" y="-51446"/>
            <a:ext cx="1107996" cy="369332"/>
          </a:xfrm>
          <a:prstGeom prst="rect">
            <a:avLst/>
          </a:prstGeom>
          <a:noFill/>
        </p:spPr>
        <p:txBody>
          <a:bodyPr wrap="none" rtlCol="0">
            <a:spAutoFit/>
          </a:bodyPr>
          <a:lstStyle/>
          <a:p>
            <a:r>
              <a:rPr kumimoji="1" lang="en-US" altLang="ja-JP" dirty="0" smtClean="0"/>
              <a:t>【</a:t>
            </a:r>
            <a:r>
              <a:rPr kumimoji="1" lang="ja-JP" altLang="en-US" dirty="0" smtClean="0"/>
              <a:t>選択編</a:t>
            </a:r>
            <a:r>
              <a:rPr kumimoji="1" lang="en-US" altLang="ja-JP" dirty="0" smtClean="0"/>
              <a:t>】</a:t>
            </a:r>
            <a:endParaRPr kumimoji="1" lang="ja-JP" altLang="en-US" dirty="0"/>
          </a:p>
        </p:txBody>
      </p:sp>
    </p:spTree>
    <p:extLst>
      <p:ext uri="{BB962C8B-B14F-4D97-AF65-F5344CB8AC3E}">
        <p14:creationId xmlns:p14="http://schemas.microsoft.com/office/powerpoint/2010/main" val="1878155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2"/>
          <p:cNvSpPr txBox="1">
            <a:spLocks noChangeArrowheads="1"/>
          </p:cNvSpPr>
          <p:nvPr/>
        </p:nvSpPr>
        <p:spPr bwMode="auto">
          <a:xfrm>
            <a:off x="0" y="288702"/>
            <a:ext cx="9135996" cy="506454"/>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8553" tIns="44276" rIns="88553" bIns="44276">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defTabSz="576255" eaLnBrk="0" fontAlgn="base" hangingPunct="0">
              <a:spcBef>
                <a:spcPct val="0"/>
              </a:spcBef>
              <a:spcAft>
                <a:spcPct val="0"/>
              </a:spcAft>
            </a:pPr>
            <a:r>
              <a:rPr lang="ja-JP" altLang="en-US" sz="2710" dirty="0" smtClean="0">
                <a:solidFill>
                  <a:srgbClr val="FFFFFF"/>
                </a:solidFill>
              </a:rPr>
              <a:t>チェックリスト④</a:t>
            </a:r>
            <a:r>
              <a:rPr lang="ja-JP" altLang="en-US" sz="2710" dirty="0">
                <a:solidFill>
                  <a:srgbClr val="FFFFFF"/>
                </a:solidFill>
              </a:rPr>
              <a:t>　避難準備　</a:t>
            </a:r>
            <a:r>
              <a:rPr lang="en-US" altLang="ja-JP" sz="2710" dirty="0">
                <a:solidFill>
                  <a:srgbClr val="FFFFFF"/>
                </a:solidFill>
              </a:rPr>
              <a:t>【</a:t>
            </a:r>
            <a:r>
              <a:rPr lang="ja-JP" altLang="en-US" sz="2710" dirty="0">
                <a:solidFill>
                  <a:srgbClr val="FFFFFF"/>
                </a:solidFill>
              </a:rPr>
              <a:t>移動に向けた事前準備</a:t>
            </a:r>
            <a:r>
              <a:rPr lang="en-US" altLang="ja-JP" sz="2710" dirty="0">
                <a:solidFill>
                  <a:srgbClr val="FFFFFF"/>
                </a:solidFill>
              </a:rPr>
              <a:t>】</a:t>
            </a:r>
            <a:endParaRPr lang="ja-JP" altLang="en-US" sz="2710" dirty="0">
              <a:solidFill>
                <a:srgbClr val="FFFFFF"/>
              </a:solidFill>
            </a:endParaRPr>
          </a:p>
        </p:txBody>
      </p:sp>
      <p:graphicFrame>
        <p:nvGraphicFramePr>
          <p:cNvPr id="3" name="表 2"/>
          <p:cNvGraphicFramePr>
            <a:graphicFrameLocks noGrp="1"/>
          </p:cNvGraphicFramePr>
          <p:nvPr>
            <p:extLst/>
          </p:nvPr>
        </p:nvGraphicFramePr>
        <p:xfrm>
          <a:off x="110048" y="1926343"/>
          <a:ext cx="8979929" cy="4036539"/>
        </p:xfrm>
        <a:graphic>
          <a:graphicData uri="http://schemas.openxmlformats.org/drawingml/2006/table">
            <a:tbl>
              <a:tblPr/>
              <a:tblGrid>
                <a:gridCol w="776340">
                  <a:extLst>
                    <a:ext uri="{9D8B030D-6E8A-4147-A177-3AD203B41FA5}">
                      <a16:colId xmlns:a16="http://schemas.microsoft.com/office/drawing/2014/main" val="20000"/>
                    </a:ext>
                  </a:extLst>
                </a:gridCol>
                <a:gridCol w="4447946">
                  <a:extLst>
                    <a:ext uri="{9D8B030D-6E8A-4147-A177-3AD203B41FA5}">
                      <a16:colId xmlns:a16="http://schemas.microsoft.com/office/drawing/2014/main" val="20001"/>
                    </a:ext>
                  </a:extLst>
                </a:gridCol>
                <a:gridCol w="2503095">
                  <a:extLst>
                    <a:ext uri="{9D8B030D-6E8A-4147-A177-3AD203B41FA5}">
                      <a16:colId xmlns:a16="http://schemas.microsoft.com/office/drawing/2014/main" val="20002"/>
                    </a:ext>
                  </a:extLst>
                </a:gridCol>
                <a:gridCol w="808354">
                  <a:extLst>
                    <a:ext uri="{9D8B030D-6E8A-4147-A177-3AD203B41FA5}">
                      <a16:colId xmlns:a16="http://schemas.microsoft.com/office/drawing/2014/main" val="20003"/>
                    </a:ext>
                  </a:extLst>
                </a:gridCol>
                <a:gridCol w="444194">
                  <a:extLst>
                    <a:ext uri="{9D8B030D-6E8A-4147-A177-3AD203B41FA5}">
                      <a16:colId xmlns:a16="http://schemas.microsoft.com/office/drawing/2014/main" val="20004"/>
                    </a:ext>
                  </a:extLst>
                </a:gridCol>
              </a:tblGrid>
              <a:tr h="514369">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500" b="1" i="0" u="none" strike="noStrike" cap="none" normalizeH="0" baseline="0" dirty="0" smtClean="0">
                          <a:ln>
                            <a:noFill/>
                          </a:ln>
                          <a:solidFill>
                            <a:srgbClr val="FFFFFF"/>
                          </a:solidFill>
                          <a:effectLst/>
                          <a:latin typeface="Arial" charset="0"/>
                          <a:ea typeface="ＭＳ Ｐゴシック" pitchFamily="50" charset="-128"/>
                        </a:rPr>
                        <a:t>実施の有無</a:t>
                      </a:r>
                    </a:p>
                  </a:txBody>
                  <a:tcPr marL="57624" marR="57624" marT="26684" marB="266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500" b="1" i="0" u="none" strike="noStrike" cap="none" normalizeH="0" baseline="0" smtClean="0">
                          <a:ln>
                            <a:noFill/>
                          </a:ln>
                          <a:solidFill>
                            <a:srgbClr val="FFFFFF"/>
                          </a:solidFill>
                          <a:effectLst/>
                          <a:latin typeface="Arial" charset="0"/>
                          <a:ea typeface="ＭＳ Ｐゴシック" pitchFamily="50" charset="-128"/>
                        </a:rPr>
                        <a:t>訓練項目</a:t>
                      </a:r>
                    </a:p>
                  </a:txBody>
                  <a:tcPr marL="57624" marR="57624" marT="26684" marB="266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500" b="1" i="0" u="none" strike="noStrike" cap="none" normalizeH="0" baseline="0" smtClean="0">
                          <a:ln>
                            <a:noFill/>
                          </a:ln>
                          <a:solidFill>
                            <a:srgbClr val="FFFFFF"/>
                          </a:solidFill>
                          <a:effectLst/>
                          <a:latin typeface="Arial" charset="0"/>
                          <a:ea typeface="ＭＳ Ｐゴシック" pitchFamily="50" charset="-128"/>
                        </a:rPr>
                        <a:t>訓練目標</a:t>
                      </a:r>
                      <a:endParaRPr kumimoji="1" lang="en-US" altLang="ja-JP" sz="1500" b="1" i="0" u="none" strike="noStrike" cap="none" normalizeH="0" baseline="0" smtClean="0">
                        <a:ln>
                          <a:noFill/>
                        </a:ln>
                        <a:solidFill>
                          <a:srgbClr val="FFFFFF"/>
                        </a:solidFill>
                        <a:effectLst/>
                        <a:latin typeface="Arial" charset="0"/>
                        <a:ea typeface="ＭＳ Ｐゴシック" pitchFamily="50" charset="-128"/>
                      </a:endParaRPr>
                    </a:p>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900" b="1" i="0" u="none" strike="noStrike" cap="none" normalizeH="0" baseline="0" smtClean="0">
                          <a:ln>
                            <a:noFill/>
                          </a:ln>
                          <a:solidFill>
                            <a:srgbClr val="FFFFFF"/>
                          </a:solidFill>
                          <a:effectLst/>
                          <a:latin typeface="Arial" charset="0"/>
                          <a:ea typeface="ＭＳ Ｐゴシック" pitchFamily="50" charset="-128"/>
                        </a:rPr>
                        <a:t>記載例を参考に、各施設で設定して下さい</a:t>
                      </a:r>
                    </a:p>
                  </a:txBody>
                  <a:tcPr marL="57624" marR="57624" marT="26684" marB="266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500" b="1" i="0" u="none" strike="noStrike" cap="none" normalizeH="0" baseline="0" smtClean="0">
                          <a:ln>
                            <a:noFill/>
                          </a:ln>
                          <a:solidFill>
                            <a:srgbClr val="FFFFFF"/>
                          </a:solidFill>
                          <a:effectLst/>
                          <a:latin typeface="Arial" charset="0"/>
                          <a:ea typeface="ＭＳ Ｐゴシック" pitchFamily="50" charset="-128"/>
                        </a:rPr>
                        <a:t>担当者</a:t>
                      </a:r>
                    </a:p>
                  </a:txBody>
                  <a:tcPr marL="57624" marR="57624" marT="26684" marB="266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500" b="1" i="0" u="none" strike="noStrike" cap="none" normalizeH="0" baseline="0" smtClean="0">
                          <a:ln>
                            <a:noFill/>
                          </a:ln>
                          <a:solidFill>
                            <a:srgbClr val="FFFFFF"/>
                          </a:solidFill>
                          <a:effectLst/>
                          <a:latin typeface="Arial" charset="0"/>
                          <a:ea typeface="ＭＳ Ｐゴシック" pitchFamily="50" charset="-128"/>
                        </a:rPr>
                        <a:t>結果</a:t>
                      </a:r>
                    </a:p>
                  </a:txBody>
                  <a:tcPr marL="57624" marR="57624" marT="26684" marB="2668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437538">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a:t>
                      </a:r>
                    </a:p>
                  </a:txBody>
                  <a:tcPr marL="57624" marR="57624" marT="26693" marB="266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避難誘導班の体制確認</a:t>
                      </a:r>
                      <a:endParaRPr kumimoji="1" lang="en-US" altLang="ja-JP" sz="14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　・利用者ごとの役割分担を確認する。</a:t>
                      </a:r>
                    </a:p>
                  </a:txBody>
                  <a:tcPr marL="57626" marR="57626" marT="26685" marB="266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marL="185738" indent="-185738"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185738" marR="0" lvl="0" indent="-185738" algn="l" defTabSz="1404938"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rgbClr val="000000"/>
                          </a:solidFill>
                          <a:effectLst/>
                          <a:latin typeface="Arial" charset="0"/>
                          <a:ea typeface="ＭＳ Ｐゴシック" pitchFamily="50" charset="-128"/>
                        </a:rPr>
                        <a:t>（例</a:t>
                      </a:r>
                      <a:r>
                        <a:rPr kumimoji="1" lang="ja-JP" altLang="en-US" sz="900" b="0" i="0" u="none" strike="noStrike" cap="none" normalizeH="0" baseline="0" dirty="0" smtClean="0">
                          <a:ln>
                            <a:noFill/>
                          </a:ln>
                          <a:solidFill>
                            <a:srgbClr val="000000"/>
                          </a:solidFill>
                          <a:effectLst/>
                          <a:latin typeface="ＭＳ Ｐゴシック" pitchFamily="50" charset="-128"/>
                          <a:ea typeface="ＭＳ Ｐゴシック" pitchFamily="50" charset="-128"/>
                        </a:rPr>
                        <a:t>）避難誘導班の体制と担当ごとの役割分担（避難確保計画）を確認する</a:t>
                      </a:r>
                      <a:endParaRPr kumimoji="1" lang="en-US" altLang="ja-JP" sz="9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marL="57626" marR="57626" marT="26676" marB="266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marL="185738" indent="-185738"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185738" marR="0" lvl="0" indent="-185738" algn="l" defTabSz="1404938"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smtClean="0">
                        <a:ln>
                          <a:noFill/>
                        </a:ln>
                        <a:solidFill>
                          <a:srgbClr val="000000"/>
                        </a:solidFill>
                        <a:effectLst/>
                        <a:latin typeface="Arial" charset="0"/>
                        <a:ea typeface="ＭＳ Ｐゴシック" pitchFamily="50" charset="-128"/>
                      </a:endParaRPr>
                    </a:p>
                  </a:txBody>
                  <a:tcPr marL="57631" marR="57631" marT="26679" marB="26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l" defTabSz="1398588"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Arial" charset="0"/>
                        <a:ea typeface="ＭＳ Ｐゴシック" pitchFamily="50" charset="-128"/>
                      </a:endParaRPr>
                    </a:p>
                  </a:txBody>
                  <a:tcPr marL="57624" marR="57624" marT="26684" marB="26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val="10001"/>
                  </a:ext>
                </a:extLst>
              </a:tr>
              <a:tr h="437538">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a:t>
                      </a:r>
                    </a:p>
                  </a:txBody>
                  <a:tcPr marL="57624" marR="57624" marT="26693" marB="266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利用者の所在・状況確認</a:t>
                      </a:r>
                      <a:endParaRPr kumimoji="1" lang="en-US" altLang="ja-JP" sz="14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　・日常の利用者の状況チェックをより短時間で実施する</a:t>
                      </a:r>
                    </a:p>
                  </a:txBody>
                  <a:tcPr marL="57626" marR="57626" marT="26685" marB="266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marL="185738" indent="-185738"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185738" marR="0" lvl="0" indent="-185738" algn="l" defTabSz="1404938"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000000"/>
                          </a:solidFill>
                          <a:effectLst/>
                          <a:latin typeface="Arial" charset="0"/>
                          <a:ea typeface="ＭＳ Ｐゴシック" pitchFamily="50" charset="-128"/>
                        </a:rPr>
                        <a:t>（例）利用者の所在や状態、安否状況等を○分で（○名で）確認する</a:t>
                      </a:r>
                    </a:p>
                  </a:txBody>
                  <a:tcPr marL="57626" marR="57626" marT="26676" marB="266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marL="185738" indent="-185738"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185738" marR="0" lvl="0" indent="-185738" algn="l" defTabSz="1404938"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smtClean="0">
                        <a:ln>
                          <a:noFill/>
                        </a:ln>
                        <a:solidFill>
                          <a:srgbClr val="000000"/>
                        </a:solidFill>
                        <a:effectLst/>
                        <a:latin typeface="Arial" charset="0"/>
                        <a:ea typeface="ＭＳ Ｐゴシック" pitchFamily="50" charset="-128"/>
                      </a:endParaRPr>
                    </a:p>
                  </a:txBody>
                  <a:tcPr marL="57631" marR="57631" marT="26679" marB="26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l" defTabSz="1398588"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Arial" charset="0"/>
                        <a:ea typeface="ＭＳ Ｐゴシック" pitchFamily="50" charset="-128"/>
                      </a:endParaRPr>
                    </a:p>
                  </a:txBody>
                  <a:tcPr marL="57624" marR="57624" marT="26684" marB="26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10002"/>
                  </a:ext>
                </a:extLst>
              </a:tr>
              <a:tr h="1129041">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a:t>
                      </a:r>
                    </a:p>
                  </a:txBody>
                  <a:tcPr marL="57624" marR="57624" marT="26693" marB="266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利用者の事前準備</a:t>
                      </a:r>
                      <a:endParaRPr kumimoji="1" lang="en-US" altLang="ja-JP" sz="14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　・着替え、車椅子への移動、早めの食事などを行う。</a:t>
                      </a: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l" defTabSz="1398588" rtl="0" eaLnBrk="1" fontAlgn="base" latinLnBrk="0" hangingPunct="1">
                        <a:lnSpc>
                          <a:spcPct val="100000"/>
                        </a:lnSpc>
                        <a:spcBef>
                          <a:spcPct val="0"/>
                        </a:spcBef>
                        <a:spcAft>
                          <a:spcPct val="0"/>
                        </a:spcAft>
                        <a:buClrTx/>
                        <a:buSzTx/>
                        <a:buFontTx/>
                        <a:buNone/>
                        <a:tabLst/>
                      </a:pP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l" defTabSz="1398588" rtl="0" eaLnBrk="1" fontAlgn="base" latinLnBrk="0" hangingPunct="1">
                        <a:lnSpc>
                          <a:spcPct val="100000"/>
                        </a:lnSpc>
                        <a:spcBef>
                          <a:spcPct val="0"/>
                        </a:spcBef>
                        <a:spcAft>
                          <a:spcPct val="0"/>
                        </a:spcAft>
                        <a:buClrTx/>
                        <a:buSzTx/>
                        <a:buFontTx/>
                        <a:buNone/>
                        <a:tabLst/>
                      </a:pP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l" defTabSz="1398588" rtl="0" eaLnBrk="1" fontAlgn="base" latinLnBrk="0" hangingPunct="1">
                        <a:lnSpc>
                          <a:spcPct val="100000"/>
                        </a:lnSpc>
                        <a:spcBef>
                          <a:spcPct val="0"/>
                        </a:spcBef>
                        <a:spcAft>
                          <a:spcPct val="0"/>
                        </a:spcAft>
                        <a:buClrTx/>
                        <a:buSzTx/>
                        <a:buFontTx/>
                        <a:buNone/>
                        <a:tabLst/>
                      </a:pP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l" defTabSz="1398588"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rgbClr val="000000"/>
                        </a:solidFill>
                        <a:effectLst/>
                        <a:latin typeface="Arial" charset="0"/>
                        <a:ea typeface="ＭＳ Ｐゴシック" pitchFamily="50" charset="-128"/>
                      </a:endParaRPr>
                    </a:p>
                  </a:txBody>
                  <a:tcPr marL="57626" marR="57626" marT="26685" marB="266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marL="185738" indent="-185738"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185738" marR="0" lvl="0" indent="-185738" algn="l" defTabSz="1404938"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000000"/>
                          </a:solidFill>
                          <a:effectLst/>
                          <a:latin typeface="Arial" charset="0"/>
                          <a:ea typeface="ＭＳ Ｐゴシック" pitchFamily="50" charset="-128"/>
                        </a:rPr>
                        <a:t>（例）利用者の着替えを○分で行う</a:t>
                      </a:r>
                      <a:endParaRPr kumimoji="1" lang="en-US" altLang="ja-JP" sz="900" b="0" i="0" u="none" strike="noStrike" cap="none" normalizeH="0" baseline="0" smtClean="0">
                        <a:ln>
                          <a:noFill/>
                        </a:ln>
                        <a:solidFill>
                          <a:srgbClr val="000000"/>
                        </a:solidFill>
                        <a:effectLst/>
                        <a:latin typeface="Arial" charset="0"/>
                        <a:ea typeface="ＭＳ Ｐゴシック" pitchFamily="50" charset="-128"/>
                      </a:endParaRPr>
                    </a:p>
                  </a:txBody>
                  <a:tcPr marL="57626" marR="57626" marT="26676" marB="266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marL="185738" indent="-185738"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185738" marR="0" lvl="0" indent="-185738" algn="l" defTabSz="1404938"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smtClean="0">
                        <a:ln>
                          <a:noFill/>
                        </a:ln>
                        <a:solidFill>
                          <a:srgbClr val="000000"/>
                        </a:solidFill>
                        <a:effectLst/>
                        <a:latin typeface="ＭＳ Ｐゴシック" pitchFamily="50" charset="-128"/>
                        <a:ea typeface="ＭＳ Ｐゴシック" pitchFamily="50" charset="-128"/>
                      </a:endParaRPr>
                    </a:p>
                  </a:txBody>
                  <a:tcPr marL="57624" marR="57624" marT="26684" marB="26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l" defTabSz="1398588"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Arial" charset="0"/>
                        <a:ea typeface="ＭＳ Ｐゴシック" pitchFamily="50" charset="-128"/>
                      </a:endParaRPr>
                    </a:p>
                  </a:txBody>
                  <a:tcPr marL="57624" marR="57624" marT="26684" marB="26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val="10003"/>
                  </a:ext>
                </a:extLst>
              </a:tr>
              <a:tr h="437538">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a:t>
                      </a:r>
                    </a:p>
                  </a:txBody>
                  <a:tcPr marL="57624" marR="57624" marT="26693" marB="266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施設内の移動手段の確認</a:t>
                      </a:r>
                      <a:endParaRPr kumimoji="1" lang="en-US" altLang="ja-JP" sz="14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　・各居室に避難経路を貼る。</a:t>
                      </a:r>
                      <a:endParaRPr kumimoji="1" lang="ja-JP" altLang="en-US" sz="1400" b="0" i="0" u="none" strike="noStrike" cap="none" normalizeH="0" baseline="0" dirty="0" smtClean="0">
                        <a:ln>
                          <a:noFill/>
                        </a:ln>
                        <a:solidFill>
                          <a:srgbClr val="000000"/>
                        </a:solidFill>
                        <a:effectLst/>
                        <a:latin typeface="Arial" charset="0"/>
                        <a:ea typeface="ＭＳ Ｐゴシック" pitchFamily="50" charset="-128"/>
                      </a:endParaRPr>
                    </a:p>
                  </a:txBody>
                  <a:tcPr marL="57626" marR="57626" marT="26685" marB="266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marL="185738" indent="-185738"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185738" marR="0" lvl="0" indent="-185738" algn="l" defTabSz="1404938"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rgbClr val="000000"/>
                          </a:solidFill>
                          <a:effectLst/>
                          <a:latin typeface="Arial" charset="0"/>
                          <a:ea typeface="ＭＳ Ｐゴシック" pitchFamily="50" charset="-128"/>
                        </a:rPr>
                        <a:t>（例）車いすや担架等の資器材を確保する</a:t>
                      </a:r>
                      <a:endParaRPr kumimoji="1" lang="en-US" altLang="ja-JP" sz="900" b="0" i="0" u="none" strike="noStrike" cap="none" normalizeH="0" baseline="0" dirty="0" smtClean="0">
                        <a:ln>
                          <a:noFill/>
                        </a:ln>
                        <a:solidFill>
                          <a:srgbClr val="000000"/>
                        </a:solidFill>
                        <a:effectLst/>
                        <a:latin typeface="Arial" charset="0"/>
                        <a:ea typeface="ＭＳ Ｐゴシック" pitchFamily="50" charset="-128"/>
                      </a:endParaRPr>
                    </a:p>
                    <a:p>
                      <a:pPr marL="185738" marR="0" lvl="0" indent="-185738" algn="l" defTabSz="1404938"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rgbClr val="000000"/>
                          </a:solidFill>
                          <a:effectLst/>
                          <a:latin typeface="Arial" charset="0"/>
                          <a:ea typeface="ＭＳ Ｐゴシック" pitchFamily="50" charset="-128"/>
                        </a:rPr>
                        <a:t>（例）エレベータの状況や機械室を確認する</a:t>
                      </a:r>
                    </a:p>
                  </a:txBody>
                  <a:tcPr marL="57626" marR="57626" marT="26676" marB="266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marL="185738" indent="-185738"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185738" marR="0" lvl="0" indent="-185738" algn="l" defTabSz="1404938"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Arial" charset="0"/>
                        <a:ea typeface="ＭＳ Ｐゴシック" pitchFamily="50" charset="-128"/>
                      </a:endParaRPr>
                    </a:p>
                  </a:txBody>
                  <a:tcPr marL="57624" marR="57624" marT="26684" marB="26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l" defTabSz="1398588"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Arial" charset="0"/>
                        <a:ea typeface="ＭＳ Ｐゴシック" pitchFamily="50" charset="-128"/>
                      </a:endParaRPr>
                    </a:p>
                  </a:txBody>
                  <a:tcPr marL="57624" marR="57624" marT="26684" marB="26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10004"/>
                  </a:ext>
                </a:extLst>
              </a:tr>
              <a:tr h="783289">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a:t>
                      </a:r>
                    </a:p>
                  </a:txBody>
                  <a:tcPr marL="57624" marR="57624" marT="26693" marB="266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施設外の移動手段の確認</a:t>
                      </a:r>
                      <a:endParaRPr kumimoji="1" lang="en-US" altLang="ja-JP" sz="14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　・避難車両の乗車割り当て表を作成する。</a:t>
                      </a: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　・避難者の引き取りチェックリストを作成する。</a:t>
                      </a:r>
                    </a:p>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　・保育園の応援（ボランティア）隊を確保する。</a:t>
                      </a:r>
                    </a:p>
                  </a:txBody>
                  <a:tcPr marL="57626" marR="57626" marT="26685" marB="266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marL="185738" indent="-185738"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185738" marR="0" lvl="0" indent="-185738" algn="l" defTabSz="1404938"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000000"/>
                          </a:solidFill>
                          <a:effectLst/>
                          <a:latin typeface="Arial" charset="0"/>
                          <a:ea typeface="ＭＳ Ｐゴシック" pitchFamily="50" charset="-128"/>
                        </a:rPr>
                        <a:t>（例）避難移動用の自動車を必要台数確保する</a:t>
                      </a:r>
                      <a:endParaRPr kumimoji="1" lang="en-US" altLang="ja-JP" sz="900" b="0" i="0" u="none" strike="noStrike" cap="none" normalizeH="0" baseline="0" smtClean="0">
                        <a:ln>
                          <a:noFill/>
                        </a:ln>
                        <a:solidFill>
                          <a:srgbClr val="000000"/>
                        </a:solidFill>
                        <a:effectLst/>
                        <a:latin typeface="Arial" charset="0"/>
                        <a:ea typeface="ＭＳ Ｐゴシック" pitchFamily="50" charset="-128"/>
                      </a:endParaRPr>
                    </a:p>
                  </a:txBody>
                  <a:tcPr marL="57626" marR="57626" marT="26676" marB="266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marL="185738" indent="-185738"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185738" marR="0" lvl="0" indent="-185738" algn="l" defTabSz="1404938"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Arial" charset="0"/>
                        <a:ea typeface="ＭＳ Ｐゴシック" pitchFamily="50" charset="-128"/>
                      </a:endParaRPr>
                    </a:p>
                  </a:txBody>
                  <a:tcPr marL="57624" marR="57624" marT="26684" marB="26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l" defTabSz="1398588"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Arial" charset="0"/>
                        <a:ea typeface="ＭＳ Ｐゴシック" pitchFamily="50" charset="-128"/>
                      </a:endParaRPr>
                    </a:p>
                  </a:txBody>
                  <a:tcPr marL="57624" marR="57624" marT="26684" marB="26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val="10005"/>
                  </a:ext>
                </a:extLst>
              </a:tr>
              <a:tr h="293492">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a:t>
                      </a:r>
                    </a:p>
                  </a:txBody>
                  <a:tcPr marL="57624" marR="57624" marT="26693" marB="266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l" defTabSz="1398588"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Arial" charset="0"/>
                        <a:ea typeface="ＭＳ Ｐゴシック" pitchFamily="50" charset="-128"/>
                      </a:endParaRPr>
                    </a:p>
                  </a:txBody>
                  <a:tcPr marL="57626" marR="57626" marT="26685" marB="266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marL="185738" indent="-185738"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185738" marR="0" lvl="0" indent="-185738" algn="l" defTabSz="1404938" rtl="0" eaLnBrk="1" fontAlgn="base" latinLnBrk="0" hangingPunct="1">
                        <a:lnSpc>
                          <a:spcPct val="100000"/>
                        </a:lnSpc>
                        <a:spcBef>
                          <a:spcPct val="0"/>
                        </a:spcBef>
                        <a:spcAft>
                          <a:spcPct val="0"/>
                        </a:spcAft>
                        <a:buClrTx/>
                        <a:buSzTx/>
                        <a:buFontTx/>
                        <a:buNone/>
                        <a:tabLst/>
                      </a:pPr>
                      <a:endParaRPr kumimoji="1" lang="en-US" altLang="ja-JP" sz="900" b="0" i="0" u="none" strike="noStrike" cap="none" normalizeH="0" baseline="0" smtClean="0">
                        <a:ln>
                          <a:noFill/>
                        </a:ln>
                        <a:solidFill>
                          <a:srgbClr val="000000"/>
                        </a:solidFill>
                        <a:effectLst/>
                        <a:latin typeface="Arial" charset="0"/>
                        <a:ea typeface="ＭＳ Ｐゴシック" pitchFamily="50" charset="-128"/>
                      </a:endParaRPr>
                    </a:p>
                  </a:txBody>
                  <a:tcPr marL="57626" marR="57626" marT="26676" marB="266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marL="185738" indent="-185738"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185738" marR="0" lvl="0" indent="-185738" algn="l" defTabSz="1404938"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Arial" charset="0"/>
                        <a:ea typeface="ＭＳ Ｐゴシック" pitchFamily="50" charset="-128"/>
                      </a:endParaRPr>
                    </a:p>
                  </a:txBody>
                  <a:tcPr marL="57624" marR="57624" marT="26684" marB="26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l" defTabSz="1398588"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Arial" charset="0"/>
                        <a:ea typeface="ＭＳ Ｐゴシック" pitchFamily="50" charset="-128"/>
                      </a:endParaRPr>
                    </a:p>
                  </a:txBody>
                  <a:tcPr marL="57624" marR="57624" marT="26684" marB="26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10006"/>
                  </a:ext>
                </a:extLst>
              </a:tr>
            </a:tbl>
          </a:graphicData>
        </a:graphic>
      </p:graphicFrame>
      <p:sp>
        <p:nvSpPr>
          <p:cNvPr id="4" name="テキスト ボックス 23"/>
          <p:cNvSpPr txBox="1">
            <a:spLocks noChangeArrowheads="1"/>
          </p:cNvSpPr>
          <p:nvPr/>
        </p:nvSpPr>
        <p:spPr bwMode="auto">
          <a:xfrm>
            <a:off x="1693741" y="1341761"/>
            <a:ext cx="7372225" cy="49658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88553" tIns="44276" rIns="88553" bIns="44276">
            <a:spAutoFit/>
          </a:bodyPr>
          <a:lstStyle>
            <a:lvl1pPr marL="342900" indent="-342900">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marL="216096" indent="-216096" defTabSz="576255" eaLnBrk="0" fontAlgn="base" hangingPunct="0">
              <a:spcBef>
                <a:spcPct val="0"/>
              </a:spcBef>
              <a:spcAft>
                <a:spcPct val="0"/>
              </a:spcAft>
              <a:buFont typeface="Wingdings" panose="05000000000000000000" pitchFamily="2" charset="2"/>
              <a:buChar char="n"/>
            </a:pPr>
            <a:r>
              <a:rPr lang="ja-JP" altLang="en-US" sz="1323" dirty="0">
                <a:solidFill>
                  <a:srgbClr val="FF0000"/>
                </a:solidFill>
              </a:rPr>
              <a:t>日頃から、携行品の保管や避難用</a:t>
            </a:r>
            <a:r>
              <a:rPr lang="ja-JP" altLang="en-US" sz="1323" dirty="0" smtClean="0">
                <a:solidFill>
                  <a:srgbClr val="FF0000"/>
                </a:solidFill>
              </a:rPr>
              <a:t>の資器材の</a:t>
            </a:r>
            <a:r>
              <a:rPr lang="ja-JP" altLang="en-US" sz="1323" dirty="0">
                <a:solidFill>
                  <a:srgbClr val="FF0000"/>
                </a:solidFill>
              </a:rPr>
              <a:t>設置場所等、災害時の避難準備時間の短縮化や対応の効率化に繋がる工夫を考える。</a:t>
            </a:r>
          </a:p>
        </p:txBody>
      </p:sp>
      <p:sp>
        <p:nvSpPr>
          <p:cNvPr id="5" name="テキスト ボックス 10"/>
          <p:cNvSpPr txBox="1">
            <a:spLocks noChangeArrowheads="1"/>
          </p:cNvSpPr>
          <p:nvPr/>
        </p:nvSpPr>
        <p:spPr bwMode="auto">
          <a:xfrm>
            <a:off x="110048" y="867304"/>
            <a:ext cx="8955918" cy="331919"/>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lIns="23717" tIns="44276" rIns="23717" bIns="44276">
            <a:spAutoFit/>
          </a:bodyPr>
          <a:lstStyle>
            <a:lvl1pPr marL="269875" indent="-269875">
              <a:spcBef>
                <a:spcPct val="20000"/>
              </a:spcBef>
              <a:buChar char="•"/>
              <a:defRPr kumimoji="1" sz="4900">
                <a:solidFill>
                  <a:schemeClr val="tx1"/>
                </a:solidFill>
                <a:latin typeface="Arial" charset="0"/>
                <a:ea typeface="ＭＳ Ｐゴシック" pitchFamily="50" charset="-128"/>
              </a:defRPr>
            </a:lvl1pPr>
            <a:lvl2pPr marL="742950" indent="-285750">
              <a:spcBef>
                <a:spcPct val="20000"/>
              </a:spcBef>
              <a:buChar char="–"/>
              <a:defRPr kumimoji="1" sz="4300">
                <a:solidFill>
                  <a:schemeClr val="tx1"/>
                </a:solidFill>
                <a:latin typeface="Arial" charset="0"/>
                <a:ea typeface="ＭＳ Ｐゴシック" pitchFamily="50" charset="-128"/>
              </a:defRPr>
            </a:lvl2pPr>
            <a:lvl3pPr marL="1143000" indent="-228600">
              <a:spcBef>
                <a:spcPct val="20000"/>
              </a:spcBef>
              <a:buChar char="•"/>
              <a:defRPr kumimoji="1" sz="3700">
                <a:solidFill>
                  <a:schemeClr val="tx1"/>
                </a:solidFill>
                <a:latin typeface="Arial" charset="0"/>
                <a:ea typeface="ＭＳ Ｐゴシック" pitchFamily="50" charset="-128"/>
              </a:defRPr>
            </a:lvl3pPr>
            <a:lvl4pPr marL="1600200" indent="-228600">
              <a:spcBef>
                <a:spcPct val="20000"/>
              </a:spcBef>
              <a:buChar char="–"/>
              <a:defRPr kumimoji="1" sz="3100">
                <a:solidFill>
                  <a:schemeClr val="tx1"/>
                </a:solidFill>
                <a:latin typeface="Arial" charset="0"/>
                <a:ea typeface="ＭＳ Ｐゴシック" pitchFamily="50" charset="-128"/>
              </a:defRPr>
            </a:lvl4pPr>
            <a:lvl5pPr marL="2057400" indent="-228600">
              <a:spcBef>
                <a:spcPct val="20000"/>
              </a:spcBef>
              <a:buChar char="»"/>
              <a:defRPr kumimoji="1" sz="31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31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31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31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3100">
                <a:solidFill>
                  <a:schemeClr val="tx1"/>
                </a:solidFill>
                <a:latin typeface="Arial" charset="0"/>
                <a:ea typeface="ＭＳ Ｐゴシック" pitchFamily="50" charset="-128"/>
              </a:defRPr>
            </a:lvl9pPr>
          </a:lstStyle>
          <a:p>
            <a:pPr marL="1123274" indent="-1123274" defTabSz="576255" eaLnBrk="0" fontAlgn="base" hangingPunct="0">
              <a:spcAft>
                <a:spcPct val="0"/>
              </a:spcAft>
              <a:buNone/>
              <a:defRPr/>
            </a:pPr>
            <a:r>
              <a:rPr lang="en-US" altLang="ja-JP" sz="1576" dirty="0">
                <a:solidFill>
                  <a:srgbClr val="000000"/>
                </a:solidFill>
                <a:latin typeface="ＭＳ Ｐゴシック"/>
                <a:ea typeface="ＭＳ Ｐゴシック"/>
              </a:rPr>
              <a:t>【</a:t>
            </a:r>
            <a:r>
              <a:rPr lang="ja-JP" altLang="en-US" sz="1576" dirty="0">
                <a:solidFill>
                  <a:srgbClr val="000000"/>
                </a:solidFill>
                <a:latin typeface="ＭＳ Ｐゴシック"/>
                <a:ea typeface="ＭＳ Ｐゴシック"/>
              </a:rPr>
              <a:t>訓練内容</a:t>
            </a:r>
            <a:r>
              <a:rPr lang="en-US" altLang="ja-JP" sz="1576" dirty="0">
                <a:solidFill>
                  <a:srgbClr val="000000"/>
                </a:solidFill>
                <a:latin typeface="ＭＳ Ｐゴシック"/>
                <a:ea typeface="ＭＳ Ｐゴシック"/>
              </a:rPr>
              <a:t>】</a:t>
            </a:r>
            <a:r>
              <a:rPr lang="ja-JP" altLang="en-US" sz="1576" dirty="0">
                <a:solidFill>
                  <a:srgbClr val="000000"/>
                </a:solidFill>
                <a:latin typeface="ＭＳ Ｐゴシック"/>
                <a:ea typeface="ＭＳ Ｐゴシック"/>
              </a:rPr>
              <a:t>：移動手段の確実な準備・確保と、移動開始までを短縮化するための段取りの確認</a:t>
            </a:r>
            <a:endParaRPr lang="en-US" altLang="ja-JP" sz="1576" dirty="0">
              <a:solidFill>
                <a:srgbClr val="000000"/>
              </a:solidFill>
              <a:latin typeface="ＭＳ Ｐゴシック"/>
              <a:ea typeface="ＭＳ Ｐゴシック"/>
            </a:endParaRPr>
          </a:p>
        </p:txBody>
      </p:sp>
      <p:sp>
        <p:nvSpPr>
          <p:cNvPr id="6" name="角丸四角形 25"/>
          <p:cNvSpPr>
            <a:spLocks noChangeArrowheads="1"/>
          </p:cNvSpPr>
          <p:nvPr/>
        </p:nvSpPr>
        <p:spPr bwMode="auto">
          <a:xfrm>
            <a:off x="110048" y="1345579"/>
            <a:ext cx="1557682" cy="362526"/>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lIns="84341" tIns="42171" rIns="84341" bIns="42171" anchor="ctr">
            <a:spAutoFit/>
          </a:bodyPr>
          <a:lstStyle>
            <a:lvl1pPr>
              <a:spcBef>
                <a:spcPct val="20000"/>
              </a:spcBef>
              <a:buChar char="•"/>
              <a:defRPr kumimoji="1" sz="4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2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000">
                <a:solidFill>
                  <a:schemeClr val="tx1"/>
                </a:solidFill>
                <a:latin typeface="Arial" panose="020B0604020202020204" pitchFamily="34" charset="0"/>
                <a:ea typeface="ＭＳ Ｐゴシック" panose="020B0600070205080204" pitchFamily="50" charset="-128"/>
              </a:defRPr>
            </a:lvl9pPr>
          </a:lstStyle>
          <a:p>
            <a:pPr algn="ctr" defTabSz="576255" eaLnBrk="0" fontAlgn="base" hangingPunct="0">
              <a:spcBef>
                <a:spcPct val="0"/>
              </a:spcBef>
              <a:spcAft>
                <a:spcPct val="0"/>
              </a:spcAft>
              <a:buNone/>
            </a:pPr>
            <a:r>
              <a:rPr lang="ja-JP" altLang="en-US" sz="1576">
                <a:solidFill>
                  <a:srgbClr val="FFFFFF"/>
                </a:solidFill>
                <a:latin typeface="ＭＳ Ｐゴシック" panose="020B0600070205080204" pitchFamily="50" charset="-128"/>
              </a:rPr>
              <a:t>訓練のポイント</a:t>
            </a:r>
          </a:p>
        </p:txBody>
      </p:sp>
      <p:sp>
        <p:nvSpPr>
          <p:cNvPr id="7" name="角丸四角形 7"/>
          <p:cNvSpPr>
            <a:spLocks noChangeArrowheads="1"/>
          </p:cNvSpPr>
          <p:nvPr/>
        </p:nvSpPr>
        <p:spPr bwMode="auto">
          <a:xfrm>
            <a:off x="110048" y="5971864"/>
            <a:ext cx="8573751" cy="580752"/>
          </a:xfrm>
          <a:prstGeom prst="roundRect">
            <a:avLst>
              <a:gd name="adj" fmla="val 16667"/>
            </a:avLst>
          </a:prstGeom>
          <a:solidFill>
            <a:schemeClr val="bg1"/>
          </a:solidFill>
          <a:ln w="9525">
            <a:solidFill>
              <a:schemeClr val="tx1"/>
            </a:solidFill>
            <a:round/>
            <a:headEnd/>
            <a:tailEnd/>
          </a:ln>
        </p:spPr>
        <p:txBody>
          <a:bodyPr lIns="78127" tIns="39064" rIns="78127" bIns="39064" anchor="ctr">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defTabSz="576255" eaLnBrk="0" fontAlgn="base" hangingPunct="0">
              <a:spcBef>
                <a:spcPct val="0"/>
              </a:spcBef>
              <a:spcAft>
                <a:spcPct val="0"/>
              </a:spcAft>
            </a:pPr>
            <a:r>
              <a:rPr lang="en-US" altLang="ja-JP" sz="1449">
                <a:solidFill>
                  <a:srgbClr val="000000"/>
                </a:solidFill>
              </a:rPr>
              <a:t>【</a:t>
            </a:r>
            <a:r>
              <a:rPr lang="ja-JP" altLang="en-US" sz="1449">
                <a:solidFill>
                  <a:srgbClr val="000000"/>
                </a:solidFill>
              </a:rPr>
              <a:t>訓練時における課題や気づき</a:t>
            </a:r>
            <a:r>
              <a:rPr lang="en-US" altLang="ja-JP" sz="1449">
                <a:solidFill>
                  <a:srgbClr val="000000"/>
                </a:solidFill>
              </a:rPr>
              <a:t>】</a:t>
            </a:r>
          </a:p>
          <a:p>
            <a:pPr defTabSz="576255" eaLnBrk="0" fontAlgn="base" hangingPunct="0">
              <a:spcBef>
                <a:spcPct val="0"/>
              </a:spcBef>
              <a:spcAft>
                <a:spcPct val="0"/>
              </a:spcAft>
            </a:pPr>
            <a:endParaRPr lang="ja-JP" altLang="en-US" sz="1449">
              <a:solidFill>
                <a:srgbClr val="000000"/>
              </a:solidFill>
            </a:endParaRPr>
          </a:p>
        </p:txBody>
      </p:sp>
      <p:pic>
        <p:nvPicPr>
          <p:cNvPr id="8" name="図 2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8739" y="3725130"/>
            <a:ext cx="718314" cy="64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81523" y="3742138"/>
            <a:ext cx="821360" cy="63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2152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2738" y="4992685"/>
            <a:ext cx="1316576" cy="56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2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1112" y="3725130"/>
            <a:ext cx="806353" cy="64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p:cNvSpPr txBox="1"/>
          <p:nvPr/>
        </p:nvSpPr>
        <p:spPr>
          <a:xfrm>
            <a:off x="-59964" y="-41718"/>
            <a:ext cx="1107996" cy="369332"/>
          </a:xfrm>
          <a:prstGeom prst="rect">
            <a:avLst/>
          </a:prstGeom>
          <a:noFill/>
        </p:spPr>
        <p:txBody>
          <a:bodyPr wrap="none" rtlCol="0">
            <a:spAutoFit/>
          </a:bodyPr>
          <a:lstStyle/>
          <a:p>
            <a:r>
              <a:rPr kumimoji="1" lang="en-US" altLang="ja-JP" dirty="0" smtClean="0"/>
              <a:t>【</a:t>
            </a:r>
            <a:r>
              <a:rPr kumimoji="1" lang="ja-JP" altLang="en-US" dirty="0" smtClean="0"/>
              <a:t>選択編</a:t>
            </a:r>
            <a:r>
              <a:rPr kumimoji="1" lang="en-US" altLang="ja-JP" dirty="0" smtClean="0"/>
              <a:t>】</a:t>
            </a:r>
            <a:endParaRPr kumimoji="1" lang="ja-JP" altLang="en-US" dirty="0"/>
          </a:p>
        </p:txBody>
      </p:sp>
    </p:spTree>
    <p:extLst>
      <p:ext uri="{BB962C8B-B14F-4D97-AF65-F5344CB8AC3E}">
        <p14:creationId xmlns:p14="http://schemas.microsoft.com/office/powerpoint/2010/main" val="3148482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4189" y="981808"/>
            <a:ext cx="8398119" cy="3892091"/>
          </a:xfrm>
          <a:prstGeom prst="rect">
            <a:avLst/>
          </a:prstGeom>
          <a:noFill/>
          <a:ln>
            <a:solidFill>
              <a:schemeClr val="tx1"/>
            </a:solidFill>
          </a:ln>
        </p:spPr>
        <p:txBody>
          <a:bodyPr>
            <a:spAutoFit/>
          </a:bodyPr>
          <a:lstStyle/>
          <a:p>
            <a:pPr>
              <a:spcBef>
                <a:spcPts val="376"/>
              </a:spcBef>
              <a:defRPr/>
            </a:pPr>
            <a:r>
              <a:rPr lang="en-US" altLang="ja-JP" sz="1752" dirty="0"/>
              <a:t>【</a:t>
            </a:r>
            <a:r>
              <a:rPr lang="ja-JP" altLang="en-US" sz="1752" dirty="0"/>
              <a:t>ヒント集</a:t>
            </a:r>
            <a:r>
              <a:rPr lang="en-US" altLang="ja-JP" sz="1752" dirty="0"/>
              <a:t>】</a:t>
            </a:r>
          </a:p>
          <a:p>
            <a:pPr marL="282118" indent="-282118">
              <a:spcBef>
                <a:spcPts val="376"/>
              </a:spcBef>
              <a:defRPr/>
            </a:pPr>
            <a:r>
              <a:rPr lang="ja-JP" altLang="en-US" sz="1752" dirty="0"/>
              <a:t>　・各部屋に車椅子や懐中電灯を配置する。</a:t>
            </a:r>
          </a:p>
          <a:p>
            <a:pPr marL="282118" indent="-282118">
              <a:spcBef>
                <a:spcPts val="376"/>
              </a:spcBef>
              <a:defRPr/>
            </a:pPr>
            <a:r>
              <a:rPr lang="ja-JP" altLang="en-US" sz="1752" dirty="0"/>
              <a:t>　・車椅子などの場所をわかりやすい所に置き、</a:t>
            </a:r>
            <a:r>
              <a:rPr lang="ja-JP" altLang="en-US" sz="1752" dirty="0" smtClean="0"/>
              <a:t>避難にかかる時間の短縮を</a:t>
            </a:r>
            <a:r>
              <a:rPr lang="ja-JP" altLang="en-US" sz="1752" dirty="0"/>
              <a:t>図る。</a:t>
            </a:r>
          </a:p>
          <a:p>
            <a:pPr marL="282118" indent="-282118">
              <a:spcBef>
                <a:spcPts val="376"/>
              </a:spcBef>
              <a:defRPr/>
            </a:pPr>
            <a:r>
              <a:rPr lang="ja-JP" altLang="en-US" sz="1752" dirty="0"/>
              <a:t>　・各居室に避難経路を貼る。</a:t>
            </a:r>
            <a:endParaRPr lang="en-US" altLang="ja-JP" sz="1752" dirty="0"/>
          </a:p>
          <a:p>
            <a:pPr marL="282118" indent="-282118">
              <a:spcBef>
                <a:spcPts val="376"/>
              </a:spcBef>
              <a:defRPr/>
            </a:pPr>
            <a:r>
              <a:rPr lang="ja-JP" altLang="en-US" sz="1752" dirty="0"/>
              <a:t>　・玄関に全入居者の提供薬剤や携行品のリュック等を設置する。</a:t>
            </a:r>
          </a:p>
          <a:p>
            <a:pPr marL="282118" indent="-282118">
              <a:spcBef>
                <a:spcPts val="376"/>
              </a:spcBef>
              <a:defRPr/>
            </a:pPr>
            <a:r>
              <a:rPr lang="ja-JP" altLang="en-US" sz="1752" dirty="0"/>
              <a:t>　・移動用の車（園バス）を常に置いている。</a:t>
            </a:r>
          </a:p>
          <a:p>
            <a:pPr marL="282118" indent="-282118">
              <a:spcBef>
                <a:spcPts val="376"/>
              </a:spcBef>
              <a:defRPr/>
            </a:pPr>
            <a:r>
              <a:rPr lang="ja-JP" altLang="en-US" sz="1752" dirty="0"/>
              <a:t>　・公用車をあえて車庫にしまわず玄関先に駐車する。</a:t>
            </a:r>
            <a:endParaRPr lang="en-US" altLang="ja-JP" sz="1752" dirty="0"/>
          </a:p>
          <a:p>
            <a:pPr marL="282118" indent="-282118">
              <a:spcBef>
                <a:spcPts val="376"/>
              </a:spcBef>
              <a:defRPr/>
            </a:pPr>
            <a:r>
              <a:rPr lang="ja-JP" altLang="en-US" sz="1752" dirty="0"/>
              <a:t>　・避難車両の乗り込み用の乗車割り当て表を作成する。（事例紹介参照）</a:t>
            </a:r>
            <a:endParaRPr lang="en-US" altLang="ja-JP" sz="1752" dirty="0"/>
          </a:p>
          <a:p>
            <a:pPr marL="282118" indent="-282118">
              <a:spcBef>
                <a:spcPts val="376"/>
              </a:spcBef>
              <a:defRPr/>
            </a:pPr>
            <a:r>
              <a:rPr lang="ja-JP" altLang="en-US" sz="1752" dirty="0"/>
              <a:t>　・ガソリンが半分になったら給油する。</a:t>
            </a:r>
          </a:p>
          <a:p>
            <a:pPr marL="282118" indent="-282118">
              <a:spcBef>
                <a:spcPts val="376"/>
              </a:spcBef>
              <a:defRPr/>
            </a:pPr>
            <a:r>
              <a:rPr lang="ja-JP" altLang="en-US" sz="1752" dirty="0"/>
              <a:t>　・出口に近い場所で作業するようにする。</a:t>
            </a:r>
          </a:p>
          <a:p>
            <a:pPr marL="282118" indent="-282118">
              <a:spcBef>
                <a:spcPts val="376"/>
              </a:spcBef>
              <a:defRPr/>
            </a:pPr>
            <a:r>
              <a:rPr lang="ja-JP" altLang="en-US" sz="1752" dirty="0"/>
              <a:t>　・避難者の引き取りチェックリストを作成する。</a:t>
            </a:r>
            <a:endParaRPr lang="en-US" altLang="ja-JP" sz="1752" dirty="0"/>
          </a:p>
          <a:p>
            <a:pPr marL="282118" indent="-282118">
              <a:spcBef>
                <a:spcPts val="376"/>
              </a:spcBef>
              <a:defRPr/>
            </a:pPr>
            <a:r>
              <a:rPr lang="ja-JP" altLang="en-US" sz="1752" dirty="0"/>
              <a:t>　・保育園の応援（ボランティア）隊を確保する。</a:t>
            </a:r>
            <a:endParaRPr lang="en-US" altLang="ja-JP" sz="1752" dirty="0"/>
          </a:p>
        </p:txBody>
      </p:sp>
      <p:graphicFrame>
        <p:nvGraphicFramePr>
          <p:cNvPr id="3" name="表 2"/>
          <p:cNvGraphicFramePr>
            <a:graphicFrameLocks noGrp="1"/>
          </p:cNvGraphicFramePr>
          <p:nvPr/>
        </p:nvGraphicFramePr>
        <p:xfrm>
          <a:off x="394189" y="5004289"/>
          <a:ext cx="8398119" cy="1233854"/>
        </p:xfrm>
        <a:graphic>
          <a:graphicData uri="http://schemas.openxmlformats.org/drawingml/2006/table">
            <a:tbl>
              <a:tblPr firstRow="1" bandRow="1">
                <a:tableStyleId>{21E4AEA4-8DFA-4A89-87EB-49C32662AFE0}</a:tableStyleId>
              </a:tblPr>
              <a:tblGrid>
                <a:gridCol w="8398119">
                  <a:extLst>
                    <a:ext uri="{9D8B030D-6E8A-4147-A177-3AD203B41FA5}">
                      <a16:colId xmlns:a16="http://schemas.microsoft.com/office/drawing/2014/main" val="20000"/>
                    </a:ext>
                  </a:extLst>
                </a:gridCol>
              </a:tblGrid>
              <a:tr h="2736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500" b="0" kern="1200" dirty="0" smtClean="0">
                          <a:solidFill>
                            <a:schemeClr val="lt1"/>
                          </a:solidFill>
                          <a:latin typeface="HGS創英角ｺﾞｼｯｸUB" panose="020B0900000000000000" pitchFamily="50" charset="-128"/>
                          <a:ea typeface="HGS創英角ｺﾞｼｯｸUB" panose="020B0900000000000000" pitchFamily="50" charset="-128"/>
                          <a:cs typeface="+mn-cs"/>
                        </a:rPr>
                        <a:t>事例：施設利用者の乗車区分の整理による円滑かつ迅速な搬送</a:t>
                      </a:r>
                    </a:p>
                  </a:txBody>
                  <a:tcPr marL="22530" marR="22530" marT="22389" marB="22389">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960214">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500" kern="1200" dirty="0" smtClean="0">
                          <a:solidFill>
                            <a:schemeClr val="tx1"/>
                          </a:solidFill>
                          <a:latin typeface="HGPｺﾞｼｯｸM" panose="020B0600000000000000" pitchFamily="50" charset="-128"/>
                          <a:ea typeface="HGPｺﾞｼｯｸM" panose="020B0600000000000000" pitchFamily="50" charset="-128"/>
                          <a:cs typeface="+mn-cs"/>
                        </a:rPr>
                        <a:t>　特別養護老人ホーム</a:t>
                      </a:r>
                      <a:r>
                        <a:rPr kumimoji="1" lang="en-US" altLang="ja-JP" sz="1500" kern="1200" dirty="0" smtClean="0">
                          <a:solidFill>
                            <a:schemeClr val="tx1"/>
                          </a:solidFill>
                          <a:latin typeface="HGPｺﾞｼｯｸM" panose="020B0600000000000000" pitchFamily="50" charset="-128"/>
                          <a:ea typeface="HGPｺﾞｼｯｸM" panose="020B0600000000000000" pitchFamily="50" charset="-128"/>
                          <a:cs typeface="+mn-cs"/>
                        </a:rPr>
                        <a:t>E</a:t>
                      </a:r>
                      <a:r>
                        <a:rPr kumimoji="1" lang="ja-JP" altLang="en-US" sz="1500" kern="1200" dirty="0" smtClean="0">
                          <a:solidFill>
                            <a:schemeClr val="tx1"/>
                          </a:solidFill>
                          <a:latin typeface="HGPｺﾞｼｯｸM" panose="020B0600000000000000" pitchFamily="50" charset="-128"/>
                          <a:ea typeface="HGPｺﾞｼｯｸM" panose="020B0600000000000000" pitchFamily="50" charset="-128"/>
                          <a:cs typeface="+mn-cs"/>
                        </a:rPr>
                        <a:t>では、施設利用者を避難場所まで車両で移送する際に</a:t>
                      </a:r>
                      <a:r>
                        <a:rPr kumimoji="1" lang="ja-JP" altLang="en-US" sz="1500" kern="1200" dirty="0" smtClean="0">
                          <a:solidFill>
                            <a:srgbClr val="FF0000"/>
                          </a:solidFill>
                          <a:latin typeface="HGPｺﾞｼｯｸM" panose="020B0600000000000000" pitchFamily="50" charset="-128"/>
                          <a:ea typeface="HGPｺﾞｼｯｸM" panose="020B0600000000000000" pitchFamily="50" charset="-128"/>
                          <a:cs typeface="+mn-cs"/>
                        </a:rPr>
                        <a:t>「対応別避難誘導方法一覧表（様式</a:t>
                      </a:r>
                      <a:r>
                        <a:rPr kumimoji="1" lang="en-US" altLang="ja-JP" sz="1500" kern="1200" dirty="0" smtClean="0">
                          <a:solidFill>
                            <a:srgbClr val="FF0000"/>
                          </a:solidFill>
                          <a:latin typeface="HGPｺﾞｼｯｸM" panose="020B0600000000000000" pitchFamily="50" charset="-128"/>
                          <a:ea typeface="HGPｺﾞｼｯｸM" panose="020B0600000000000000" pitchFamily="50" charset="-128"/>
                          <a:cs typeface="+mn-cs"/>
                        </a:rPr>
                        <a:t>11</a:t>
                      </a:r>
                      <a:r>
                        <a:rPr kumimoji="1" lang="ja-JP" altLang="en-US" sz="1500" kern="1200" dirty="0" smtClean="0">
                          <a:solidFill>
                            <a:srgbClr val="FF0000"/>
                          </a:solidFill>
                          <a:latin typeface="HGPｺﾞｼｯｸM" panose="020B0600000000000000" pitchFamily="50" charset="-128"/>
                          <a:ea typeface="HGPｺﾞｼｯｸM" panose="020B0600000000000000" pitchFamily="50" charset="-128"/>
                          <a:cs typeface="+mn-cs"/>
                        </a:rPr>
                        <a:t>）」</a:t>
                      </a:r>
                      <a:r>
                        <a:rPr kumimoji="1" lang="ja-JP" altLang="en-US" sz="1500" kern="1200" dirty="0" smtClean="0">
                          <a:solidFill>
                            <a:schemeClr val="tx1"/>
                          </a:solidFill>
                          <a:latin typeface="HGPｺﾞｼｯｸM" panose="020B0600000000000000" pitchFamily="50" charset="-128"/>
                          <a:ea typeface="HGPｺﾞｼｯｸM" panose="020B0600000000000000" pitchFamily="50" charset="-128"/>
                          <a:cs typeface="+mn-cs"/>
                        </a:rPr>
                        <a:t>を作成しています。　避難誘導時には、この一覧表にもとづき、施設利用者を「歩行可能」「座位可能」「座位不可」「帰宅」「入院」に区分し、人数を整理したうえで避難誘導要員と搬送車両の割り当てを行い、避難訓練を実施しています。</a:t>
                      </a:r>
                    </a:p>
                  </a:txBody>
                  <a:tcPr marL="22530" marR="22529" marT="22389" marB="22389">
                    <a:lnT w="952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
        <p:nvSpPr>
          <p:cNvPr id="4" name="テキスト ボックス 2"/>
          <p:cNvSpPr txBox="1">
            <a:spLocks noChangeArrowheads="1"/>
          </p:cNvSpPr>
          <p:nvPr/>
        </p:nvSpPr>
        <p:spPr bwMode="auto">
          <a:xfrm>
            <a:off x="0" y="317656"/>
            <a:ext cx="9135996" cy="506454"/>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8553" tIns="44276" rIns="88553" bIns="44276">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defTabSz="576255" eaLnBrk="0" fontAlgn="base" hangingPunct="0">
              <a:spcBef>
                <a:spcPct val="0"/>
              </a:spcBef>
              <a:spcAft>
                <a:spcPct val="0"/>
              </a:spcAft>
            </a:pPr>
            <a:r>
              <a:rPr lang="ja-JP" altLang="en-US" sz="2710" dirty="0" smtClean="0">
                <a:solidFill>
                  <a:srgbClr val="FFFFFF"/>
                </a:solidFill>
              </a:rPr>
              <a:t>チェックリスト④</a:t>
            </a:r>
            <a:r>
              <a:rPr lang="ja-JP" altLang="en-US" sz="2710" dirty="0">
                <a:solidFill>
                  <a:srgbClr val="FFFFFF"/>
                </a:solidFill>
              </a:rPr>
              <a:t>　避難準備　</a:t>
            </a:r>
            <a:r>
              <a:rPr lang="en-US" altLang="ja-JP" sz="2710" dirty="0">
                <a:solidFill>
                  <a:srgbClr val="FFFFFF"/>
                </a:solidFill>
              </a:rPr>
              <a:t>【</a:t>
            </a:r>
            <a:r>
              <a:rPr lang="ja-JP" altLang="en-US" sz="2710" dirty="0">
                <a:solidFill>
                  <a:srgbClr val="FFFFFF"/>
                </a:solidFill>
              </a:rPr>
              <a:t>移動に向けた事前準備</a:t>
            </a:r>
            <a:r>
              <a:rPr lang="en-US" altLang="ja-JP" sz="2710" dirty="0">
                <a:solidFill>
                  <a:srgbClr val="FFFFFF"/>
                </a:solidFill>
              </a:rPr>
              <a:t>】</a:t>
            </a:r>
            <a:endParaRPr lang="ja-JP" altLang="en-US" sz="2710" dirty="0">
              <a:solidFill>
                <a:srgbClr val="FFFFFF"/>
              </a:solidFill>
            </a:endParaRPr>
          </a:p>
        </p:txBody>
      </p:sp>
      <p:sp>
        <p:nvSpPr>
          <p:cNvPr id="5" name="テキスト ボックス 4"/>
          <p:cNvSpPr txBox="1"/>
          <p:nvPr/>
        </p:nvSpPr>
        <p:spPr>
          <a:xfrm>
            <a:off x="-59964" y="-34939"/>
            <a:ext cx="1107996" cy="369332"/>
          </a:xfrm>
          <a:prstGeom prst="rect">
            <a:avLst/>
          </a:prstGeom>
          <a:noFill/>
        </p:spPr>
        <p:txBody>
          <a:bodyPr wrap="none" rtlCol="0">
            <a:spAutoFit/>
          </a:bodyPr>
          <a:lstStyle/>
          <a:p>
            <a:r>
              <a:rPr kumimoji="1" lang="en-US" altLang="ja-JP" dirty="0" smtClean="0"/>
              <a:t>【</a:t>
            </a:r>
            <a:r>
              <a:rPr kumimoji="1" lang="ja-JP" altLang="en-US" dirty="0" smtClean="0"/>
              <a:t>選択編</a:t>
            </a:r>
            <a:r>
              <a:rPr kumimoji="1" lang="en-US" altLang="ja-JP" dirty="0" smtClean="0"/>
              <a:t>】</a:t>
            </a:r>
            <a:endParaRPr kumimoji="1" lang="ja-JP" altLang="en-US" dirty="0"/>
          </a:p>
        </p:txBody>
      </p:sp>
    </p:spTree>
    <p:extLst>
      <p:ext uri="{BB962C8B-B14F-4D97-AF65-F5344CB8AC3E}">
        <p14:creationId xmlns:p14="http://schemas.microsoft.com/office/powerpoint/2010/main" val="4018897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2"/>
          <p:cNvSpPr txBox="1">
            <a:spLocks noChangeArrowheads="1"/>
          </p:cNvSpPr>
          <p:nvPr/>
        </p:nvSpPr>
        <p:spPr bwMode="auto">
          <a:xfrm>
            <a:off x="0" y="288702"/>
            <a:ext cx="9135996" cy="506454"/>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8553" tIns="44276" rIns="88553" bIns="44276">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defTabSz="576255" eaLnBrk="0" fontAlgn="base" hangingPunct="0">
              <a:spcBef>
                <a:spcPct val="0"/>
              </a:spcBef>
              <a:spcAft>
                <a:spcPct val="0"/>
              </a:spcAft>
            </a:pPr>
            <a:r>
              <a:rPr lang="ja-JP" altLang="en-US" sz="2710" dirty="0" smtClean="0">
                <a:solidFill>
                  <a:srgbClr val="FFFFFF"/>
                </a:solidFill>
              </a:rPr>
              <a:t>チェックリスト⑤</a:t>
            </a:r>
            <a:r>
              <a:rPr lang="ja-JP" altLang="en-US" sz="2710" dirty="0">
                <a:solidFill>
                  <a:srgbClr val="FFFFFF"/>
                </a:solidFill>
              </a:rPr>
              <a:t>　非常体制</a:t>
            </a:r>
            <a:r>
              <a:rPr lang="en-US" altLang="ja-JP" sz="2710" dirty="0">
                <a:solidFill>
                  <a:srgbClr val="FFFFFF"/>
                </a:solidFill>
              </a:rPr>
              <a:t>【</a:t>
            </a:r>
            <a:r>
              <a:rPr lang="ja-JP" altLang="en-US" sz="2710" dirty="0">
                <a:solidFill>
                  <a:srgbClr val="FFFFFF"/>
                </a:solidFill>
              </a:rPr>
              <a:t>施設内の避難誘導</a:t>
            </a:r>
            <a:r>
              <a:rPr lang="en-US" altLang="ja-JP" sz="2710" dirty="0">
                <a:solidFill>
                  <a:srgbClr val="FFFFFF"/>
                </a:solidFill>
              </a:rPr>
              <a:t>】</a:t>
            </a:r>
            <a:endParaRPr lang="ja-JP" altLang="en-US" sz="2710" dirty="0">
              <a:solidFill>
                <a:srgbClr val="FFFFFF"/>
              </a:solidFill>
            </a:endParaRPr>
          </a:p>
        </p:txBody>
      </p:sp>
      <p:graphicFrame>
        <p:nvGraphicFramePr>
          <p:cNvPr id="3" name="表 2"/>
          <p:cNvGraphicFramePr>
            <a:graphicFrameLocks noGrp="1"/>
          </p:cNvGraphicFramePr>
          <p:nvPr>
            <p:extLst>
              <p:ext uri="{D42A27DB-BD31-4B8C-83A1-F6EECF244321}">
                <p14:modId xmlns:p14="http://schemas.microsoft.com/office/powerpoint/2010/main" val="3085454196"/>
              </p:ext>
            </p:extLst>
          </p:nvPr>
        </p:nvGraphicFramePr>
        <p:xfrm>
          <a:off x="66029" y="2502671"/>
          <a:ext cx="8979928" cy="3037483"/>
        </p:xfrm>
        <a:graphic>
          <a:graphicData uri="http://schemas.openxmlformats.org/drawingml/2006/table">
            <a:tbl>
              <a:tblPr firstRow="1" bandRow="1">
                <a:tableStyleId>{21E4AEA4-8DFA-4A89-87EB-49C32662AFE0}</a:tableStyleId>
              </a:tblPr>
              <a:tblGrid>
                <a:gridCol w="776658">
                  <a:extLst>
                    <a:ext uri="{9D8B030D-6E8A-4147-A177-3AD203B41FA5}">
                      <a16:colId xmlns:a16="http://schemas.microsoft.com/office/drawing/2014/main" val="20000"/>
                    </a:ext>
                  </a:extLst>
                </a:gridCol>
                <a:gridCol w="4447878">
                  <a:extLst>
                    <a:ext uri="{9D8B030D-6E8A-4147-A177-3AD203B41FA5}">
                      <a16:colId xmlns:a16="http://schemas.microsoft.com/office/drawing/2014/main" val="20001"/>
                    </a:ext>
                  </a:extLst>
                </a:gridCol>
                <a:gridCol w="2503595">
                  <a:extLst>
                    <a:ext uri="{9D8B030D-6E8A-4147-A177-3AD203B41FA5}">
                      <a16:colId xmlns:a16="http://schemas.microsoft.com/office/drawing/2014/main" val="20002"/>
                    </a:ext>
                  </a:extLst>
                </a:gridCol>
                <a:gridCol w="808025">
                  <a:extLst>
                    <a:ext uri="{9D8B030D-6E8A-4147-A177-3AD203B41FA5}">
                      <a16:colId xmlns:a16="http://schemas.microsoft.com/office/drawing/2014/main" val="20003"/>
                    </a:ext>
                  </a:extLst>
                </a:gridCol>
                <a:gridCol w="443772">
                  <a:extLst>
                    <a:ext uri="{9D8B030D-6E8A-4147-A177-3AD203B41FA5}">
                      <a16:colId xmlns:a16="http://schemas.microsoft.com/office/drawing/2014/main" val="20004"/>
                    </a:ext>
                  </a:extLst>
                </a:gridCol>
              </a:tblGrid>
              <a:tr h="514439">
                <a:tc>
                  <a:txBody>
                    <a:bodyPr/>
                    <a:lstStyle/>
                    <a:p>
                      <a:pPr algn="ctr"/>
                      <a:r>
                        <a:rPr kumimoji="1" lang="ja-JP" altLang="en-US" sz="1500" dirty="0" smtClean="0"/>
                        <a:t>実施の有無</a:t>
                      </a:r>
                      <a:endParaRPr kumimoji="1" lang="ja-JP" altLang="en-US" sz="1500" dirty="0"/>
                    </a:p>
                  </a:txBody>
                  <a:tcPr marL="57626" marR="57626" marT="26693" marB="26693" anchor="ctr"/>
                </a:tc>
                <a:tc>
                  <a:txBody>
                    <a:bodyPr/>
                    <a:lstStyle/>
                    <a:p>
                      <a:pPr algn="ctr"/>
                      <a:r>
                        <a:rPr kumimoji="1" lang="ja-JP" altLang="en-US" sz="1500" dirty="0" smtClean="0"/>
                        <a:t>訓練項目</a:t>
                      </a:r>
                      <a:endParaRPr kumimoji="1" lang="ja-JP" altLang="en-US" sz="1500" dirty="0"/>
                    </a:p>
                  </a:txBody>
                  <a:tcPr marL="57626" marR="57626" marT="26693" marB="26693" anchor="ctr"/>
                </a:tc>
                <a:tc>
                  <a:txBody>
                    <a:bodyPr/>
                    <a:lstStyle/>
                    <a:p>
                      <a:pPr algn="ctr"/>
                      <a:r>
                        <a:rPr kumimoji="1" lang="ja-JP" altLang="en-US" sz="1500" dirty="0" smtClean="0"/>
                        <a:t>訓練目標</a:t>
                      </a:r>
                      <a:endParaRPr kumimoji="1" lang="en-US" altLang="ja-JP" sz="1500" dirty="0" smtClean="0"/>
                    </a:p>
                    <a:p>
                      <a:pPr algn="ctr"/>
                      <a:r>
                        <a:rPr kumimoji="1" lang="ja-JP" altLang="en-US" sz="900" dirty="0" smtClean="0"/>
                        <a:t>記載例を参考に、各施設で設定して下さい</a:t>
                      </a:r>
                      <a:endParaRPr kumimoji="1" lang="ja-JP" altLang="en-US" sz="900" dirty="0"/>
                    </a:p>
                  </a:txBody>
                  <a:tcPr marL="57626" marR="57626" marT="26693" marB="26693" anchor="ctr"/>
                </a:tc>
                <a:tc>
                  <a:txBody>
                    <a:bodyPr/>
                    <a:lstStyle/>
                    <a:p>
                      <a:pPr algn="ctr"/>
                      <a:r>
                        <a:rPr kumimoji="1" lang="ja-JP" altLang="en-US" sz="1500" dirty="0" smtClean="0"/>
                        <a:t>担当者</a:t>
                      </a:r>
                      <a:endParaRPr kumimoji="1" lang="ja-JP" altLang="en-US" sz="1500" dirty="0"/>
                    </a:p>
                  </a:txBody>
                  <a:tcPr marL="57626" marR="57626" marT="26693" marB="26693" anchor="ctr"/>
                </a:tc>
                <a:tc>
                  <a:txBody>
                    <a:bodyPr/>
                    <a:lstStyle/>
                    <a:p>
                      <a:pPr algn="ctr"/>
                      <a:r>
                        <a:rPr kumimoji="1" lang="ja-JP" altLang="en-US" sz="1500" dirty="0" smtClean="0"/>
                        <a:t>結果</a:t>
                      </a:r>
                      <a:endParaRPr kumimoji="1" lang="ja-JP" altLang="en-US" sz="1500" dirty="0"/>
                    </a:p>
                  </a:txBody>
                  <a:tcPr marL="57626" marR="57626" marT="26693" marB="26693" anchor="ctr"/>
                </a:tc>
                <a:extLst>
                  <a:ext uri="{0D108BD9-81ED-4DB2-BD59-A6C34878D82A}">
                    <a16:rowId xmlns:a16="http://schemas.microsoft.com/office/drawing/2014/main" val="10000"/>
                  </a:ext>
                </a:extLst>
              </a:tr>
              <a:tr h="437639">
                <a:tc>
                  <a:txBody>
                    <a:bodyPr/>
                    <a:lstStyle/>
                    <a:p>
                      <a:pPr algn="ctr"/>
                      <a:r>
                        <a:rPr kumimoji="1" lang="ja-JP" altLang="en-US" sz="1600" dirty="0" smtClean="0"/>
                        <a:t>□</a:t>
                      </a:r>
                      <a:endParaRPr kumimoji="1" lang="ja-JP" altLang="en-US" sz="1600" dirty="0"/>
                    </a:p>
                  </a:txBody>
                  <a:tcPr marL="57626" marR="57626" marT="26703" marB="26703" anchor="ctr"/>
                </a:tc>
                <a:tc>
                  <a:txBody>
                    <a:bodyPr/>
                    <a:lstStyle/>
                    <a:p>
                      <a:r>
                        <a:rPr kumimoji="1" lang="ja-JP" altLang="en-US" sz="1400" dirty="0" smtClean="0"/>
                        <a:t>避難先の選択</a:t>
                      </a:r>
                      <a:endParaRPr kumimoji="1" lang="en-US" altLang="ja-JP" sz="1400" dirty="0" smtClean="0"/>
                    </a:p>
                    <a:p>
                      <a:r>
                        <a:rPr kumimoji="1" lang="ja-JP" altLang="en-US" sz="1100" dirty="0" smtClean="0"/>
                        <a:t>　・施設内の避難スペースを迅速に確保できるようにする。</a:t>
                      </a:r>
                      <a:endParaRPr kumimoji="1" lang="ja-JP" altLang="en-US" sz="1100" dirty="0"/>
                    </a:p>
                  </a:txBody>
                  <a:tcPr marL="57633" marR="57633" marT="26714" marB="26714"/>
                </a:tc>
                <a:tc>
                  <a:txBody>
                    <a:bodyPr/>
                    <a:lstStyle/>
                    <a:p>
                      <a:pPr marL="185738" marR="0" indent="-185738" algn="l" defTabSz="1405104" rtl="0" eaLnBrk="1" fontAlgn="auto" latinLnBrk="0" hangingPunct="1">
                        <a:lnSpc>
                          <a:spcPct val="100000"/>
                        </a:lnSpc>
                        <a:spcBef>
                          <a:spcPts val="0"/>
                        </a:spcBef>
                        <a:spcAft>
                          <a:spcPts val="0"/>
                        </a:spcAft>
                        <a:buClrTx/>
                        <a:buSzTx/>
                        <a:buFontTx/>
                        <a:buNone/>
                        <a:tabLst/>
                        <a:defRPr/>
                      </a:pPr>
                      <a:r>
                        <a:rPr kumimoji="1" lang="ja-JP" altLang="en-US" sz="900" kern="1200" dirty="0" smtClean="0"/>
                        <a:t>（例）避難先（施設内の上層階か施設外か）を迅速に判断し、周知する</a:t>
                      </a:r>
                      <a:endParaRPr kumimoji="1" lang="en-US" altLang="ja-JP" sz="900" kern="1200" dirty="0" smtClean="0">
                        <a:solidFill>
                          <a:schemeClr val="dk1"/>
                        </a:solidFill>
                        <a:latin typeface="+mn-lt"/>
                        <a:ea typeface="+mn-ea"/>
                        <a:cs typeface="+mn-cs"/>
                      </a:endParaRPr>
                    </a:p>
                  </a:txBody>
                  <a:tcPr marL="57633" marR="57633" marT="26704" marB="26704"/>
                </a:tc>
                <a:tc>
                  <a:txBody>
                    <a:bodyPr/>
                    <a:lstStyle/>
                    <a:p>
                      <a:pPr marL="185738" marR="0" indent="-185738" algn="l" defTabSz="1405104" rtl="0" eaLnBrk="1" fontAlgn="auto" latinLnBrk="0" hangingPunct="1">
                        <a:lnSpc>
                          <a:spcPct val="100000"/>
                        </a:lnSpc>
                        <a:spcBef>
                          <a:spcPts val="0"/>
                        </a:spcBef>
                        <a:spcAft>
                          <a:spcPts val="0"/>
                        </a:spcAft>
                        <a:buClrTx/>
                        <a:buSzTx/>
                        <a:buFontTx/>
                        <a:buNone/>
                        <a:tabLst/>
                        <a:defRPr/>
                      </a:pPr>
                      <a:endParaRPr kumimoji="1" lang="ja-JP" altLang="en-US" sz="900" dirty="0"/>
                    </a:p>
                  </a:txBody>
                  <a:tcPr marL="57633" marR="57633" marT="26689" marB="26689"/>
                </a:tc>
                <a:tc>
                  <a:txBody>
                    <a:bodyPr/>
                    <a:lstStyle/>
                    <a:p>
                      <a:endParaRPr kumimoji="1" lang="ja-JP" altLang="en-US" sz="1400" dirty="0"/>
                    </a:p>
                  </a:txBody>
                  <a:tcPr marL="57626" marR="57626" marT="26693" marB="26693"/>
                </a:tc>
                <a:extLst>
                  <a:ext uri="{0D108BD9-81ED-4DB2-BD59-A6C34878D82A}">
                    <a16:rowId xmlns:a16="http://schemas.microsoft.com/office/drawing/2014/main" val="10001"/>
                  </a:ext>
                </a:extLst>
              </a:tr>
              <a:tr h="1167640">
                <a:tc>
                  <a:txBody>
                    <a:bodyPr/>
                    <a:lstStyle/>
                    <a:p>
                      <a:pPr algn="ctr"/>
                      <a:r>
                        <a:rPr kumimoji="1" lang="ja-JP" altLang="en-US" sz="1600" dirty="0" smtClean="0"/>
                        <a:t>□</a:t>
                      </a:r>
                      <a:endParaRPr kumimoji="1" lang="ja-JP" altLang="en-US" sz="1600" dirty="0"/>
                    </a:p>
                  </a:txBody>
                  <a:tcPr marL="57626" marR="57626" marT="26703" marB="26703" anchor="ctr"/>
                </a:tc>
                <a:tc>
                  <a:txBody>
                    <a:bodyPr/>
                    <a:lstStyle/>
                    <a:p>
                      <a:pPr marL="271463" indent="-271463" algn="l" defTabSz="1405104" rtl="0" eaLnBrk="1" latinLnBrk="0" hangingPunct="1"/>
                      <a:r>
                        <a:rPr kumimoji="1" lang="ja-JP" altLang="en-US" sz="1400" kern="1200" dirty="0" smtClean="0"/>
                        <a:t>施設内における避難移動</a:t>
                      </a:r>
                      <a:endParaRPr kumimoji="1" lang="en-US" altLang="ja-JP" sz="1400" kern="1200" dirty="0" smtClean="0">
                        <a:solidFill>
                          <a:schemeClr val="tx1"/>
                        </a:solidFill>
                        <a:latin typeface="+mn-lt"/>
                        <a:ea typeface="+mn-ea"/>
                        <a:cs typeface="+mn-cs"/>
                      </a:endParaRPr>
                    </a:p>
                    <a:p>
                      <a:pPr marL="271463" indent="-271463" algn="l" defTabSz="1405104" rtl="0" eaLnBrk="1" latinLnBrk="0" hangingPunct="1"/>
                      <a:r>
                        <a:rPr kumimoji="1" lang="ja-JP" altLang="en-US" sz="1400" kern="1200" dirty="0" smtClean="0"/>
                        <a:t>（玄関まで</a:t>
                      </a:r>
                      <a:r>
                        <a:rPr kumimoji="1" lang="en-US" altLang="ja-JP" sz="1400" kern="1200" dirty="0" smtClean="0"/>
                        <a:t>/</a:t>
                      </a:r>
                      <a:r>
                        <a:rPr kumimoji="1" lang="ja-JP" altLang="en-US" sz="1400" kern="1200" dirty="0" smtClean="0"/>
                        <a:t>上層避難）</a:t>
                      </a:r>
                      <a:endParaRPr kumimoji="1" lang="en-US" altLang="ja-JP" sz="1400" kern="1200" dirty="0" smtClean="0"/>
                    </a:p>
                    <a:p>
                      <a:pPr marL="271463" indent="-271463" algn="l" defTabSz="1405104" rtl="0" eaLnBrk="1" latinLnBrk="0" hangingPunct="1"/>
                      <a:r>
                        <a:rPr kumimoji="1" lang="ja-JP" altLang="en-US" sz="1100" kern="1200" dirty="0" smtClean="0">
                          <a:latin typeface="+mn-ea"/>
                          <a:ea typeface="+mn-ea"/>
                        </a:rPr>
                        <a:t>　・</a:t>
                      </a:r>
                      <a:r>
                        <a:rPr kumimoji="1" lang="en-US" altLang="ja-JP" sz="1100" kern="1200" dirty="0" smtClean="0">
                          <a:latin typeface="+mn-ea"/>
                          <a:ea typeface="+mn-ea"/>
                        </a:rPr>
                        <a:t>1</a:t>
                      </a:r>
                      <a:r>
                        <a:rPr kumimoji="1" lang="ja-JP" altLang="en-US" sz="1100" kern="1200" dirty="0" smtClean="0">
                          <a:latin typeface="+mn-ea"/>
                          <a:ea typeface="+mn-ea"/>
                        </a:rPr>
                        <a:t>階から</a:t>
                      </a:r>
                      <a:r>
                        <a:rPr kumimoji="1" lang="en-US" altLang="ja-JP" sz="1100" kern="1200" dirty="0" smtClean="0">
                          <a:latin typeface="+mn-ea"/>
                          <a:ea typeface="+mn-ea"/>
                        </a:rPr>
                        <a:t>2</a:t>
                      </a:r>
                      <a:r>
                        <a:rPr kumimoji="1" lang="ja-JP" altLang="en-US" sz="1100" kern="1200" dirty="0" smtClean="0">
                          <a:latin typeface="+mn-ea"/>
                          <a:ea typeface="+mn-ea"/>
                        </a:rPr>
                        <a:t>階への避難訓練を実施する。</a:t>
                      </a:r>
                      <a:endParaRPr kumimoji="1" lang="en-US" altLang="ja-JP" sz="1100" kern="1200" dirty="0" smtClean="0">
                        <a:latin typeface="+mn-ea"/>
                        <a:ea typeface="+mn-ea"/>
                      </a:endParaRPr>
                    </a:p>
                    <a:p>
                      <a:pPr marL="271463" indent="-271463" algn="l" defTabSz="1405104" rtl="0" eaLnBrk="1" latinLnBrk="0" hangingPunct="1"/>
                      <a:r>
                        <a:rPr kumimoji="1" lang="ja-JP" altLang="en-US" sz="1100" kern="1200" dirty="0" smtClean="0">
                          <a:latin typeface="+mn-ea"/>
                          <a:ea typeface="+mn-ea"/>
                        </a:rPr>
                        <a:t>　・職員が利用者の代役となり、患者の</a:t>
                      </a:r>
                      <a:endParaRPr kumimoji="1" lang="en-US" altLang="ja-JP" sz="1100" kern="1200" dirty="0" smtClean="0">
                        <a:latin typeface="+mn-ea"/>
                        <a:ea typeface="+mn-ea"/>
                      </a:endParaRPr>
                    </a:p>
                    <a:p>
                      <a:pPr marL="271463" indent="-271463" algn="l" defTabSz="1405104" rtl="0" eaLnBrk="1" latinLnBrk="0" hangingPunct="1"/>
                      <a:r>
                        <a:rPr kumimoji="1" lang="ja-JP" altLang="en-US" sz="1100" kern="1200" dirty="0" smtClean="0">
                          <a:latin typeface="+mn-ea"/>
                          <a:ea typeface="+mn-ea"/>
                        </a:rPr>
                        <a:t>　　負担がないように実施する。</a:t>
                      </a:r>
                    </a:p>
                    <a:p>
                      <a:pPr marL="271463" indent="-271463" algn="l" defTabSz="1405104" rtl="0" eaLnBrk="1" latinLnBrk="0" hangingPunct="1"/>
                      <a:r>
                        <a:rPr kumimoji="1" lang="ja-JP" altLang="en-US" sz="1100" kern="1200" dirty="0" smtClean="0">
                          <a:latin typeface="+mn-ea"/>
                          <a:ea typeface="+mn-ea"/>
                        </a:rPr>
                        <a:t>　・夜間訓練を夜勤者１人で行い、深夜の避難計画を作成する。</a:t>
                      </a:r>
                      <a:endParaRPr kumimoji="1" lang="en-US" altLang="ja-JP" sz="1400" kern="1200" dirty="0" smtClean="0"/>
                    </a:p>
                  </a:txBody>
                  <a:tcPr marL="57633" marR="57633" marT="26714" marB="26714"/>
                </a:tc>
                <a:tc>
                  <a:txBody>
                    <a:bodyPr/>
                    <a:lstStyle/>
                    <a:p>
                      <a:pPr marL="185738" marR="0" indent="-185738" algn="l" defTabSz="1405104" rtl="0" eaLnBrk="1" fontAlgn="auto" latinLnBrk="0" hangingPunct="1">
                        <a:lnSpc>
                          <a:spcPct val="100000"/>
                        </a:lnSpc>
                        <a:spcBef>
                          <a:spcPts val="0"/>
                        </a:spcBef>
                        <a:spcAft>
                          <a:spcPts val="0"/>
                        </a:spcAft>
                        <a:buClrTx/>
                        <a:buSzTx/>
                        <a:buFontTx/>
                        <a:buNone/>
                        <a:tabLst/>
                        <a:defRPr/>
                      </a:pPr>
                      <a:r>
                        <a:rPr kumimoji="1" lang="ja-JP" altLang="en-US" sz="900" dirty="0" smtClean="0"/>
                        <a:t>（例）施設内の移動を○分内で完了する</a:t>
                      </a:r>
                      <a:endParaRPr kumimoji="1" lang="en-US" altLang="ja-JP" sz="900" dirty="0" smtClean="0"/>
                    </a:p>
                    <a:p>
                      <a:pPr marL="185738" marR="0" indent="-185738" algn="l" defTabSz="1405104"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（例）エレベータを利用せずに階段を利用して上層階の避難場所に移動する</a:t>
                      </a:r>
                      <a:endParaRPr kumimoji="1" lang="ja-JP" altLang="en-US" sz="900" dirty="0">
                        <a:solidFill>
                          <a:schemeClr val="tx1"/>
                        </a:solidFill>
                      </a:endParaRPr>
                    </a:p>
                  </a:txBody>
                  <a:tcPr marL="57633" marR="57633" marT="26704" marB="26704"/>
                </a:tc>
                <a:tc>
                  <a:txBody>
                    <a:bodyPr/>
                    <a:lstStyle/>
                    <a:p>
                      <a:pPr marL="185738" marR="0" indent="-185738" algn="l" defTabSz="1405104" rtl="0" eaLnBrk="1" fontAlgn="auto" latinLnBrk="0" hangingPunct="1">
                        <a:lnSpc>
                          <a:spcPct val="100000"/>
                        </a:lnSpc>
                        <a:spcBef>
                          <a:spcPts val="0"/>
                        </a:spcBef>
                        <a:spcAft>
                          <a:spcPts val="0"/>
                        </a:spcAft>
                        <a:buClrTx/>
                        <a:buSzTx/>
                        <a:buFontTx/>
                        <a:buNone/>
                        <a:tabLst/>
                        <a:defRPr/>
                      </a:pPr>
                      <a:endParaRPr kumimoji="1" lang="ja-JP" altLang="en-US" sz="900" kern="1200" dirty="0">
                        <a:solidFill>
                          <a:schemeClr val="dk1"/>
                        </a:solidFill>
                        <a:latin typeface="+mn-ea"/>
                        <a:ea typeface="+mn-ea"/>
                        <a:cs typeface="+mn-cs"/>
                      </a:endParaRPr>
                    </a:p>
                  </a:txBody>
                  <a:tcPr marL="57626" marR="57626" marT="26693" marB="26693"/>
                </a:tc>
                <a:tc>
                  <a:txBody>
                    <a:bodyPr/>
                    <a:lstStyle/>
                    <a:p>
                      <a:endParaRPr kumimoji="1" lang="ja-JP" altLang="en-US" sz="1400" dirty="0"/>
                    </a:p>
                  </a:txBody>
                  <a:tcPr marL="57626" marR="57626" marT="26693" marB="26693"/>
                </a:tc>
                <a:extLst>
                  <a:ext uri="{0D108BD9-81ED-4DB2-BD59-A6C34878D82A}">
                    <a16:rowId xmlns:a16="http://schemas.microsoft.com/office/drawing/2014/main" val="10002"/>
                  </a:ext>
                </a:extLst>
              </a:tr>
              <a:tr h="437639">
                <a:tc>
                  <a:txBody>
                    <a:bodyPr/>
                    <a:lstStyle/>
                    <a:p>
                      <a:pPr algn="ctr"/>
                      <a:r>
                        <a:rPr kumimoji="1" lang="ja-JP" altLang="en-US" sz="1600" dirty="0" smtClean="0"/>
                        <a:t>□</a:t>
                      </a:r>
                      <a:endParaRPr kumimoji="1" lang="ja-JP" altLang="en-US" sz="1600" dirty="0"/>
                    </a:p>
                  </a:txBody>
                  <a:tcPr marL="57626" marR="57626" marT="26703" marB="26703" anchor="ctr"/>
                </a:tc>
                <a:tc>
                  <a:txBody>
                    <a:bodyPr/>
                    <a:lstStyle/>
                    <a:p>
                      <a:pPr marL="271463" marR="0" indent="-271463" algn="l" defTabSz="1405104" rtl="0" eaLnBrk="1" fontAlgn="auto" latinLnBrk="0" hangingPunct="1">
                        <a:lnSpc>
                          <a:spcPct val="100000"/>
                        </a:lnSpc>
                        <a:spcBef>
                          <a:spcPts val="0"/>
                        </a:spcBef>
                        <a:spcAft>
                          <a:spcPts val="0"/>
                        </a:spcAft>
                        <a:buClrTx/>
                        <a:buSzTx/>
                        <a:buFontTx/>
                        <a:buNone/>
                        <a:tabLst/>
                        <a:defRPr/>
                      </a:pPr>
                      <a:r>
                        <a:rPr lang="ja-JP" altLang="en-US" sz="1400" dirty="0" smtClean="0"/>
                        <a:t>利用者の心身の健康管理</a:t>
                      </a:r>
                      <a:endParaRPr lang="en-US" altLang="ja-JP" sz="1400" dirty="0" smtClean="0"/>
                    </a:p>
                    <a:p>
                      <a:pPr marL="271463" marR="0" indent="-271463" algn="l" defTabSz="1405104" rtl="0" eaLnBrk="1" fontAlgn="auto" latinLnBrk="0" hangingPunct="1">
                        <a:lnSpc>
                          <a:spcPct val="100000"/>
                        </a:lnSpc>
                        <a:spcBef>
                          <a:spcPts val="0"/>
                        </a:spcBef>
                        <a:spcAft>
                          <a:spcPts val="0"/>
                        </a:spcAft>
                        <a:buClrTx/>
                        <a:buSzTx/>
                        <a:buFontTx/>
                        <a:buNone/>
                        <a:tabLst/>
                        <a:defRPr/>
                      </a:pPr>
                      <a:r>
                        <a:rPr lang="ja-JP" altLang="en-US" sz="1100" dirty="0" smtClean="0">
                          <a:latin typeface="+mn-ea"/>
                          <a:ea typeface="+mn-ea"/>
                        </a:rPr>
                        <a:t>　・利用者ごとの配慮事項を確認する。</a:t>
                      </a:r>
                      <a:endParaRPr lang="en-US" altLang="ja-JP" sz="1100" dirty="0" smtClean="0">
                        <a:latin typeface="+mn-ea"/>
                        <a:ea typeface="+mn-ea"/>
                      </a:endParaRPr>
                    </a:p>
                  </a:txBody>
                  <a:tcPr marL="57633" marR="57633" marT="26714" marB="26714"/>
                </a:tc>
                <a:tc>
                  <a:txBody>
                    <a:bodyPr/>
                    <a:lstStyle/>
                    <a:p>
                      <a:pPr marL="185738" marR="0" indent="-185738" algn="l" defTabSz="1405104" rtl="0" eaLnBrk="1" fontAlgn="auto" latinLnBrk="0" hangingPunct="1">
                        <a:lnSpc>
                          <a:spcPct val="100000"/>
                        </a:lnSpc>
                        <a:spcBef>
                          <a:spcPts val="0"/>
                        </a:spcBef>
                        <a:spcAft>
                          <a:spcPts val="0"/>
                        </a:spcAft>
                        <a:buClrTx/>
                        <a:buSzTx/>
                        <a:buFontTx/>
                        <a:buNone/>
                        <a:tabLst/>
                        <a:defRPr/>
                      </a:pPr>
                      <a:r>
                        <a:rPr kumimoji="1" lang="ja-JP" altLang="en-US" sz="900" kern="1200" dirty="0" smtClean="0"/>
                        <a:t>（例）移動中や施設内の避難場所で、利用者の状態を確認する体制を確認する</a:t>
                      </a:r>
                      <a:endParaRPr kumimoji="1" lang="ja-JP" altLang="en-US" sz="900" kern="1200" dirty="0">
                        <a:solidFill>
                          <a:schemeClr val="tx1"/>
                        </a:solidFill>
                        <a:latin typeface="+mn-lt"/>
                        <a:ea typeface="+mn-ea"/>
                        <a:cs typeface="+mn-cs"/>
                      </a:endParaRPr>
                    </a:p>
                  </a:txBody>
                  <a:tcPr marL="57633" marR="57633" marT="26704" marB="26704"/>
                </a:tc>
                <a:tc>
                  <a:txBody>
                    <a:bodyPr/>
                    <a:lstStyle/>
                    <a:p>
                      <a:pPr marL="185738" marR="0" indent="-185738" algn="l" defTabSz="1405104" rtl="0" eaLnBrk="1" fontAlgn="auto" latinLnBrk="0" hangingPunct="1">
                        <a:lnSpc>
                          <a:spcPct val="100000"/>
                        </a:lnSpc>
                        <a:spcBef>
                          <a:spcPts val="0"/>
                        </a:spcBef>
                        <a:spcAft>
                          <a:spcPts val="0"/>
                        </a:spcAft>
                        <a:buClrTx/>
                        <a:buSzTx/>
                        <a:buFontTx/>
                        <a:buNone/>
                        <a:tabLst/>
                        <a:defRPr/>
                      </a:pPr>
                      <a:endParaRPr kumimoji="1" lang="ja-JP" altLang="en-US" sz="1400" kern="1200" dirty="0">
                        <a:solidFill>
                          <a:schemeClr val="dk1"/>
                        </a:solidFill>
                        <a:latin typeface="+mn-lt"/>
                        <a:ea typeface="+mn-ea"/>
                        <a:cs typeface="+mn-cs"/>
                      </a:endParaRPr>
                    </a:p>
                  </a:txBody>
                  <a:tcPr marL="57626" marR="57626" marT="26693" marB="26693"/>
                </a:tc>
                <a:tc>
                  <a:txBody>
                    <a:bodyPr/>
                    <a:lstStyle/>
                    <a:p>
                      <a:endParaRPr kumimoji="1" lang="ja-JP" altLang="en-US" sz="1400" dirty="0"/>
                    </a:p>
                  </a:txBody>
                  <a:tcPr marL="57626" marR="57626" marT="26693" marB="26693"/>
                </a:tc>
                <a:extLst>
                  <a:ext uri="{0D108BD9-81ED-4DB2-BD59-A6C34878D82A}">
                    <a16:rowId xmlns:a16="http://schemas.microsoft.com/office/drawing/2014/main" val="10003"/>
                  </a:ext>
                </a:extLst>
              </a:tr>
              <a:tr h="476971">
                <a:tc>
                  <a:txBody>
                    <a:bodyPr/>
                    <a:lstStyle/>
                    <a:p>
                      <a:pPr algn="ctr"/>
                      <a:r>
                        <a:rPr kumimoji="1" lang="ja-JP" altLang="en-US" sz="1600" dirty="0" smtClean="0"/>
                        <a:t>□</a:t>
                      </a:r>
                      <a:endParaRPr kumimoji="1" lang="ja-JP" altLang="en-US" sz="1600" dirty="0"/>
                    </a:p>
                  </a:txBody>
                  <a:tcPr marL="57626" marR="57626" marT="26703" marB="26703" anchor="ctr"/>
                </a:tc>
                <a:tc>
                  <a:txBody>
                    <a:bodyPr/>
                    <a:lstStyle/>
                    <a:p>
                      <a:endParaRPr kumimoji="1" lang="en-US" altLang="ja-JP" sz="1400" dirty="0" smtClean="0"/>
                    </a:p>
                    <a:p>
                      <a:endParaRPr kumimoji="1" lang="en-US" altLang="ja-JP" sz="1400" dirty="0" smtClean="0"/>
                    </a:p>
                  </a:txBody>
                  <a:tcPr marL="57626" marR="57626" marT="26703" marB="26703"/>
                </a:tc>
                <a:tc>
                  <a:txBody>
                    <a:bodyPr/>
                    <a:lstStyle/>
                    <a:p>
                      <a:pPr marL="266700" marR="0" indent="-266700" algn="l" defTabSz="1405104" rtl="0" eaLnBrk="1" fontAlgn="auto" latinLnBrk="0" hangingPunct="1">
                        <a:lnSpc>
                          <a:spcPct val="100000"/>
                        </a:lnSpc>
                        <a:spcBef>
                          <a:spcPts val="0"/>
                        </a:spcBef>
                        <a:spcAft>
                          <a:spcPts val="0"/>
                        </a:spcAft>
                        <a:buClrTx/>
                        <a:buSzTx/>
                        <a:buFontTx/>
                        <a:buNone/>
                        <a:tabLst/>
                        <a:defRPr/>
                      </a:pPr>
                      <a:endParaRPr kumimoji="1" lang="ja-JP" altLang="en-US" sz="900" kern="1200" dirty="0">
                        <a:solidFill>
                          <a:schemeClr val="dk1"/>
                        </a:solidFill>
                        <a:latin typeface="+mn-ea"/>
                        <a:ea typeface="+mn-ea"/>
                        <a:cs typeface="+mn-cs"/>
                      </a:endParaRPr>
                    </a:p>
                  </a:txBody>
                  <a:tcPr marL="57626" marR="57626" marT="26693" marB="26693"/>
                </a:tc>
                <a:tc>
                  <a:txBody>
                    <a:bodyPr/>
                    <a:lstStyle/>
                    <a:p>
                      <a:pPr marL="185738" marR="0" indent="-185738" algn="l" defTabSz="1405104" rtl="0" eaLnBrk="1" fontAlgn="auto" latinLnBrk="0" hangingPunct="1">
                        <a:lnSpc>
                          <a:spcPct val="100000"/>
                        </a:lnSpc>
                        <a:spcBef>
                          <a:spcPts val="0"/>
                        </a:spcBef>
                        <a:spcAft>
                          <a:spcPts val="0"/>
                        </a:spcAft>
                        <a:buClrTx/>
                        <a:buSzTx/>
                        <a:buFontTx/>
                        <a:buNone/>
                        <a:tabLst/>
                        <a:defRPr/>
                      </a:pPr>
                      <a:endParaRPr kumimoji="1" lang="ja-JP" altLang="en-US" sz="1400" kern="1200" dirty="0">
                        <a:solidFill>
                          <a:schemeClr val="dk1"/>
                        </a:solidFill>
                        <a:latin typeface="+mn-lt"/>
                        <a:ea typeface="+mn-ea"/>
                        <a:cs typeface="+mn-cs"/>
                      </a:endParaRPr>
                    </a:p>
                  </a:txBody>
                  <a:tcPr marL="57626" marR="57626" marT="26693" marB="26693"/>
                </a:tc>
                <a:tc>
                  <a:txBody>
                    <a:bodyPr/>
                    <a:lstStyle/>
                    <a:p>
                      <a:endParaRPr kumimoji="1" lang="ja-JP" altLang="en-US" sz="1400" dirty="0"/>
                    </a:p>
                  </a:txBody>
                  <a:tcPr marL="57626" marR="57626" marT="26693" marB="26693"/>
                </a:tc>
                <a:extLst>
                  <a:ext uri="{0D108BD9-81ED-4DB2-BD59-A6C34878D82A}">
                    <a16:rowId xmlns:a16="http://schemas.microsoft.com/office/drawing/2014/main" val="10004"/>
                  </a:ext>
                </a:extLst>
              </a:tr>
            </a:tbl>
          </a:graphicData>
        </a:graphic>
      </p:graphicFrame>
      <p:sp>
        <p:nvSpPr>
          <p:cNvPr id="4" name="テキスト ボックス 10"/>
          <p:cNvSpPr txBox="1">
            <a:spLocks noChangeArrowheads="1"/>
          </p:cNvSpPr>
          <p:nvPr/>
        </p:nvSpPr>
        <p:spPr bwMode="auto">
          <a:xfrm>
            <a:off x="66029" y="1036781"/>
            <a:ext cx="8931907" cy="574421"/>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lIns="23717" tIns="44276" rIns="23717" bIns="44276">
            <a:spAutoFit/>
          </a:bodyPr>
          <a:lstStyle>
            <a:lvl1pPr marL="269875" indent="-269875">
              <a:spcBef>
                <a:spcPct val="20000"/>
              </a:spcBef>
              <a:buChar char="•"/>
              <a:defRPr kumimoji="1" sz="4900">
                <a:solidFill>
                  <a:schemeClr val="tx1"/>
                </a:solidFill>
                <a:latin typeface="Arial" charset="0"/>
                <a:ea typeface="ＭＳ Ｐゴシック" pitchFamily="50" charset="-128"/>
              </a:defRPr>
            </a:lvl1pPr>
            <a:lvl2pPr marL="742950" indent="-285750">
              <a:spcBef>
                <a:spcPct val="20000"/>
              </a:spcBef>
              <a:buChar char="–"/>
              <a:defRPr kumimoji="1" sz="4300">
                <a:solidFill>
                  <a:schemeClr val="tx1"/>
                </a:solidFill>
                <a:latin typeface="Arial" charset="0"/>
                <a:ea typeface="ＭＳ Ｐゴシック" pitchFamily="50" charset="-128"/>
              </a:defRPr>
            </a:lvl2pPr>
            <a:lvl3pPr marL="1143000" indent="-228600">
              <a:spcBef>
                <a:spcPct val="20000"/>
              </a:spcBef>
              <a:buChar char="•"/>
              <a:defRPr kumimoji="1" sz="3700">
                <a:solidFill>
                  <a:schemeClr val="tx1"/>
                </a:solidFill>
                <a:latin typeface="Arial" charset="0"/>
                <a:ea typeface="ＭＳ Ｐゴシック" pitchFamily="50" charset="-128"/>
              </a:defRPr>
            </a:lvl3pPr>
            <a:lvl4pPr marL="1600200" indent="-228600">
              <a:spcBef>
                <a:spcPct val="20000"/>
              </a:spcBef>
              <a:buChar char="–"/>
              <a:defRPr kumimoji="1" sz="3100">
                <a:solidFill>
                  <a:schemeClr val="tx1"/>
                </a:solidFill>
                <a:latin typeface="Arial" charset="0"/>
                <a:ea typeface="ＭＳ Ｐゴシック" pitchFamily="50" charset="-128"/>
              </a:defRPr>
            </a:lvl4pPr>
            <a:lvl5pPr marL="2057400" indent="-228600">
              <a:spcBef>
                <a:spcPct val="20000"/>
              </a:spcBef>
              <a:buChar char="»"/>
              <a:defRPr kumimoji="1" sz="31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31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31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31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3100">
                <a:solidFill>
                  <a:schemeClr val="tx1"/>
                </a:solidFill>
                <a:latin typeface="Arial" charset="0"/>
                <a:ea typeface="ＭＳ Ｐゴシック" pitchFamily="50" charset="-128"/>
              </a:defRPr>
            </a:lvl9pPr>
          </a:lstStyle>
          <a:p>
            <a:pPr marL="1123274" indent="-1123274" defTabSz="576255" eaLnBrk="0" fontAlgn="base" hangingPunct="0">
              <a:spcAft>
                <a:spcPct val="0"/>
              </a:spcAft>
              <a:buNone/>
              <a:defRPr/>
            </a:pPr>
            <a:r>
              <a:rPr lang="en-US" altLang="ja-JP" sz="1576" dirty="0">
                <a:solidFill>
                  <a:srgbClr val="000000"/>
                </a:solidFill>
                <a:latin typeface="ＭＳ Ｐゴシック"/>
                <a:ea typeface="ＭＳ Ｐゴシック"/>
              </a:rPr>
              <a:t>【</a:t>
            </a:r>
            <a:r>
              <a:rPr lang="ja-JP" altLang="en-US" sz="1576" dirty="0">
                <a:solidFill>
                  <a:srgbClr val="000000"/>
                </a:solidFill>
                <a:latin typeface="ＭＳ Ｐゴシック"/>
                <a:ea typeface="ＭＳ Ｐゴシック"/>
              </a:rPr>
              <a:t>訓練内容</a:t>
            </a:r>
            <a:r>
              <a:rPr lang="en-US" altLang="ja-JP" sz="1576" dirty="0">
                <a:solidFill>
                  <a:srgbClr val="000000"/>
                </a:solidFill>
                <a:latin typeface="ＭＳ Ｐゴシック"/>
                <a:ea typeface="ＭＳ Ｐゴシック"/>
              </a:rPr>
              <a:t>】</a:t>
            </a:r>
            <a:r>
              <a:rPr lang="ja-JP" altLang="en-US" sz="1576" dirty="0">
                <a:solidFill>
                  <a:srgbClr val="000000"/>
                </a:solidFill>
                <a:latin typeface="ＭＳ Ｐゴシック"/>
                <a:ea typeface="ＭＳ Ｐゴシック"/>
              </a:rPr>
              <a:t>：避難誘導班の責任者は、利用者の避難における配慮事項及び優先度を考慮し、避難誘導班担当者、他の従業員、支援者等への適切な指示を行う。</a:t>
            </a:r>
            <a:endParaRPr lang="en-US" altLang="ja-JP" sz="1576" dirty="0">
              <a:solidFill>
                <a:srgbClr val="000000"/>
              </a:solidFill>
              <a:latin typeface="ＭＳ Ｐゴシック"/>
              <a:ea typeface="ＭＳ Ｐゴシック"/>
            </a:endParaRPr>
          </a:p>
        </p:txBody>
      </p:sp>
      <p:sp>
        <p:nvSpPr>
          <p:cNvPr id="5" name="角丸四角形 25"/>
          <p:cNvSpPr>
            <a:spLocks noChangeArrowheads="1"/>
          </p:cNvSpPr>
          <p:nvPr/>
        </p:nvSpPr>
        <p:spPr bwMode="auto">
          <a:xfrm>
            <a:off x="66029" y="1715817"/>
            <a:ext cx="1557682" cy="362526"/>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lIns="84341" tIns="42171" rIns="84341" bIns="42171" anchor="ctr">
            <a:spAutoFit/>
          </a:bodyPr>
          <a:lstStyle>
            <a:lvl1pPr>
              <a:spcBef>
                <a:spcPct val="20000"/>
              </a:spcBef>
              <a:buChar char="•"/>
              <a:defRPr kumimoji="1" sz="4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2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000">
                <a:solidFill>
                  <a:schemeClr val="tx1"/>
                </a:solidFill>
                <a:latin typeface="Arial" panose="020B0604020202020204" pitchFamily="34" charset="0"/>
                <a:ea typeface="ＭＳ Ｐゴシック" panose="020B0600070205080204" pitchFamily="50" charset="-128"/>
              </a:defRPr>
            </a:lvl9pPr>
          </a:lstStyle>
          <a:p>
            <a:pPr algn="ctr" defTabSz="576255" eaLnBrk="0" fontAlgn="base" hangingPunct="0">
              <a:spcBef>
                <a:spcPct val="0"/>
              </a:spcBef>
              <a:spcAft>
                <a:spcPct val="0"/>
              </a:spcAft>
              <a:buNone/>
            </a:pPr>
            <a:r>
              <a:rPr lang="ja-JP" altLang="en-US" sz="1576">
                <a:solidFill>
                  <a:srgbClr val="FFFFFF"/>
                </a:solidFill>
                <a:latin typeface="ＭＳ Ｐゴシック" panose="020B0600070205080204" pitchFamily="50" charset="-128"/>
              </a:rPr>
              <a:t>訓練のポイント</a:t>
            </a:r>
          </a:p>
        </p:txBody>
      </p:sp>
      <p:sp>
        <p:nvSpPr>
          <p:cNvPr id="6" name="テキスト ボックス 21"/>
          <p:cNvSpPr txBox="1">
            <a:spLocks noChangeArrowheads="1"/>
          </p:cNvSpPr>
          <p:nvPr/>
        </p:nvSpPr>
        <p:spPr bwMode="auto">
          <a:xfrm>
            <a:off x="1680735" y="1723005"/>
            <a:ext cx="7317201" cy="70016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88553" tIns="44276" rIns="88553" bIns="44276">
            <a:spAutoFit/>
          </a:bodyPr>
          <a:lstStyle>
            <a:lvl1pPr marL="271463" indent="-271463">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marL="171076" indent="-171076" defTabSz="576255" eaLnBrk="0" fontAlgn="base" hangingPunct="0">
              <a:spcBef>
                <a:spcPct val="0"/>
              </a:spcBef>
              <a:spcAft>
                <a:spcPct val="0"/>
              </a:spcAft>
            </a:pPr>
            <a:r>
              <a:rPr lang="ja-JP" altLang="en-US" sz="1323">
                <a:solidFill>
                  <a:srgbClr val="FF0000"/>
                </a:solidFill>
              </a:rPr>
              <a:t>■地震・火災等の訓練を参考に、施設利用者の移動時の配慮事項を確認する。</a:t>
            </a:r>
            <a:endParaRPr lang="en-US" altLang="ja-JP" sz="1323">
              <a:solidFill>
                <a:srgbClr val="FF0000"/>
              </a:solidFill>
            </a:endParaRPr>
          </a:p>
          <a:p>
            <a:pPr marL="171076" indent="-171076" defTabSz="576255" eaLnBrk="0" fontAlgn="base" hangingPunct="0">
              <a:spcBef>
                <a:spcPct val="0"/>
              </a:spcBef>
              <a:spcAft>
                <a:spcPct val="0"/>
              </a:spcAft>
            </a:pPr>
            <a:r>
              <a:rPr lang="ja-JP" altLang="en-US" sz="1323">
                <a:solidFill>
                  <a:srgbClr val="FF0000"/>
                </a:solidFill>
              </a:rPr>
              <a:t>■避難生活が長期化する可能性も念頭に、避難先の環境を確認する。</a:t>
            </a:r>
            <a:endParaRPr lang="en-US" altLang="ja-JP" sz="1323">
              <a:solidFill>
                <a:srgbClr val="FF0000"/>
              </a:solidFill>
            </a:endParaRPr>
          </a:p>
          <a:p>
            <a:pPr marL="171076" indent="-171076" defTabSz="576255" eaLnBrk="0" fontAlgn="base" hangingPunct="0">
              <a:spcBef>
                <a:spcPct val="0"/>
              </a:spcBef>
              <a:spcAft>
                <a:spcPct val="0"/>
              </a:spcAft>
            </a:pPr>
            <a:r>
              <a:rPr lang="ja-JP" altLang="en-US" sz="1323">
                <a:solidFill>
                  <a:srgbClr val="FF0000"/>
                </a:solidFill>
              </a:rPr>
              <a:t>■停電等により、施設内の環境も変わる可能性があることも配慮して訓練する。</a:t>
            </a:r>
            <a:endParaRPr lang="ja-JP" altLang="en-US" sz="1323">
              <a:solidFill>
                <a:srgbClr val="000000"/>
              </a:solidFill>
            </a:endParaRPr>
          </a:p>
        </p:txBody>
      </p:sp>
      <p:sp>
        <p:nvSpPr>
          <p:cNvPr id="7" name="角丸四角形 5"/>
          <p:cNvSpPr>
            <a:spLocks noChangeArrowheads="1"/>
          </p:cNvSpPr>
          <p:nvPr/>
        </p:nvSpPr>
        <p:spPr bwMode="auto">
          <a:xfrm>
            <a:off x="66029" y="5603168"/>
            <a:ext cx="8694804" cy="1074220"/>
          </a:xfrm>
          <a:prstGeom prst="roundRect">
            <a:avLst>
              <a:gd name="adj" fmla="val 16667"/>
            </a:avLst>
          </a:prstGeom>
          <a:solidFill>
            <a:schemeClr val="bg1"/>
          </a:solidFill>
          <a:ln w="9525">
            <a:solidFill>
              <a:schemeClr val="tx1"/>
            </a:solidFill>
            <a:round/>
            <a:headEnd/>
            <a:tailEnd/>
          </a:ln>
        </p:spPr>
        <p:txBody>
          <a:bodyPr lIns="78127" tIns="39064" rIns="78127" bIns="39064" anchor="ctr">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defTabSz="576255" eaLnBrk="0" fontAlgn="base" hangingPunct="0">
              <a:spcBef>
                <a:spcPct val="0"/>
              </a:spcBef>
              <a:spcAft>
                <a:spcPct val="0"/>
              </a:spcAft>
            </a:pPr>
            <a:r>
              <a:rPr lang="en-US" altLang="ja-JP" sz="1449">
                <a:solidFill>
                  <a:srgbClr val="000000"/>
                </a:solidFill>
              </a:rPr>
              <a:t>【</a:t>
            </a:r>
            <a:r>
              <a:rPr lang="ja-JP" altLang="en-US" sz="1449">
                <a:solidFill>
                  <a:srgbClr val="000000"/>
                </a:solidFill>
              </a:rPr>
              <a:t>訓練時における課題や気づき</a:t>
            </a:r>
            <a:r>
              <a:rPr lang="en-US" altLang="ja-JP" sz="1449">
                <a:solidFill>
                  <a:srgbClr val="000000"/>
                </a:solidFill>
              </a:rPr>
              <a:t>】</a:t>
            </a:r>
          </a:p>
          <a:p>
            <a:pPr defTabSz="576255" eaLnBrk="0" fontAlgn="base" hangingPunct="0">
              <a:spcBef>
                <a:spcPct val="0"/>
              </a:spcBef>
              <a:spcAft>
                <a:spcPct val="0"/>
              </a:spcAft>
            </a:pPr>
            <a:endParaRPr lang="en-US" altLang="ja-JP" sz="1449">
              <a:solidFill>
                <a:srgbClr val="000000"/>
              </a:solidFill>
            </a:endParaRPr>
          </a:p>
          <a:p>
            <a:pPr defTabSz="576255" eaLnBrk="0" fontAlgn="base" hangingPunct="0">
              <a:spcBef>
                <a:spcPct val="0"/>
              </a:spcBef>
              <a:spcAft>
                <a:spcPct val="0"/>
              </a:spcAft>
            </a:pPr>
            <a:endParaRPr lang="en-US" altLang="ja-JP" sz="1449">
              <a:solidFill>
                <a:srgbClr val="000000"/>
              </a:solidFill>
            </a:endParaRPr>
          </a:p>
          <a:p>
            <a:pPr defTabSz="576255" eaLnBrk="0" fontAlgn="base" hangingPunct="0">
              <a:spcBef>
                <a:spcPct val="0"/>
              </a:spcBef>
              <a:spcAft>
                <a:spcPct val="0"/>
              </a:spcAft>
            </a:pPr>
            <a:endParaRPr lang="ja-JP" altLang="en-US" sz="1449">
              <a:solidFill>
                <a:srgbClr val="000000"/>
              </a:solidFill>
            </a:endParaRPr>
          </a:p>
        </p:txBody>
      </p:sp>
      <p:pic>
        <p:nvPicPr>
          <p:cNvPr id="8" name="図 2152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8557" y="3668182"/>
            <a:ext cx="973426" cy="662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7998" y="3621161"/>
            <a:ext cx="692303" cy="73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p:cNvSpPr txBox="1"/>
          <p:nvPr/>
        </p:nvSpPr>
        <p:spPr>
          <a:xfrm>
            <a:off x="-59964" y="-49261"/>
            <a:ext cx="1107996" cy="369332"/>
          </a:xfrm>
          <a:prstGeom prst="rect">
            <a:avLst/>
          </a:prstGeom>
          <a:noFill/>
        </p:spPr>
        <p:txBody>
          <a:bodyPr wrap="none" rtlCol="0">
            <a:spAutoFit/>
          </a:bodyPr>
          <a:lstStyle/>
          <a:p>
            <a:r>
              <a:rPr kumimoji="1" lang="en-US" altLang="ja-JP" dirty="0" smtClean="0"/>
              <a:t>【</a:t>
            </a:r>
            <a:r>
              <a:rPr kumimoji="1" lang="ja-JP" altLang="en-US" dirty="0" smtClean="0"/>
              <a:t>選択編</a:t>
            </a:r>
            <a:r>
              <a:rPr kumimoji="1" lang="en-US" altLang="ja-JP" dirty="0" smtClean="0"/>
              <a:t>】</a:t>
            </a:r>
            <a:endParaRPr kumimoji="1" lang="ja-JP" altLang="en-US" dirty="0"/>
          </a:p>
        </p:txBody>
      </p:sp>
      <p:sp>
        <p:nvSpPr>
          <p:cNvPr id="11" name="Rectangle 33"/>
          <p:cNvSpPr>
            <a:spLocks noChangeArrowheads="1"/>
          </p:cNvSpPr>
          <p:nvPr/>
        </p:nvSpPr>
        <p:spPr bwMode="auto">
          <a:xfrm>
            <a:off x="5646057" y="799237"/>
            <a:ext cx="34899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1" dirty="0" smtClean="0">
                <a:solidFill>
                  <a:srgbClr val="FF0000"/>
                </a:solidFill>
                <a:latin typeface="+mn-ea"/>
              </a:rPr>
              <a:t>※</a:t>
            </a:r>
            <a:r>
              <a:rPr kumimoji="0" lang="ja-JP" altLang="en-US" sz="1400" b="1" dirty="0" smtClean="0">
                <a:solidFill>
                  <a:srgbClr val="FF0000"/>
                </a:solidFill>
                <a:latin typeface="+mn-ea"/>
              </a:rPr>
              <a:t>土砂災害については「立退き避難」が基本</a:t>
            </a:r>
            <a:endParaRPr kumimoji="0" lang="ja-JP" altLang="ja-JP" sz="1400" b="1" u="none" strike="noStrike" cap="none" normalizeH="0" baseline="0" dirty="0" smtClean="0">
              <a:ln>
                <a:noFill/>
              </a:ln>
              <a:solidFill>
                <a:schemeClr val="tx1"/>
              </a:solidFill>
              <a:effectLst/>
              <a:latin typeface="+mn-ea"/>
            </a:endParaRPr>
          </a:p>
        </p:txBody>
      </p:sp>
    </p:spTree>
    <p:extLst>
      <p:ext uri="{BB962C8B-B14F-4D97-AF65-F5344CB8AC3E}">
        <p14:creationId xmlns:p14="http://schemas.microsoft.com/office/powerpoint/2010/main" val="3323058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4189" y="1081454"/>
            <a:ext cx="8398119" cy="3250249"/>
          </a:xfrm>
          <a:prstGeom prst="rect">
            <a:avLst/>
          </a:prstGeom>
          <a:noFill/>
          <a:ln>
            <a:solidFill>
              <a:schemeClr val="tx1"/>
            </a:solidFill>
          </a:ln>
        </p:spPr>
        <p:txBody>
          <a:bodyPr>
            <a:spAutoFit/>
          </a:bodyPr>
          <a:lstStyle/>
          <a:p>
            <a:pPr>
              <a:spcBef>
                <a:spcPts val="376"/>
              </a:spcBef>
              <a:defRPr/>
            </a:pPr>
            <a:r>
              <a:rPr lang="en-US" altLang="ja-JP" sz="1752" dirty="0"/>
              <a:t>【</a:t>
            </a:r>
            <a:r>
              <a:rPr lang="ja-JP" altLang="en-US" sz="1752" dirty="0"/>
              <a:t>ヒント集</a:t>
            </a:r>
            <a:r>
              <a:rPr lang="en-US" altLang="ja-JP" sz="1752" dirty="0"/>
              <a:t>】</a:t>
            </a:r>
          </a:p>
          <a:p>
            <a:pPr marL="282118" indent="-282118">
              <a:spcBef>
                <a:spcPts val="376"/>
              </a:spcBef>
              <a:defRPr/>
            </a:pPr>
            <a:r>
              <a:rPr lang="ja-JP" altLang="en-US" sz="1752" dirty="0"/>
              <a:t>　・</a:t>
            </a:r>
            <a:r>
              <a:rPr lang="en-US" altLang="ja-JP" sz="1752" dirty="0"/>
              <a:t>1</a:t>
            </a:r>
            <a:r>
              <a:rPr lang="ja-JP" altLang="en-US" sz="1752" dirty="0"/>
              <a:t>階から</a:t>
            </a:r>
            <a:r>
              <a:rPr lang="en-US" altLang="ja-JP" sz="1752" dirty="0"/>
              <a:t>2</a:t>
            </a:r>
            <a:r>
              <a:rPr lang="ja-JP" altLang="en-US" sz="1752" dirty="0"/>
              <a:t>階への避難訓練を実施する。</a:t>
            </a:r>
          </a:p>
          <a:p>
            <a:pPr marL="282118" indent="-282118">
              <a:spcBef>
                <a:spcPts val="376"/>
              </a:spcBef>
              <a:defRPr/>
            </a:pPr>
            <a:r>
              <a:rPr lang="ja-JP" altLang="en-US" sz="1752" dirty="0"/>
              <a:t>　・避難訓練時に避難に要する時間を計測する。</a:t>
            </a:r>
            <a:endParaRPr lang="en-US" altLang="ja-JP" sz="1752" dirty="0"/>
          </a:p>
          <a:p>
            <a:pPr marL="282118" indent="-282118">
              <a:spcBef>
                <a:spcPts val="376"/>
              </a:spcBef>
              <a:defRPr/>
            </a:pPr>
            <a:r>
              <a:rPr lang="ja-JP" altLang="en-US" sz="1752" dirty="0"/>
              <a:t>　・避難訓練を通して、入居者の方にも避難方法を覚えていただく。</a:t>
            </a:r>
          </a:p>
          <a:p>
            <a:pPr marL="282118" indent="-282118">
              <a:spcBef>
                <a:spcPts val="376"/>
              </a:spcBef>
              <a:defRPr/>
            </a:pPr>
            <a:r>
              <a:rPr lang="ja-JP" altLang="en-US" sz="1752" dirty="0"/>
              <a:t>　・引き渡し訓練を保護者と共に実施している。</a:t>
            </a:r>
            <a:endParaRPr lang="en-US" altLang="ja-JP" sz="1752" dirty="0"/>
          </a:p>
          <a:p>
            <a:pPr marL="282118" indent="-282118">
              <a:spcBef>
                <a:spcPts val="376"/>
              </a:spcBef>
              <a:defRPr/>
            </a:pPr>
            <a:r>
              <a:rPr lang="ja-JP" altLang="en-US" sz="1752" dirty="0"/>
              <a:t>　・夜間の避難訓練を夜勤者１人で行い、深夜の避難計画を作成する。</a:t>
            </a:r>
          </a:p>
          <a:p>
            <a:pPr marL="282118" indent="-282118">
              <a:spcBef>
                <a:spcPts val="376"/>
              </a:spcBef>
              <a:defRPr/>
            </a:pPr>
            <a:r>
              <a:rPr lang="ja-JP" altLang="en-US" sz="1752" dirty="0"/>
              <a:t>　・その日の係によって避難訓練の担当を決める。</a:t>
            </a:r>
            <a:endParaRPr lang="en-US" altLang="ja-JP" sz="1752" dirty="0"/>
          </a:p>
          <a:p>
            <a:pPr marL="282118" indent="-282118">
              <a:spcBef>
                <a:spcPts val="376"/>
              </a:spcBef>
              <a:defRPr/>
            </a:pPr>
            <a:r>
              <a:rPr lang="ja-JP" altLang="en-US" sz="1752" dirty="0"/>
              <a:t>　・地域の避難場所となることで、地域の協力を得るようにする。</a:t>
            </a:r>
            <a:endParaRPr lang="en-US" altLang="ja-JP" sz="1752" dirty="0"/>
          </a:p>
          <a:p>
            <a:pPr marL="282118" indent="-282118">
              <a:spcBef>
                <a:spcPts val="376"/>
              </a:spcBef>
              <a:defRPr/>
            </a:pPr>
            <a:r>
              <a:rPr lang="ja-JP" altLang="en-US" sz="1752" dirty="0"/>
              <a:t>　・訓練で、病院側が患者役をたて、患者の負担がないように実施する。</a:t>
            </a:r>
            <a:endParaRPr lang="en-US" altLang="ja-JP" sz="1752" dirty="0"/>
          </a:p>
          <a:p>
            <a:pPr marL="282118" indent="-282118">
              <a:spcBef>
                <a:spcPts val="376"/>
              </a:spcBef>
              <a:defRPr/>
            </a:pPr>
            <a:r>
              <a:rPr lang="ja-JP" altLang="en-US" sz="1752" dirty="0"/>
              <a:t>　・消防署から避難訓練用</a:t>
            </a:r>
            <a:r>
              <a:rPr lang="en-US" altLang="ja-JP" sz="1752" dirty="0"/>
              <a:t>VTR</a:t>
            </a:r>
            <a:r>
              <a:rPr lang="ja-JP" altLang="en-US" sz="1752" dirty="0"/>
              <a:t>を借用し、「見る訓練」として実施する。</a:t>
            </a:r>
          </a:p>
        </p:txBody>
      </p:sp>
      <p:graphicFrame>
        <p:nvGraphicFramePr>
          <p:cNvPr id="3" name="表 2"/>
          <p:cNvGraphicFramePr>
            <a:graphicFrameLocks noGrp="1"/>
          </p:cNvGraphicFramePr>
          <p:nvPr/>
        </p:nvGraphicFramePr>
        <p:xfrm>
          <a:off x="394189" y="4567604"/>
          <a:ext cx="8398119" cy="778119"/>
        </p:xfrm>
        <a:graphic>
          <a:graphicData uri="http://schemas.openxmlformats.org/drawingml/2006/table">
            <a:tbl>
              <a:tblPr firstRow="1" bandRow="1">
                <a:tableStyleId>{21E4AEA4-8DFA-4A89-87EB-49C32662AFE0}</a:tableStyleId>
              </a:tblPr>
              <a:tblGrid>
                <a:gridCol w="8398119">
                  <a:extLst>
                    <a:ext uri="{9D8B030D-6E8A-4147-A177-3AD203B41FA5}">
                      <a16:colId xmlns:a16="http://schemas.microsoft.com/office/drawing/2014/main" val="20000"/>
                    </a:ext>
                  </a:extLst>
                </a:gridCol>
              </a:tblGrid>
              <a:tr h="27443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500" b="0" kern="1200" dirty="0" smtClean="0">
                          <a:solidFill>
                            <a:schemeClr val="lt1"/>
                          </a:solidFill>
                          <a:latin typeface="HGS創英角ｺﾞｼｯｸUB" panose="020B0900000000000000" pitchFamily="50" charset="-128"/>
                          <a:ea typeface="HGS創英角ｺﾞｼｯｸUB" panose="020B0900000000000000" pitchFamily="50" charset="-128"/>
                          <a:cs typeface="+mn-cs"/>
                        </a:rPr>
                        <a:t>事例：法人施設内で連携した避難訓練を実施</a:t>
                      </a:r>
                    </a:p>
                  </a:txBody>
                  <a:tcPr marL="22530" marR="22530" marT="22598" marB="22598">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50368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500" kern="1200" dirty="0" smtClean="0">
                          <a:solidFill>
                            <a:schemeClr val="tx1"/>
                          </a:solidFill>
                          <a:latin typeface="HGPｺﾞｼｯｸM" panose="020B0600000000000000" pitchFamily="50" charset="-128"/>
                          <a:ea typeface="HGPｺﾞｼｯｸM" panose="020B0600000000000000" pitchFamily="50" charset="-128"/>
                          <a:cs typeface="+mn-cs"/>
                        </a:rPr>
                        <a:t>　特別養護老人ホーム</a:t>
                      </a:r>
                      <a:r>
                        <a:rPr kumimoji="1" lang="en-US" altLang="ja-JP" sz="1500" kern="1200" dirty="0" smtClean="0">
                          <a:solidFill>
                            <a:schemeClr val="tx1"/>
                          </a:solidFill>
                          <a:latin typeface="HGPｺﾞｼｯｸM" panose="020B0600000000000000" pitchFamily="50" charset="-128"/>
                          <a:ea typeface="HGPｺﾞｼｯｸM" panose="020B0600000000000000" pitchFamily="50" charset="-128"/>
                          <a:cs typeface="+mn-cs"/>
                        </a:rPr>
                        <a:t>E</a:t>
                      </a:r>
                      <a:r>
                        <a:rPr kumimoji="1" lang="ja-JP" altLang="en-US" sz="1500" kern="1200" dirty="0" smtClean="0">
                          <a:solidFill>
                            <a:schemeClr val="tx1"/>
                          </a:solidFill>
                          <a:latin typeface="HGPｺﾞｼｯｸM" panose="020B0600000000000000" pitchFamily="50" charset="-128"/>
                          <a:ea typeface="HGPｺﾞｼｯｸM" panose="020B0600000000000000" pitchFamily="50" charset="-128"/>
                          <a:cs typeface="+mn-cs"/>
                        </a:rPr>
                        <a:t>では、同じ法人施設を</a:t>
                      </a:r>
                      <a:r>
                        <a:rPr kumimoji="1" lang="en-US" altLang="ja-JP" sz="1500" kern="1200" dirty="0" smtClean="0">
                          <a:solidFill>
                            <a:schemeClr val="tx1"/>
                          </a:solidFill>
                          <a:latin typeface="HGPｺﾞｼｯｸM" panose="020B0600000000000000" pitchFamily="50" charset="-128"/>
                          <a:ea typeface="HGPｺﾞｼｯｸM" panose="020B0600000000000000" pitchFamily="50" charset="-128"/>
                          <a:cs typeface="+mn-cs"/>
                        </a:rPr>
                        <a:t>4</a:t>
                      </a:r>
                      <a:r>
                        <a:rPr kumimoji="1" lang="ja-JP" altLang="en-US" sz="1500" kern="1200" dirty="0" err="1" smtClean="0">
                          <a:solidFill>
                            <a:schemeClr val="tx1"/>
                          </a:solidFill>
                          <a:latin typeface="HGPｺﾞｼｯｸM" panose="020B0600000000000000" pitchFamily="50" charset="-128"/>
                          <a:ea typeface="HGPｺﾞｼｯｸM" panose="020B0600000000000000" pitchFamily="50" charset="-128"/>
                          <a:cs typeface="+mn-cs"/>
                        </a:rPr>
                        <a:t>つの</a:t>
                      </a:r>
                      <a:r>
                        <a:rPr kumimoji="1" lang="ja-JP" altLang="en-US" sz="1500" kern="1200" dirty="0" smtClean="0">
                          <a:solidFill>
                            <a:schemeClr val="tx1"/>
                          </a:solidFill>
                          <a:latin typeface="HGPｺﾞｼｯｸM" panose="020B0600000000000000" pitchFamily="50" charset="-128"/>
                          <a:ea typeface="HGPｺﾞｼｯｸM" panose="020B0600000000000000" pitchFamily="50" charset="-128"/>
                          <a:cs typeface="+mn-cs"/>
                        </a:rPr>
                        <a:t>ブロックに分け、ブロックごとに連携した避難訓練を定期的に実施しています。</a:t>
                      </a:r>
                    </a:p>
                  </a:txBody>
                  <a:tcPr marL="22530" marR="22530" marT="22598" marB="22598">
                    <a:lnT w="952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
        <p:nvSpPr>
          <p:cNvPr id="4" name="テキスト ボックス 2"/>
          <p:cNvSpPr txBox="1">
            <a:spLocks noChangeArrowheads="1"/>
          </p:cNvSpPr>
          <p:nvPr/>
        </p:nvSpPr>
        <p:spPr bwMode="auto">
          <a:xfrm>
            <a:off x="0" y="288702"/>
            <a:ext cx="9135996" cy="506454"/>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8553" tIns="44276" rIns="88553" bIns="44276">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defTabSz="576255" eaLnBrk="0" fontAlgn="base" hangingPunct="0">
              <a:spcBef>
                <a:spcPct val="0"/>
              </a:spcBef>
              <a:spcAft>
                <a:spcPct val="0"/>
              </a:spcAft>
            </a:pPr>
            <a:r>
              <a:rPr lang="ja-JP" altLang="en-US" sz="2710" dirty="0" smtClean="0">
                <a:solidFill>
                  <a:srgbClr val="FFFFFF"/>
                </a:solidFill>
              </a:rPr>
              <a:t>チェックリスト⑤</a:t>
            </a:r>
            <a:r>
              <a:rPr lang="ja-JP" altLang="en-US" sz="2710" dirty="0">
                <a:solidFill>
                  <a:srgbClr val="FFFFFF"/>
                </a:solidFill>
              </a:rPr>
              <a:t>　非常体制</a:t>
            </a:r>
            <a:r>
              <a:rPr lang="en-US" altLang="ja-JP" sz="2710" dirty="0">
                <a:solidFill>
                  <a:srgbClr val="FFFFFF"/>
                </a:solidFill>
              </a:rPr>
              <a:t>【</a:t>
            </a:r>
            <a:r>
              <a:rPr lang="ja-JP" altLang="en-US" sz="2710" dirty="0">
                <a:solidFill>
                  <a:srgbClr val="FFFFFF"/>
                </a:solidFill>
              </a:rPr>
              <a:t>施設内の避難誘導</a:t>
            </a:r>
            <a:r>
              <a:rPr lang="en-US" altLang="ja-JP" sz="2710" dirty="0">
                <a:solidFill>
                  <a:srgbClr val="FFFFFF"/>
                </a:solidFill>
              </a:rPr>
              <a:t>】</a:t>
            </a:r>
            <a:endParaRPr lang="ja-JP" altLang="en-US" sz="2710" dirty="0">
              <a:solidFill>
                <a:srgbClr val="FFFFFF"/>
              </a:solidFill>
            </a:endParaRPr>
          </a:p>
        </p:txBody>
      </p:sp>
      <p:sp>
        <p:nvSpPr>
          <p:cNvPr id="5" name="テキスト ボックス 4"/>
          <p:cNvSpPr txBox="1"/>
          <p:nvPr/>
        </p:nvSpPr>
        <p:spPr>
          <a:xfrm>
            <a:off x="-68431" y="-54395"/>
            <a:ext cx="1107996" cy="369332"/>
          </a:xfrm>
          <a:prstGeom prst="rect">
            <a:avLst/>
          </a:prstGeom>
          <a:noFill/>
        </p:spPr>
        <p:txBody>
          <a:bodyPr wrap="none" rtlCol="0">
            <a:spAutoFit/>
          </a:bodyPr>
          <a:lstStyle/>
          <a:p>
            <a:r>
              <a:rPr kumimoji="1" lang="en-US" altLang="ja-JP" dirty="0" smtClean="0"/>
              <a:t>【</a:t>
            </a:r>
            <a:r>
              <a:rPr kumimoji="1" lang="ja-JP" altLang="en-US" dirty="0" smtClean="0"/>
              <a:t>選択編</a:t>
            </a:r>
            <a:r>
              <a:rPr kumimoji="1" lang="en-US" altLang="ja-JP" dirty="0" smtClean="0"/>
              <a:t>】</a:t>
            </a:r>
            <a:endParaRPr kumimoji="1" lang="ja-JP" altLang="en-US" dirty="0"/>
          </a:p>
        </p:txBody>
      </p:sp>
      <p:sp>
        <p:nvSpPr>
          <p:cNvPr id="6" name="Rectangle 33"/>
          <p:cNvSpPr>
            <a:spLocks noChangeArrowheads="1"/>
          </p:cNvSpPr>
          <p:nvPr/>
        </p:nvSpPr>
        <p:spPr bwMode="auto">
          <a:xfrm>
            <a:off x="5646057" y="799237"/>
            <a:ext cx="34899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1" dirty="0" smtClean="0">
                <a:solidFill>
                  <a:srgbClr val="FF0000"/>
                </a:solidFill>
                <a:latin typeface="+mn-ea"/>
              </a:rPr>
              <a:t>※</a:t>
            </a:r>
            <a:r>
              <a:rPr kumimoji="0" lang="ja-JP" altLang="en-US" sz="1400" b="1" dirty="0" smtClean="0">
                <a:solidFill>
                  <a:srgbClr val="FF0000"/>
                </a:solidFill>
                <a:latin typeface="+mn-ea"/>
              </a:rPr>
              <a:t>土砂災害については「立退き避難」が基本</a:t>
            </a:r>
            <a:endParaRPr kumimoji="0" lang="ja-JP" altLang="ja-JP" sz="1400" b="1" u="none" strike="noStrike" cap="none" normalizeH="0" baseline="0" dirty="0" smtClean="0">
              <a:ln>
                <a:noFill/>
              </a:ln>
              <a:solidFill>
                <a:schemeClr val="tx1"/>
              </a:solidFill>
              <a:effectLst/>
              <a:latin typeface="+mn-ea"/>
            </a:endParaRPr>
          </a:p>
        </p:txBody>
      </p:sp>
    </p:spTree>
    <p:extLst>
      <p:ext uri="{BB962C8B-B14F-4D97-AF65-F5344CB8AC3E}">
        <p14:creationId xmlns:p14="http://schemas.microsoft.com/office/powerpoint/2010/main" val="485133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2"/>
          <p:cNvSpPr txBox="1">
            <a:spLocks noChangeArrowheads="1"/>
          </p:cNvSpPr>
          <p:nvPr/>
        </p:nvSpPr>
        <p:spPr bwMode="auto">
          <a:xfrm>
            <a:off x="0" y="300685"/>
            <a:ext cx="9135996" cy="506454"/>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8553" tIns="44276" rIns="88553" bIns="44276">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defTabSz="576255" eaLnBrk="0" fontAlgn="base" hangingPunct="0">
              <a:spcBef>
                <a:spcPct val="0"/>
              </a:spcBef>
              <a:spcAft>
                <a:spcPct val="0"/>
              </a:spcAft>
            </a:pPr>
            <a:r>
              <a:rPr lang="ja-JP" altLang="en-US" sz="2710" dirty="0" smtClean="0">
                <a:solidFill>
                  <a:srgbClr val="FFFFFF"/>
                </a:solidFill>
              </a:rPr>
              <a:t>チェックリスト⑥</a:t>
            </a:r>
            <a:r>
              <a:rPr lang="ja-JP" altLang="en-US" sz="2710" dirty="0">
                <a:solidFill>
                  <a:srgbClr val="FFFFFF"/>
                </a:solidFill>
              </a:rPr>
              <a:t>　非常体制</a:t>
            </a:r>
            <a:r>
              <a:rPr lang="en-US" altLang="ja-JP" sz="2710" dirty="0">
                <a:solidFill>
                  <a:srgbClr val="FFFFFF"/>
                </a:solidFill>
              </a:rPr>
              <a:t>【</a:t>
            </a:r>
            <a:r>
              <a:rPr lang="ja-JP" altLang="en-US" sz="2710" dirty="0">
                <a:solidFill>
                  <a:srgbClr val="FFFFFF"/>
                </a:solidFill>
              </a:rPr>
              <a:t>施設外への避難誘導</a:t>
            </a:r>
            <a:r>
              <a:rPr lang="en-US" altLang="ja-JP" sz="2710" dirty="0">
                <a:solidFill>
                  <a:srgbClr val="FFFFFF"/>
                </a:solidFill>
              </a:rPr>
              <a:t>】</a:t>
            </a:r>
            <a:endParaRPr lang="ja-JP" altLang="en-US" sz="2710" dirty="0">
              <a:solidFill>
                <a:srgbClr val="FFFFFF"/>
              </a:solidFill>
            </a:endParaRPr>
          </a:p>
        </p:txBody>
      </p:sp>
      <p:graphicFrame>
        <p:nvGraphicFramePr>
          <p:cNvPr id="3" name="表 2"/>
          <p:cNvGraphicFramePr>
            <a:graphicFrameLocks noGrp="1"/>
          </p:cNvGraphicFramePr>
          <p:nvPr>
            <p:extLst>
              <p:ext uri="{D42A27DB-BD31-4B8C-83A1-F6EECF244321}">
                <p14:modId xmlns:p14="http://schemas.microsoft.com/office/powerpoint/2010/main" val="328712114"/>
              </p:ext>
            </p:extLst>
          </p:nvPr>
        </p:nvGraphicFramePr>
        <p:xfrm>
          <a:off x="86038" y="2350529"/>
          <a:ext cx="8979928" cy="3546068"/>
        </p:xfrm>
        <a:graphic>
          <a:graphicData uri="http://schemas.openxmlformats.org/drawingml/2006/table">
            <a:tbl>
              <a:tblPr/>
              <a:tblGrid>
                <a:gridCol w="777340">
                  <a:extLst>
                    <a:ext uri="{9D8B030D-6E8A-4147-A177-3AD203B41FA5}">
                      <a16:colId xmlns:a16="http://schemas.microsoft.com/office/drawing/2014/main" val="20000"/>
                    </a:ext>
                  </a:extLst>
                </a:gridCol>
                <a:gridCol w="4446945">
                  <a:extLst>
                    <a:ext uri="{9D8B030D-6E8A-4147-A177-3AD203B41FA5}">
                      <a16:colId xmlns:a16="http://schemas.microsoft.com/office/drawing/2014/main" val="20001"/>
                    </a:ext>
                  </a:extLst>
                </a:gridCol>
                <a:gridCol w="2504096">
                  <a:extLst>
                    <a:ext uri="{9D8B030D-6E8A-4147-A177-3AD203B41FA5}">
                      <a16:colId xmlns:a16="http://schemas.microsoft.com/office/drawing/2014/main" val="20002"/>
                    </a:ext>
                  </a:extLst>
                </a:gridCol>
                <a:gridCol w="807353">
                  <a:extLst>
                    <a:ext uri="{9D8B030D-6E8A-4147-A177-3AD203B41FA5}">
                      <a16:colId xmlns:a16="http://schemas.microsoft.com/office/drawing/2014/main" val="20003"/>
                    </a:ext>
                  </a:extLst>
                </a:gridCol>
                <a:gridCol w="444194">
                  <a:extLst>
                    <a:ext uri="{9D8B030D-6E8A-4147-A177-3AD203B41FA5}">
                      <a16:colId xmlns:a16="http://schemas.microsoft.com/office/drawing/2014/main" val="20004"/>
                    </a:ext>
                  </a:extLst>
                </a:gridCol>
              </a:tblGrid>
              <a:tr h="514334">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500" b="1" i="0" u="none" strike="noStrike" cap="none" normalizeH="0" baseline="0" dirty="0" smtClean="0">
                          <a:ln>
                            <a:noFill/>
                          </a:ln>
                          <a:solidFill>
                            <a:srgbClr val="FFFFFF"/>
                          </a:solidFill>
                          <a:effectLst/>
                          <a:latin typeface="Arial" charset="0"/>
                          <a:ea typeface="ＭＳ Ｐゴシック" pitchFamily="50" charset="-128"/>
                        </a:rPr>
                        <a:t>実施の有無</a:t>
                      </a:r>
                    </a:p>
                  </a:txBody>
                  <a:tcPr marL="57624" marR="57624" marT="26666" marB="2666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500" b="1" i="0" u="none" strike="noStrike" cap="none" normalizeH="0" baseline="0" smtClean="0">
                          <a:ln>
                            <a:noFill/>
                          </a:ln>
                          <a:solidFill>
                            <a:srgbClr val="FFFFFF"/>
                          </a:solidFill>
                          <a:effectLst/>
                          <a:latin typeface="Arial" charset="0"/>
                          <a:ea typeface="ＭＳ Ｐゴシック" pitchFamily="50" charset="-128"/>
                        </a:rPr>
                        <a:t>訓練項目</a:t>
                      </a:r>
                    </a:p>
                  </a:txBody>
                  <a:tcPr marL="57624" marR="57624" marT="26666" marB="2666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500" b="1" i="0" u="none" strike="noStrike" cap="none" normalizeH="0" baseline="0" smtClean="0">
                          <a:ln>
                            <a:noFill/>
                          </a:ln>
                          <a:solidFill>
                            <a:srgbClr val="FFFFFF"/>
                          </a:solidFill>
                          <a:effectLst/>
                          <a:latin typeface="Arial" charset="0"/>
                          <a:ea typeface="ＭＳ Ｐゴシック" pitchFamily="50" charset="-128"/>
                        </a:rPr>
                        <a:t>訓練目標</a:t>
                      </a:r>
                      <a:endParaRPr kumimoji="1" lang="en-US" altLang="ja-JP" sz="1500" b="1" i="0" u="none" strike="noStrike" cap="none" normalizeH="0" baseline="0" smtClean="0">
                        <a:ln>
                          <a:noFill/>
                        </a:ln>
                        <a:solidFill>
                          <a:srgbClr val="FFFFFF"/>
                        </a:solidFill>
                        <a:effectLst/>
                        <a:latin typeface="Arial" charset="0"/>
                        <a:ea typeface="ＭＳ Ｐゴシック" pitchFamily="50" charset="-128"/>
                      </a:endParaRPr>
                    </a:p>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900" b="1" i="0" u="none" strike="noStrike" cap="none" normalizeH="0" baseline="0" smtClean="0">
                          <a:ln>
                            <a:noFill/>
                          </a:ln>
                          <a:solidFill>
                            <a:srgbClr val="FFFFFF"/>
                          </a:solidFill>
                          <a:effectLst/>
                          <a:latin typeface="Arial" charset="0"/>
                          <a:ea typeface="ＭＳ Ｐゴシック" pitchFamily="50" charset="-128"/>
                        </a:rPr>
                        <a:t>記載例を参考に、各施設で設定して下さい</a:t>
                      </a:r>
                    </a:p>
                  </a:txBody>
                  <a:tcPr marL="57624" marR="57624" marT="26666" marB="2666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500" b="1" i="0" u="none" strike="noStrike" cap="none" normalizeH="0" baseline="0" smtClean="0">
                          <a:ln>
                            <a:noFill/>
                          </a:ln>
                          <a:solidFill>
                            <a:srgbClr val="FFFFFF"/>
                          </a:solidFill>
                          <a:effectLst/>
                          <a:latin typeface="Arial" charset="0"/>
                          <a:ea typeface="ＭＳ Ｐゴシック" pitchFamily="50" charset="-128"/>
                        </a:rPr>
                        <a:t>担当者</a:t>
                      </a:r>
                    </a:p>
                  </a:txBody>
                  <a:tcPr marL="57624" marR="57624" marT="26666" marB="2666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500" b="1" i="0" u="none" strike="noStrike" cap="none" normalizeH="0" baseline="0" smtClean="0">
                          <a:ln>
                            <a:noFill/>
                          </a:ln>
                          <a:solidFill>
                            <a:srgbClr val="FFFFFF"/>
                          </a:solidFill>
                          <a:effectLst/>
                          <a:latin typeface="Arial" charset="0"/>
                          <a:ea typeface="ＭＳ Ｐゴシック" pitchFamily="50" charset="-128"/>
                        </a:rPr>
                        <a:t>結果</a:t>
                      </a:r>
                    </a:p>
                  </a:txBody>
                  <a:tcPr marL="57624" marR="57624" marT="26666" marB="2666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437532">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a:t>
                      </a:r>
                    </a:p>
                  </a:txBody>
                  <a:tcPr marL="57624" marR="57624" marT="26676" marB="266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避難先の選択</a:t>
                      </a:r>
                      <a:endParaRPr kumimoji="1" lang="en-US" altLang="ja-JP" sz="14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　・避難先に事前連絡して訓練を実施する。</a:t>
                      </a:r>
                      <a:endParaRPr kumimoji="1" lang="ja-JP" altLang="en-US" sz="1400" b="0" i="0" u="none" strike="noStrike" cap="none" normalizeH="0" baseline="0" dirty="0" smtClean="0">
                        <a:ln>
                          <a:noFill/>
                        </a:ln>
                        <a:solidFill>
                          <a:srgbClr val="000000"/>
                        </a:solidFill>
                        <a:effectLst/>
                        <a:latin typeface="Arial" charset="0"/>
                        <a:ea typeface="ＭＳ Ｐゴシック" pitchFamily="50" charset="-128"/>
                      </a:endParaRPr>
                    </a:p>
                  </a:txBody>
                  <a:tcPr marL="57631" marR="57631" marT="26682" marB="2668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marL="185738" indent="-185738"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185738" marR="0" lvl="0" indent="-185738" algn="l" defTabSz="1404938"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000000"/>
                          </a:solidFill>
                          <a:effectLst/>
                          <a:latin typeface="Arial" charset="0"/>
                          <a:ea typeface="ＭＳ Ｐゴシック" pitchFamily="50" charset="-128"/>
                        </a:rPr>
                        <a:t>（例）責任者は施設外の避難先を決定し、周知する</a:t>
                      </a:r>
                      <a:endParaRPr kumimoji="1" lang="en-US" altLang="ja-JP" sz="900" b="0" i="0" u="none" strike="noStrike" cap="none" normalizeH="0" baseline="0" smtClean="0">
                        <a:ln>
                          <a:noFill/>
                        </a:ln>
                        <a:solidFill>
                          <a:srgbClr val="000000"/>
                        </a:solidFill>
                        <a:effectLst/>
                        <a:latin typeface="Arial" charset="0"/>
                        <a:ea typeface="ＭＳ Ｐゴシック" pitchFamily="50" charset="-128"/>
                      </a:endParaRPr>
                    </a:p>
                  </a:txBody>
                  <a:tcPr marL="57631" marR="57631" marT="26673" marB="266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marL="185738" indent="-185738"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185738" marR="0" lvl="0" indent="-185738" algn="l" defTabSz="1404938"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smtClean="0">
                        <a:ln>
                          <a:noFill/>
                        </a:ln>
                        <a:solidFill>
                          <a:srgbClr val="000000"/>
                        </a:solidFill>
                        <a:effectLst/>
                        <a:latin typeface="Arial" charset="0"/>
                        <a:ea typeface="ＭＳ Ｐゴシック" pitchFamily="50" charset="-128"/>
                      </a:endParaRPr>
                    </a:p>
                  </a:txBody>
                  <a:tcPr marL="57631" marR="57631" marT="26662" marB="266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l" defTabSz="1398588"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Arial" charset="0"/>
                        <a:ea typeface="ＭＳ Ｐゴシック" pitchFamily="50" charset="-128"/>
                      </a:endParaRPr>
                    </a:p>
                  </a:txBody>
                  <a:tcPr marL="57624" marR="57624" marT="26666" marB="266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val="10001"/>
                  </a:ext>
                </a:extLst>
              </a:tr>
              <a:tr h="437532">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a:t>
                      </a:r>
                    </a:p>
                  </a:txBody>
                  <a:tcPr marL="57624" marR="57624" marT="26676" marB="266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移動経路・移動手段の決定</a:t>
                      </a:r>
                      <a:endParaRPr kumimoji="1" lang="en-US" altLang="ja-JP" sz="14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　・大雨時の状況を踏まえ、避難路・移動手段の事前確認を行う。</a:t>
                      </a:r>
                    </a:p>
                  </a:txBody>
                  <a:tcPr marL="57631" marR="57631" marT="26682" marB="2668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marL="185738" indent="-185738"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185738" marR="0" lvl="0" indent="-185738" algn="l" defTabSz="1404938"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000000"/>
                          </a:solidFill>
                          <a:effectLst/>
                          <a:latin typeface="Arial" charset="0"/>
                          <a:ea typeface="ＭＳ Ｐゴシック" pitchFamily="50" charset="-128"/>
                        </a:rPr>
                        <a:t>（例）状況を踏まえて移動経路と手段を判断し、周知する</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marL="57631" marR="57631" marT="26673" marB="266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marL="185738" indent="-185738"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185738" marR="0" lvl="0" indent="-185738" algn="l" defTabSz="1404938"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smtClean="0">
                        <a:ln>
                          <a:noFill/>
                        </a:ln>
                        <a:solidFill>
                          <a:srgbClr val="000000"/>
                        </a:solidFill>
                        <a:effectLst/>
                        <a:latin typeface="ＭＳ Ｐゴシック" pitchFamily="50" charset="-128"/>
                        <a:ea typeface="ＭＳ Ｐゴシック" pitchFamily="50" charset="-128"/>
                      </a:endParaRPr>
                    </a:p>
                  </a:txBody>
                  <a:tcPr marL="57624" marR="57624" marT="26666" marB="266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l" defTabSz="1398588"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Arial" charset="0"/>
                        <a:ea typeface="ＭＳ Ｐゴシック" pitchFamily="50" charset="-128"/>
                      </a:endParaRPr>
                    </a:p>
                  </a:txBody>
                  <a:tcPr marL="57624" marR="57624" marT="26666" marB="266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10002"/>
                  </a:ext>
                </a:extLst>
              </a:tr>
              <a:tr h="341472">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a:t>
                      </a:r>
                    </a:p>
                  </a:txBody>
                  <a:tcPr marL="57624" marR="57624" marT="26676" marB="266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marL="271463" indent="-271463"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271463" marR="0" lvl="0" indent="-271463" algn="l" defTabSz="1404938"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車両への乗り込み訓練</a:t>
                      </a:r>
                      <a:endParaRPr kumimoji="1" lang="ja-JP" altLang="en-US" sz="1400" b="0" i="0" u="none" strike="noStrike" cap="none" normalizeH="0" baseline="0" dirty="0" smtClean="0">
                        <a:ln>
                          <a:noFill/>
                        </a:ln>
                        <a:solidFill>
                          <a:schemeClr val="tx1"/>
                        </a:solidFill>
                        <a:effectLst/>
                        <a:latin typeface="Arial" charset="0"/>
                        <a:ea typeface="ＭＳ Ｐゴシック" pitchFamily="50" charset="-128"/>
                      </a:endParaRPr>
                    </a:p>
                  </a:txBody>
                  <a:tcPr marL="57631" marR="57631" marT="26682" marB="2668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marL="185738" indent="-185738"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185738" marR="0" lvl="0" indent="-185738" algn="l" defTabSz="1404938"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charset="0"/>
                          <a:ea typeface="ＭＳ Ｐゴシック" pitchFamily="50" charset="-128"/>
                        </a:rPr>
                        <a:t>（例）手配した車両に○分で乗り込む</a:t>
                      </a:r>
                      <a:endParaRPr kumimoji="1" lang="en-US" altLang="ja-JP" sz="900" b="0" i="0" u="none" strike="noStrike" cap="none" normalizeH="0" baseline="0" smtClean="0">
                        <a:ln>
                          <a:noFill/>
                        </a:ln>
                        <a:solidFill>
                          <a:schemeClr val="tx1"/>
                        </a:solidFill>
                        <a:effectLst/>
                        <a:latin typeface="Arial" charset="0"/>
                        <a:ea typeface="ＭＳ Ｐゴシック" pitchFamily="50" charset="-128"/>
                      </a:endParaRPr>
                    </a:p>
                    <a:p>
                      <a:pPr marL="185738" marR="0" lvl="0" indent="-185738" algn="l" defTabSz="1404938"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charset="0"/>
                          <a:ea typeface="ＭＳ Ｐゴシック" pitchFamily="50" charset="-128"/>
                        </a:rPr>
                        <a:t>（例）ピストン移送の乗り込み順番を確認する</a:t>
                      </a:r>
                    </a:p>
                  </a:txBody>
                  <a:tcPr marL="57631" marR="57631" marT="26673" marB="266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marL="185738" indent="-185738"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185738" marR="0" lvl="0" indent="-185738" algn="l" defTabSz="1404938"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Arial" charset="0"/>
                        <a:ea typeface="ＭＳ Ｐゴシック" pitchFamily="50" charset="-128"/>
                      </a:endParaRPr>
                    </a:p>
                  </a:txBody>
                  <a:tcPr marL="57624" marR="57624" marT="26666" marB="266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l" defTabSz="1398588"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Arial" charset="0"/>
                        <a:ea typeface="ＭＳ Ｐゴシック" pitchFamily="50" charset="-128"/>
                      </a:endParaRPr>
                    </a:p>
                  </a:txBody>
                  <a:tcPr marL="57624" marR="57624" marT="26666" marB="266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val="10003"/>
                  </a:ext>
                </a:extLst>
              </a:tr>
              <a:tr h="293456">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a:t>
                      </a:r>
                    </a:p>
                  </a:txBody>
                  <a:tcPr marL="57624" marR="57624" marT="26676" marB="266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l" defTabSz="1404938"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リフト車両の操作訓練</a:t>
                      </a:r>
                      <a:endParaRPr kumimoji="1" lang="en-US" altLang="ja-JP" sz="1400" b="0" i="0" u="none" strike="noStrike" cap="none" normalizeH="0" baseline="0" dirty="0" smtClean="0">
                        <a:ln>
                          <a:noFill/>
                        </a:ln>
                        <a:solidFill>
                          <a:schemeClr val="tx1"/>
                        </a:solidFill>
                        <a:effectLst/>
                        <a:latin typeface="Arial" charset="0"/>
                        <a:ea typeface="ＭＳ Ｐゴシック" pitchFamily="50" charset="-128"/>
                      </a:endParaRPr>
                    </a:p>
                  </a:txBody>
                  <a:tcPr marL="57628" marR="57628" marT="26673" marB="266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marL="185738" indent="-185738"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185738" marR="0" lvl="0" indent="-185738" algn="l" defTabSz="1404938"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000000"/>
                          </a:solidFill>
                          <a:effectLst/>
                          <a:latin typeface="Arial" charset="0"/>
                          <a:ea typeface="ＭＳ Ｐゴシック" pitchFamily="50" charset="-128"/>
                        </a:rPr>
                        <a:t>（例）操作可能な従業員数を○名とする</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marL="57631" marR="57631" marT="26673" marB="266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marL="185738" indent="-185738"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185738" marR="0" lvl="0" indent="-185738" algn="l" defTabSz="1404938"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Arial" charset="0"/>
                        <a:ea typeface="ＭＳ Ｐゴシック" pitchFamily="50" charset="-128"/>
                      </a:endParaRPr>
                    </a:p>
                  </a:txBody>
                  <a:tcPr marL="57624" marR="57624" marT="26666" marB="266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l" defTabSz="1398588"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Arial" charset="0"/>
                        <a:ea typeface="ＭＳ Ｐゴシック" pitchFamily="50" charset="-128"/>
                      </a:endParaRPr>
                    </a:p>
                  </a:txBody>
                  <a:tcPr marL="57624" marR="57624" marT="26666" marB="266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10004"/>
                  </a:ext>
                </a:extLst>
              </a:tr>
              <a:tr h="610407">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a:t>
                      </a:r>
                    </a:p>
                  </a:txBody>
                  <a:tcPr marL="57624" marR="57624" marT="26676" marB="266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marL="271463" indent="-271463"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271463" marR="0" lvl="0" indent="-271463" algn="l" defTabSz="1404938"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避難場所への避難移動</a:t>
                      </a:r>
                      <a:endParaRPr kumimoji="1" lang="en-US" altLang="ja-JP" sz="1400" b="0" i="0" u="none" strike="noStrike" cap="none" normalizeH="0" baseline="0" dirty="0" smtClean="0">
                        <a:ln>
                          <a:noFill/>
                        </a:ln>
                        <a:solidFill>
                          <a:srgbClr val="000000"/>
                        </a:solidFill>
                        <a:effectLst/>
                        <a:latin typeface="Arial" charset="0"/>
                        <a:ea typeface="ＭＳ Ｐゴシック" pitchFamily="50" charset="-128"/>
                      </a:endParaRPr>
                    </a:p>
                    <a:p>
                      <a:pPr marL="271463" marR="0" lvl="0" indent="-271463" algn="l" defTabSz="140493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Arial" charset="0"/>
                          <a:ea typeface="ＭＳ Ｐゴシック" pitchFamily="50" charset="-128"/>
                        </a:rPr>
                        <a:t>　・隣接しているグループ施設や他施設との避難訓練を実施する。</a:t>
                      </a:r>
                    </a:p>
                    <a:p>
                      <a:pPr marL="271463" marR="0" lvl="0" indent="-271463" algn="l" defTabSz="140493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Arial" charset="0"/>
                          <a:ea typeface="ＭＳ Ｐゴシック" pitchFamily="50" charset="-128"/>
                        </a:rPr>
                        <a:t>　・他地区の施設との相互受け入れに関する協議を行う。</a:t>
                      </a:r>
                      <a:endParaRPr kumimoji="1" lang="ja-JP" altLang="en-US" sz="1400" b="0" i="0" u="none" strike="noStrike" cap="none" normalizeH="0" baseline="0" dirty="0" smtClean="0">
                        <a:ln>
                          <a:noFill/>
                        </a:ln>
                        <a:solidFill>
                          <a:schemeClr val="tx1"/>
                        </a:solidFill>
                        <a:effectLst/>
                        <a:latin typeface="Arial" charset="0"/>
                        <a:ea typeface="ＭＳ Ｐゴシック" pitchFamily="50" charset="-128"/>
                      </a:endParaRPr>
                    </a:p>
                  </a:txBody>
                  <a:tcPr marL="57631" marR="57631" marT="26682" marB="2668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marL="185738" indent="-185738"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185738" marR="0" lvl="0" indent="-185738" algn="l" defTabSz="1404938"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000000"/>
                          </a:solidFill>
                          <a:effectLst/>
                          <a:latin typeface="Arial" charset="0"/>
                          <a:ea typeface="ＭＳ Ｐゴシック" pitchFamily="50" charset="-128"/>
                        </a:rPr>
                        <a:t>（例）施設外の避難先まで、○分で移動する</a:t>
                      </a:r>
                      <a:endParaRPr kumimoji="1" lang="en-US" altLang="ja-JP" sz="900" b="0" i="0" u="none" strike="noStrike" cap="none" normalizeH="0" baseline="0" smtClean="0">
                        <a:ln>
                          <a:noFill/>
                        </a:ln>
                        <a:solidFill>
                          <a:srgbClr val="000000"/>
                        </a:solidFill>
                        <a:effectLst/>
                        <a:latin typeface="Arial" charset="0"/>
                        <a:ea typeface="ＭＳ Ｐゴシック" pitchFamily="50" charset="-128"/>
                      </a:endParaRPr>
                    </a:p>
                    <a:p>
                      <a:pPr marL="185738" marR="0" lvl="0" indent="-185738" algn="l" defTabSz="1404938"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000000"/>
                          </a:solidFill>
                          <a:effectLst/>
                          <a:latin typeface="Arial" charset="0"/>
                          <a:ea typeface="ＭＳ Ｐゴシック" pitchFamily="50" charset="-128"/>
                        </a:rPr>
                        <a:t>（例）移動経路上の課題（危険要因等）等と対応を確認する</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marL="57631" marR="57631" marT="26673" marB="266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marL="185738" indent="-185738"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185738" marR="0" lvl="0" indent="-185738" algn="l" defTabSz="1404938"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Arial" charset="0"/>
                        <a:ea typeface="ＭＳ Ｐゴシック" pitchFamily="50" charset="-128"/>
                      </a:endParaRPr>
                    </a:p>
                  </a:txBody>
                  <a:tcPr marL="57624" marR="57624" marT="26666" marB="266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l" defTabSz="1398588"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Arial" charset="0"/>
                        <a:ea typeface="ＭＳ Ｐゴシック" pitchFamily="50" charset="-128"/>
                      </a:endParaRPr>
                    </a:p>
                  </a:txBody>
                  <a:tcPr marL="57624" marR="57624" marT="26666" marB="266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val="10005"/>
                  </a:ext>
                </a:extLst>
              </a:tr>
              <a:tr h="610407">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a:t>
                      </a:r>
                    </a:p>
                  </a:txBody>
                  <a:tcPr marL="57624" marR="57624" marT="26676" marB="266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marL="271463" indent="-271463"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271463" marR="0" lvl="0" indent="-271463" algn="l" defTabSz="1404938"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利用者の心身の健康管理</a:t>
                      </a:r>
                      <a:endParaRPr kumimoji="1" lang="en-US" altLang="ja-JP" sz="1400" b="0" i="0" u="none" strike="noStrike" cap="none" normalizeH="0" baseline="0" dirty="0" smtClean="0">
                        <a:ln>
                          <a:noFill/>
                        </a:ln>
                        <a:solidFill>
                          <a:srgbClr val="000000"/>
                        </a:solidFill>
                        <a:effectLst/>
                        <a:latin typeface="Arial" charset="0"/>
                        <a:ea typeface="ＭＳ Ｐゴシック" pitchFamily="50" charset="-128"/>
                      </a:endParaRPr>
                    </a:p>
                    <a:p>
                      <a:pPr marL="271463" marR="0" lvl="0" indent="-271463" algn="l" defTabSz="140493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ＭＳ Ｐゴシック" pitchFamily="50" charset="-128"/>
                          <a:ea typeface="ＭＳ Ｐゴシック" pitchFamily="50" charset="-128"/>
                        </a:rPr>
                        <a:t>　・利用者ごとの配慮事項を確認する。</a:t>
                      </a:r>
                    </a:p>
                    <a:p>
                      <a:pPr marL="271463" marR="0" lvl="0" indent="-271463" algn="l" defTabSz="140493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ＭＳ Ｐゴシック" pitchFamily="50" charset="-128"/>
                          <a:ea typeface="ＭＳ Ｐゴシック" pitchFamily="50" charset="-128"/>
                        </a:rPr>
                        <a:t>　・引き渡し訓練を保護者と共に実施する。</a:t>
                      </a:r>
                      <a:endParaRPr kumimoji="1" lang="ja-JP" altLang="en-US" sz="1400" b="0" i="0" u="none" strike="noStrike" cap="none" normalizeH="0" baseline="0" dirty="0" smtClean="0">
                        <a:ln>
                          <a:noFill/>
                        </a:ln>
                        <a:solidFill>
                          <a:srgbClr val="000000"/>
                        </a:solidFill>
                        <a:effectLst/>
                        <a:latin typeface="Arial" charset="0"/>
                        <a:ea typeface="ＭＳ Ｐゴシック" pitchFamily="50" charset="-128"/>
                      </a:endParaRPr>
                    </a:p>
                  </a:txBody>
                  <a:tcPr marL="57631" marR="57631" marT="26682" marB="2668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marL="185738" indent="-185738"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185738" marR="0" lvl="0" indent="-185738" algn="l" defTabSz="1404938"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000000"/>
                          </a:solidFill>
                          <a:effectLst/>
                          <a:latin typeface="Arial" charset="0"/>
                          <a:ea typeface="ＭＳ Ｐゴシック" pitchFamily="50" charset="-128"/>
                        </a:rPr>
                        <a:t>（例）移動中（車両内等）や避難先で、利用者の状態を確認する体制を確認する</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marL="57631" marR="57631" marT="26673" marB="266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marL="185738" indent="-185738"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185738" marR="0" lvl="0" indent="-185738" algn="l" defTabSz="1404938"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Arial" charset="0"/>
                        <a:ea typeface="ＭＳ Ｐゴシック" pitchFamily="50" charset="-128"/>
                      </a:endParaRPr>
                    </a:p>
                  </a:txBody>
                  <a:tcPr marL="57624" marR="57624" marT="26666" marB="266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l" defTabSz="1398588"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Arial" charset="0"/>
                        <a:ea typeface="ＭＳ Ｐゴシック" pitchFamily="50" charset="-128"/>
                      </a:endParaRPr>
                    </a:p>
                  </a:txBody>
                  <a:tcPr marL="57624" marR="57624" marT="26666" marB="266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10006"/>
                  </a:ext>
                </a:extLst>
              </a:tr>
              <a:tr h="293456">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a:t>
                      </a:r>
                    </a:p>
                  </a:txBody>
                  <a:tcPr marL="57624" marR="57624" marT="26676" marB="266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marL="271463" indent="-271463"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271463" marR="0" lvl="0" indent="-271463" algn="l" defTabSz="1398588"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marL="57631" marR="57631" marT="26682" marB="2668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marL="185738" indent="-185738"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185738" marR="0" lvl="0" indent="-185738" algn="l" defTabSz="1404938"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marL="57631" marR="57631" marT="26673" marB="266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marL="185738" indent="-185738"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185738" marR="0" lvl="0" indent="-185738" algn="l" defTabSz="1404938"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Arial" charset="0"/>
                        <a:ea typeface="ＭＳ Ｐゴシック" pitchFamily="50" charset="-128"/>
                      </a:endParaRPr>
                    </a:p>
                  </a:txBody>
                  <a:tcPr marL="57624" marR="57624" marT="26666" marB="266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l" defTabSz="1398588"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Arial" charset="0"/>
                        <a:ea typeface="ＭＳ Ｐゴシック" pitchFamily="50" charset="-128"/>
                      </a:endParaRPr>
                    </a:p>
                  </a:txBody>
                  <a:tcPr marL="57624" marR="57624" marT="26666" marB="266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val="10007"/>
                  </a:ext>
                </a:extLst>
              </a:tr>
            </a:tbl>
          </a:graphicData>
        </a:graphic>
      </p:graphicFrame>
      <p:sp>
        <p:nvSpPr>
          <p:cNvPr id="4" name="角丸四角形 5"/>
          <p:cNvSpPr>
            <a:spLocks noChangeArrowheads="1"/>
          </p:cNvSpPr>
          <p:nvPr/>
        </p:nvSpPr>
        <p:spPr bwMode="auto">
          <a:xfrm>
            <a:off x="86037" y="5981202"/>
            <a:ext cx="8695804" cy="580752"/>
          </a:xfrm>
          <a:prstGeom prst="roundRect">
            <a:avLst>
              <a:gd name="adj" fmla="val 16667"/>
            </a:avLst>
          </a:prstGeom>
          <a:solidFill>
            <a:schemeClr val="bg1"/>
          </a:solidFill>
          <a:ln w="9525">
            <a:solidFill>
              <a:schemeClr val="tx1"/>
            </a:solidFill>
            <a:round/>
            <a:headEnd/>
            <a:tailEnd/>
          </a:ln>
        </p:spPr>
        <p:txBody>
          <a:bodyPr lIns="78127" tIns="39064" rIns="78127" bIns="39064" anchor="ctr">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defTabSz="576255" eaLnBrk="0" fontAlgn="base" hangingPunct="0">
              <a:spcBef>
                <a:spcPct val="0"/>
              </a:spcBef>
              <a:spcAft>
                <a:spcPct val="0"/>
              </a:spcAft>
            </a:pPr>
            <a:r>
              <a:rPr lang="en-US" altLang="ja-JP" sz="1449">
                <a:solidFill>
                  <a:srgbClr val="000000"/>
                </a:solidFill>
              </a:rPr>
              <a:t>【</a:t>
            </a:r>
            <a:r>
              <a:rPr lang="ja-JP" altLang="en-US" sz="1449">
                <a:solidFill>
                  <a:srgbClr val="000000"/>
                </a:solidFill>
              </a:rPr>
              <a:t>訓練時における課題や気づき</a:t>
            </a:r>
            <a:r>
              <a:rPr lang="en-US" altLang="ja-JP" sz="1449">
                <a:solidFill>
                  <a:srgbClr val="000000"/>
                </a:solidFill>
              </a:rPr>
              <a:t>】</a:t>
            </a:r>
          </a:p>
          <a:p>
            <a:pPr defTabSz="576255" eaLnBrk="0" fontAlgn="base" hangingPunct="0">
              <a:spcBef>
                <a:spcPct val="0"/>
              </a:spcBef>
              <a:spcAft>
                <a:spcPct val="0"/>
              </a:spcAft>
            </a:pPr>
            <a:endParaRPr lang="ja-JP" altLang="en-US" sz="1449">
              <a:solidFill>
                <a:srgbClr val="000000"/>
              </a:solidFill>
            </a:endParaRPr>
          </a:p>
        </p:txBody>
      </p:sp>
      <p:sp>
        <p:nvSpPr>
          <p:cNvPr id="5" name="テキスト ボックス 10"/>
          <p:cNvSpPr txBox="1">
            <a:spLocks noChangeArrowheads="1"/>
          </p:cNvSpPr>
          <p:nvPr/>
        </p:nvSpPr>
        <p:spPr bwMode="auto">
          <a:xfrm>
            <a:off x="86038" y="910362"/>
            <a:ext cx="8962921" cy="574421"/>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lIns="23717" tIns="44276" rIns="23717" bIns="44276">
            <a:spAutoFit/>
          </a:bodyPr>
          <a:lstStyle>
            <a:lvl1pPr marL="269875" indent="-269875">
              <a:spcBef>
                <a:spcPct val="20000"/>
              </a:spcBef>
              <a:buChar char="•"/>
              <a:defRPr kumimoji="1" sz="4900">
                <a:solidFill>
                  <a:schemeClr val="tx1"/>
                </a:solidFill>
                <a:latin typeface="Arial" charset="0"/>
                <a:ea typeface="ＭＳ Ｐゴシック" pitchFamily="50" charset="-128"/>
              </a:defRPr>
            </a:lvl1pPr>
            <a:lvl2pPr marL="742950" indent="-285750">
              <a:spcBef>
                <a:spcPct val="20000"/>
              </a:spcBef>
              <a:buChar char="–"/>
              <a:defRPr kumimoji="1" sz="4300">
                <a:solidFill>
                  <a:schemeClr val="tx1"/>
                </a:solidFill>
                <a:latin typeface="Arial" charset="0"/>
                <a:ea typeface="ＭＳ Ｐゴシック" pitchFamily="50" charset="-128"/>
              </a:defRPr>
            </a:lvl2pPr>
            <a:lvl3pPr marL="1143000" indent="-228600">
              <a:spcBef>
                <a:spcPct val="20000"/>
              </a:spcBef>
              <a:buChar char="•"/>
              <a:defRPr kumimoji="1" sz="3700">
                <a:solidFill>
                  <a:schemeClr val="tx1"/>
                </a:solidFill>
                <a:latin typeface="Arial" charset="0"/>
                <a:ea typeface="ＭＳ Ｐゴシック" pitchFamily="50" charset="-128"/>
              </a:defRPr>
            </a:lvl3pPr>
            <a:lvl4pPr marL="1600200" indent="-228600">
              <a:spcBef>
                <a:spcPct val="20000"/>
              </a:spcBef>
              <a:buChar char="–"/>
              <a:defRPr kumimoji="1" sz="3100">
                <a:solidFill>
                  <a:schemeClr val="tx1"/>
                </a:solidFill>
                <a:latin typeface="Arial" charset="0"/>
                <a:ea typeface="ＭＳ Ｐゴシック" pitchFamily="50" charset="-128"/>
              </a:defRPr>
            </a:lvl4pPr>
            <a:lvl5pPr marL="2057400" indent="-228600">
              <a:spcBef>
                <a:spcPct val="20000"/>
              </a:spcBef>
              <a:buChar char="»"/>
              <a:defRPr kumimoji="1" sz="31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31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31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31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3100">
                <a:solidFill>
                  <a:schemeClr val="tx1"/>
                </a:solidFill>
                <a:latin typeface="Arial" charset="0"/>
                <a:ea typeface="ＭＳ Ｐゴシック" pitchFamily="50" charset="-128"/>
              </a:defRPr>
            </a:lvl9pPr>
          </a:lstStyle>
          <a:p>
            <a:pPr marL="1123274" indent="-1123274" defTabSz="576255" eaLnBrk="0" fontAlgn="base" hangingPunct="0">
              <a:spcAft>
                <a:spcPct val="0"/>
              </a:spcAft>
              <a:buNone/>
              <a:defRPr/>
            </a:pPr>
            <a:r>
              <a:rPr lang="en-US" altLang="ja-JP" sz="1576" dirty="0">
                <a:solidFill>
                  <a:srgbClr val="000000"/>
                </a:solidFill>
                <a:latin typeface="ＭＳ Ｐゴシック"/>
                <a:ea typeface="ＭＳ Ｐゴシック"/>
              </a:rPr>
              <a:t>【</a:t>
            </a:r>
            <a:r>
              <a:rPr lang="ja-JP" altLang="en-US" sz="1576" dirty="0">
                <a:solidFill>
                  <a:srgbClr val="000000"/>
                </a:solidFill>
                <a:latin typeface="ＭＳ Ｐゴシック"/>
                <a:ea typeface="ＭＳ Ｐゴシック"/>
              </a:rPr>
              <a:t>訓練内容</a:t>
            </a:r>
            <a:r>
              <a:rPr lang="en-US" altLang="ja-JP" sz="1576" dirty="0">
                <a:solidFill>
                  <a:srgbClr val="000000"/>
                </a:solidFill>
                <a:latin typeface="ＭＳ Ｐゴシック"/>
                <a:ea typeface="ＭＳ Ｐゴシック"/>
              </a:rPr>
              <a:t>】</a:t>
            </a:r>
            <a:r>
              <a:rPr lang="ja-JP" altLang="en-US" sz="1576" dirty="0">
                <a:solidFill>
                  <a:srgbClr val="000000"/>
                </a:solidFill>
                <a:latin typeface="ＭＳ Ｐゴシック"/>
                <a:ea typeface="ＭＳ Ｐゴシック"/>
              </a:rPr>
              <a:t>：避難誘導班の責任者は、利用者の避難における配慮事項及び優先度を考慮し、避難誘導班担当者、他の従業員、支援者等への適切な指示を行う。</a:t>
            </a:r>
            <a:endParaRPr lang="en-US" altLang="ja-JP" sz="1576" dirty="0">
              <a:solidFill>
                <a:srgbClr val="000000"/>
              </a:solidFill>
              <a:latin typeface="ＭＳ Ｐゴシック"/>
              <a:ea typeface="ＭＳ Ｐゴシック"/>
            </a:endParaRPr>
          </a:p>
        </p:txBody>
      </p:sp>
      <p:sp>
        <p:nvSpPr>
          <p:cNvPr id="6" name="角丸四角形 25"/>
          <p:cNvSpPr>
            <a:spLocks noChangeArrowheads="1"/>
          </p:cNvSpPr>
          <p:nvPr/>
        </p:nvSpPr>
        <p:spPr bwMode="auto">
          <a:xfrm>
            <a:off x="86037" y="1552506"/>
            <a:ext cx="1557682" cy="362526"/>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lIns="84341" tIns="42171" rIns="84341" bIns="42171" anchor="ctr">
            <a:spAutoFit/>
          </a:bodyPr>
          <a:lstStyle>
            <a:lvl1pPr>
              <a:spcBef>
                <a:spcPct val="20000"/>
              </a:spcBef>
              <a:buChar char="•"/>
              <a:defRPr kumimoji="1" sz="4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2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000">
                <a:solidFill>
                  <a:schemeClr val="tx1"/>
                </a:solidFill>
                <a:latin typeface="Arial" panose="020B0604020202020204" pitchFamily="34" charset="0"/>
                <a:ea typeface="ＭＳ Ｐゴシック" panose="020B0600070205080204" pitchFamily="50" charset="-128"/>
              </a:defRPr>
            </a:lvl9pPr>
          </a:lstStyle>
          <a:p>
            <a:pPr algn="ctr" defTabSz="576255" eaLnBrk="0" fontAlgn="base" hangingPunct="0">
              <a:spcBef>
                <a:spcPct val="0"/>
              </a:spcBef>
              <a:spcAft>
                <a:spcPct val="0"/>
              </a:spcAft>
              <a:buNone/>
            </a:pPr>
            <a:r>
              <a:rPr lang="ja-JP" altLang="en-US" sz="1576">
                <a:solidFill>
                  <a:srgbClr val="FFFFFF"/>
                </a:solidFill>
                <a:latin typeface="ＭＳ Ｐゴシック" panose="020B0600070205080204" pitchFamily="50" charset="-128"/>
              </a:rPr>
              <a:t>訓練のポイント</a:t>
            </a:r>
          </a:p>
        </p:txBody>
      </p:sp>
      <p:sp>
        <p:nvSpPr>
          <p:cNvPr id="7" name="テキスト ボックス 21"/>
          <p:cNvSpPr txBox="1">
            <a:spLocks noChangeArrowheads="1"/>
          </p:cNvSpPr>
          <p:nvPr/>
        </p:nvSpPr>
        <p:spPr bwMode="auto">
          <a:xfrm>
            <a:off x="1680735" y="1566697"/>
            <a:ext cx="7368224" cy="70016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88553" tIns="44276" rIns="88553" bIns="44276">
            <a:spAutoFit/>
          </a:bodyPr>
          <a:lstStyle>
            <a:lvl1pPr marL="271463" indent="-271463">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marL="171076" indent="-171076" defTabSz="576255" eaLnBrk="0" fontAlgn="base" hangingPunct="0">
              <a:spcBef>
                <a:spcPct val="0"/>
              </a:spcBef>
              <a:spcAft>
                <a:spcPct val="0"/>
              </a:spcAft>
            </a:pPr>
            <a:r>
              <a:rPr lang="ja-JP" altLang="en-US" sz="1323">
                <a:solidFill>
                  <a:srgbClr val="FF0000"/>
                </a:solidFill>
              </a:rPr>
              <a:t>■実際の移動には、利用者の負担も大きいことから、職員による代替対応や、平常時の散歩等、訓練による負担の軽減化に留意する。</a:t>
            </a:r>
            <a:endParaRPr lang="en-US" altLang="ja-JP" sz="1323">
              <a:solidFill>
                <a:srgbClr val="FF0000"/>
              </a:solidFill>
            </a:endParaRPr>
          </a:p>
          <a:p>
            <a:pPr marL="171076" indent="-171076" defTabSz="576255" eaLnBrk="0" fontAlgn="base" hangingPunct="0">
              <a:spcBef>
                <a:spcPct val="0"/>
              </a:spcBef>
              <a:spcAft>
                <a:spcPct val="0"/>
              </a:spcAft>
            </a:pPr>
            <a:r>
              <a:rPr lang="ja-JP" altLang="en-US" sz="1323">
                <a:solidFill>
                  <a:srgbClr val="FF0000"/>
                </a:solidFill>
              </a:rPr>
              <a:t>■一斉避難だけではなく、段階的な避難（グループ分け）など、効率的な避難対応を検討する。</a:t>
            </a:r>
            <a:endParaRPr lang="en-US" altLang="ja-JP" sz="1323">
              <a:solidFill>
                <a:srgbClr val="FF0000"/>
              </a:solidFill>
            </a:endParaRPr>
          </a:p>
        </p:txBody>
      </p:sp>
      <p:pic>
        <p:nvPicPr>
          <p:cNvPr id="8" name="図 2150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5551" y="3767149"/>
            <a:ext cx="819359" cy="57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2940" y="3759145"/>
            <a:ext cx="829362" cy="57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78872" y="2878760"/>
            <a:ext cx="983430" cy="62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6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87832" y="4990684"/>
            <a:ext cx="1013444" cy="55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p:cNvSpPr txBox="1"/>
          <p:nvPr/>
        </p:nvSpPr>
        <p:spPr>
          <a:xfrm>
            <a:off x="-59964" y="-29828"/>
            <a:ext cx="1107996" cy="369332"/>
          </a:xfrm>
          <a:prstGeom prst="rect">
            <a:avLst/>
          </a:prstGeom>
          <a:noFill/>
        </p:spPr>
        <p:txBody>
          <a:bodyPr wrap="none" rtlCol="0">
            <a:spAutoFit/>
          </a:bodyPr>
          <a:lstStyle/>
          <a:p>
            <a:r>
              <a:rPr kumimoji="1" lang="en-US" altLang="ja-JP" dirty="0" smtClean="0"/>
              <a:t>【</a:t>
            </a:r>
            <a:r>
              <a:rPr kumimoji="1" lang="ja-JP" altLang="en-US" dirty="0" smtClean="0"/>
              <a:t>選択編</a:t>
            </a:r>
            <a:r>
              <a:rPr kumimoji="1" lang="en-US" altLang="ja-JP" dirty="0" smtClean="0"/>
              <a:t>】</a:t>
            </a:r>
            <a:endParaRPr kumimoji="1" lang="ja-JP" altLang="en-US" dirty="0"/>
          </a:p>
        </p:txBody>
      </p:sp>
    </p:spTree>
    <p:extLst>
      <p:ext uri="{BB962C8B-B14F-4D97-AF65-F5344CB8AC3E}">
        <p14:creationId xmlns:p14="http://schemas.microsoft.com/office/powerpoint/2010/main" val="594577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85397" y="990600"/>
            <a:ext cx="8398119" cy="3468578"/>
          </a:xfrm>
          <a:prstGeom prst="rect">
            <a:avLst/>
          </a:prstGeom>
          <a:noFill/>
          <a:ln>
            <a:solidFill>
              <a:schemeClr val="tx1"/>
            </a:solidFill>
          </a:ln>
        </p:spPr>
        <p:txBody>
          <a:bodyPr>
            <a:spAutoFit/>
          </a:bodyPr>
          <a:lstStyle/>
          <a:p>
            <a:pPr>
              <a:spcBef>
                <a:spcPts val="376"/>
              </a:spcBef>
              <a:defRPr/>
            </a:pPr>
            <a:r>
              <a:rPr lang="en-US" altLang="ja-JP" sz="1752" dirty="0"/>
              <a:t>【</a:t>
            </a:r>
            <a:r>
              <a:rPr lang="ja-JP" altLang="en-US" sz="1752" dirty="0"/>
              <a:t>ヒント集</a:t>
            </a:r>
            <a:r>
              <a:rPr lang="en-US" altLang="ja-JP" sz="1752" dirty="0"/>
              <a:t>】</a:t>
            </a:r>
          </a:p>
          <a:p>
            <a:pPr marL="282118" indent="-282118">
              <a:spcBef>
                <a:spcPts val="376"/>
              </a:spcBef>
              <a:defRPr/>
            </a:pPr>
            <a:r>
              <a:rPr lang="ja-JP" altLang="en-US" sz="1752" dirty="0"/>
              <a:t>　・避難先に事前連絡して訓練を実施する。</a:t>
            </a:r>
          </a:p>
          <a:p>
            <a:pPr marL="282118" indent="-282118">
              <a:spcBef>
                <a:spcPts val="376"/>
              </a:spcBef>
              <a:defRPr/>
            </a:pPr>
            <a:r>
              <a:rPr lang="ja-JP" altLang="en-US" sz="1752" dirty="0"/>
              <a:t>　・</a:t>
            </a:r>
            <a:r>
              <a:rPr lang="ja-JP" altLang="ja-JP" sz="1752" dirty="0"/>
              <a:t>第３避難所まで避難経路を歩く避難訓練を行</a:t>
            </a:r>
            <a:r>
              <a:rPr lang="ja-JP" altLang="en-US" sz="1752" dirty="0"/>
              <a:t>う</a:t>
            </a:r>
            <a:r>
              <a:rPr lang="ja-JP" altLang="ja-JP" sz="1752" dirty="0"/>
              <a:t>。</a:t>
            </a:r>
            <a:endParaRPr lang="en-US" altLang="ja-JP" sz="1752" dirty="0"/>
          </a:p>
          <a:p>
            <a:pPr marL="282118" indent="-282118">
              <a:spcBef>
                <a:spcPts val="376"/>
              </a:spcBef>
              <a:defRPr/>
            </a:pPr>
            <a:r>
              <a:rPr lang="ja-JP" altLang="en-US" sz="1752" dirty="0"/>
              <a:t>　・複数の避難所及び避難経路を設定したうえで、大雨時の水位や降雨状況を踏まえた選択判断の“あたり”を事前につける訓練を行う。</a:t>
            </a:r>
            <a:endParaRPr lang="en-US" altLang="ja-JP" sz="1752" dirty="0"/>
          </a:p>
          <a:p>
            <a:pPr marL="282118" indent="-282118">
              <a:spcBef>
                <a:spcPts val="376"/>
              </a:spcBef>
              <a:defRPr/>
            </a:pPr>
            <a:r>
              <a:rPr lang="ja-JP" altLang="en-US" sz="1752" dirty="0"/>
              <a:t>　・到着した順に利用者を車に乗せて避難場所へ移動する</a:t>
            </a:r>
            <a:r>
              <a:rPr lang="ja-JP" altLang="en-US" sz="1752" dirty="0" smtClean="0"/>
              <a:t>訓練を実施</a:t>
            </a:r>
            <a:r>
              <a:rPr lang="ja-JP" altLang="en-US" sz="1752" dirty="0"/>
              <a:t>する。</a:t>
            </a:r>
            <a:endParaRPr lang="en-US" altLang="ja-JP" sz="1752" dirty="0"/>
          </a:p>
          <a:p>
            <a:pPr marL="282118" indent="-282118">
              <a:spcBef>
                <a:spcPts val="376"/>
              </a:spcBef>
              <a:defRPr/>
            </a:pPr>
            <a:r>
              <a:rPr lang="ja-JP" altLang="en-US" sz="1752" dirty="0"/>
              <a:t>　・隣接しているグループ施設や他施設との避難訓練を実施する。</a:t>
            </a:r>
            <a:endParaRPr lang="en-US" altLang="ja-JP" sz="1752" dirty="0"/>
          </a:p>
          <a:p>
            <a:pPr marL="282118" indent="-282118">
              <a:spcBef>
                <a:spcPts val="376"/>
              </a:spcBef>
              <a:defRPr/>
            </a:pPr>
            <a:r>
              <a:rPr lang="ja-JP" altLang="en-US" sz="1752" dirty="0"/>
              <a:t>　・他地区の施設との相互受け入れに関する協議を行う。</a:t>
            </a:r>
            <a:endParaRPr lang="en-US" altLang="ja-JP" sz="1752" dirty="0"/>
          </a:p>
          <a:p>
            <a:pPr marL="282118" indent="-282118">
              <a:spcBef>
                <a:spcPts val="376"/>
              </a:spcBef>
              <a:defRPr/>
            </a:pPr>
            <a:r>
              <a:rPr lang="ja-JP" altLang="en-US" sz="1752" dirty="0"/>
              <a:t>　・隣接する会社等と非常時の避難支援や避難の受け入れに関する協議を行う。</a:t>
            </a:r>
            <a:endParaRPr lang="en-US" altLang="ja-JP" sz="1752" dirty="0"/>
          </a:p>
          <a:p>
            <a:pPr marL="282118" indent="-282118">
              <a:spcBef>
                <a:spcPts val="376"/>
              </a:spcBef>
              <a:defRPr/>
            </a:pPr>
            <a:r>
              <a:rPr lang="ja-JP" altLang="en-US" sz="1752" dirty="0"/>
              <a:t>　・地区の祭りに参加することなどにより、地域とのコミュニケーション強化と災害時の支援ネットワークの構築を図る。</a:t>
            </a:r>
            <a:endParaRPr lang="en-US" altLang="ja-JP" sz="1752" dirty="0"/>
          </a:p>
        </p:txBody>
      </p:sp>
      <p:graphicFrame>
        <p:nvGraphicFramePr>
          <p:cNvPr id="3" name="表 2"/>
          <p:cNvGraphicFramePr>
            <a:graphicFrameLocks noGrp="1"/>
          </p:cNvGraphicFramePr>
          <p:nvPr/>
        </p:nvGraphicFramePr>
        <p:xfrm>
          <a:off x="385397" y="4624754"/>
          <a:ext cx="8398119" cy="1465384"/>
        </p:xfrm>
        <a:graphic>
          <a:graphicData uri="http://schemas.openxmlformats.org/drawingml/2006/table">
            <a:tbl>
              <a:tblPr firstRow="1" bandRow="1">
                <a:tableStyleId>{21E4AEA4-8DFA-4A89-87EB-49C32662AFE0}</a:tableStyleId>
              </a:tblPr>
              <a:tblGrid>
                <a:gridCol w="8398119">
                  <a:extLst>
                    <a:ext uri="{9D8B030D-6E8A-4147-A177-3AD203B41FA5}">
                      <a16:colId xmlns:a16="http://schemas.microsoft.com/office/drawing/2014/main" val="20000"/>
                    </a:ext>
                  </a:extLst>
                </a:gridCol>
              </a:tblGrid>
              <a:tr h="27433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500" b="0" kern="1200" dirty="0" smtClean="0">
                          <a:solidFill>
                            <a:schemeClr val="lt1"/>
                          </a:solidFill>
                          <a:latin typeface="HGS創英角ｺﾞｼｯｸUB" panose="020B0900000000000000" pitchFamily="50" charset="-128"/>
                          <a:ea typeface="HGS創英角ｺﾞｼｯｸUB" panose="020B0900000000000000" pitchFamily="50" charset="-128"/>
                          <a:cs typeface="+mn-cs"/>
                        </a:rPr>
                        <a:t>事例：日常時から道順や移動時間を確認</a:t>
                      </a:r>
                    </a:p>
                  </a:txBody>
                  <a:tcPr marL="22530" marR="22530" marT="22581" marB="22581">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191045">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500" kern="1200" dirty="0" smtClean="0">
                          <a:solidFill>
                            <a:schemeClr val="tx1"/>
                          </a:solidFill>
                          <a:latin typeface="HGPｺﾞｼｯｸM" panose="020B0600000000000000" pitchFamily="50" charset="-128"/>
                          <a:ea typeface="HGPｺﾞｼｯｸM" panose="020B0600000000000000" pitchFamily="50" charset="-128"/>
                          <a:cs typeface="+mn-cs"/>
                        </a:rPr>
                        <a:t>　知的障害者の通所施設Ｆでは、いざというときに施設利用者が落ち着いて行動できるように、避難経路を散歩コースに設定し、道順や避難場所を確認しています。また、実際に経路を歩くことで、横断が危険な交差点や交通量の多い道路などを把握し、対策を立てています。</a:t>
                      </a: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500" kern="1200" dirty="0" smtClean="0">
                          <a:solidFill>
                            <a:schemeClr val="tx1"/>
                          </a:solidFill>
                          <a:latin typeface="HGPｺﾞｼｯｸM" panose="020B0600000000000000" pitchFamily="50" charset="-128"/>
                          <a:ea typeface="HGPｺﾞｼｯｸM" panose="020B0600000000000000" pitchFamily="50" charset="-128"/>
                          <a:cs typeface="+mn-cs"/>
                        </a:rPr>
                        <a:t>　さらに、定期的に避難場所に出向き、施設利用者を環境に慣れさせることで、避難時の抵抗感を低減させるようにしています。</a:t>
                      </a:r>
                    </a:p>
                  </a:txBody>
                  <a:tcPr marL="22530" marR="22530" marT="22581" marB="22581">
                    <a:lnT w="952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
        <p:nvSpPr>
          <p:cNvPr id="4" name="テキスト ボックス 2"/>
          <p:cNvSpPr txBox="1">
            <a:spLocks noChangeArrowheads="1"/>
          </p:cNvSpPr>
          <p:nvPr/>
        </p:nvSpPr>
        <p:spPr bwMode="auto">
          <a:xfrm>
            <a:off x="0" y="317619"/>
            <a:ext cx="9135996" cy="506454"/>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8553" tIns="44276" rIns="88553" bIns="44276">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defTabSz="576255" eaLnBrk="0" fontAlgn="base" hangingPunct="0">
              <a:spcBef>
                <a:spcPct val="0"/>
              </a:spcBef>
              <a:spcAft>
                <a:spcPct val="0"/>
              </a:spcAft>
            </a:pPr>
            <a:r>
              <a:rPr lang="ja-JP" altLang="en-US" sz="2710" dirty="0" smtClean="0">
                <a:solidFill>
                  <a:srgbClr val="FFFFFF"/>
                </a:solidFill>
              </a:rPr>
              <a:t>チェックリスト⑥</a:t>
            </a:r>
            <a:r>
              <a:rPr lang="ja-JP" altLang="en-US" sz="2710" dirty="0">
                <a:solidFill>
                  <a:srgbClr val="FFFFFF"/>
                </a:solidFill>
              </a:rPr>
              <a:t>　非常体制</a:t>
            </a:r>
            <a:r>
              <a:rPr lang="en-US" altLang="ja-JP" sz="2710" dirty="0">
                <a:solidFill>
                  <a:srgbClr val="FFFFFF"/>
                </a:solidFill>
              </a:rPr>
              <a:t>【</a:t>
            </a:r>
            <a:r>
              <a:rPr lang="ja-JP" altLang="en-US" sz="2710" dirty="0">
                <a:solidFill>
                  <a:srgbClr val="FFFFFF"/>
                </a:solidFill>
              </a:rPr>
              <a:t>施設外への避難誘導</a:t>
            </a:r>
            <a:r>
              <a:rPr lang="en-US" altLang="ja-JP" sz="2710" dirty="0">
                <a:solidFill>
                  <a:srgbClr val="FFFFFF"/>
                </a:solidFill>
              </a:rPr>
              <a:t>】</a:t>
            </a:r>
            <a:endParaRPr lang="ja-JP" altLang="en-US" sz="2710" dirty="0">
              <a:solidFill>
                <a:srgbClr val="FFFFFF"/>
              </a:solidFill>
            </a:endParaRPr>
          </a:p>
        </p:txBody>
      </p:sp>
      <p:sp>
        <p:nvSpPr>
          <p:cNvPr id="5" name="テキスト ボックス 4"/>
          <p:cNvSpPr txBox="1"/>
          <p:nvPr/>
        </p:nvSpPr>
        <p:spPr>
          <a:xfrm>
            <a:off x="-59964" y="-29828"/>
            <a:ext cx="1107996" cy="369332"/>
          </a:xfrm>
          <a:prstGeom prst="rect">
            <a:avLst/>
          </a:prstGeom>
          <a:noFill/>
        </p:spPr>
        <p:txBody>
          <a:bodyPr wrap="none" rtlCol="0">
            <a:spAutoFit/>
          </a:bodyPr>
          <a:lstStyle/>
          <a:p>
            <a:r>
              <a:rPr kumimoji="1" lang="en-US" altLang="ja-JP" dirty="0" smtClean="0"/>
              <a:t>【</a:t>
            </a:r>
            <a:r>
              <a:rPr kumimoji="1" lang="ja-JP" altLang="en-US" dirty="0" smtClean="0"/>
              <a:t>選択編</a:t>
            </a:r>
            <a:r>
              <a:rPr kumimoji="1" lang="en-US" altLang="ja-JP" dirty="0" smtClean="0"/>
              <a:t>】</a:t>
            </a:r>
            <a:endParaRPr kumimoji="1" lang="ja-JP" altLang="en-US" dirty="0"/>
          </a:p>
        </p:txBody>
      </p:sp>
    </p:spTree>
    <p:extLst>
      <p:ext uri="{BB962C8B-B14F-4D97-AF65-F5344CB8AC3E}">
        <p14:creationId xmlns:p14="http://schemas.microsoft.com/office/powerpoint/2010/main" val="3002253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2"/>
          <p:cNvSpPr txBox="1">
            <a:spLocks noChangeArrowheads="1"/>
          </p:cNvSpPr>
          <p:nvPr/>
        </p:nvSpPr>
        <p:spPr bwMode="auto">
          <a:xfrm>
            <a:off x="0" y="119245"/>
            <a:ext cx="9135996" cy="50645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8553" tIns="44276" rIns="88553" bIns="44276">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defTabSz="576255" eaLnBrk="0" fontAlgn="base" hangingPunct="0">
              <a:spcBef>
                <a:spcPct val="0"/>
              </a:spcBef>
              <a:spcAft>
                <a:spcPct val="0"/>
              </a:spcAft>
            </a:pPr>
            <a:r>
              <a:rPr lang="en-US" altLang="ja-JP" sz="2710" dirty="0">
                <a:solidFill>
                  <a:srgbClr val="FFFFFF"/>
                </a:solidFill>
              </a:rPr>
              <a:t>【</a:t>
            </a:r>
            <a:r>
              <a:rPr lang="ja-JP" altLang="en-US" sz="2710" dirty="0" smtClean="0">
                <a:solidFill>
                  <a:srgbClr val="FFFFFF"/>
                </a:solidFill>
              </a:rPr>
              <a:t>共通訓練</a:t>
            </a:r>
            <a:r>
              <a:rPr lang="en-US" altLang="ja-JP" sz="2710" dirty="0" smtClean="0">
                <a:solidFill>
                  <a:srgbClr val="FFFFFF"/>
                </a:solidFill>
              </a:rPr>
              <a:t>】</a:t>
            </a:r>
            <a:r>
              <a:rPr lang="ja-JP" altLang="en-US" sz="2710" dirty="0">
                <a:solidFill>
                  <a:srgbClr val="FFFFFF"/>
                </a:solidFill>
              </a:rPr>
              <a:t>：</a:t>
            </a:r>
            <a:r>
              <a:rPr lang="ja-JP" altLang="en-US" sz="2206" dirty="0">
                <a:solidFill>
                  <a:srgbClr val="FFFFFF"/>
                </a:solidFill>
              </a:rPr>
              <a:t>防災体制の</a:t>
            </a:r>
            <a:r>
              <a:rPr lang="ja-JP" altLang="en-US" sz="2206" dirty="0" smtClean="0">
                <a:solidFill>
                  <a:srgbClr val="FFFFFF"/>
                </a:solidFill>
              </a:rPr>
              <a:t>確認（１）</a:t>
            </a:r>
            <a:r>
              <a:rPr lang="en-US" altLang="ja-JP" sz="2206" dirty="0">
                <a:solidFill>
                  <a:srgbClr val="FFFFFF"/>
                </a:solidFill>
              </a:rPr>
              <a:t>【</a:t>
            </a:r>
            <a:r>
              <a:rPr lang="ja-JP" altLang="en-US" sz="2206" dirty="0">
                <a:solidFill>
                  <a:srgbClr val="FFFFFF"/>
                </a:solidFill>
              </a:rPr>
              <a:t>情報の収集・報告・判断訓練</a:t>
            </a:r>
            <a:r>
              <a:rPr lang="en-US" altLang="ja-JP" sz="2206" dirty="0">
                <a:solidFill>
                  <a:srgbClr val="FFFFFF"/>
                </a:solidFill>
              </a:rPr>
              <a:t>】</a:t>
            </a:r>
            <a:endParaRPr lang="ja-JP" altLang="en-US" sz="2710" dirty="0">
              <a:solidFill>
                <a:srgbClr val="FFFFFF"/>
              </a:solidFill>
            </a:endParaRPr>
          </a:p>
        </p:txBody>
      </p:sp>
      <p:graphicFrame>
        <p:nvGraphicFramePr>
          <p:cNvPr id="16" name="表 15"/>
          <p:cNvGraphicFramePr>
            <a:graphicFrameLocks noGrp="1"/>
          </p:cNvGraphicFramePr>
          <p:nvPr>
            <p:extLst>
              <p:ext uri="{D42A27DB-BD31-4B8C-83A1-F6EECF244321}">
                <p14:modId xmlns:p14="http://schemas.microsoft.com/office/powerpoint/2010/main" val="370158322"/>
              </p:ext>
            </p:extLst>
          </p:nvPr>
        </p:nvGraphicFramePr>
        <p:xfrm>
          <a:off x="76034" y="822860"/>
          <a:ext cx="8978929" cy="5996583"/>
        </p:xfrm>
        <a:graphic>
          <a:graphicData uri="http://schemas.openxmlformats.org/drawingml/2006/table">
            <a:tbl>
              <a:tblPr/>
              <a:tblGrid>
                <a:gridCol w="776340">
                  <a:extLst>
                    <a:ext uri="{9D8B030D-6E8A-4147-A177-3AD203B41FA5}">
                      <a16:colId xmlns:a16="http://schemas.microsoft.com/office/drawing/2014/main" val="20000"/>
                    </a:ext>
                  </a:extLst>
                </a:gridCol>
                <a:gridCol w="4507561">
                  <a:extLst>
                    <a:ext uri="{9D8B030D-6E8A-4147-A177-3AD203B41FA5}">
                      <a16:colId xmlns:a16="http://schemas.microsoft.com/office/drawing/2014/main" val="20001"/>
                    </a:ext>
                  </a:extLst>
                </a:gridCol>
                <a:gridCol w="2443480">
                  <a:extLst>
                    <a:ext uri="{9D8B030D-6E8A-4147-A177-3AD203B41FA5}">
                      <a16:colId xmlns:a16="http://schemas.microsoft.com/office/drawing/2014/main" val="20002"/>
                    </a:ext>
                  </a:extLst>
                </a:gridCol>
                <a:gridCol w="808354">
                  <a:extLst>
                    <a:ext uri="{9D8B030D-6E8A-4147-A177-3AD203B41FA5}">
                      <a16:colId xmlns:a16="http://schemas.microsoft.com/office/drawing/2014/main" val="20003"/>
                    </a:ext>
                  </a:extLst>
                </a:gridCol>
                <a:gridCol w="443194">
                  <a:extLst>
                    <a:ext uri="{9D8B030D-6E8A-4147-A177-3AD203B41FA5}">
                      <a16:colId xmlns:a16="http://schemas.microsoft.com/office/drawing/2014/main" val="20004"/>
                    </a:ext>
                  </a:extLst>
                </a:gridCol>
              </a:tblGrid>
              <a:tr h="576348">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500" b="1" i="0" u="none" strike="noStrike" cap="none" normalizeH="0" baseline="0" dirty="0" smtClean="0">
                          <a:ln>
                            <a:noFill/>
                          </a:ln>
                          <a:solidFill>
                            <a:srgbClr val="FFFFFF"/>
                          </a:solidFill>
                          <a:effectLst/>
                          <a:latin typeface="Arial" charset="0"/>
                          <a:ea typeface="ＭＳ Ｐゴシック" pitchFamily="50" charset="-128"/>
                        </a:rPr>
                        <a:t>実施の有無</a:t>
                      </a:r>
                    </a:p>
                  </a:txBody>
                  <a:tcPr marL="57624" marR="57624" marT="26688" marB="266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500" b="1" i="0" u="none" strike="noStrike" cap="none" normalizeH="0" baseline="0" smtClean="0">
                          <a:ln>
                            <a:noFill/>
                          </a:ln>
                          <a:solidFill>
                            <a:srgbClr val="FFFFFF"/>
                          </a:solidFill>
                          <a:effectLst/>
                          <a:latin typeface="Arial" charset="0"/>
                          <a:ea typeface="ＭＳ Ｐゴシック" pitchFamily="50" charset="-128"/>
                        </a:rPr>
                        <a:t>訓練項目</a:t>
                      </a:r>
                    </a:p>
                  </a:txBody>
                  <a:tcPr marL="57624" marR="57624" marT="26688" marB="266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500" b="1" i="0" u="none" strike="noStrike" cap="none" normalizeH="0" baseline="0" smtClean="0">
                          <a:ln>
                            <a:noFill/>
                          </a:ln>
                          <a:solidFill>
                            <a:srgbClr val="FFFFFF"/>
                          </a:solidFill>
                          <a:effectLst/>
                          <a:latin typeface="Arial" charset="0"/>
                          <a:ea typeface="ＭＳ Ｐゴシック" pitchFamily="50" charset="-128"/>
                        </a:rPr>
                        <a:t>訓練目標</a:t>
                      </a:r>
                      <a:endParaRPr kumimoji="1" lang="en-US" altLang="ja-JP" sz="1500" b="1" i="0" u="none" strike="noStrike" cap="none" normalizeH="0" baseline="0" smtClean="0">
                        <a:ln>
                          <a:noFill/>
                        </a:ln>
                        <a:solidFill>
                          <a:srgbClr val="FFFFFF"/>
                        </a:solidFill>
                        <a:effectLst/>
                        <a:latin typeface="Arial" charset="0"/>
                        <a:ea typeface="ＭＳ Ｐゴシック" pitchFamily="50" charset="-128"/>
                      </a:endParaRPr>
                    </a:p>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900" b="1" i="0" u="none" strike="noStrike" cap="none" normalizeH="0" baseline="0" smtClean="0">
                          <a:ln>
                            <a:noFill/>
                          </a:ln>
                          <a:solidFill>
                            <a:srgbClr val="FFFFFF"/>
                          </a:solidFill>
                          <a:effectLst/>
                          <a:latin typeface="Arial" charset="0"/>
                          <a:ea typeface="ＭＳ Ｐゴシック" pitchFamily="50" charset="-128"/>
                        </a:rPr>
                        <a:t>記載例を参考に、各施設で設定して下さい</a:t>
                      </a:r>
                    </a:p>
                  </a:txBody>
                  <a:tcPr marL="57624" marR="57624" marT="26688" marB="266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500" b="1" i="0" u="none" strike="noStrike" cap="none" normalizeH="0" baseline="0" smtClean="0">
                          <a:ln>
                            <a:noFill/>
                          </a:ln>
                          <a:solidFill>
                            <a:srgbClr val="FFFFFF"/>
                          </a:solidFill>
                          <a:effectLst/>
                          <a:latin typeface="Arial" charset="0"/>
                          <a:ea typeface="ＭＳ Ｐゴシック" pitchFamily="50" charset="-128"/>
                        </a:rPr>
                        <a:t>担当者</a:t>
                      </a:r>
                    </a:p>
                  </a:txBody>
                  <a:tcPr marL="57624" marR="57624" marT="26688" marB="266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500" b="1" i="0" u="none" strike="noStrike" cap="none" normalizeH="0" baseline="0" smtClean="0">
                          <a:ln>
                            <a:noFill/>
                          </a:ln>
                          <a:solidFill>
                            <a:srgbClr val="FFFFFF"/>
                          </a:solidFill>
                          <a:effectLst/>
                          <a:latin typeface="Arial" charset="0"/>
                          <a:ea typeface="ＭＳ Ｐゴシック" pitchFamily="50" charset="-128"/>
                        </a:rPr>
                        <a:t>結果</a:t>
                      </a:r>
                    </a:p>
                  </a:txBody>
                  <a:tcPr marL="57624" marR="57624" marT="26688" marB="266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1547192">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a:t>
                      </a:r>
                    </a:p>
                  </a:txBody>
                  <a:tcPr marL="57624" marR="57624" marT="26698" marB="266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■訓練開始</a:t>
                      </a:r>
                      <a:endParaRPr kumimoji="1" lang="en-US" altLang="ja-JP" sz="14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訓練①：気象情報を収集する</a:t>
                      </a:r>
                      <a:endParaRPr kumimoji="1" lang="en-US" altLang="ja-JP" sz="14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　・テレビの</a:t>
                      </a:r>
                      <a:r>
                        <a:rPr kumimoji="1" lang="ja-JP" altLang="en-US" sz="1100" b="0" i="0" u="none" strike="noStrike" cap="none" normalizeH="0" baseline="0" dirty="0" err="1" smtClean="0">
                          <a:ln>
                            <a:noFill/>
                          </a:ln>
                          <a:solidFill>
                            <a:srgbClr val="000000"/>
                          </a:solidFill>
                          <a:effectLst/>
                          <a:latin typeface="Arial" charset="0"/>
                          <a:ea typeface="ＭＳ Ｐゴシック" pitchFamily="50" charset="-128"/>
                        </a:rPr>
                        <a:t>ｄ</a:t>
                      </a:r>
                      <a:r>
                        <a:rPr kumimoji="1" lang="ja-JP" altLang="en-US" sz="1100" b="0" i="0" u="none" strike="noStrike" cap="none" normalizeH="0" baseline="0" dirty="0" smtClean="0">
                          <a:ln>
                            <a:noFill/>
                          </a:ln>
                          <a:solidFill>
                            <a:srgbClr val="000000"/>
                          </a:solidFill>
                          <a:effectLst/>
                          <a:latin typeface="ＭＳ Ｐゴシック" pitchFamily="50" charset="-128"/>
                          <a:ea typeface="ＭＳ Ｐゴシック" pitchFamily="50" charset="-128"/>
                        </a:rPr>
                        <a:t>ボタン（</a:t>
                      </a:r>
                      <a:r>
                        <a:rPr kumimoji="1" lang="en-US" altLang="ja-JP" sz="1100" b="0" i="0" u="none" strike="noStrike" cap="none" normalizeH="0" baseline="0" dirty="0" smtClean="0">
                          <a:ln>
                            <a:noFill/>
                          </a:ln>
                          <a:solidFill>
                            <a:srgbClr val="000000"/>
                          </a:solidFill>
                          <a:effectLst/>
                          <a:latin typeface="ＭＳ Ｐゴシック" pitchFamily="50" charset="-128"/>
                          <a:ea typeface="ＭＳ Ｐゴシック" pitchFamily="50" charset="-128"/>
                        </a:rPr>
                        <a:t>NHK</a:t>
                      </a:r>
                      <a:r>
                        <a:rPr kumimoji="1" lang="ja-JP" altLang="en-US" sz="1100" b="0" i="0" u="none" strike="noStrike" cap="none" normalizeH="0" baseline="0" dirty="0" smtClean="0">
                          <a:ln>
                            <a:noFill/>
                          </a:ln>
                          <a:solidFill>
                            <a:srgbClr val="000000"/>
                          </a:solidFill>
                          <a:effectLst/>
                          <a:latin typeface="ＭＳ Ｐゴシック" pitchFamily="50" charset="-128"/>
                          <a:ea typeface="ＭＳ Ｐゴシック" pitchFamily="50" charset="-128"/>
                        </a:rPr>
                        <a:t>）を確認する</a:t>
                      </a: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a:t>
                      </a: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　・気象庁のホームページを確認する。</a:t>
                      </a: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　・気象台のホームページを確認する。</a:t>
                      </a: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　・防災情報メールを確認する。</a:t>
                      </a: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　・市町村ホームページを確認する。</a:t>
                      </a: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　・ラジオから情報確認する。</a:t>
                      </a: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txBody>
                  <a:tcPr marL="57624" marR="57624" marT="26698" marB="26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marL="266700" indent="-266700"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266700" marR="0" lvl="0" indent="-266700" algn="l" defTabSz="1404938"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rgbClr val="000000"/>
                          </a:solidFill>
                          <a:effectLst/>
                          <a:latin typeface="ＭＳ Ｐゴシック" pitchFamily="50" charset="-128"/>
                          <a:ea typeface="ＭＳ Ｐゴシック" pitchFamily="50" charset="-128"/>
                        </a:rPr>
                        <a:t>（例）避難確保計画で整理した気象情報について、操作に迷わず円滑に確認する</a:t>
                      </a:r>
                      <a:endParaRPr kumimoji="1" lang="en-US" altLang="ja-JP" sz="9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p>
                      <a:pPr marL="266700" marR="0" lvl="0" indent="-266700" algn="l" defTabSz="1404938" rtl="0" eaLnBrk="1" fontAlgn="base" latinLnBrk="0" hangingPunct="1">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marL="57624" marR="57624" marT="26688" marB="266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l" defTabSz="1404938" rtl="0" eaLnBrk="1" fontAlgn="base" latinLnBrk="0" hangingPunct="1">
                        <a:lnSpc>
                          <a:spcPct val="100000"/>
                        </a:lnSpc>
                        <a:spcBef>
                          <a:spcPct val="0"/>
                        </a:spcBef>
                        <a:spcAft>
                          <a:spcPct val="0"/>
                        </a:spcAft>
                        <a:buClrTx/>
                        <a:buSzTx/>
                        <a:buFontTx/>
                        <a:buNone/>
                        <a:tabLst/>
                      </a:pPr>
                      <a:endParaRPr kumimoji="1" lang="en-US" altLang="ja-JP" sz="900" b="0" i="0" u="none" strike="noStrike" cap="none" normalizeH="0" baseline="0" smtClean="0">
                        <a:ln>
                          <a:noFill/>
                        </a:ln>
                        <a:solidFill>
                          <a:srgbClr val="000000"/>
                        </a:solidFill>
                        <a:effectLst/>
                        <a:latin typeface="ＭＳ Ｐゴシック" pitchFamily="50" charset="-128"/>
                        <a:ea typeface="ＭＳ Ｐゴシック" pitchFamily="50" charset="-128"/>
                      </a:endParaRPr>
                    </a:p>
                  </a:txBody>
                  <a:tcPr marL="57624" marR="57624" marT="26688" marB="266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404938"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Arial" charset="0"/>
                        <a:ea typeface="ＭＳ Ｐゴシック" pitchFamily="50" charset="-128"/>
                      </a:endParaRPr>
                    </a:p>
                  </a:txBody>
                  <a:tcPr marL="57624" marR="57624" marT="26688" marB="266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val="10001"/>
                  </a:ext>
                </a:extLst>
              </a:tr>
              <a:tr h="1524000">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a:t>
                      </a:r>
                    </a:p>
                  </a:txBody>
                  <a:tcPr marL="57624" marR="57624" marT="26698" marB="266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訓練②：河川水位情報を収集する。土砂災害危険度情報　　　　</a:t>
                      </a:r>
                      <a:endParaRPr kumimoji="1" lang="en-US" altLang="ja-JP" sz="14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　　　　　 を確認する。</a:t>
                      </a:r>
                      <a:endParaRPr kumimoji="1" lang="en-US" altLang="ja-JP" sz="14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　・「川の防災情報」を確認する。</a:t>
                      </a: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　・熊本県統合型防災情報システムを確認する。</a:t>
                      </a: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　・河川事務所の水位情報やライブカメラの</a:t>
                      </a: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　　情報を確認する。</a:t>
                      </a: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　・防災情報メールを確認する。</a:t>
                      </a: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  ・土砂災害危険度情報（メッシュ）を確認する。</a:t>
                      </a: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txBody>
                  <a:tcPr marL="57624" marR="57624" marT="26698" marB="26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marL="266700" indent="-266700"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266700" marR="0" lvl="0" indent="-266700" algn="l" defTabSz="1404938"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rgbClr val="000000"/>
                          </a:solidFill>
                          <a:effectLst/>
                          <a:latin typeface="ＭＳ Ｐゴシック" pitchFamily="50" charset="-128"/>
                          <a:ea typeface="ＭＳ Ｐゴシック" pitchFamily="50" charset="-128"/>
                        </a:rPr>
                        <a:t>（例）避難確保計画で整理した洪水予報・河川水位・土砂災害危険度情報について、操作に迷わずに確認する</a:t>
                      </a:r>
                      <a:endParaRPr kumimoji="1" lang="en-US" altLang="ja-JP" sz="9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p>
                      <a:pPr marL="266700" marR="0" lvl="0" indent="-266700" algn="l" defTabSz="1404938" rtl="0" eaLnBrk="1" fontAlgn="base" latinLnBrk="0" hangingPunct="1">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marL="57624" marR="57624" marT="26688" marB="266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l" defTabSz="1404938" rtl="0" eaLnBrk="1" fontAlgn="base" latinLnBrk="0" hangingPunct="1">
                        <a:lnSpc>
                          <a:spcPct val="100000"/>
                        </a:lnSpc>
                        <a:spcBef>
                          <a:spcPct val="0"/>
                        </a:spcBef>
                        <a:spcAft>
                          <a:spcPct val="0"/>
                        </a:spcAft>
                        <a:buClrTx/>
                        <a:buSzTx/>
                        <a:buFontTx/>
                        <a:buNone/>
                        <a:tabLst/>
                      </a:pPr>
                      <a:endParaRPr kumimoji="1" lang="en-US" altLang="ja-JP" sz="900" b="0" i="0" u="none" strike="noStrike" cap="none" normalizeH="0" baseline="0" smtClean="0">
                        <a:ln>
                          <a:noFill/>
                        </a:ln>
                        <a:solidFill>
                          <a:srgbClr val="000000"/>
                        </a:solidFill>
                        <a:effectLst/>
                        <a:latin typeface="ＭＳ Ｐゴシック" pitchFamily="50" charset="-128"/>
                        <a:ea typeface="ＭＳ Ｐゴシック" pitchFamily="50" charset="-128"/>
                      </a:endParaRPr>
                    </a:p>
                  </a:txBody>
                  <a:tcPr marL="57624" marR="57624" marT="26688" marB="266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404938"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Arial" charset="0"/>
                        <a:ea typeface="ＭＳ Ｐゴシック" pitchFamily="50" charset="-128"/>
                      </a:endParaRPr>
                    </a:p>
                  </a:txBody>
                  <a:tcPr marL="57624" marR="57624" marT="26688" marB="266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10002"/>
                  </a:ext>
                </a:extLst>
              </a:tr>
              <a:tr h="1030514">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a:t>
                      </a:r>
                    </a:p>
                  </a:txBody>
                  <a:tcPr marL="57624" marR="57624" marT="26698" marB="266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訓練③：責任者に台風や河川水位、土砂災害の危険度の  </a:t>
                      </a:r>
                      <a:endParaRPr kumimoji="1" lang="en-US" altLang="ja-JP" sz="14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l" defTabSz="1398588"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             </a:t>
                      </a: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情報を報告する</a:t>
                      </a:r>
                      <a:endParaRPr kumimoji="1" lang="en-US" altLang="ja-JP" sz="14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　・台風の影響予測を報告する。</a:t>
                      </a: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　・現状の水位情報を報告する。</a:t>
                      </a: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  ・現状の土砂災害の危険度を報告する。</a:t>
                      </a: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txBody>
                  <a:tcPr marL="57624" marR="57624" marT="26698" marB="26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marL="266700" indent="-266700"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266700" marR="0" lvl="0" indent="-266700" algn="l" defTabSz="1404938"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000000"/>
                          </a:solidFill>
                          <a:effectLst/>
                          <a:latin typeface="ＭＳ Ｐゴシック" pitchFamily="50" charset="-128"/>
                          <a:ea typeface="ＭＳ Ｐゴシック" pitchFamily="50" charset="-128"/>
                        </a:rPr>
                        <a:t>（例）情報収集伝達要員は設定した防災情報を確認後、速やかに責任者に伝える</a:t>
                      </a:r>
                    </a:p>
                  </a:txBody>
                  <a:tcPr marL="57624" marR="57624" marT="26688" marB="266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marL="185738" indent="-185738"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185738" marR="0" lvl="0" indent="-185738" algn="l" defTabSz="1404938"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marL="57624" marR="57624" marT="26688" marB="266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Arial" charset="0"/>
                        <a:ea typeface="ＭＳ Ｐゴシック" pitchFamily="50" charset="-128"/>
                      </a:endParaRPr>
                    </a:p>
                  </a:txBody>
                  <a:tcPr marL="57624" marR="57624" marT="26688" marB="266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val="10003"/>
                  </a:ext>
                </a:extLst>
              </a:tr>
              <a:tr h="938936">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Arial" charset="0"/>
                          <a:ea typeface="ＭＳ Ｐゴシック" pitchFamily="50" charset="-128"/>
                        </a:rPr>
                        <a:t>□</a:t>
                      </a:r>
                    </a:p>
                  </a:txBody>
                  <a:tcPr marL="57621" marR="57621" marT="26688" marB="266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marL="177800" indent="-177800"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177800" marR="0" lvl="0" indent="-177800" algn="l" defTabSz="1404938"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訓練④：責任者が「心のスイッチを入れる」判断と</a:t>
                      </a:r>
                      <a:endParaRPr kumimoji="1" lang="en-US" altLang="ja-JP" sz="1400" b="0" i="0" u="none" strike="noStrike" cap="none" normalizeH="0" baseline="0" dirty="0" smtClean="0">
                        <a:ln>
                          <a:noFill/>
                        </a:ln>
                        <a:solidFill>
                          <a:srgbClr val="000000"/>
                        </a:solidFill>
                        <a:effectLst/>
                        <a:latin typeface="Arial" charset="0"/>
                        <a:ea typeface="ＭＳ Ｐゴシック" pitchFamily="50" charset="-128"/>
                      </a:endParaRPr>
                    </a:p>
                    <a:p>
                      <a:pPr marL="177800" marR="0" lvl="0" indent="-177800" algn="l" defTabSz="1404938"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　　　　　　必要な指示を行う</a:t>
                      </a:r>
                      <a:endParaRPr kumimoji="1" lang="en-US" altLang="ja-JP" sz="1400" b="0" i="0" u="none" strike="noStrike" cap="none" normalizeH="0" baseline="0" dirty="0" smtClean="0">
                        <a:ln>
                          <a:noFill/>
                        </a:ln>
                        <a:solidFill>
                          <a:srgbClr val="000000"/>
                        </a:solidFill>
                        <a:effectLst/>
                        <a:latin typeface="Arial" charset="0"/>
                        <a:ea typeface="ＭＳ Ｐゴシック" pitchFamily="50" charset="-128"/>
                      </a:endParaRPr>
                    </a:p>
                    <a:p>
                      <a:pPr marL="177800" marR="0" lvl="0" indent="-177800" algn="l" defTabSz="140493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・過去の状況、今後の予測情報を</a:t>
                      </a: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p>
                      <a:pPr marL="177800" marR="0" lvl="0" indent="-177800" algn="l" defTabSz="140493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　踏まえ、施設内の防災体制に</a:t>
                      </a: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p>
                      <a:pPr marL="177800" marR="0" lvl="0" indent="-177800" algn="l" defTabSz="140493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　移行するための決断を行う。</a:t>
                      </a: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txBody>
                  <a:tcPr marL="57631" marR="57631" marT="26693" marB="26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marL="266700" indent="-266700"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266700" marR="0" lvl="0" indent="-266700" algn="l" defTabSz="1404938"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rgbClr val="000000"/>
                          </a:solidFill>
                          <a:effectLst/>
                          <a:latin typeface="ＭＳ Ｐゴシック" pitchFamily="50" charset="-128"/>
                          <a:ea typeface="ＭＳ Ｐゴシック" pitchFamily="50" charset="-128"/>
                        </a:rPr>
                        <a:t>（例）職員は様式</a:t>
                      </a:r>
                      <a:r>
                        <a:rPr kumimoji="1" lang="en-US" altLang="ja-JP" sz="900" b="0" i="0" u="none" strike="noStrike" cap="none" normalizeH="0" baseline="0" dirty="0" smtClean="0">
                          <a:ln>
                            <a:noFill/>
                          </a:ln>
                          <a:solidFill>
                            <a:srgbClr val="000000"/>
                          </a:solidFill>
                          <a:effectLst/>
                          <a:latin typeface="ＭＳ Ｐゴシック" pitchFamily="50" charset="-128"/>
                          <a:ea typeface="ＭＳ Ｐゴシック" pitchFamily="50" charset="-128"/>
                        </a:rPr>
                        <a:t>12</a:t>
                      </a:r>
                      <a:r>
                        <a:rPr kumimoji="1" lang="ja-JP" altLang="en-US" sz="900" b="0" i="0" u="none" strike="noStrike" cap="none" normalizeH="0" baseline="0" dirty="0" smtClean="0">
                          <a:ln>
                            <a:noFill/>
                          </a:ln>
                          <a:solidFill>
                            <a:srgbClr val="000000"/>
                          </a:solidFill>
                          <a:effectLst/>
                          <a:latin typeface="ＭＳ Ｐゴシック" pitchFamily="50" charset="-128"/>
                          <a:ea typeface="ＭＳ Ｐゴシック" pitchFamily="50" charset="-128"/>
                        </a:rPr>
                        <a:t>に沿った役割を確認する</a:t>
                      </a:r>
                    </a:p>
                  </a:txBody>
                  <a:tcPr marL="57631" marR="57631" marT="26684" marB="26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marL="185738" indent="-185738"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185738" marR="0" lvl="0" indent="-185738" algn="l" defTabSz="1404938"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smtClean="0">
                        <a:ln>
                          <a:noFill/>
                        </a:ln>
                        <a:solidFill>
                          <a:srgbClr val="000000"/>
                        </a:solidFill>
                        <a:effectLst/>
                        <a:latin typeface="Arial" charset="0"/>
                        <a:ea typeface="ＭＳ Ｐゴシック" pitchFamily="50" charset="-128"/>
                      </a:endParaRPr>
                    </a:p>
                  </a:txBody>
                  <a:tcPr marL="57631" marR="57631" marT="26684" marB="26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404938"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Arial" charset="0"/>
                        <a:ea typeface="ＭＳ Ｐゴシック" pitchFamily="50" charset="-128"/>
                      </a:endParaRPr>
                    </a:p>
                  </a:txBody>
                  <a:tcPr marL="57624" marR="57624" marT="26688" marB="266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10004"/>
                  </a:ext>
                </a:extLst>
              </a:tr>
              <a:tr h="335503">
                <a:tc>
                  <a:txBody>
                    <a:body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Arial" charset="0"/>
                          <a:ea typeface="ＭＳ Ｐゴシック" pitchFamily="50" charset="-128"/>
                        </a:rPr>
                        <a:t>□</a:t>
                      </a:r>
                    </a:p>
                  </a:txBody>
                  <a:tcPr marL="57621" marR="57621" marT="26688" marB="266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177800" marR="0" lvl="0" indent="-177800" algn="l" defTabSz="1404938" rtl="0" eaLnBrk="1" fontAlgn="base" latinLnBrk="0" hangingPunct="1">
                        <a:lnSpc>
                          <a:spcPct val="100000"/>
                        </a:lnSpc>
                        <a:spcBef>
                          <a:spcPct val="0"/>
                        </a:spcBef>
                        <a:spcAft>
                          <a:spcPct val="0"/>
                        </a:spcAft>
                        <a:buClrTx/>
                        <a:buSzTx/>
                        <a:buFontTx/>
                        <a:buNone/>
                        <a:tabLst/>
                      </a:pP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txBody>
                  <a:tcPr marL="57631" marR="57631" marT="26693" marB="26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266700" marR="0" lvl="0" indent="-266700" algn="l" defTabSz="1404938"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marL="57631" marR="57631" marT="26684" marB="26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185738" marR="0" lvl="0" indent="-185738" algn="l" defTabSz="1404938"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smtClean="0">
                        <a:ln>
                          <a:noFill/>
                        </a:ln>
                        <a:solidFill>
                          <a:srgbClr val="000000"/>
                        </a:solidFill>
                        <a:effectLst/>
                        <a:latin typeface="Arial" charset="0"/>
                        <a:ea typeface="ＭＳ Ｐゴシック" pitchFamily="50" charset="-128"/>
                      </a:endParaRPr>
                    </a:p>
                  </a:txBody>
                  <a:tcPr marL="57631" marR="57631" marT="26684" marB="26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1404938"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Arial" charset="0"/>
                        <a:ea typeface="ＭＳ Ｐゴシック" pitchFamily="50" charset="-128"/>
                      </a:endParaRPr>
                    </a:p>
                  </a:txBody>
                  <a:tcPr marL="57624" marR="57624" marT="26688" marB="266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10005"/>
                  </a:ext>
                </a:extLst>
              </a:tr>
            </a:tbl>
          </a:graphicData>
        </a:graphic>
      </p:graphicFrame>
      <p:pic>
        <p:nvPicPr>
          <p:cNvPr id="17"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21483" y="3250124"/>
            <a:ext cx="1572491" cy="660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2"/>
          <p:cNvPicPr>
            <a:picLocks noChangeAspect="1"/>
          </p:cNvPicPr>
          <p:nvPr/>
        </p:nvPicPr>
        <p:blipFill>
          <a:blip r:embed="rId3">
            <a:extLst>
              <a:ext uri="{28A0092B-C50C-407E-A947-70E740481C1C}">
                <a14:useLocalDpi xmlns:a14="http://schemas.microsoft.com/office/drawing/2010/main" val="0"/>
              </a:ext>
            </a:extLst>
          </a:blip>
          <a:srcRect b="3479"/>
          <a:stretch>
            <a:fillRect/>
          </a:stretch>
        </p:blipFill>
        <p:spPr bwMode="auto">
          <a:xfrm>
            <a:off x="4148473" y="4793507"/>
            <a:ext cx="1145501" cy="68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円形吹き出し 59"/>
          <p:cNvSpPr>
            <a:spLocks noChangeArrowheads="1"/>
          </p:cNvSpPr>
          <p:nvPr/>
        </p:nvSpPr>
        <p:spPr bwMode="auto">
          <a:xfrm>
            <a:off x="3271748" y="4904345"/>
            <a:ext cx="796348" cy="517038"/>
          </a:xfrm>
          <a:prstGeom prst="wedgeEllipseCallout">
            <a:avLst>
              <a:gd name="adj1" fmla="val 86250"/>
              <a:gd name="adj2" fmla="val -16134"/>
            </a:avLst>
          </a:prstGeom>
          <a:solidFill>
            <a:schemeClr val="bg1"/>
          </a:solidFill>
          <a:ln w="9525">
            <a:solidFill>
              <a:schemeClr val="tx1"/>
            </a:solidFill>
            <a:miter lim="800000"/>
            <a:headEnd/>
            <a:tailEnd/>
          </a:ln>
        </p:spPr>
        <p:txBody>
          <a:bodyPr lIns="123974" tIns="61987" rIns="123974" bIns="61987" anchor="ctr">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lgn="ctr" defTabSz="576255" eaLnBrk="0" fontAlgn="base" hangingPunct="0">
              <a:spcBef>
                <a:spcPct val="0"/>
              </a:spcBef>
              <a:spcAft>
                <a:spcPct val="0"/>
              </a:spcAft>
            </a:pPr>
            <a:endParaRPr lang="ja-JP" altLang="en-US" sz="1576">
              <a:solidFill>
                <a:srgbClr val="000000"/>
              </a:solidFill>
            </a:endParaRPr>
          </a:p>
        </p:txBody>
      </p:sp>
      <p:sp>
        <p:nvSpPr>
          <p:cNvPr id="20" name="テキスト ボックス 60"/>
          <p:cNvSpPr txBox="1">
            <a:spLocks noChangeArrowheads="1"/>
          </p:cNvSpPr>
          <p:nvPr/>
        </p:nvSpPr>
        <p:spPr bwMode="auto">
          <a:xfrm>
            <a:off x="3295971" y="4955205"/>
            <a:ext cx="747902" cy="36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553" tIns="44276" rIns="88553" bIns="44276">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defTabSz="576255" eaLnBrk="0" fontAlgn="base" hangingPunct="0">
              <a:spcBef>
                <a:spcPct val="0"/>
              </a:spcBef>
              <a:spcAft>
                <a:spcPct val="0"/>
              </a:spcAft>
            </a:pPr>
            <a:r>
              <a:rPr lang="ja-JP" altLang="en-US" sz="882" dirty="0">
                <a:solidFill>
                  <a:srgbClr val="000000"/>
                </a:solidFill>
              </a:rPr>
              <a:t>川の水位が</a:t>
            </a:r>
            <a:endParaRPr lang="en-US" altLang="ja-JP" sz="882" dirty="0">
              <a:solidFill>
                <a:srgbClr val="000000"/>
              </a:solidFill>
            </a:endParaRPr>
          </a:p>
          <a:p>
            <a:pPr defTabSz="576255" eaLnBrk="0" fontAlgn="base" hangingPunct="0">
              <a:spcBef>
                <a:spcPct val="0"/>
              </a:spcBef>
              <a:spcAft>
                <a:spcPct val="0"/>
              </a:spcAft>
            </a:pPr>
            <a:r>
              <a:rPr lang="ja-JP" altLang="en-US" sz="882" dirty="0">
                <a:solidFill>
                  <a:srgbClr val="000000"/>
                </a:solidFill>
              </a:rPr>
              <a:t>キケンです</a:t>
            </a:r>
          </a:p>
        </p:txBody>
      </p:sp>
      <p:grpSp>
        <p:nvGrpSpPr>
          <p:cNvPr id="21" name="グループ化 3"/>
          <p:cNvGrpSpPr>
            <a:grpSpLocks/>
          </p:cNvGrpSpPr>
          <p:nvPr/>
        </p:nvGrpSpPr>
        <p:grpSpPr bwMode="auto">
          <a:xfrm>
            <a:off x="3295970" y="5780245"/>
            <a:ext cx="1998003" cy="649696"/>
            <a:chOff x="3332493" y="5562571"/>
            <a:chExt cx="1997772" cy="701106"/>
          </a:xfrm>
        </p:grpSpPr>
        <p:pic>
          <p:nvPicPr>
            <p:cNvPr id="22" name="図 67"/>
            <p:cNvPicPr>
              <a:picLocks noChangeAspect="1"/>
            </p:cNvPicPr>
            <p:nvPr/>
          </p:nvPicPr>
          <p:blipFill>
            <a:blip r:embed="rId3">
              <a:extLst>
                <a:ext uri="{28A0092B-C50C-407E-A947-70E740481C1C}">
                  <a14:useLocalDpi xmlns:a14="http://schemas.microsoft.com/office/drawing/2010/main" val="0"/>
                </a:ext>
              </a:extLst>
            </a:blip>
            <a:srcRect b="3479"/>
            <a:stretch>
              <a:fillRect/>
            </a:stretch>
          </p:blipFill>
          <p:spPr bwMode="auto">
            <a:xfrm>
              <a:off x="3332493" y="5562571"/>
              <a:ext cx="1086904" cy="70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円形吹き出し 65"/>
            <p:cNvSpPr>
              <a:spLocks noChangeArrowheads="1"/>
            </p:cNvSpPr>
            <p:nvPr/>
          </p:nvSpPr>
          <p:spPr bwMode="auto">
            <a:xfrm>
              <a:off x="4362700" y="5711550"/>
              <a:ext cx="914400" cy="491606"/>
            </a:xfrm>
            <a:prstGeom prst="wedgeEllipseCallout">
              <a:avLst>
                <a:gd name="adj1" fmla="val -66051"/>
                <a:gd name="adj2" fmla="val -10181"/>
              </a:avLst>
            </a:prstGeom>
            <a:solidFill>
              <a:schemeClr val="bg1"/>
            </a:solidFill>
            <a:ln w="9525">
              <a:solidFill>
                <a:schemeClr val="tx1"/>
              </a:solidFill>
              <a:miter lim="800000"/>
              <a:headEnd/>
              <a:tailEnd/>
            </a:ln>
          </p:spPr>
          <p:txBody>
            <a:bodyPr lIns="80675" tIns="40338" rIns="80675" bIns="40338" anchor="ctr">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lgn="ctr" defTabSz="576255" eaLnBrk="0" fontAlgn="base" hangingPunct="0">
                <a:spcBef>
                  <a:spcPct val="0"/>
                </a:spcBef>
                <a:spcAft>
                  <a:spcPct val="0"/>
                </a:spcAft>
              </a:pPr>
              <a:endParaRPr lang="ja-JP" altLang="en-US" sz="1576">
                <a:solidFill>
                  <a:srgbClr val="000000"/>
                </a:solidFill>
              </a:endParaRPr>
            </a:p>
          </p:txBody>
        </p:sp>
        <p:sp>
          <p:nvSpPr>
            <p:cNvPr id="24" name="テキスト ボックス 66"/>
            <p:cNvSpPr txBox="1">
              <a:spLocks noChangeArrowheads="1"/>
            </p:cNvSpPr>
            <p:nvPr/>
          </p:nvSpPr>
          <p:spPr bwMode="auto">
            <a:xfrm>
              <a:off x="4385885" y="5761050"/>
              <a:ext cx="944380" cy="3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defTabSz="576255" eaLnBrk="0" fontAlgn="base" hangingPunct="0">
                <a:spcBef>
                  <a:spcPct val="0"/>
                </a:spcBef>
                <a:spcAft>
                  <a:spcPct val="0"/>
                </a:spcAft>
              </a:pPr>
              <a:r>
                <a:rPr lang="ja-JP" altLang="en-US" sz="882" dirty="0">
                  <a:solidFill>
                    <a:srgbClr val="000000"/>
                  </a:solidFill>
                </a:rPr>
                <a:t>施設の体制を</a:t>
              </a:r>
              <a:endParaRPr lang="en-US" altLang="ja-JP" sz="882" dirty="0">
                <a:solidFill>
                  <a:srgbClr val="000000"/>
                </a:solidFill>
              </a:endParaRPr>
            </a:p>
            <a:p>
              <a:pPr defTabSz="576255" eaLnBrk="0" fontAlgn="base" hangingPunct="0">
                <a:spcBef>
                  <a:spcPct val="0"/>
                </a:spcBef>
                <a:spcAft>
                  <a:spcPct val="0"/>
                </a:spcAft>
              </a:pPr>
              <a:r>
                <a:rPr lang="ja-JP" altLang="en-US" sz="882" dirty="0">
                  <a:solidFill>
                    <a:srgbClr val="000000"/>
                  </a:solidFill>
                </a:rPr>
                <a:t>整えてください。</a:t>
              </a:r>
            </a:p>
          </p:txBody>
        </p:sp>
      </p:grpSp>
      <p:pic>
        <p:nvPicPr>
          <p:cNvPr id="25" name="図 24"/>
          <p:cNvPicPr>
            <a:picLocks noChangeAspect="1"/>
          </p:cNvPicPr>
          <p:nvPr/>
        </p:nvPicPr>
        <p:blipFill rotWithShape="1">
          <a:blip r:embed="rId4"/>
          <a:srcRect l="5402" t="7481" r="5028" b="21074"/>
          <a:stretch/>
        </p:blipFill>
        <p:spPr>
          <a:xfrm>
            <a:off x="3446434" y="1578015"/>
            <a:ext cx="1847540" cy="1196502"/>
          </a:xfrm>
          <a:prstGeom prst="rect">
            <a:avLst/>
          </a:prstGeom>
        </p:spPr>
      </p:pic>
    </p:spTree>
    <p:extLst>
      <p:ext uri="{BB962C8B-B14F-4D97-AF65-F5344CB8AC3E}">
        <p14:creationId xmlns:p14="http://schemas.microsoft.com/office/powerpoint/2010/main" val="1499602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2"/>
          <p:cNvSpPr txBox="1">
            <a:spLocks noChangeArrowheads="1"/>
          </p:cNvSpPr>
          <p:nvPr/>
        </p:nvSpPr>
        <p:spPr bwMode="auto">
          <a:xfrm>
            <a:off x="0" y="146508"/>
            <a:ext cx="9135996" cy="50645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8553" tIns="44276" rIns="88553" bIns="44276">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defTabSz="576255" eaLnBrk="0" fontAlgn="base" hangingPunct="0">
              <a:spcBef>
                <a:spcPct val="0"/>
              </a:spcBef>
              <a:spcAft>
                <a:spcPct val="0"/>
              </a:spcAft>
            </a:pPr>
            <a:r>
              <a:rPr lang="en-US" altLang="ja-JP" sz="2710" dirty="0">
                <a:solidFill>
                  <a:srgbClr val="FFFFFF"/>
                </a:solidFill>
              </a:rPr>
              <a:t>【</a:t>
            </a:r>
            <a:r>
              <a:rPr lang="ja-JP" altLang="en-US" sz="2710" dirty="0" smtClean="0">
                <a:solidFill>
                  <a:srgbClr val="FFFFFF"/>
                </a:solidFill>
              </a:rPr>
              <a:t>共通訓練</a:t>
            </a:r>
            <a:r>
              <a:rPr lang="en-US" altLang="ja-JP" sz="2710" dirty="0" smtClean="0">
                <a:solidFill>
                  <a:srgbClr val="FFFFFF"/>
                </a:solidFill>
              </a:rPr>
              <a:t>】</a:t>
            </a:r>
            <a:r>
              <a:rPr lang="ja-JP" altLang="en-US" sz="2710" dirty="0">
                <a:solidFill>
                  <a:srgbClr val="FFFFFF"/>
                </a:solidFill>
              </a:rPr>
              <a:t>：</a:t>
            </a:r>
            <a:r>
              <a:rPr lang="ja-JP" altLang="en-US" sz="2206" dirty="0">
                <a:solidFill>
                  <a:srgbClr val="FFFFFF"/>
                </a:solidFill>
              </a:rPr>
              <a:t>防災体制の確認（２）</a:t>
            </a:r>
            <a:r>
              <a:rPr lang="en-US" altLang="ja-JP" sz="2206" dirty="0">
                <a:solidFill>
                  <a:srgbClr val="FFFFFF"/>
                </a:solidFill>
              </a:rPr>
              <a:t>【</a:t>
            </a:r>
            <a:r>
              <a:rPr lang="ja-JP" altLang="en-US" sz="2206" dirty="0">
                <a:solidFill>
                  <a:srgbClr val="FFFFFF"/>
                </a:solidFill>
              </a:rPr>
              <a:t>情報の収集・報告・判断訓練</a:t>
            </a:r>
            <a:r>
              <a:rPr lang="en-US" altLang="ja-JP" sz="2206" dirty="0">
                <a:solidFill>
                  <a:srgbClr val="FFFFFF"/>
                </a:solidFill>
              </a:rPr>
              <a:t>】</a:t>
            </a:r>
            <a:endParaRPr lang="ja-JP" altLang="en-US" sz="2710" dirty="0">
              <a:solidFill>
                <a:srgbClr val="FFFFFF"/>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2367652885"/>
              </p:ext>
            </p:extLst>
          </p:nvPr>
        </p:nvGraphicFramePr>
        <p:xfrm>
          <a:off x="76034" y="822860"/>
          <a:ext cx="8978929" cy="5149148"/>
        </p:xfrm>
        <a:graphic>
          <a:graphicData uri="http://schemas.openxmlformats.org/drawingml/2006/table">
            <a:tbl>
              <a:tblPr/>
              <a:tblGrid>
                <a:gridCol w="776340">
                  <a:extLst>
                    <a:ext uri="{9D8B030D-6E8A-4147-A177-3AD203B41FA5}">
                      <a16:colId xmlns:a16="http://schemas.microsoft.com/office/drawing/2014/main" val="20000"/>
                    </a:ext>
                  </a:extLst>
                </a:gridCol>
                <a:gridCol w="4447946">
                  <a:extLst>
                    <a:ext uri="{9D8B030D-6E8A-4147-A177-3AD203B41FA5}">
                      <a16:colId xmlns:a16="http://schemas.microsoft.com/office/drawing/2014/main" val="20001"/>
                    </a:ext>
                  </a:extLst>
                </a:gridCol>
                <a:gridCol w="2503095">
                  <a:extLst>
                    <a:ext uri="{9D8B030D-6E8A-4147-A177-3AD203B41FA5}">
                      <a16:colId xmlns:a16="http://schemas.microsoft.com/office/drawing/2014/main" val="20002"/>
                    </a:ext>
                  </a:extLst>
                </a:gridCol>
                <a:gridCol w="808354">
                  <a:extLst>
                    <a:ext uri="{9D8B030D-6E8A-4147-A177-3AD203B41FA5}">
                      <a16:colId xmlns:a16="http://schemas.microsoft.com/office/drawing/2014/main" val="20003"/>
                    </a:ext>
                  </a:extLst>
                </a:gridCol>
                <a:gridCol w="443194">
                  <a:extLst>
                    <a:ext uri="{9D8B030D-6E8A-4147-A177-3AD203B41FA5}">
                      <a16:colId xmlns:a16="http://schemas.microsoft.com/office/drawing/2014/main" val="20004"/>
                    </a:ext>
                  </a:extLst>
                </a:gridCol>
              </a:tblGrid>
              <a:tr h="558169">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500" b="1" i="0" u="none" strike="noStrike" cap="none" normalizeH="0" baseline="0" dirty="0" smtClean="0">
                          <a:ln>
                            <a:noFill/>
                          </a:ln>
                          <a:solidFill>
                            <a:srgbClr val="FFFFFF"/>
                          </a:solidFill>
                          <a:effectLst/>
                          <a:latin typeface="Arial" charset="0"/>
                          <a:ea typeface="ＭＳ Ｐゴシック" pitchFamily="50" charset="-128"/>
                        </a:rPr>
                        <a:t>実施の有無</a:t>
                      </a:r>
                    </a:p>
                  </a:txBody>
                  <a:tcPr marL="57624" marR="57624" marT="26687" marB="2668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500" b="1" i="0" u="none" strike="noStrike" cap="none" normalizeH="0" baseline="0" smtClean="0">
                          <a:ln>
                            <a:noFill/>
                          </a:ln>
                          <a:solidFill>
                            <a:srgbClr val="FFFFFF"/>
                          </a:solidFill>
                          <a:effectLst/>
                          <a:latin typeface="Arial" charset="0"/>
                          <a:ea typeface="ＭＳ Ｐゴシック" pitchFamily="50" charset="-128"/>
                        </a:rPr>
                        <a:t>訓練項目</a:t>
                      </a:r>
                    </a:p>
                  </a:txBody>
                  <a:tcPr marL="57624" marR="57624" marT="26687" marB="2668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500" b="1" i="0" u="none" strike="noStrike" cap="none" normalizeH="0" baseline="0" smtClean="0">
                          <a:ln>
                            <a:noFill/>
                          </a:ln>
                          <a:solidFill>
                            <a:srgbClr val="FFFFFF"/>
                          </a:solidFill>
                          <a:effectLst/>
                          <a:latin typeface="Arial" charset="0"/>
                          <a:ea typeface="ＭＳ Ｐゴシック" pitchFamily="50" charset="-128"/>
                        </a:rPr>
                        <a:t>訓練目標</a:t>
                      </a:r>
                      <a:endParaRPr kumimoji="1" lang="en-US" altLang="ja-JP" sz="1500" b="1" i="0" u="none" strike="noStrike" cap="none" normalizeH="0" baseline="0" smtClean="0">
                        <a:ln>
                          <a:noFill/>
                        </a:ln>
                        <a:solidFill>
                          <a:srgbClr val="FFFFFF"/>
                        </a:solidFill>
                        <a:effectLst/>
                        <a:latin typeface="Arial" charset="0"/>
                        <a:ea typeface="ＭＳ Ｐゴシック" pitchFamily="50" charset="-128"/>
                      </a:endParaRPr>
                    </a:p>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900" b="1" i="0" u="none" strike="noStrike" cap="none" normalizeH="0" baseline="0" smtClean="0">
                          <a:ln>
                            <a:noFill/>
                          </a:ln>
                          <a:solidFill>
                            <a:srgbClr val="FFFFFF"/>
                          </a:solidFill>
                          <a:effectLst/>
                          <a:latin typeface="Arial" charset="0"/>
                          <a:ea typeface="ＭＳ Ｐゴシック" pitchFamily="50" charset="-128"/>
                        </a:rPr>
                        <a:t>記載例を参考に、各施設で設定して下さい</a:t>
                      </a:r>
                    </a:p>
                  </a:txBody>
                  <a:tcPr marL="57624" marR="57624" marT="26687" marB="2668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500" b="1" i="0" u="none" strike="noStrike" cap="none" normalizeH="0" baseline="0" smtClean="0">
                          <a:ln>
                            <a:noFill/>
                          </a:ln>
                          <a:solidFill>
                            <a:srgbClr val="FFFFFF"/>
                          </a:solidFill>
                          <a:effectLst/>
                          <a:latin typeface="Arial" charset="0"/>
                          <a:ea typeface="ＭＳ Ｐゴシック" pitchFamily="50" charset="-128"/>
                        </a:rPr>
                        <a:t>担当者</a:t>
                      </a:r>
                    </a:p>
                  </a:txBody>
                  <a:tcPr marL="57624" marR="57624" marT="26687" marB="2668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500" b="1" i="0" u="none" strike="noStrike" cap="none" normalizeH="0" baseline="0" smtClean="0">
                          <a:ln>
                            <a:noFill/>
                          </a:ln>
                          <a:solidFill>
                            <a:srgbClr val="FFFFFF"/>
                          </a:solidFill>
                          <a:effectLst/>
                          <a:latin typeface="Arial" charset="0"/>
                          <a:ea typeface="ＭＳ Ｐゴシック" pitchFamily="50" charset="-128"/>
                        </a:rPr>
                        <a:t>結果</a:t>
                      </a:r>
                    </a:p>
                  </a:txBody>
                  <a:tcPr marL="57624" marR="57624" marT="26687" marB="2668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1594400">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Arial" charset="0"/>
                          <a:ea typeface="ＭＳ Ｐゴシック" pitchFamily="50" charset="-128"/>
                        </a:rPr>
                        <a:t>□</a:t>
                      </a:r>
                    </a:p>
                  </a:txBody>
                  <a:tcPr marL="57624" marR="57624" marT="26696" marB="266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marL="177800" indent="-177800"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177800" marR="0" lvl="0" indent="-177800" algn="l" defTabSz="1404938"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訓練⑤：高齢者等避難などの避難情報を確認し、責任者に報告する</a:t>
                      </a:r>
                      <a:endParaRPr kumimoji="1" lang="en-US" altLang="ja-JP" sz="1400" b="0" i="0" u="none" strike="noStrike" cap="none" normalizeH="0" baseline="0" dirty="0" smtClean="0">
                        <a:ln>
                          <a:noFill/>
                        </a:ln>
                        <a:solidFill>
                          <a:srgbClr val="000000"/>
                        </a:solidFill>
                        <a:effectLst/>
                        <a:latin typeface="Arial" charset="0"/>
                        <a:ea typeface="ＭＳ Ｐゴシック" pitchFamily="50" charset="-128"/>
                      </a:endParaRPr>
                    </a:p>
                    <a:p>
                      <a:pPr marL="177800" marR="0" lvl="0" indent="-177800" algn="l" defTabSz="140493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・市町村ホームページから避難情報を確認する。</a:t>
                      </a: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p>
                      <a:pPr marL="177800" marR="0" lvl="0" indent="-177800" algn="l" defTabSz="140493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・熊本県防災情報メールを確認する。</a:t>
                      </a: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p>
                      <a:pPr marL="177800" marR="0" lvl="0" indent="-177800" algn="l" defTabSz="140493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・河川の水位情報を確認し、避難判断水位に達し</a:t>
                      </a: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p>
                      <a:pPr marL="177800" marR="0" lvl="0" indent="-177800" algn="l" defTabSz="140493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　</a:t>
                      </a:r>
                      <a:r>
                        <a:rPr kumimoji="1" lang="ja-JP" altLang="en-US" sz="1100" b="0" i="0" u="none" strike="noStrike" cap="none" normalizeH="0" baseline="0" dirty="0" err="1" smtClean="0">
                          <a:ln>
                            <a:noFill/>
                          </a:ln>
                          <a:solidFill>
                            <a:srgbClr val="000000"/>
                          </a:solidFill>
                          <a:effectLst/>
                          <a:latin typeface="Arial" charset="0"/>
                          <a:ea typeface="ＭＳ Ｐゴシック" pitchFamily="50" charset="-128"/>
                        </a:rPr>
                        <a:t>て</a:t>
                      </a: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いないか、到達するおそれがないか確認</a:t>
                      </a: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p>
                      <a:pPr marL="177800" marR="0" lvl="0" indent="-177800" algn="l" defTabSz="140493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　（予測）する。</a:t>
                      </a: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p>
                      <a:pPr marL="177800" marR="0" lvl="0" indent="-177800" algn="l" defTabSz="140493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・土砂災害危険度情報で危険度を確認する。</a:t>
                      </a: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txBody>
                  <a:tcPr marL="57621" marR="57621" marT="26687" marB="26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marL="266700" indent="-266700"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266700" marR="0" lvl="0" indent="-266700" algn="l" defTabSz="1404938"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000000"/>
                          </a:solidFill>
                          <a:effectLst/>
                          <a:latin typeface="ＭＳ Ｐゴシック" pitchFamily="50" charset="-128"/>
                          <a:ea typeface="ＭＳ Ｐゴシック" pitchFamily="50" charset="-128"/>
                        </a:rPr>
                        <a:t>（例）情報収集伝達要員は設定した防災情報を確認後、速やかに責任者に伝える</a:t>
                      </a:r>
                    </a:p>
                  </a:txBody>
                  <a:tcPr marL="57624" marR="57624" marT="26687" marB="26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marL="185738" indent="-185738"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185738" marR="0" lvl="0" indent="-185738" algn="l" defTabSz="1404938"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smtClean="0">
                        <a:ln>
                          <a:noFill/>
                        </a:ln>
                        <a:solidFill>
                          <a:srgbClr val="000000"/>
                        </a:solidFill>
                        <a:effectLst/>
                        <a:latin typeface="Arial" charset="0"/>
                        <a:ea typeface="ＭＳ Ｐゴシック" pitchFamily="50" charset="-128"/>
                      </a:endParaRPr>
                    </a:p>
                  </a:txBody>
                  <a:tcPr marL="57631" marR="57631" marT="26683" marB="266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l" defTabSz="1398588"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Arial" charset="0"/>
                        <a:ea typeface="ＭＳ Ｐゴシック" pitchFamily="50" charset="-128"/>
                      </a:endParaRPr>
                    </a:p>
                  </a:txBody>
                  <a:tcPr marL="57624" marR="57624" marT="26687" marB="26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val="10001"/>
                  </a:ext>
                </a:extLst>
              </a:tr>
              <a:tr h="1340356">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a:t>
                      </a:r>
                    </a:p>
                  </a:txBody>
                  <a:tcPr marL="57624" marR="57624" marT="26696" marB="266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marL="177800" indent="-177800"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177800" marR="0" lvl="0" indent="-177800" algn="l" defTabSz="1404938"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訓練⑥：責任者が避難開始を判断し、指示を行う</a:t>
                      </a:r>
                      <a:endParaRPr kumimoji="1" lang="en-US" altLang="ja-JP" sz="1400" b="0" i="0" u="none" strike="noStrike" cap="none" normalizeH="0" baseline="0" dirty="0" smtClean="0">
                        <a:ln>
                          <a:noFill/>
                        </a:ln>
                        <a:solidFill>
                          <a:srgbClr val="000000"/>
                        </a:solidFill>
                        <a:effectLst/>
                        <a:latin typeface="Arial" charset="0"/>
                        <a:ea typeface="ＭＳ Ｐゴシック" pitchFamily="50" charset="-128"/>
                      </a:endParaRPr>
                    </a:p>
                    <a:p>
                      <a:pPr marL="177800" marR="0" lvl="0" indent="-177800" algn="l" defTabSz="140493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・気象情報、河川水位情報、土砂災害危険度情報に</a:t>
                      </a: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p>
                      <a:pPr marL="177800" marR="0" lvl="0" indent="-177800" algn="l" defTabSz="140493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　応じた対応を指示する。</a:t>
                      </a: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p>
                      <a:pPr marL="177800" marR="0" lvl="0" indent="-177800" algn="l" defTabSz="140493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　⇒どのような気象情報、水位情報、土砂災害危険</a:t>
                      </a: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p>
                      <a:pPr marL="177800" marR="0" lvl="0" indent="-177800" algn="l" defTabSz="140493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　　　度情報のときに、どのような対応をすべきか判</a:t>
                      </a: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p>
                      <a:pPr marL="177800" marR="0" lvl="0" indent="-177800" algn="l" defTabSz="140493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　　　断・指示することが大事です。</a:t>
                      </a: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p>
                      <a:pPr marL="177800" marR="0" lvl="0" indent="-177800" algn="l" defTabSz="1404938"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Arial" charset="0"/>
                        <a:ea typeface="ＭＳ Ｐゴシック" pitchFamily="50" charset="-128"/>
                      </a:endParaRPr>
                    </a:p>
                  </a:txBody>
                  <a:tcPr marL="57624" marR="57624" marT="26696" marB="26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marL="266700" indent="-266700"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266700" marR="0" lvl="0" indent="-266700" algn="l" defTabSz="1404938"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rgbClr val="000000"/>
                          </a:solidFill>
                          <a:effectLst/>
                          <a:latin typeface="ＭＳ Ｐゴシック" pitchFamily="50" charset="-128"/>
                          <a:ea typeface="ＭＳ Ｐゴシック" pitchFamily="50" charset="-128"/>
                        </a:rPr>
                        <a:t>（例）高齢者等避難が発令されたら、職員に避難開始を指示する</a:t>
                      </a:r>
                    </a:p>
                  </a:txBody>
                  <a:tcPr marL="57624" marR="57624" marT="26687" marB="26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marL="185738" indent="-185738"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185738" marR="0" lvl="0" indent="-185738" algn="l" defTabSz="1404938"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smtClean="0">
                        <a:ln>
                          <a:noFill/>
                        </a:ln>
                        <a:solidFill>
                          <a:srgbClr val="000000"/>
                        </a:solidFill>
                        <a:effectLst/>
                        <a:latin typeface="ＭＳ Ｐゴシック" pitchFamily="50" charset="-128"/>
                        <a:ea typeface="ＭＳ Ｐゴシック" pitchFamily="50" charset="-128"/>
                      </a:endParaRPr>
                    </a:p>
                  </a:txBody>
                  <a:tcPr marL="57624" marR="57624" marT="26687" marB="26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l" defTabSz="1398588"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Arial" charset="0"/>
                        <a:ea typeface="ＭＳ Ｐゴシック" pitchFamily="50" charset="-128"/>
                      </a:endParaRPr>
                    </a:p>
                  </a:txBody>
                  <a:tcPr marL="57624" marR="57624" marT="26687" marB="26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10002"/>
                  </a:ext>
                </a:extLst>
              </a:tr>
              <a:tr h="1129063">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a:t>
                      </a:r>
                    </a:p>
                  </a:txBody>
                  <a:tcPr marL="57624" marR="57624" marT="26696" marB="266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訓練⑦：施設利用者への説明を行う。</a:t>
                      </a:r>
                      <a:endParaRPr kumimoji="1" lang="en-US" altLang="ja-JP" sz="14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・避難訓練を行うことについて、利用者の</a:t>
                      </a: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状況に応じて、適切な説明を行う。</a:t>
                      </a: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　⇒移動することを別な表現（散歩など）で</a:t>
                      </a: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l" defTabSz="1398588"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　　説明することも工夫の一つです）</a:t>
                      </a:r>
                      <a:endParaRPr kumimoji="1" lang="en-US" altLang="ja-JP" sz="1100" b="0" i="0" u="none" strike="noStrike" cap="none" normalizeH="0" baseline="0" dirty="0" smtClean="0">
                        <a:ln>
                          <a:noFill/>
                        </a:ln>
                        <a:solidFill>
                          <a:srgbClr val="000000"/>
                        </a:solidFill>
                        <a:effectLst/>
                        <a:latin typeface="Arial" charset="0"/>
                        <a:ea typeface="ＭＳ Ｐゴシック" pitchFamily="50" charset="-128"/>
                      </a:endParaRPr>
                    </a:p>
                    <a:p>
                      <a:pPr marL="0" marR="0" lvl="0" indent="0" algn="l" defTabSz="1398588"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rgbClr val="000000"/>
                        </a:solidFill>
                        <a:effectLst/>
                        <a:latin typeface="Arial" charset="0"/>
                        <a:ea typeface="ＭＳ Ｐゴシック" pitchFamily="50" charset="-128"/>
                      </a:endParaRPr>
                    </a:p>
                  </a:txBody>
                  <a:tcPr marL="57624" marR="57624" marT="26696" marB="26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marL="266700" indent="-266700"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266700" marR="0" lvl="0" indent="-266700" algn="l" defTabSz="1404938"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rgbClr val="000000"/>
                          </a:solidFill>
                          <a:effectLst/>
                          <a:latin typeface="ＭＳ Ｐゴシック" pitchFamily="50" charset="-128"/>
                          <a:ea typeface="ＭＳ Ｐゴシック" pitchFamily="50" charset="-128"/>
                        </a:rPr>
                        <a:t>（例）訓練を行うことの説明をわかりやすく説明する</a:t>
                      </a:r>
                    </a:p>
                  </a:txBody>
                  <a:tcPr marL="57624" marR="57624" marT="26687" marB="26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marL="185738" indent="-185738"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185738" marR="0" lvl="0" indent="-185738" algn="l" defTabSz="1404938"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Arial" charset="0"/>
                        <a:ea typeface="ＭＳ Ｐゴシック" pitchFamily="50" charset="-128"/>
                      </a:endParaRPr>
                    </a:p>
                  </a:txBody>
                  <a:tcPr marL="57624" marR="57624" marT="26687" marB="26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l" defTabSz="1398588"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Arial" charset="0"/>
                        <a:ea typeface="ＭＳ Ｐゴシック" pitchFamily="50" charset="-128"/>
                      </a:endParaRPr>
                    </a:p>
                  </a:txBody>
                  <a:tcPr marL="57624" marR="57624" marT="26687" marB="26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val="10003"/>
                  </a:ext>
                </a:extLst>
              </a:tr>
              <a:tr h="527160">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ctr" defTabSz="1398588"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a:t>
                      </a:r>
                    </a:p>
                  </a:txBody>
                  <a:tcPr marL="57624" marR="57624" marT="26696" marB="266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l" defTabSz="1398588"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Arial" charset="0"/>
                        <a:ea typeface="ＭＳ Ｐゴシック" pitchFamily="50" charset="-128"/>
                      </a:endParaRPr>
                    </a:p>
                  </a:txBody>
                  <a:tcPr marL="57624" marR="57624" marT="26696" marB="26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marL="266700" indent="-266700"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266700" marR="0" lvl="0" indent="-266700" algn="l" defTabSz="1404938"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smtClean="0">
                        <a:ln>
                          <a:noFill/>
                        </a:ln>
                        <a:solidFill>
                          <a:srgbClr val="000000"/>
                        </a:solidFill>
                        <a:effectLst/>
                        <a:latin typeface="ＭＳ Ｐゴシック" pitchFamily="50" charset="-128"/>
                        <a:ea typeface="ＭＳ Ｐゴシック" pitchFamily="50" charset="-128"/>
                      </a:endParaRPr>
                    </a:p>
                  </a:txBody>
                  <a:tcPr marL="57624" marR="57624" marT="26687" marB="26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marL="185738" indent="-185738" defTabSz="1404938">
                        <a:spcBef>
                          <a:spcPct val="20000"/>
                        </a:spcBef>
                        <a:defRPr kumimoji="1" sz="4400">
                          <a:solidFill>
                            <a:schemeClr val="tx1"/>
                          </a:solidFill>
                          <a:latin typeface="Arial" charset="0"/>
                          <a:ea typeface="ＭＳ Ｐゴシック" pitchFamily="50" charset="-128"/>
                        </a:defRPr>
                      </a:lvl1pPr>
                      <a:lvl2pPr marL="742950" indent="-285750" defTabSz="1404938">
                        <a:spcBef>
                          <a:spcPct val="20000"/>
                        </a:spcBef>
                        <a:defRPr kumimoji="1" sz="3800">
                          <a:solidFill>
                            <a:schemeClr val="tx1"/>
                          </a:solidFill>
                          <a:latin typeface="Arial" charset="0"/>
                          <a:ea typeface="ＭＳ Ｐゴシック" pitchFamily="50" charset="-128"/>
                        </a:defRPr>
                      </a:lvl2pPr>
                      <a:lvl3pPr marL="1143000" indent="-228600" defTabSz="1404938">
                        <a:spcBef>
                          <a:spcPct val="20000"/>
                        </a:spcBef>
                        <a:defRPr kumimoji="1" sz="3200">
                          <a:solidFill>
                            <a:schemeClr val="tx1"/>
                          </a:solidFill>
                          <a:latin typeface="Arial" charset="0"/>
                          <a:ea typeface="ＭＳ Ｐゴシック" pitchFamily="50" charset="-128"/>
                        </a:defRPr>
                      </a:lvl3pPr>
                      <a:lvl4pPr marL="1600200" indent="-228600" defTabSz="1404938">
                        <a:spcBef>
                          <a:spcPct val="20000"/>
                        </a:spcBef>
                        <a:defRPr kumimoji="1" sz="2600">
                          <a:solidFill>
                            <a:schemeClr val="tx1"/>
                          </a:solidFill>
                          <a:latin typeface="Arial" charset="0"/>
                          <a:ea typeface="ＭＳ Ｐゴシック" pitchFamily="50" charset="-128"/>
                        </a:defRPr>
                      </a:lvl4pPr>
                      <a:lvl5pPr marL="2057400" indent="-228600" defTabSz="1404938">
                        <a:spcBef>
                          <a:spcPct val="20000"/>
                        </a:spcBef>
                        <a:defRPr kumimoji="1" sz="2600">
                          <a:solidFill>
                            <a:schemeClr val="tx1"/>
                          </a:solidFill>
                          <a:latin typeface="Arial" charset="0"/>
                          <a:ea typeface="ＭＳ Ｐゴシック" pitchFamily="50" charset="-128"/>
                        </a:defRPr>
                      </a:lvl5pPr>
                      <a:lvl6pPr marL="25146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40493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185738" marR="0" lvl="0" indent="-185738" algn="l" defTabSz="1404938"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rgbClr val="000000"/>
                        </a:solidFill>
                        <a:effectLst/>
                        <a:latin typeface="Arial" charset="0"/>
                        <a:ea typeface="ＭＳ Ｐゴシック" pitchFamily="50" charset="-128"/>
                      </a:endParaRPr>
                    </a:p>
                  </a:txBody>
                  <a:tcPr marL="57624" marR="57624" marT="26687" marB="26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defTabSz="1398588">
                        <a:spcBef>
                          <a:spcPct val="20000"/>
                        </a:spcBef>
                        <a:defRPr kumimoji="1" sz="4400">
                          <a:solidFill>
                            <a:schemeClr val="tx1"/>
                          </a:solidFill>
                          <a:latin typeface="Arial" charset="0"/>
                          <a:ea typeface="ＭＳ Ｐゴシック" pitchFamily="50" charset="-128"/>
                        </a:defRPr>
                      </a:lvl1pPr>
                      <a:lvl2pPr marL="742950" indent="-285750" defTabSz="1398588">
                        <a:spcBef>
                          <a:spcPct val="20000"/>
                        </a:spcBef>
                        <a:defRPr kumimoji="1" sz="3800">
                          <a:solidFill>
                            <a:schemeClr val="tx1"/>
                          </a:solidFill>
                          <a:latin typeface="Arial" charset="0"/>
                          <a:ea typeface="ＭＳ Ｐゴシック" pitchFamily="50" charset="-128"/>
                        </a:defRPr>
                      </a:lvl2pPr>
                      <a:lvl3pPr marL="1143000" indent="-228600" defTabSz="1398588">
                        <a:spcBef>
                          <a:spcPct val="20000"/>
                        </a:spcBef>
                        <a:defRPr kumimoji="1" sz="3200">
                          <a:solidFill>
                            <a:schemeClr val="tx1"/>
                          </a:solidFill>
                          <a:latin typeface="Arial" charset="0"/>
                          <a:ea typeface="ＭＳ Ｐゴシック" pitchFamily="50" charset="-128"/>
                        </a:defRPr>
                      </a:lvl3pPr>
                      <a:lvl4pPr marL="1600200" indent="-228600" defTabSz="1398588">
                        <a:spcBef>
                          <a:spcPct val="20000"/>
                        </a:spcBef>
                        <a:defRPr kumimoji="1" sz="2600">
                          <a:solidFill>
                            <a:schemeClr val="tx1"/>
                          </a:solidFill>
                          <a:latin typeface="Arial" charset="0"/>
                          <a:ea typeface="ＭＳ Ｐゴシック" pitchFamily="50" charset="-128"/>
                        </a:defRPr>
                      </a:lvl4pPr>
                      <a:lvl5pPr marL="2057400" indent="-228600" defTabSz="1398588">
                        <a:spcBef>
                          <a:spcPct val="20000"/>
                        </a:spcBef>
                        <a:defRPr kumimoji="1" sz="2600">
                          <a:solidFill>
                            <a:schemeClr val="tx1"/>
                          </a:solidFill>
                          <a:latin typeface="Arial" charset="0"/>
                          <a:ea typeface="ＭＳ Ｐゴシック" pitchFamily="50" charset="-128"/>
                        </a:defRPr>
                      </a:lvl5pPr>
                      <a:lvl6pPr marL="25146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6pPr>
                      <a:lvl7pPr marL="29718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7pPr>
                      <a:lvl8pPr marL="34290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8pPr>
                      <a:lvl9pPr marL="3886200" indent="-228600" defTabSz="1398588" eaLnBrk="0" fontAlgn="base" hangingPunct="0">
                        <a:spcBef>
                          <a:spcPct val="20000"/>
                        </a:spcBef>
                        <a:spcAft>
                          <a:spcPct val="0"/>
                        </a:spcAft>
                        <a:defRPr kumimoji="1" sz="2600">
                          <a:solidFill>
                            <a:schemeClr val="tx1"/>
                          </a:solidFill>
                          <a:latin typeface="Arial" charset="0"/>
                          <a:ea typeface="ＭＳ Ｐゴシック" pitchFamily="50" charset="-128"/>
                        </a:defRPr>
                      </a:lvl9pPr>
                    </a:lstStyle>
                    <a:p>
                      <a:pPr marL="0" marR="0" lvl="0" indent="0" algn="l" defTabSz="1398588"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Arial" charset="0"/>
                        <a:ea typeface="ＭＳ Ｐゴシック" pitchFamily="50" charset="-128"/>
                      </a:endParaRPr>
                    </a:p>
                  </a:txBody>
                  <a:tcPr marL="57624" marR="57624" marT="26687" marB="26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10004"/>
                  </a:ext>
                </a:extLst>
              </a:tr>
            </a:tbl>
          </a:graphicData>
        </a:graphic>
      </p:graphicFrame>
      <p:pic>
        <p:nvPicPr>
          <p:cNvPr id="26" name="図 2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2766" y="3286557"/>
            <a:ext cx="1194523" cy="74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図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0125" y="4358978"/>
            <a:ext cx="1244544" cy="86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図 215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6854" y="1802289"/>
            <a:ext cx="1000438" cy="67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円形吹き出し 15"/>
          <p:cNvSpPr>
            <a:spLocks noChangeArrowheads="1"/>
          </p:cNvSpPr>
          <p:nvPr/>
        </p:nvSpPr>
        <p:spPr bwMode="auto">
          <a:xfrm>
            <a:off x="3525773" y="2335575"/>
            <a:ext cx="868379" cy="512305"/>
          </a:xfrm>
          <a:prstGeom prst="wedgeEllipseCallout">
            <a:avLst>
              <a:gd name="adj1" fmla="val 50138"/>
              <a:gd name="adj2" fmla="val -105772"/>
            </a:avLst>
          </a:prstGeom>
          <a:solidFill>
            <a:schemeClr val="bg1"/>
          </a:solidFill>
          <a:ln w="9525">
            <a:solidFill>
              <a:schemeClr val="tx1"/>
            </a:solidFill>
            <a:miter lim="800000"/>
            <a:headEnd/>
            <a:tailEnd/>
          </a:ln>
        </p:spPr>
        <p:txBody>
          <a:bodyPr wrap="square" lIns="123974" tIns="61987" rIns="123974" bIns="61987" anchor="ctr">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lgn="ctr" defTabSz="576255" eaLnBrk="0" fontAlgn="base" hangingPunct="0">
              <a:spcBef>
                <a:spcPct val="0"/>
              </a:spcBef>
              <a:spcAft>
                <a:spcPct val="0"/>
              </a:spcAft>
            </a:pPr>
            <a:endParaRPr lang="ja-JP" altLang="en-US" sz="1576">
              <a:solidFill>
                <a:srgbClr val="000000"/>
              </a:solidFill>
            </a:endParaRPr>
          </a:p>
        </p:txBody>
      </p:sp>
      <p:sp>
        <p:nvSpPr>
          <p:cNvPr id="30" name="テキスト ボックス 16"/>
          <p:cNvSpPr txBox="1">
            <a:spLocks noChangeArrowheads="1"/>
          </p:cNvSpPr>
          <p:nvPr/>
        </p:nvSpPr>
        <p:spPr bwMode="auto">
          <a:xfrm>
            <a:off x="3568466" y="2398654"/>
            <a:ext cx="898584" cy="36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553" tIns="44276" rIns="88553" bIns="44276">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defTabSz="576255" eaLnBrk="0" fontAlgn="base" hangingPunct="0">
              <a:spcBef>
                <a:spcPct val="0"/>
              </a:spcBef>
              <a:spcAft>
                <a:spcPct val="0"/>
              </a:spcAft>
            </a:pPr>
            <a:r>
              <a:rPr lang="ja-JP" altLang="en-US" sz="882">
                <a:solidFill>
                  <a:srgbClr val="000000"/>
                </a:solidFill>
              </a:rPr>
              <a:t>避難情報が</a:t>
            </a:r>
            <a:endParaRPr lang="en-US" altLang="ja-JP" sz="882">
              <a:solidFill>
                <a:srgbClr val="000000"/>
              </a:solidFill>
            </a:endParaRPr>
          </a:p>
          <a:p>
            <a:pPr defTabSz="576255" eaLnBrk="0" fontAlgn="base" hangingPunct="0">
              <a:spcBef>
                <a:spcPct val="0"/>
              </a:spcBef>
              <a:spcAft>
                <a:spcPct val="0"/>
              </a:spcAft>
            </a:pPr>
            <a:r>
              <a:rPr lang="ja-JP" altLang="en-US" sz="882">
                <a:solidFill>
                  <a:srgbClr val="000000"/>
                </a:solidFill>
              </a:rPr>
              <a:t>発令されました</a:t>
            </a:r>
          </a:p>
        </p:txBody>
      </p:sp>
      <p:sp>
        <p:nvSpPr>
          <p:cNvPr id="31" name="円形吹き出し 19"/>
          <p:cNvSpPr>
            <a:spLocks noChangeArrowheads="1"/>
          </p:cNvSpPr>
          <p:nvPr/>
        </p:nvSpPr>
        <p:spPr bwMode="auto">
          <a:xfrm>
            <a:off x="3625069" y="3817613"/>
            <a:ext cx="1338815" cy="500007"/>
          </a:xfrm>
          <a:prstGeom prst="wedgeEllipseCallout">
            <a:avLst>
              <a:gd name="adj1" fmla="val 34066"/>
              <a:gd name="adj2" fmla="val -100502"/>
            </a:avLst>
          </a:prstGeom>
          <a:solidFill>
            <a:schemeClr val="bg1"/>
          </a:solidFill>
          <a:ln w="9525">
            <a:solidFill>
              <a:schemeClr val="tx1"/>
            </a:solidFill>
            <a:miter lim="800000"/>
            <a:headEnd/>
            <a:tailEnd/>
          </a:ln>
        </p:spPr>
        <p:txBody>
          <a:bodyPr wrap="square" lIns="123974" tIns="61987" rIns="123974" bIns="61987" anchor="ctr">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lgn="ctr" defTabSz="576255" eaLnBrk="0" fontAlgn="base" hangingPunct="0">
              <a:spcBef>
                <a:spcPct val="0"/>
              </a:spcBef>
              <a:spcAft>
                <a:spcPct val="0"/>
              </a:spcAft>
            </a:pPr>
            <a:endParaRPr lang="ja-JP" altLang="en-US" sz="1576">
              <a:solidFill>
                <a:srgbClr val="000000"/>
              </a:solidFill>
            </a:endParaRPr>
          </a:p>
        </p:txBody>
      </p:sp>
      <p:sp>
        <p:nvSpPr>
          <p:cNvPr id="32" name="テキスト ボックス 20"/>
          <p:cNvSpPr txBox="1">
            <a:spLocks noChangeArrowheads="1"/>
          </p:cNvSpPr>
          <p:nvPr/>
        </p:nvSpPr>
        <p:spPr bwMode="auto">
          <a:xfrm>
            <a:off x="3625069" y="3893547"/>
            <a:ext cx="1601700" cy="36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53" tIns="44276" rIns="88553" bIns="44276">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defTabSz="576255" eaLnBrk="0" fontAlgn="base" hangingPunct="0">
              <a:spcBef>
                <a:spcPct val="0"/>
              </a:spcBef>
              <a:spcAft>
                <a:spcPct val="0"/>
              </a:spcAft>
            </a:pPr>
            <a:r>
              <a:rPr lang="ja-JP" altLang="en-US" sz="882" dirty="0">
                <a:solidFill>
                  <a:srgbClr val="000000"/>
                </a:solidFill>
              </a:rPr>
              <a:t>避難を開始しますので</a:t>
            </a:r>
            <a:r>
              <a:rPr lang="ja-JP" altLang="en-US" sz="882" dirty="0" smtClean="0">
                <a:solidFill>
                  <a:srgbClr val="000000"/>
                </a:solidFill>
              </a:rPr>
              <a:t>、</a:t>
            </a:r>
            <a:endParaRPr lang="en-US" altLang="ja-JP" sz="882" dirty="0" smtClean="0">
              <a:solidFill>
                <a:srgbClr val="000000"/>
              </a:solidFill>
            </a:endParaRPr>
          </a:p>
          <a:p>
            <a:pPr defTabSz="576255" eaLnBrk="0" fontAlgn="base" hangingPunct="0">
              <a:spcBef>
                <a:spcPct val="0"/>
              </a:spcBef>
              <a:spcAft>
                <a:spcPct val="0"/>
              </a:spcAft>
            </a:pPr>
            <a:r>
              <a:rPr lang="ja-JP" altLang="en-US" sz="882" dirty="0" smtClean="0">
                <a:solidFill>
                  <a:srgbClr val="000000"/>
                </a:solidFill>
              </a:rPr>
              <a:t>車の手配</a:t>
            </a:r>
            <a:r>
              <a:rPr lang="ja-JP" altLang="en-US" sz="882" dirty="0">
                <a:solidFill>
                  <a:srgbClr val="000000"/>
                </a:solidFill>
              </a:rPr>
              <a:t>をお願いします。</a:t>
            </a:r>
            <a:endParaRPr lang="en-US" altLang="ja-JP" sz="882" dirty="0">
              <a:solidFill>
                <a:srgbClr val="000000"/>
              </a:solidFill>
            </a:endParaRPr>
          </a:p>
        </p:txBody>
      </p:sp>
      <p:sp>
        <p:nvSpPr>
          <p:cNvPr id="33" name="円形吹き出し 21"/>
          <p:cNvSpPr>
            <a:spLocks noChangeArrowheads="1"/>
          </p:cNvSpPr>
          <p:nvPr/>
        </p:nvSpPr>
        <p:spPr bwMode="auto">
          <a:xfrm>
            <a:off x="3230697" y="5028047"/>
            <a:ext cx="1006157" cy="400993"/>
          </a:xfrm>
          <a:prstGeom prst="wedgeEllipseCallout">
            <a:avLst>
              <a:gd name="adj1" fmla="val 66021"/>
              <a:gd name="adj2" fmla="val -105338"/>
            </a:avLst>
          </a:prstGeom>
          <a:solidFill>
            <a:schemeClr val="bg1"/>
          </a:solidFill>
          <a:ln w="9525">
            <a:solidFill>
              <a:schemeClr val="tx1"/>
            </a:solidFill>
            <a:miter lim="800000"/>
            <a:headEnd/>
            <a:tailEnd/>
          </a:ln>
        </p:spPr>
        <p:txBody>
          <a:bodyPr wrap="square" lIns="123974" tIns="61987" rIns="123974" bIns="61987" anchor="ctr">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lgn="ctr" defTabSz="576255" eaLnBrk="0" fontAlgn="base" hangingPunct="0">
              <a:spcBef>
                <a:spcPct val="0"/>
              </a:spcBef>
              <a:spcAft>
                <a:spcPct val="0"/>
              </a:spcAft>
            </a:pPr>
            <a:endParaRPr lang="ja-JP" altLang="en-US" sz="1576">
              <a:solidFill>
                <a:srgbClr val="000000"/>
              </a:solidFill>
            </a:endParaRPr>
          </a:p>
        </p:txBody>
      </p:sp>
      <p:sp>
        <p:nvSpPr>
          <p:cNvPr id="34" name="テキスト ボックス 22"/>
          <p:cNvSpPr txBox="1">
            <a:spLocks noChangeArrowheads="1"/>
          </p:cNvSpPr>
          <p:nvPr/>
        </p:nvSpPr>
        <p:spPr bwMode="auto">
          <a:xfrm>
            <a:off x="3342811" y="5068139"/>
            <a:ext cx="837670" cy="36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553" tIns="44276" rIns="88553" bIns="44276">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defTabSz="576255" eaLnBrk="0" fontAlgn="base" hangingPunct="0">
              <a:spcBef>
                <a:spcPct val="0"/>
              </a:spcBef>
              <a:spcAft>
                <a:spcPct val="0"/>
              </a:spcAft>
            </a:pPr>
            <a:r>
              <a:rPr lang="ja-JP" altLang="en-US" sz="882" dirty="0">
                <a:solidFill>
                  <a:srgbClr val="000000"/>
                </a:solidFill>
              </a:rPr>
              <a:t>避難場所まで</a:t>
            </a:r>
            <a:endParaRPr lang="en-US" altLang="ja-JP" sz="882" dirty="0">
              <a:solidFill>
                <a:srgbClr val="000000"/>
              </a:solidFill>
            </a:endParaRPr>
          </a:p>
          <a:p>
            <a:pPr defTabSz="576255" eaLnBrk="0" fontAlgn="base" hangingPunct="0">
              <a:spcBef>
                <a:spcPct val="0"/>
              </a:spcBef>
              <a:spcAft>
                <a:spcPct val="0"/>
              </a:spcAft>
            </a:pPr>
            <a:r>
              <a:rPr lang="ja-JP" altLang="en-US" sz="882" dirty="0">
                <a:solidFill>
                  <a:srgbClr val="000000"/>
                </a:solidFill>
              </a:rPr>
              <a:t>避難します</a:t>
            </a:r>
          </a:p>
        </p:txBody>
      </p:sp>
      <p:sp>
        <p:nvSpPr>
          <p:cNvPr id="35" name="角丸四角形 4"/>
          <p:cNvSpPr>
            <a:spLocks noChangeArrowheads="1"/>
          </p:cNvSpPr>
          <p:nvPr/>
        </p:nvSpPr>
        <p:spPr bwMode="auto">
          <a:xfrm>
            <a:off x="172076" y="6047942"/>
            <a:ext cx="8681638" cy="698657"/>
          </a:xfrm>
          <a:prstGeom prst="roundRect">
            <a:avLst>
              <a:gd name="adj" fmla="val 16667"/>
            </a:avLst>
          </a:prstGeom>
          <a:solidFill>
            <a:schemeClr val="bg1"/>
          </a:solidFill>
          <a:ln w="9525">
            <a:solidFill>
              <a:schemeClr val="tx1"/>
            </a:solidFill>
            <a:round/>
            <a:headEnd/>
            <a:tailEnd/>
          </a:ln>
        </p:spPr>
        <p:txBody>
          <a:bodyPr wrap="square" lIns="78127" tIns="39064" rIns="78127" bIns="39064" anchor="ctr">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defTabSz="576255" eaLnBrk="0" fontAlgn="base" hangingPunct="0">
              <a:spcBef>
                <a:spcPct val="0"/>
              </a:spcBef>
              <a:spcAft>
                <a:spcPct val="0"/>
              </a:spcAft>
            </a:pPr>
            <a:r>
              <a:rPr lang="en-US" altLang="ja-JP" sz="1449">
                <a:solidFill>
                  <a:srgbClr val="000000"/>
                </a:solidFill>
              </a:rPr>
              <a:t>【</a:t>
            </a:r>
            <a:r>
              <a:rPr lang="ja-JP" altLang="en-US" sz="1449">
                <a:solidFill>
                  <a:srgbClr val="000000"/>
                </a:solidFill>
              </a:rPr>
              <a:t>訓練時における課題や気づき</a:t>
            </a:r>
            <a:r>
              <a:rPr lang="en-US" altLang="ja-JP" sz="1449">
                <a:solidFill>
                  <a:srgbClr val="000000"/>
                </a:solidFill>
              </a:rPr>
              <a:t>】</a:t>
            </a:r>
          </a:p>
          <a:p>
            <a:pPr defTabSz="576255" eaLnBrk="0" fontAlgn="base" hangingPunct="0">
              <a:spcBef>
                <a:spcPct val="0"/>
              </a:spcBef>
              <a:spcAft>
                <a:spcPct val="0"/>
              </a:spcAft>
            </a:pPr>
            <a:endParaRPr lang="en-US" altLang="ja-JP" sz="1071">
              <a:solidFill>
                <a:srgbClr val="000000"/>
              </a:solidFill>
            </a:endParaRPr>
          </a:p>
          <a:p>
            <a:pPr defTabSz="576255" eaLnBrk="0" fontAlgn="base" hangingPunct="0">
              <a:spcBef>
                <a:spcPct val="0"/>
              </a:spcBef>
              <a:spcAft>
                <a:spcPct val="0"/>
              </a:spcAft>
            </a:pPr>
            <a:endParaRPr lang="ja-JP" altLang="en-US" sz="1071">
              <a:solidFill>
                <a:srgbClr val="000000"/>
              </a:solidFill>
            </a:endParaRPr>
          </a:p>
        </p:txBody>
      </p:sp>
    </p:spTree>
    <p:extLst>
      <p:ext uri="{BB962C8B-B14F-4D97-AF65-F5344CB8AC3E}">
        <p14:creationId xmlns:p14="http://schemas.microsoft.com/office/powerpoint/2010/main" val="2430866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368938" y="863208"/>
            <a:ext cx="8398119" cy="3147657"/>
          </a:xfrm>
          <a:prstGeom prst="rect">
            <a:avLst/>
          </a:prstGeom>
          <a:noFill/>
          <a:ln>
            <a:solidFill>
              <a:schemeClr val="tx1"/>
            </a:solidFill>
          </a:ln>
        </p:spPr>
        <p:txBody>
          <a:bodyPr>
            <a:spAutoFit/>
          </a:bodyPr>
          <a:lstStyle/>
          <a:p>
            <a:pPr>
              <a:spcBef>
                <a:spcPts val="376"/>
              </a:spcBef>
              <a:defRPr/>
            </a:pPr>
            <a:r>
              <a:rPr lang="en-US" altLang="ja-JP" sz="1752" dirty="0"/>
              <a:t>【</a:t>
            </a:r>
            <a:r>
              <a:rPr lang="ja-JP" altLang="en-US" sz="1752" dirty="0"/>
              <a:t>ヒント集</a:t>
            </a:r>
            <a:r>
              <a:rPr lang="en-US" altLang="ja-JP" sz="1752" dirty="0"/>
              <a:t>】</a:t>
            </a:r>
          </a:p>
          <a:p>
            <a:pPr marL="282118" indent="-282118">
              <a:spcBef>
                <a:spcPts val="376"/>
              </a:spcBef>
              <a:defRPr/>
            </a:pPr>
            <a:r>
              <a:rPr lang="ja-JP" altLang="en-US" sz="1752" dirty="0"/>
              <a:t>　・常に天気やニュース（特に台風時）をチェックするようにしている。</a:t>
            </a:r>
          </a:p>
          <a:p>
            <a:pPr marL="282118" indent="-282118">
              <a:spcBef>
                <a:spcPts val="376"/>
              </a:spcBef>
              <a:defRPr/>
            </a:pPr>
            <a:r>
              <a:rPr lang="ja-JP" altLang="en-US" sz="1752" dirty="0"/>
              <a:t>　・大雨が予想される場合は気象情報</a:t>
            </a:r>
            <a:r>
              <a:rPr lang="ja-JP" altLang="en-US" sz="1752" dirty="0" smtClean="0"/>
              <a:t>を近隣施設と伝え合う</a:t>
            </a:r>
            <a:r>
              <a:rPr lang="ja-JP" altLang="en-US" sz="1752" dirty="0"/>
              <a:t>ようにしている。</a:t>
            </a:r>
            <a:endParaRPr lang="en-US" altLang="ja-JP" sz="1752" dirty="0"/>
          </a:p>
          <a:p>
            <a:pPr marL="282118" indent="-282118">
              <a:spcBef>
                <a:spcPts val="376"/>
              </a:spcBef>
              <a:defRPr/>
            </a:pPr>
            <a:r>
              <a:rPr lang="ja-JP" altLang="en-US" sz="1752" dirty="0"/>
              <a:t>　・インターネットでの情報収集で、ブックマークの登録やデスクトップ上にアイコンを追加するなどにより、簡単にアクセスできるようにしている。</a:t>
            </a:r>
            <a:endParaRPr lang="en-US" altLang="ja-JP" sz="1752" dirty="0"/>
          </a:p>
          <a:p>
            <a:pPr marL="282118" indent="-282118">
              <a:spcBef>
                <a:spcPts val="376"/>
              </a:spcBef>
              <a:defRPr/>
            </a:pPr>
            <a:r>
              <a:rPr lang="ja-JP" altLang="en-US" sz="1752" dirty="0"/>
              <a:t>　・「川の防災情報」のライブカメラ映像を活用している。</a:t>
            </a:r>
            <a:endParaRPr lang="en-US" altLang="ja-JP" sz="1752" dirty="0"/>
          </a:p>
          <a:p>
            <a:pPr marL="282118" indent="-282118">
              <a:spcBef>
                <a:spcPts val="376"/>
              </a:spcBef>
              <a:defRPr/>
            </a:pPr>
            <a:r>
              <a:rPr lang="ja-JP" altLang="en-US" sz="1752" dirty="0"/>
              <a:t>　</a:t>
            </a:r>
            <a:r>
              <a:rPr lang="ja-JP" altLang="en-US" sz="1752" dirty="0" smtClean="0"/>
              <a:t>・</a:t>
            </a:r>
            <a:r>
              <a:rPr lang="ja-JP" altLang="en-US" sz="1752" dirty="0"/>
              <a:t>天気予報確認後、園児の登園を園長が決定し、事前に保護者にメール配信している。</a:t>
            </a:r>
            <a:endParaRPr lang="en-US" altLang="ja-JP" sz="1752" dirty="0"/>
          </a:p>
          <a:p>
            <a:pPr marL="282118" indent="-282118">
              <a:spcBef>
                <a:spcPts val="376"/>
              </a:spcBef>
              <a:defRPr/>
            </a:pPr>
            <a:r>
              <a:rPr lang="ja-JP" altLang="en-US" sz="1752" dirty="0"/>
              <a:t>　・施設独自に、目安となる河川水位を設定している。（事例紹介参照）</a:t>
            </a:r>
            <a:endParaRPr lang="en-US" altLang="ja-JP" sz="1752" dirty="0"/>
          </a:p>
          <a:p>
            <a:pPr marL="282118" indent="-282118">
              <a:spcBef>
                <a:spcPts val="376"/>
              </a:spcBef>
              <a:defRPr/>
            </a:pPr>
            <a:r>
              <a:rPr lang="ja-JP" altLang="en-US" sz="1752" dirty="0"/>
              <a:t>　・停電でテレビや携帯等が使用できない可能性を踏まえて、ラジオやトランシーバー等を準備している。</a:t>
            </a:r>
            <a:endParaRPr lang="en-US" altLang="ja-JP" sz="1752" dirty="0"/>
          </a:p>
        </p:txBody>
      </p:sp>
      <p:graphicFrame>
        <p:nvGraphicFramePr>
          <p:cNvPr id="16" name="表 15"/>
          <p:cNvGraphicFramePr>
            <a:graphicFrameLocks noGrp="1"/>
          </p:cNvGraphicFramePr>
          <p:nvPr>
            <p:extLst>
              <p:ext uri="{D42A27DB-BD31-4B8C-83A1-F6EECF244321}">
                <p14:modId xmlns:p14="http://schemas.microsoft.com/office/powerpoint/2010/main" val="3126956930"/>
              </p:ext>
            </p:extLst>
          </p:nvPr>
        </p:nvGraphicFramePr>
        <p:xfrm>
          <a:off x="429019" y="4233372"/>
          <a:ext cx="8338038" cy="1463919"/>
        </p:xfrm>
        <a:graphic>
          <a:graphicData uri="http://schemas.openxmlformats.org/drawingml/2006/table">
            <a:tbl>
              <a:tblPr firstRow="1" bandRow="1">
                <a:tableStyleId>{21E4AEA4-8DFA-4A89-87EB-49C32662AFE0}</a:tableStyleId>
              </a:tblPr>
              <a:tblGrid>
                <a:gridCol w="8338038">
                  <a:extLst>
                    <a:ext uri="{9D8B030D-6E8A-4147-A177-3AD203B41FA5}">
                      <a16:colId xmlns:a16="http://schemas.microsoft.com/office/drawing/2014/main" val="20000"/>
                    </a:ext>
                  </a:extLst>
                </a:gridCol>
              </a:tblGrid>
              <a:tr h="27388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500" b="0" kern="1200" dirty="0" smtClean="0">
                          <a:solidFill>
                            <a:schemeClr val="lt1"/>
                          </a:solidFill>
                          <a:latin typeface="HGS創英角ｺﾞｼｯｸUB" panose="020B0900000000000000" pitchFamily="50" charset="-128"/>
                          <a:ea typeface="HGS創英角ｺﾞｼｯｸUB" panose="020B0900000000000000" pitchFamily="50" charset="-128"/>
                          <a:cs typeface="+mn-cs"/>
                        </a:rPr>
                        <a:t>事例：施設独自の水位標を設置して避難判断のタイミングを確認</a:t>
                      </a:r>
                    </a:p>
                  </a:txBody>
                  <a:tcPr marL="22524" marR="22524" marT="22419" marB="22419">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19003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500" kern="1200" dirty="0" smtClean="0">
                          <a:solidFill>
                            <a:schemeClr val="tx1"/>
                          </a:solidFill>
                          <a:latin typeface="HGPｺﾞｼｯｸM" panose="020B0600000000000000" pitchFamily="50" charset="-128"/>
                          <a:ea typeface="HGPｺﾞｼｯｸM" panose="020B0600000000000000" pitchFamily="50" charset="-128"/>
                          <a:cs typeface="+mn-cs"/>
                        </a:rPr>
                        <a:t>　特別養護老人ホーム</a:t>
                      </a:r>
                      <a:r>
                        <a:rPr kumimoji="1" lang="en-US" altLang="ja-JP" sz="1500" kern="1200" dirty="0" smtClean="0">
                          <a:solidFill>
                            <a:schemeClr val="tx1"/>
                          </a:solidFill>
                          <a:latin typeface="HGPｺﾞｼｯｸM" panose="020B0600000000000000" pitchFamily="50" charset="-128"/>
                          <a:ea typeface="HGPｺﾞｼｯｸM" panose="020B0600000000000000" pitchFamily="50" charset="-128"/>
                          <a:cs typeface="+mn-cs"/>
                        </a:rPr>
                        <a:t>A</a:t>
                      </a:r>
                      <a:r>
                        <a:rPr kumimoji="1" lang="ja-JP" altLang="en-US" sz="1500" kern="1200" dirty="0" smtClean="0">
                          <a:solidFill>
                            <a:schemeClr val="tx1"/>
                          </a:solidFill>
                          <a:latin typeface="HGPｺﾞｼｯｸM" panose="020B0600000000000000" pitchFamily="50" charset="-128"/>
                          <a:ea typeface="HGPｺﾞｼｯｸM" panose="020B0600000000000000" pitchFamily="50" charset="-128"/>
                          <a:cs typeface="+mn-cs"/>
                        </a:rPr>
                        <a:t>は、川沿いに施設があるため、市の協力を得て、</a:t>
                      </a:r>
                      <a:endParaRPr kumimoji="1" lang="en-US" altLang="ja-JP" sz="1500" kern="1200" dirty="0" smtClean="0">
                        <a:solidFill>
                          <a:schemeClr val="tx1"/>
                        </a:solidFill>
                        <a:latin typeface="HGPｺﾞｼｯｸM" panose="020B0600000000000000" pitchFamily="50" charset="-128"/>
                        <a:ea typeface="HGPｺﾞｼｯｸM" panose="020B0600000000000000" pitchFamily="50" charset="-128"/>
                        <a:cs typeface="+mn-cs"/>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500" kern="1200" dirty="0" smtClean="0">
                          <a:solidFill>
                            <a:schemeClr val="tx1"/>
                          </a:solidFill>
                          <a:latin typeface="HGPｺﾞｼｯｸM" panose="020B0600000000000000" pitchFamily="50" charset="-128"/>
                          <a:ea typeface="HGPｺﾞｼｯｸM" panose="020B0600000000000000" pitchFamily="50" charset="-128"/>
                          <a:cs typeface="+mn-cs"/>
                        </a:rPr>
                        <a:t>施設前の護岸に水位ラインを引いて、災害対策本部を設置する水位</a:t>
                      </a:r>
                      <a:endParaRPr kumimoji="1" lang="en-US" altLang="ja-JP" sz="1500" kern="1200" dirty="0" smtClean="0">
                        <a:solidFill>
                          <a:schemeClr val="tx1"/>
                        </a:solidFill>
                        <a:latin typeface="HGPｺﾞｼｯｸM" panose="020B0600000000000000" pitchFamily="50" charset="-128"/>
                        <a:ea typeface="HGPｺﾞｼｯｸM" panose="020B0600000000000000" pitchFamily="50" charset="-128"/>
                        <a:cs typeface="+mn-cs"/>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500" kern="1200" dirty="0" smtClean="0">
                          <a:solidFill>
                            <a:schemeClr val="tx1"/>
                          </a:solidFill>
                          <a:latin typeface="HGPｺﾞｼｯｸM" panose="020B0600000000000000" pitchFamily="50" charset="-128"/>
                          <a:ea typeface="HGPｺﾞｼｯｸM" panose="020B0600000000000000" pitchFamily="50" charset="-128"/>
                          <a:cs typeface="+mn-cs"/>
                        </a:rPr>
                        <a:t>（</a:t>
                      </a:r>
                      <a:r>
                        <a:rPr kumimoji="1" lang="ja-JP" altLang="en-US" sz="1500" u="sng" kern="1200" dirty="0" smtClean="0">
                          <a:solidFill>
                            <a:schemeClr val="accent2">
                              <a:lumMod val="75000"/>
                            </a:schemeClr>
                          </a:solidFill>
                          <a:latin typeface="HGPｺﾞｼｯｸM" panose="020B0600000000000000" pitchFamily="50" charset="-128"/>
                          <a:ea typeface="HGPｺﾞｼｯｸM" panose="020B0600000000000000" pitchFamily="50" charset="-128"/>
                          <a:cs typeface="+mn-cs"/>
                        </a:rPr>
                        <a:t>警戒水位</a:t>
                      </a:r>
                      <a:r>
                        <a:rPr kumimoji="1" lang="ja-JP" altLang="en-US" sz="1500" kern="1200" dirty="0" smtClean="0">
                          <a:solidFill>
                            <a:schemeClr val="tx1"/>
                          </a:solidFill>
                          <a:latin typeface="HGPｺﾞｼｯｸM" panose="020B0600000000000000" pitchFamily="50" charset="-128"/>
                          <a:ea typeface="HGPｺﾞｼｯｸM" panose="020B0600000000000000" pitchFamily="50" charset="-128"/>
                          <a:cs typeface="+mn-cs"/>
                        </a:rPr>
                        <a:t>）と避難行動の開始水位（</a:t>
                      </a:r>
                      <a:r>
                        <a:rPr kumimoji="1" lang="ja-JP" altLang="en-US" sz="1500" u="sng" kern="1200" dirty="0" smtClean="0">
                          <a:solidFill>
                            <a:srgbClr val="FF0000"/>
                          </a:solidFill>
                          <a:latin typeface="HGPｺﾞｼｯｸM" panose="020B0600000000000000" pitchFamily="50" charset="-128"/>
                          <a:ea typeface="HGPｺﾞｼｯｸM" panose="020B0600000000000000" pitchFamily="50" charset="-128"/>
                          <a:cs typeface="+mn-cs"/>
                        </a:rPr>
                        <a:t>避難判断水位</a:t>
                      </a:r>
                      <a:r>
                        <a:rPr kumimoji="1" lang="ja-JP" altLang="en-US" sz="1500" kern="1200" dirty="0" smtClean="0">
                          <a:solidFill>
                            <a:schemeClr val="tx1"/>
                          </a:solidFill>
                          <a:latin typeface="HGPｺﾞｼｯｸM" panose="020B0600000000000000" pitchFamily="50" charset="-128"/>
                          <a:ea typeface="HGPｺﾞｼｯｸM" panose="020B0600000000000000" pitchFamily="50" charset="-128"/>
                          <a:cs typeface="+mn-cs"/>
                        </a:rPr>
                        <a:t>）を設定しています。</a:t>
                      </a:r>
                      <a:endParaRPr kumimoji="1" lang="en-US" altLang="ja-JP" sz="1500" kern="1200" dirty="0" smtClean="0">
                        <a:solidFill>
                          <a:schemeClr val="tx1"/>
                        </a:solidFill>
                        <a:latin typeface="HGPｺﾞｼｯｸM" panose="020B0600000000000000" pitchFamily="50" charset="-128"/>
                        <a:ea typeface="HGPｺﾞｼｯｸM" panose="020B0600000000000000" pitchFamily="50" charset="-128"/>
                        <a:cs typeface="+mn-cs"/>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500" kern="1200" dirty="0" smtClean="0">
                          <a:solidFill>
                            <a:schemeClr val="tx1"/>
                          </a:solidFill>
                          <a:latin typeface="HGPｺﾞｼｯｸM" panose="020B0600000000000000" pitchFamily="50" charset="-128"/>
                          <a:ea typeface="HGPｺﾞｼｯｸM" panose="020B0600000000000000" pitchFamily="50" charset="-128"/>
                          <a:cs typeface="+mn-cs"/>
                        </a:rPr>
                        <a:t>　平成</a:t>
                      </a:r>
                      <a:r>
                        <a:rPr kumimoji="1" lang="en-US" altLang="ja-JP" sz="1500" kern="1200" dirty="0" smtClean="0">
                          <a:solidFill>
                            <a:schemeClr val="tx1"/>
                          </a:solidFill>
                          <a:latin typeface="HGPｺﾞｼｯｸM" panose="020B0600000000000000" pitchFamily="50" charset="-128"/>
                          <a:ea typeface="HGPｺﾞｼｯｸM" panose="020B0600000000000000" pitchFamily="50" charset="-128"/>
                          <a:cs typeface="+mn-cs"/>
                        </a:rPr>
                        <a:t>25</a:t>
                      </a:r>
                      <a:r>
                        <a:rPr kumimoji="1" lang="ja-JP" altLang="en-US" sz="1500" kern="1200" dirty="0" smtClean="0">
                          <a:solidFill>
                            <a:schemeClr val="tx1"/>
                          </a:solidFill>
                          <a:latin typeface="HGPｺﾞｼｯｸM" panose="020B0600000000000000" pitchFamily="50" charset="-128"/>
                          <a:ea typeface="HGPｺﾞｼｯｸM" panose="020B0600000000000000" pitchFamily="50" charset="-128"/>
                          <a:cs typeface="+mn-cs"/>
                        </a:rPr>
                        <a:t>年秋田・岩手豪雨では、この水位標にもとづき避難行動を開始</a:t>
                      </a:r>
                      <a:endParaRPr kumimoji="1" lang="en-US" altLang="ja-JP" sz="1500" kern="1200" dirty="0" smtClean="0">
                        <a:solidFill>
                          <a:schemeClr val="tx1"/>
                        </a:solidFill>
                        <a:latin typeface="HGPｺﾞｼｯｸM" panose="020B0600000000000000" pitchFamily="50" charset="-128"/>
                        <a:ea typeface="HGPｺﾞｼｯｸM" panose="020B0600000000000000" pitchFamily="50" charset="-128"/>
                        <a:cs typeface="+mn-cs"/>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500" kern="1200" dirty="0" smtClean="0">
                          <a:solidFill>
                            <a:schemeClr val="tx1"/>
                          </a:solidFill>
                          <a:latin typeface="HGPｺﾞｼｯｸM" panose="020B0600000000000000" pitchFamily="50" charset="-128"/>
                          <a:ea typeface="HGPｺﾞｼｯｸM" panose="020B0600000000000000" pitchFamily="50" charset="-128"/>
                          <a:cs typeface="+mn-cs"/>
                        </a:rPr>
                        <a:t>した結果、施設利用者全員が無事に安全な場所に避難できました。</a:t>
                      </a:r>
                      <a:endParaRPr kumimoji="1" lang="en-US" altLang="ja-JP" sz="1500" kern="1200" dirty="0" smtClean="0">
                        <a:solidFill>
                          <a:schemeClr val="tx1"/>
                        </a:solidFill>
                        <a:latin typeface="HGPｺﾞｼｯｸM" panose="020B0600000000000000" pitchFamily="50" charset="-128"/>
                        <a:ea typeface="HGPｺﾞｼｯｸM" panose="020B0600000000000000" pitchFamily="50" charset="-128"/>
                        <a:cs typeface="+mn-cs"/>
                      </a:endParaRPr>
                    </a:p>
                  </a:txBody>
                  <a:tcPr marL="22524" marR="946103" marT="22419" marB="22419">
                    <a:lnT w="952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pic>
        <p:nvPicPr>
          <p:cNvPr id="17" name="図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1042" y="4321295"/>
            <a:ext cx="1839057" cy="134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2"/>
          <p:cNvSpPr txBox="1">
            <a:spLocks noChangeArrowheads="1"/>
          </p:cNvSpPr>
          <p:nvPr/>
        </p:nvSpPr>
        <p:spPr bwMode="auto">
          <a:xfrm>
            <a:off x="0" y="60745"/>
            <a:ext cx="9135996" cy="50645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8553" tIns="44276" rIns="88553" bIns="44276">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defTabSz="576255" eaLnBrk="0" fontAlgn="base" hangingPunct="0">
              <a:spcBef>
                <a:spcPct val="0"/>
              </a:spcBef>
              <a:spcAft>
                <a:spcPct val="0"/>
              </a:spcAft>
            </a:pPr>
            <a:r>
              <a:rPr lang="en-US" altLang="ja-JP" sz="2710" dirty="0">
                <a:solidFill>
                  <a:srgbClr val="FFFFFF"/>
                </a:solidFill>
              </a:rPr>
              <a:t>【</a:t>
            </a:r>
            <a:r>
              <a:rPr lang="ja-JP" altLang="en-US" sz="2710" dirty="0" smtClean="0">
                <a:solidFill>
                  <a:srgbClr val="FFFFFF"/>
                </a:solidFill>
              </a:rPr>
              <a:t>共通訓練</a:t>
            </a:r>
            <a:r>
              <a:rPr lang="en-US" altLang="ja-JP" sz="2710" dirty="0" smtClean="0">
                <a:solidFill>
                  <a:srgbClr val="FFFFFF"/>
                </a:solidFill>
              </a:rPr>
              <a:t>】</a:t>
            </a:r>
            <a:r>
              <a:rPr lang="ja-JP" altLang="en-US" sz="2710" dirty="0">
                <a:solidFill>
                  <a:srgbClr val="FFFFFF"/>
                </a:solidFill>
              </a:rPr>
              <a:t>：</a:t>
            </a:r>
            <a:r>
              <a:rPr lang="ja-JP" altLang="en-US" sz="2206" dirty="0">
                <a:solidFill>
                  <a:srgbClr val="FFFFFF"/>
                </a:solidFill>
              </a:rPr>
              <a:t>防災体制の確認（２）</a:t>
            </a:r>
            <a:r>
              <a:rPr lang="en-US" altLang="ja-JP" sz="2206" dirty="0">
                <a:solidFill>
                  <a:srgbClr val="FFFFFF"/>
                </a:solidFill>
              </a:rPr>
              <a:t>【</a:t>
            </a:r>
            <a:r>
              <a:rPr lang="ja-JP" altLang="en-US" sz="2206" dirty="0">
                <a:solidFill>
                  <a:srgbClr val="FFFFFF"/>
                </a:solidFill>
              </a:rPr>
              <a:t>情報の収集・報告・判断訓練</a:t>
            </a:r>
            <a:r>
              <a:rPr lang="en-US" altLang="ja-JP" sz="2206" dirty="0">
                <a:solidFill>
                  <a:srgbClr val="FFFFFF"/>
                </a:solidFill>
              </a:rPr>
              <a:t>】</a:t>
            </a:r>
            <a:endParaRPr lang="ja-JP" altLang="en-US" sz="2710" dirty="0">
              <a:solidFill>
                <a:srgbClr val="FFFFFF"/>
              </a:solidFill>
            </a:endParaRPr>
          </a:p>
        </p:txBody>
      </p:sp>
    </p:spTree>
    <p:extLst>
      <p:ext uri="{BB962C8B-B14F-4D97-AF65-F5344CB8AC3E}">
        <p14:creationId xmlns:p14="http://schemas.microsoft.com/office/powerpoint/2010/main" val="1965712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263679" y="2801722"/>
            <a:ext cx="4851008" cy="830997"/>
          </a:xfrm>
          <a:prstGeom prst="rect">
            <a:avLst/>
          </a:prstGeom>
          <a:noFill/>
        </p:spPr>
        <p:txBody>
          <a:bodyPr wrap="none" rtlCol="0">
            <a:spAutoFit/>
          </a:bodyPr>
          <a:lstStyle/>
          <a:p>
            <a:pPr>
              <a:lnSpc>
                <a:spcPct val="150000"/>
              </a:lnSpc>
            </a:pPr>
            <a:r>
              <a:rPr lang="en-US" altLang="ja-JP" sz="3200" dirty="0" smtClean="0">
                <a:latin typeface="HGP創英角ｺﾞｼｯｸUB"/>
                <a:ea typeface="HGP創英角ｺﾞｼｯｸUB"/>
                <a:cs typeface="+mj-cs"/>
              </a:rPr>
              <a:t>【</a:t>
            </a:r>
            <a:r>
              <a:rPr lang="ja-JP" altLang="en-US" sz="3200" dirty="0" smtClean="0">
                <a:latin typeface="HGP創英角ｺﾞｼｯｸUB"/>
                <a:ea typeface="HGP創英角ｺﾞｼｯｸUB"/>
                <a:cs typeface="+mj-cs"/>
              </a:rPr>
              <a:t>選択編</a:t>
            </a:r>
            <a:r>
              <a:rPr lang="en-US" altLang="zh-TW" sz="3200" dirty="0" smtClean="0">
                <a:latin typeface="HGP創英角ｺﾞｼｯｸUB"/>
                <a:ea typeface="HGP創英角ｺﾞｼｯｸUB"/>
                <a:cs typeface="+mj-cs"/>
              </a:rPr>
              <a:t>】</a:t>
            </a:r>
            <a:r>
              <a:rPr lang="ja-JP" altLang="en-US" sz="3200" dirty="0" smtClean="0">
                <a:solidFill>
                  <a:srgbClr val="4087C8"/>
                </a:solidFill>
                <a:latin typeface="HGP創英角ｺﾞｼｯｸUB"/>
                <a:ea typeface="HGP創英角ｺﾞｼｯｸUB"/>
                <a:cs typeface="+mj-cs"/>
              </a:rPr>
              <a:t>訓練チェックリスト</a:t>
            </a:r>
            <a:endParaRPr lang="ja-JP" altLang="en-US" sz="3200" dirty="0">
              <a:solidFill>
                <a:srgbClr val="4087C8"/>
              </a:solidFill>
              <a:latin typeface="HGP創英角ｺﾞｼｯｸUB"/>
              <a:ea typeface="HGP創英角ｺﾞｼｯｸUB"/>
              <a:cs typeface="+mj-cs"/>
            </a:endParaRPr>
          </a:p>
        </p:txBody>
      </p:sp>
    </p:spTree>
    <p:extLst>
      <p:ext uri="{BB962C8B-B14F-4D97-AF65-F5344CB8AC3E}">
        <p14:creationId xmlns:p14="http://schemas.microsoft.com/office/powerpoint/2010/main" val="1566077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177"/>
          <p:cNvGrpSpPr>
            <a:grpSpLocks/>
          </p:cNvGrpSpPr>
          <p:nvPr/>
        </p:nvGrpSpPr>
        <p:grpSpPr bwMode="auto">
          <a:xfrm>
            <a:off x="6632005" y="312781"/>
            <a:ext cx="2147929" cy="317988"/>
            <a:chOff x="7405735" y="2506406"/>
            <a:chExt cx="1011780" cy="223975"/>
          </a:xfrm>
        </p:grpSpPr>
        <p:sp>
          <p:nvSpPr>
            <p:cNvPr id="4" name="円形吹き出し 3"/>
            <p:cNvSpPr/>
            <p:nvPr/>
          </p:nvSpPr>
          <p:spPr>
            <a:xfrm>
              <a:off x="7405735" y="2506406"/>
              <a:ext cx="1011780" cy="223975"/>
            </a:xfrm>
            <a:prstGeom prst="wedgeEllipseCallout">
              <a:avLst>
                <a:gd name="adj1" fmla="val 19262"/>
                <a:gd name="adj2" fmla="val 66934"/>
              </a:avLst>
            </a:prstGeom>
            <a:solidFill>
              <a:srgbClr val="FFFF6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752"/>
            </a:p>
          </p:txBody>
        </p:sp>
        <p:sp>
          <p:nvSpPr>
            <p:cNvPr id="5" name="正方形/長方形 179"/>
            <p:cNvSpPr>
              <a:spLocks noChangeArrowheads="1"/>
            </p:cNvSpPr>
            <p:nvPr/>
          </p:nvSpPr>
          <p:spPr bwMode="auto">
            <a:xfrm>
              <a:off x="7461883" y="2524985"/>
              <a:ext cx="710419" cy="17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a:defRPr/>
              </a:pPr>
              <a:r>
                <a:rPr lang="ja-JP" altLang="en-US" sz="1012" dirty="0" smtClean="0">
                  <a:solidFill>
                    <a:srgbClr val="000000"/>
                  </a:solidFill>
                  <a:latin typeface="HG丸ｺﾞｼｯｸM-PRO" panose="020F0600000000000000" pitchFamily="50" charset="-128"/>
                  <a:ea typeface="HG丸ｺﾞｼｯｸM-PRO" panose="020F0600000000000000" pitchFamily="50" charset="-128"/>
                </a:rPr>
                <a:t>施設の全員</a:t>
              </a:r>
              <a:r>
                <a:rPr lang="ja-JP" altLang="en-US" sz="1012" dirty="0">
                  <a:solidFill>
                    <a:srgbClr val="000000"/>
                  </a:solidFill>
                  <a:latin typeface="HG丸ｺﾞｼｯｸM-PRO" panose="020F0600000000000000" pitchFamily="50" charset="-128"/>
                  <a:ea typeface="HG丸ｺﾞｼｯｸM-PRO" panose="020F0600000000000000" pitchFamily="50" charset="-128"/>
                </a:rPr>
                <a:t>で考えてみよう！</a:t>
              </a:r>
            </a:p>
          </p:txBody>
        </p:sp>
      </p:grpSp>
      <p:sp>
        <p:nvSpPr>
          <p:cNvPr id="7" name="テキスト ボックス 4"/>
          <p:cNvSpPr txBox="1">
            <a:spLocks noChangeArrowheads="1"/>
          </p:cNvSpPr>
          <p:nvPr/>
        </p:nvSpPr>
        <p:spPr bwMode="auto">
          <a:xfrm>
            <a:off x="186104" y="754674"/>
            <a:ext cx="8925657" cy="36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ts val="376"/>
              </a:spcBef>
              <a:spcAft>
                <a:spcPts val="376"/>
              </a:spcAft>
              <a:defRPr/>
            </a:pPr>
            <a:r>
              <a:rPr lang="ja-JP" altLang="en-US" sz="1752" dirty="0">
                <a:solidFill>
                  <a:srgbClr val="0000FF"/>
                </a:solidFill>
              </a:rPr>
              <a:t>■各施設において、</a:t>
            </a:r>
            <a:r>
              <a:rPr lang="ja-JP" altLang="en-US" sz="1752" dirty="0">
                <a:solidFill>
                  <a:srgbClr val="FF0000"/>
                </a:solidFill>
              </a:rPr>
              <a:t>どの行動が必要か</a:t>
            </a:r>
            <a:r>
              <a:rPr lang="ja-JP" altLang="en-US" sz="1752" dirty="0">
                <a:solidFill>
                  <a:srgbClr val="0000FF"/>
                </a:solidFill>
              </a:rPr>
              <a:t>、それに</a:t>
            </a:r>
            <a:r>
              <a:rPr lang="ja-JP" altLang="en-US" sz="1752" dirty="0">
                <a:solidFill>
                  <a:srgbClr val="FF0000"/>
                </a:solidFill>
              </a:rPr>
              <a:t>どれくらいの時間がかかるか</a:t>
            </a:r>
            <a:r>
              <a:rPr lang="ja-JP" altLang="en-US" sz="1752" dirty="0">
                <a:solidFill>
                  <a:srgbClr val="0000FF"/>
                </a:solidFill>
              </a:rPr>
              <a:t>考えて下さい。</a:t>
            </a:r>
          </a:p>
        </p:txBody>
      </p:sp>
      <p:pic>
        <p:nvPicPr>
          <p:cNvPr id="8"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485" y="1254370"/>
            <a:ext cx="8767397" cy="5166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4"/>
          <p:cNvSpPr txBox="1">
            <a:spLocks noChangeArrowheads="1"/>
          </p:cNvSpPr>
          <p:nvPr/>
        </p:nvSpPr>
        <p:spPr bwMode="auto">
          <a:xfrm>
            <a:off x="360486" y="6421316"/>
            <a:ext cx="8287404" cy="36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lgn="r">
              <a:spcBef>
                <a:spcPts val="376"/>
              </a:spcBef>
              <a:spcAft>
                <a:spcPts val="376"/>
              </a:spcAft>
              <a:defRPr/>
            </a:pPr>
            <a:r>
              <a:rPr lang="ja-JP" altLang="en-US" sz="1752" dirty="0" smtClean="0">
                <a:solidFill>
                  <a:srgbClr val="0000FF"/>
                </a:solidFill>
              </a:rPr>
              <a:t>⇒避難訓練を繰り返すことにより、かかる時間を短縮していきましょう。</a:t>
            </a:r>
            <a:endParaRPr lang="ja-JP" altLang="en-US" sz="1752" dirty="0">
              <a:solidFill>
                <a:srgbClr val="0000FF"/>
              </a:solidFill>
            </a:endParaRPr>
          </a:p>
        </p:txBody>
      </p:sp>
      <p:sp>
        <p:nvSpPr>
          <p:cNvPr id="10" name="Rectangle 2"/>
          <p:cNvSpPr txBox="1">
            <a:spLocks noChangeArrowheads="1"/>
          </p:cNvSpPr>
          <p:nvPr/>
        </p:nvSpPr>
        <p:spPr>
          <a:xfrm>
            <a:off x="0" y="0"/>
            <a:ext cx="5298141" cy="600075"/>
          </a:xfrm>
          <a:prstGeom prst="rect">
            <a:avLst/>
          </a:prstGeom>
          <a:extLst/>
        </p:spPr>
        <p:txBody>
          <a:bodyPr/>
          <a:lstStyle>
            <a:lvl1pPr algn="l" rtl="0" eaLnBrk="0" fontAlgn="base" hangingPunct="0">
              <a:spcBef>
                <a:spcPct val="0"/>
              </a:spcBef>
              <a:spcAft>
                <a:spcPct val="0"/>
              </a:spcAft>
              <a:defRPr kumimoji="1" sz="4300">
                <a:solidFill>
                  <a:srgbClr val="4087C8"/>
                </a:solidFill>
                <a:latin typeface="+mj-lt"/>
                <a:ea typeface="+mj-ea"/>
                <a:cs typeface="+mj-cs"/>
              </a:defRPr>
            </a:lvl1pPr>
            <a:lvl2pPr algn="l" rtl="0" eaLnBrk="0" fontAlgn="base" hangingPunct="0">
              <a:spcBef>
                <a:spcPct val="0"/>
              </a:spcBef>
              <a:spcAft>
                <a:spcPct val="0"/>
              </a:spcAft>
              <a:defRPr kumimoji="1" sz="43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43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43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4300">
                <a:solidFill>
                  <a:srgbClr val="4087C8"/>
                </a:solidFill>
                <a:latin typeface="HGP創英角ｺﾞｼｯｸUB" pitchFamily="50" charset="-128"/>
                <a:ea typeface="HGP創英角ｺﾞｼｯｸUB" pitchFamily="50" charset="-128"/>
              </a:defRPr>
            </a:lvl5pPr>
            <a:lvl6pPr marL="702552" algn="l" rtl="0" fontAlgn="base">
              <a:spcBef>
                <a:spcPct val="0"/>
              </a:spcBef>
              <a:spcAft>
                <a:spcPct val="0"/>
              </a:spcAft>
              <a:defRPr kumimoji="1" sz="4300">
                <a:solidFill>
                  <a:srgbClr val="4087C8"/>
                </a:solidFill>
                <a:latin typeface="HGP創英角ｺﾞｼｯｸUB" pitchFamily="50" charset="-128"/>
                <a:ea typeface="HGP創英角ｺﾞｼｯｸUB" pitchFamily="50" charset="-128"/>
              </a:defRPr>
            </a:lvl6pPr>
            <a:lvl7pPr marL="1405104" algn="l" rtl="0" fontAlgn="base">
              <a:spcBef>
                <a:spcPct val="0"/>
              </a:spcBef>
              <a:spcAft>
                <a:spcPct val="0"/>
              </a:spcAft>
              <a:defRPr kumimoji="1" sz="4300">
                <a:solidFill>
                  <a:srgbClr val="4087C8"/>
                </a:solidFill>
                <a:latin typeface="HGP創英角ｺﾞｼｯｸUB" pitchFamily="50" charset="-128"/>
                <a:ea typeface="HGP創英角ｺﾞｼｯｸUB" pitchFamily="50" charset="-128"/>
              </a:defRPr>
            </a:lvl7pPr>
            <a:lvl8pPr marL="2107655" algn="l" rtl="0" fontAlgn="base">
              <a:spcBef>
                <a:spcPct val="0"/>
              </a:spcBef>
              <a:spcAft>
                <a:spcPct val="0"/>
              </a:spcAft>
              <a:defRPr kumimoji="1" sz="4300">
                <a:solidFill>
                  <a:srgbClr val="4087C8"/>
                </a:solidFill>
                <a:latin typeface="HGP創英角ｺﾞｼｯｸUB" pitchFamily="50" charset="-128"/>
                <a:ea typeface="HGP創英角ｺﾞｼｯｸUB" pitchFamily="50" charset="-128"/>
              </a:defRPr>
            </a:lvl8pPr>
            <a:lvl9pPr marL="2810207" algn="l" rtl="0" fontAlgn="base">
              <a:spcBef>
                <a:spcPct val="0"/>
              </a:spcBef>
              <a:spcAft>
                <a:spcPct val="0"/>
              </a:spcAft>
              <a:defRPr kumimoji="1" sz="4300">
                <a:solidFill>
                  <a:srgbClr val="4087C8"/>
                </a:solidFill>
                <a:latin typeface="HGP創英角ｺﾞｼｯｸUB" pitchFamily="50" charset="-128"/>
                <a:ea typeface="HGP創英角ｺﾞｼｯｸUB" pitchFamily="50" charset="-128"/>
              </a:defRPr>
            </a:lvl9pPr>
          </a:lstStyle>
          <a:p>
            <a:pPr defTabSz="1277938" eaLnBrk="1" hangingPunct="1">
              <a:defRPr/>
            </a:pPr>
            <a:r>
              <a:rPr lang="ja-JP" altLang="en-US" sz="2800" dirty="0">
                <a:cs typeface="+mn-cs"/>
              </a:rPr>
              <a:t>■避難</a:t>
            </a:r>
            <a:r>
              <a:rPr lang="ja-JP" altLang="en-US" sz="2800" dirty="0" smtClean="0">
                <a:cs typeface="+mn-cs"/>
              </a:rPr>
              <a:t>に必要な時間の把握</a:t>
            </a:r>
            <a:endParaRPr lang="ja-JP" altLang="en-US" sz="2800" dirty="0">
              <a:cs typeface="+mn-cs"/>
            </a:endParaRPr>
          </a:p>
        </p:txBody>
      </p:sp>
    </p:spTree>
    <p:extLst>
      <p:ext uri="{BB962C8B-B14F-4D97-AF65-F5344CB8AC3E}">
        <p14:creationId xmlns:p14="http://schemas.microsoft.com/office/powerpoint/2010/main" val="164294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5298141" cy="600075"/>
          </a:xfrm>
          <a:prstGeom prst="rect">
            <a:avLst/>
          </a:prstGeom>
          <a:extLst/>
        </p:spPr>
        <p:txBody>
          <a:bodyPr/>
          <a:lstStyle>
            <a:lvl1pPr algn="l" rtl="0" eaLnBrk="0" fontAlgn="base" hangingPunct="0">
              <a:spcBef>
                <a:spcPct val="0"/>
              </a:spcBef>
              <a:spcAft>
                <a:spcPct val="0"/>
              </a:spcAft>
              <a:defRPr kumimoji="1" sz="4300">
                <a:solidFill>
                  <a:srgbClr val="4087C8"/>
                </a:solidFill>
                <a:latin typeface="+mj-lt"/>
                <a:ea typeface="+mj-ea"/>
                <a:cs typeface="+mj-cs"/>
              </a:defRPr>
            </a:lvl1pPr>
            <a:lvl2pPr algn="l" rtl="0" eaLnBrk="0" fontAlgn="base" hangingPunct="0">
              <a:spcBef>
                <a:spcPct val="0"/>
              </a:spcBef>
              <a:spcAft>
                <a:spcPct val="0"/>
              </a:spcAft>
              <a:defRPr kumimoji="1" sz="43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43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43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4300">
                <a:solidFill>
                  <a:srgbClr val="4087C8"/>
                </a:solidFill>
                <a:latin typeface="HGP創英角ｺﾞｼｯｸUB" pitchFamily="50" charset="-128"/>
                <a:ea typeface="HGP創英角ｺﾞｼｯｸUB" pitchFamily="50" charset="-128"/>
              </a:defRPr>
            </a:lvl5pPr>
            <a:lvl6pPr marL="702552" algn="l" rtl="0" fontAlgn="base">
              <a:spcBef>
                <a:spcPct val="0"/>
              </a:spcBef>
              <a:spcAft>
                <a:spcPct val="0"/>
              </a:spcAft>
              <a:defRPr kumimoji="1" sz="4300">
                <a:solidFill>
                  <a:srgbClr val="4087C8"/>
                </a:solidFill>
                <a:latin typeface="HGP創英角ｺﾞｼｯｸUB" pitchFamily="50" charset="-128"/>
                <a:ea typeface="HGP創英角ｺﾞｼｯｸUB" pitchFamily="50" charset="-128"/>
              </a:defRPr>
            </a:lvl6pPr>
            <a:lvl7pPr marL="1405104" algn="l" rtl="0" fontAlgn="base">
              <a:spcBef>
                <a:spcPct val="0"/>
              </a:spcBef>
              <a:spcAft>
                <a:spcPct val="0"/>
              </a:spcAft>
              <a:defRPr kumimoji="1" sz="4300">
                <a:solidFill>
                  <a:srgbClr val="4087C8"/>
                </a:solidFill>
                <a:latin typeface="HGP創英角ｺﾞｼｯｸUB" pitchFamily="50" charset="-128"/>
                <a:ea typeface="HGP創英角ｺﾞｼｯｸUB" pitchFamily="50" charset="-128"/>
              </a:defRPr>
            </a:lvl7pPr>
            <a:lvl8pPr marL="2107655" algn="l" rtl="0" fontAlgn="base">
              <a:spcBef>
                <a:spcPct val="0"/>
              </a:spcBef>
              <a:spcAft>
                <a:spcPct val="0"/>
              </a:spcAft>
              <a:defRPr kumimoji="1" sz="4300">
                <a:solidFill>
                  <a:srgbClr val="4087C8"/>
                </a:solidFill>
                <a:latin typeface="HGP創英角ｺﾞｼｯｸUB" pitchFamily="50" charset="-128"/>
                <a:ea typeface="HGP創英角ｺﾞｼｯｸUB" pitchFamily="50" charset="-128"/>
              </a:defRPr>
            </a:lvl8pPr>
            <a:lvl9pPr marL="2810207" algn="l" rtl="0" fontAlgn="base">
              <a:spcBef>
                <a:spcPct val="0"/>
              </a:spcBef>
              <a:spcAft>
                <a:spcPct val="0"/>
              </a:spcAft>
              <a:defRPr kumimoji="1" sz="4300">
                <a:solidFill>
                  <a:srgbClr val="4087C8"/>
                </a:solidFill>
                <a:latin typeface="HGP創英角ｺﾞｼｯｸUB" pitchFamily="50" charset="-128"/>
                <a:ea typeface="HGP創英角ｺﾞｼｯｸUB" pitchFamily="50" charset="-128"/>
              </a:defRPr>
            </a:lvl9pPr>
          </a:lstStyle>
          <a:p>
            <a:pPr defTabSz="1277938" eaLnBrk="1" hangingPunct="1">
              <a:defRPr/>
            </a:pPr>
            <a:r>
              <a:rPr lang="ja-JP" altLang="en-US" sz="2800" dirty="0">
                <a:cs typeface="+mn-cs"/>
              </a:rPr>
              <a:t>■避難における</a:t>
            </a:r>
            <a:r>
              <a:rPr lang="ja-JP" altLang="en-US" sz="2800" dirty="0" smtClean="0">
                <a:cs typeface="+mn-cs"/>
              </a:rPr>
              <a:t>課題把握</a:t>
            </a:r>
            <a:endParaRPr lang="ja-JP" altLang="en-US" sz="2800" dirty="0">
              <a:cs typeface="+mn-cs"/>
            </a:endParaRPr>
          </a:p>
        </p:txBody>
      </p:sp>
      <p:graphicFrame>
        <p:nvGraphicFramePr>
          <p:cNvPr id="3" name="表 2"/>
          <p:cNvGraphicFramePr>
            <a:graphicFrameLocks noGrp="1"/>
          </p:cNvGraphicFramePr>
          <p:nvPr>
            <p:extLst/>
          </p:nvPr>
        </p:nvGraphicFramePr>
        <p:xfrm>
          <a:off x="863411" y="2201083"/>
          <a:ext cx="7682658" cy="3510695"/>
        </p:xfrm>
        <a:graphic>
          <a:graphicData uri="http://schemas.openxmlformats.org/drawingml/2006/table">
            <a:tbl>
              <a:tblPr firstRow="1" bandRow="1">
                <a:tableStyleId>{5940675A-B579-460E-94D1-54222C63F5DA}</a:tableStyleId>
              </a:tblPr>
              <a:tblGrid>
                <a:gridCol w="1295305">
                  <a:extLst>
                    <a:ext uri="{9D8B030D-6E8A-4147-A177-3AD203B41FA5}">
                      <a16:colId xmlns:a16="http://schemas.microsoft.com/office/drawing/2014/main" val="20000"/>
                    </a:ext>
                  </a:extLst>
                </a:gridCol>
                <a:gridCol w="4714173">
                  <a:extLst>
                    <a:ext uri="{9D8B030D-6E8A-4147-A177-3AD203B41FA5}">
                      <a16:colId xmlns:a16="http://schemas.microsoft.com/office/drawing/2014/main" val="20001"/>
                    </a:ext>
                  </a:extLst>
                </a:gridCol>
                <a:gridCol w="1673180">
                  <a:extLst>
                    <a:ext uri="{9D8B030D-6E8A-4147-A177-3AD203B41FA5}">
                      <a16:colId xmlns:a16="http://schemas.microsoft.com/office/drawing/2014/main" val="20002"/>
                    </a:ext>
                  </a:extLst>
                </a:gridCol>
              </a:tblGrid>
              <a:tr h="541551">
                <a:tc>
                  <a:txBody>
                    <a:bodyPr/>
                    <a:lstStyle/>
                    <a:p>
                      <a:pPr algn="ctr"/>
                      <a:r>
                        <a:rPr kumimoji="1" lang="ja-JP" altLang="en-US" sz="1600" dirty="0" smtClean="0">
                          <a:solidFill>
                            <a:schemeClr val="tx1"/>
                          </a:solidFill>
                          <a:latin typeface="ＭＳ Ｐゴシック" panose="020B0600070205080204" pitchFamily="50" charset="-128"/>
                          <a:ea typeface="ＭＳ Ｐゴシック" panose="020B0600070205080204" pitchFamily="50" charset="-128"/>
                        </a:rPr>
                        <a:t>対応段階</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a:txBody>
                  <a:tcPr marL="91454" marR="91454" marT="45716" marB="45716" anchor="ctr">
                    <a:solidFill>
                      <a:schemeClr val="bg1">
                        <a:lumMod val="85000"/>
                      </a:schemeClr>
                    </a:solidFill>
                  </a:tcPr>
                </a:tc>
                <a:tc>
                  <a:txBody>
                    <a:bodyPr/>
                    <a:lstStyle/>
                    <a:p>
                      <a:pPr algn="ctr"/>
                      <a:r>
                        <a:rPr kumimoji="1" lang="ja-JP" altLang="en-US" sz="1600" dirty="0" smtClean="0">
                          <a:solidFill>
                            <a:schemeClr val="tx1"/>
                          </a:solidFill>
                          <a:latin typeface="ＭＳ Ｐゴシック" panose="020B0600070205080204" pitchFamily="50" charset="-128"/>
                          <a:ea typeface="ＭＳ Ｐゴシック" panose="020B0600070205080204" pitchFamily="50" charset="-128"/>
                        </a:rPr>
                        <a:t>チェック項目</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a:txBody>
                  <a:tcPr marL="91454" marR="91454" marT="45716" marB="45716" anchor="ctr">
                    <a:solidFill>
                      <a:schemeClr val="bg1">
                        <a:lumMod val="85000"/>
                      </a:schemeClr>
                    </a:solidFill>
                  </a:tcPr>
                </a:tc>
                <a:tc>
                  <a:txBody>
                    <a:bodyPr/>
                    <a:lstStyle/>
                    <a:p>
                      <a:pPr algn="ctr"/>
                      <a:r>
                        <a:rPr kumimoji="1" lang="ja-JP" altLang="en-US" sz="1600" dirty="0" smtClean="0">
                          <a:latin typeface="ＭＳ Ｐゴシック" panose="020B0600070205080204" pitchFamily="50" charset="-128"/>
                          <a:ea typeface="ＭＳ Ｐゴシック" panose="020B0600070205080204" pitchFamily="50" charset="-128"/>
                        </a:rPr>
                        <a:t>対応の可否</a:t>
                      </a:r>
                      <a:endParaRPr kumimoji="1" lang="en-US" altLang="ja-JP" sz="1600" dirty="0" smtClean="0">
                        <a:latin typeface="ＭＳ Ｐゴシック" panose="020B0600070205080204" pitchFamily="50" charset="-128"/>
                        <a:ea typeface="ＭＳ Ｐゴシック" panose="020B0600070205080204" pitchFamily="50" charset="-128"/>
                      </a:endParaRPr>
                    </a:p>
                    <a:p>
                      <a:pPr algn="ctr"/>
                      <a:r>
                        <a:rPr kumimoji="1" lang="ja-JP" altLang="en-US" sz="1600" dirty="0" smtClean="0">
                          <a:latin typeface="ＭＳ Ｐゴシック" panose="020B0600070205080204" pitchFamily="50" charset="-128"/>
                          <a:ea typeface="ＭＳ Ｐゴシック" panose="020B0600070205080204" pitchFamily="50" charset="-128"/>
                        </a:rPr>
                        <a:t>（○</a:t>
                      </a:r>
                      <a:r>
                        <a:rPr kumimoji="1" lang="en-US" altLang="ja-JP" sz="1600" dirty="0" smtClean="0">
                          <a:latin typeface="ＭＳ Ｐゴシック" panose="020B0600070205080204" pitchFamily="50" charset="-128"/>
                          <a:ea typeface="ＭＳ Ｐゴシック" panose="020B0600070205080204" pitchFamily="50" charset="-128"/>
                        </a:rPr>
                        <a:t>/</a:t>
                      </a:r>
                      <a:r>
                        <a:rPr kumimoji="1" lang="ja-JP" altLang="en-US" sz="1600" dirty="0" smtClean="0">
                          <a:latin typeface="ＭＳ Ｐゴシック" panose="020B0600070205080204" pitchFamily="50" charset="-128"/>
                          <a:ea typeface="ＭＳ Ｐゴシック" panose="020B0600070205080204" pitchFamily="50" charset="-128"/>
                        </a:rPr>
                        <a:t>△を記入）</a:t>
                      </a:r>
                      <a:endParaRPr kumimoji="1" lang="ja-JP" altLang="en-US" sz="1600" dirty="0">
                        <a:latin typeface="ＭＳ Ｐゴシック" panose="020B0600070205080204" pitchFamily="50" charset="-128"/>
                        <a:ea typeface="ＭＳ Ｐゴシック" panose="020B0600070205080204" pitchFamily="50" charset="-128"/>
                      </a:endParaRPr>
                    </a:p>
                  </a:txBody>
                  <a:tcPr marL="91454" marR="91454" marT="45716" marB="45716" anchor="ctr">
                    <a:solidFill>
                      <a:schemeClr val="bg1">
                        <a:lumMod val="85000"/>
                      </a:schemeClr>
                    </a:solidFill>
                  </a:tcPr>
                </a:tc>
                <a:extLst>
                  <a:ext uri="{0D108BD9-81ED-4DB2-BD59-A6C34878D82A}">
                    <a16:rowId xmlns:a16="http://schemas.microsoft.com/office/drawing/2014/main" val="10000"/>
                  </a:ext>
                </a:extLst>
              </a:tr>
              <a:tr h="512734">
                <a:tc rowSpan="2">
                  <a:txBody>
                    <a:bodyPr/>
                    <a:lstStyle/>
                    <a:p>
                      <a:pPr marL="0" marR="0" indent="0" algn="ctr" defTabSz="1405104" rtl="0" eaLnBrk="1" fontAlgn="auto" latinLnBrk="0" hangingPunct="1">
                        <a:lnSpc>
                          <a:spcPct val="100000"/>
                        </a:lnSpc>
                        <a:spcBef>
                          <a:spcPts val="0"/>
                        </a:spcBef>
                        <a:spcAft>
                          <a:spcPts val="0"/>
                        </a:spcAft>
                        <a:buClrTx/>
                        <a:buSzTx/>
                        <a:buFontTx/>
                        <a:buNone/>
                        <a:tabLst/>
                        <a:defRPr/>
                      </a:pPr>
                      <a:r>
                        <a:rPr kumimoji="1" lang="ja-JP" altLang="en-US" sz="1600" dirty="0" smtClean="0">
                          <a:solidFill>
                            <a:srgbClr val="0000FF"/>
                          </a:solidFill>
                          <a:latin typeface="ＭＳ Ｐゴシック" panose="020B0600070205080204" pitchFamily="50" charset="-128"/>
                          <a:ea typeface="ＭＳ Ｐゴシック" panose="020B0600070205080204" pitchFamily="50" charset="-128"/>
                        </a:rPr>
                        <a:t>初動訓練</a:t>
                      </a:r>
                      <a:endParaRPr kumimoji="1" lang="ja-JP" altLang="en-US" sz="1600" dirty="0">
                        <a:solidFill>
                          <a:srgbClr val="0000FF"/>
                        </a:solidFill>
                        <a:latin typeface="ＭＳ Ｐゴシック" panose="020B0600070205080204" pitchFamily="50" charset="-128"/>
                        <a:ea typeface="ＭＳ Ｐゴシック" panose="020B0600070205080204" pitchFamily="50" charset="-128"/>
                      </a:endParaRPr>
                    </a:p>
                  </a:txBody>
                  <a:tcPr marL="91454" marR="91454" marT="45716" marB="45716">
                    <a:lnB w="12700" cap="flat" cmpd="sng" algn="ctr">
                      <a:solidFill>
                        <a:schemeClr val="tx1"/>
                      </a:solidFill>
                      <a:prstDash val="solid"/>
                      <a:round/>
                      <a:headEnd type="none" w="med" len="med"/>
                      <a:tailEnd type="none" w="med" len="med"/>
                    </a:lnB>
                  </a:tcPr>
                </a:tc>
                <a:tc>
                  <a:txBody>
                    <a:bodyPr/>
                    <a:lstStyle/>
                    <a:p>
                      <a:pPr marL="0" marR="0" indent="0" algn="l" defTabSz="1405104" rtl="0" eaLnBrk="1" fontAlgn="auto" latinLnBrk="0" hangingPunct="1">
                        <a:lnSpc>
                          <a:spcPct val="100000"/>
                        </a:lnSpc>
                        <a:spcBef>
                          <a:spcPts val="0"/>
                        </a:spcBef>
                        <a:spcAft>
                          <a:spcPts val="0"/>
                        </a:spcAft>
                        <a:buClrTx/>
                        <a:buSzTx/>
                        <a:buFontTx/>
                        <a:buNone/>
                        <a:tabLst/>
                        <a:defRPr/>
                      </a:pPr>
                      <a:r>
                        <a:rPr kumimoji="1" lang="ja-JP" altLang="en-US" sz="1600" dirty="0" smtClean="0">
                          <a:solidFill>
                            <a:srgbClr val="0000FF"/>
                          </a:solidFill>
                          <a:latin typeface="ＭＳ Ｐゴシック" panose="020B0600070205080204" pitchFamily="50" charset="-128"/>
                          <a:ea typeface="ＭＳ Ｐゴシック" panose="020B0600070205080204" pitchFamily="50" charset="-128"/>
                        </a:rPr>
                        <a:t>①職員参集はできますか　（平日、休日・夜間）</a:t>
                      </a:r>
                      <a:endParaRPr kumimoji="1" lang="en-US" altLang="ja-JP" sz="1600" dirty="0" smtClean="0">
                        <a:solidFill>
                          <a:srgbClr val="0000FF"/>
                        </a:solidFill>
                        <a:latin typeface="ＭＳ Ｐゴシック" panose="020B0600070205080204" pitchFamily="50" charset="-128"/>
                        <a:ea typeface="ＭＳ Ｐゴシック" panose="020B0600070205080204" pitchFamily="50" charset="-128"/>
                      </a:endParaRPr>
                    </a:p>
                  </a:txBody>
                  <a:tcPr marL="91454" marR="91454" marT="45716" marB="45716" anchor="ctr"/>
                </a:tc>
                <a:tc>
                  <a:txBody>
                    <a:bodyPr/>
                    <a:lstStyle/>
                    <a:p>
                      <a:pPr algn="ctr"/>
                      <a:endParaRPr kumimoji="1" lang="ja-JP" altLang="en-US" sz="1600" dirty="0">
                        <a:latin typeface="ＭＳ Ｐゴシック" panose="020B0600070205080204" pitchFamily="50" charset="-128"/>
                        <a:ea typeface="ＭＳ Ｐゴシック" panose="020B0600070205080204" pitchFamily="50" charset="-128"/>
                      </a:endParaRPr>
                    </a:p>
                  </a:txBody>
                  <a:tcPr marL="91454" marR="91454" marT="45716" marB="45716"/>
                </a:tc>
                <a:extLst>
                  <a:ext uri="{0D108BD9-81ED-4DB2-BD59-A6C34878D82A}">
                    <a16:rowId xmlns:a16="http://schemas.microsoft.com/office/drawing/2014/main" val="10001"/>
                  </a:ext>
                </a:extLst>
              </a:tr>
              <a:tr h="514973">
                <a:tc vMerge="1">
                  <a:txBody>
                    <a:bodyPr/>
                    <a:lstStyle/>
                    <a:p>
                      <a:endParaRPr kumimoji="1" lang="ja-JP" altLang="en-US" dirty="0"/>
                    </a:p>
                  </a:txBody>
                  <a:tcPr/>
                </a:tc>
                <a:tc>
                  <a:txBody>
                    <a:bodyPr/>
                    <a:lstStyle/>
                    <a:p>
                      <a:pPr marL="0" marR="0" indent="0" algn="l" defTabSz="1405104" rtl="0" eaLnBrk="1" fontAlgn="auto" latinLnBrk="0" hangingPunct="1">
                        <a:lnSpc>
                          <a:spcPct val="100000"/>
                        </a:lnSpc>
                        <a:spcBef>
                          <a:spcPts val="0"/>
                        </a:spcBef>
                        <a:spcAft>
                          <a:spcPts val="0"/>
                        </a:spcAft>
                        <a:buClrTx/>
                        <a:buSzTx/>
                        <a:buFontTx/>
                        <a:buNone/>
                        <a:tabLst/>
                        <a:defRPr/>
                      </a:pPr>
                      <a:r>
                        <a:rPr kumimoji="1" lang="ja-JP" altLang="en-US" sz="1600" dirty="0" smtClean="0">
                          <a:solidFill>
                            <a:srgbClr val="0000FF"/>
                          </a:solidFill>
                          <a:latin typeface="ＭＳ Ｐゴシック" panose="020B0600070205080204" pitchFamily="50" charset="-128"/>
                          <a:ea typeface="ＭＳ Ｐゴシック" panose="020B0600070205080204" pitchFamily="50" charset="-128"/>
                        </a:rPr>
                        <a:t>②責任者への報告や職員への指示はできますか</a:t>
                      </a:r>
                      <a:endParaRPr kumimoji="1" lang="ja-JP" altLang="en-US" sz="1600" dirty="0">
                        <a:solidFill>
                          <a:srgbClr val="0000FF"/>
                        </a:solidFill>
                        <a:latin typeface="ＭＳ Ｐゴシック" panose="020B0600070205080204" pitchFamily="50" charset="-128"/>
                        <a:ea typeface="ＭＳ Ｐゴシック" panose="020B0600070205080204" pitchFamily="50" charset="-128"/>
                      </a:endParaRP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endParaRPr kumimoji="1" lang="ja-JP" altLang="en-US" sz="1600" dirty="0">
                        <a:latin typeface="ＭＳ Ｐゴシック" panose="020B0600070205080204" pitchFamily="50" charset="-128"/>
                        <a:ea typeface="ＭＳ Ｐゴシック" panose="020B0600070205080204" pitchFamily="50" charset="-128"/>
                      </a:endParaRPr>
                    </a:p>
                  </a:txBody>
                  <a:tcPr marL="91454" marR="91454" marT="45716" marB="45716"/>
                </a:tc>
                <a:extLst>
                  <a:ext uri="{0D108BD9-81ED-4DB2-BD59-A6C34878D82A}">
                    <a16:rowId xmlns:a16="http://schemas.microsoft.com/office/drawing/2014/main" val="10002"/>
                  </a:ext>
                </a:extLst>
              </a:tr>
              <a:tr h="441588">
                <a:tc rowSpan="2">
                  <a:txBody>
                    <a:bodyPr/>
                    <a:lstStyle/>
                    <a:p>
                      <a:pPr algn="ctr"/>
                      <a:r>
                        <a:rPr kumimoji="1" lang="ja-JP" altLang="en-US" sz="1600" dirty="0" smtClean="0">
                          <a:solidFill>
                            <a:srgbClr val="006600"/>
                          </a:solidFill>
                          <a:latin typeface="ＭＳ Ｐゴシック" panose="020B0600070205080204" pitchFamily="50" charset="-128"/>
                          <a:ea typeface="ＭＳ Ｐゴシック" panose="020B0600070205080204" pitchFamily="50" charset="-128"/>
                        </a:rPr>
                        <a:t>避難準備</a:t>
                      </a:r>
                      <a:endParaRPr kumimoji="1" lang="en-US" altLang="ja-JP" sz="1600" dirty="0" smtClean="0">
                        <a:solidFill>
                          <a:srgbClr val="006600"/>
                        </a:solidFill>
                        <a:latin typeface="ＭＳ Ｐゴシック" panose="020B0600070205080204" pitchFamily="50" charset="-128"/>
                        <a:ea typeface="ＭＳ Ｐゴシック" panose="020B0600070205080204" pitchFamily="50" charset="-128"/>
                      </a:endParaRPr>
                    </a:p>
                    <a:p>
                      <a:pPr algn="ctr"/>
                      <a:r>
                        <a:rPr kumimoji="1" lang="ja-JP" altLang="en-US" sz="1600" dirty="0" smtClean="0">
                          <a:solidFill>
                            <a:srgbClr val="006600"/>
                          </a:solidFill>
                          <a:latin typeface="ＭＳ Ｐゴシック" panose="020B0600070205080204" pitchFamily="50" charset="-128"/>
                          <a:ea typeface="ＭＳ Ｐゴシック" panose="020B0600070205080204" pitchFamily="50" charset="-128"/>
                        </a:rPr>
                        <a:t>訓練</a:t>
                      </a:r>
                      <a:endParaRPr kumimoji="1" lang="ja-JP" altLang="en-US" sz="1600" dirty="0">
                        <a:solidFill>
                          <a:srgbClr val="006600"/>
                        </a:solidFill>
                        <a:latin typeface="ＭＳ Ｐゴシック" panose="020B0600070205080204" pitchFamily="50" charset="-128"/>
                        <a:ea typeface="ＭＳ Ｐゴシック" panose="020B0600070205080204" pitchFamily="50" charset="-128"/>
                      </a:endParaRPr>
                    </a:p>
                  </a:txBody>
                  <a:tcPr marL="91454" marR="91454" marT="45716" marB="4571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smtClean="0">
                          <a:solidFill>
                            <a:srgbClr val="006600"/>
                          </a:solidFill>
                          <a:latin typeface="ＭＳ Ｐゴシック" panose="020B0600070205080204" pitchFamily="50" charset="-128"/>
                          <a:ea typeface="ＭＳ Ｐゴシック" panose="020B0600070205080204" pitchFamily="50" charset="-128"/>
                        </a:rPr>
                        <a:t>③資器材・備蓄品等の確保できていますか</a:t>
                      </a:r>
                      <a:endParaRPr kumimoji="1" lang="ja-JP" altLang="en-US" sz="1600" dirty="0">
                        <a:solidFill>
                          <a:srgbClr val="006600"/>
                        </a:solidFill>
                        <a:latin typeface="ＭＳ Ｐゴシック" panose="020B0600070205080204" pitchFamily="50" charset="-128"/>
                        <a:ea typeface="ＭＳ Ｐゴシック" panose="020B0600070205080204" pitchFamily="50" charset="-128"/>
                      </a:endParaRP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600" dirty="0">
                        <a:latin typeface="ＭＳ Ｐゴシック" panose="020B0600070205080204" pitchFamily="50" charset="-128"/>
                        <a:ea typeface="ＭＳ Ｐゴシック" panose="020B0600070205080204" pitchFamily="50" charset="-128"/>
                      </a:endParaRPr>
                    </a:p>
                  </a:txBody>
                  <a:tcPr marL="91454" marR="91454" marT="45716" marB="45716"/>
                </a:tc>
                <a:extLst>
                  <a:ext uri="{0D108BD9-81ED-4DB2-BD59-A6C34878D82A}">
                    <a16:rowId xmlns:a16="http://schemas.microsoft.com/office/drawing/2014/main" val="10003"/>
                  </a:ext>
                </a:extLst>
              </a:tr>
              <a:tr h="533623">
                <a:tc vMerge="1">
                  <a:txBody>
                    <a:bodyPr/>
                    <a:lstStyle/>
                    <a:p>
                      <a:pPr algn="ctr"/>
                      <a:endParaRPr kumimoji="1" lang="ja-JP" altLang="en-US" sz="2000" dirty="0">
                        <a:solidFill>
                          <a:srgbClr val="00B050"/>
                        </a:solidFill>
                        <a:latin typeface="ＭＳ Ｐゴシック" panose="020B0600070205080204" pitchFamily="50" charset="-128"/>
                        <a:ea typeface="ＭＳ Ｐゴシック" panose="020B0600070205080204" pitchFamily="50" charset="-128"/>
                      </a:endParaRPr>
                    </a:p>
                  </a:txBody>
                  <a:tcPr marL="91454" marR="91454" marT="45713" marB="4571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1463" marR="0" indent="-271463" algn="l" defTabSz="1405104" rtl="0" eaLnBrk="1" fontAlgn="auto" latinLnBrk="0" hangingPunct="1">
                        <a:lnSpc>
                          <a:spcPct val="100000"/>
                        </a:lnSpc>
                        <a:spcBef>
                          <a:spcPts val="0"/>
                        </a:spcBef>
                        <a:spcAft>
                          <a:spcPts val="0"/>
                        </a:spcAft>
                        <a:buClrTx/>
                        <a:buSzTx/>
                        <a:buFontTx/>
                        <a:buNone/>
                        <a:tabLst/>
                        <a:defRPr/>
                      </a:pPr>
                      <a:r>
                        <a:rPr kumimoji="1" lang="ja-JP" altLang="en-US" sz="1600" dirty="0" smtClean="0">
                          <a:solidFill>
                            <a:srgbClr val="006600"/>
                          </a:solidFill>
                          <a:latin typeface="ＭＳ Ｐゴシック" panose="020B0600070205080204" pitchFamily="50" charset="-128"/>
                          <a:ea typeface="ＭＳ Ｐゴシック" panose="020B0600070205080204" pitchFamily="50" charset="-128"/>
                        </a:rPr>
                        <a:t>④避難時の服装準備、移動手段の準備</a:t>
                      </a:r>
                      <a:endParaRPr kumimoji="1" lang="en-US" altLang="ja-JP" sz="1600" dirty="0" smtClean="0">
                        <a:solidFill>
                          <a:srgbClr val="006600"/>
                        </a:solidFill>
                        <a:latin typeface="ＭＳ Ｐゴシック" panose="020B0600070205080204" pitchFamily="50" charset="-128"/>
                        <a:ea typeface="ＭＳ Ｐゴシック" panose="020B0600070205080204" pitchFamily="50" charset="-128"/>
                      </a:endParaRPr>
                    </a:p>
                    <a:p>
                      <a:pPr marL="271463" marR="0" indent="-271463" algn="l" defTabSz="1405104" rtl="0" eaLnBrk="1" fontAlgn="auto" latinLnBrk="0" hangingPunct="1">
                        <a:lnSpc>
                          <a:spcPct val="100000"/>
                        </a:lnSpc>
                        <a:spcBef>
                          <a:spcPts val="0"/>
                        </a:spcBef>
                        <a:spcAft>
                          <a:spcPts val="0"/>
                        </a:spcAft>
                        <a:buClrTx/>
                        <a:buSzTx/>
                        <a:buFontTx/>
                        <a:buNone/>
                        <a:tabLst/>
                        <a:defRPr/>
                      </a:pPr>
                      <a:r>
                        <a:rPr kumimoji="1" lang="ja-JP" altLang="en-US" sz="1600" dirty="0" smtClean="0">
                          <a:solidFill>
                            <a:srgbClr val="006600"/>
                          </a:solidFill>
                          <a:latin typeface="ＭＳ Ｐゴシック" panose="020B0600070205080204" pitchFamily="50" charset="-128"/>
                          <a:ea typeface="ＭＳ Ｐゴシック" panose="020B0600070205080204" pitchFamily="50" charset="-128"/>
                        </a:rPr>
                        <a:t>　　（車いす・担架、自動車等の確保）はできますか</a:t>
                      </a:r>
                      <a:endParaRPr kumimoji="1" lang="en-US" altLang="ja-JP" sz="1600" dirty="0" smtClean="0">
                        <a:solidFill>
                          <a:srgbClr val="006600"/>
                        </a:solidFill>
                        <a:latin typeface="ＭＳ Ｐゴシック" panose="020B0600070205080204" pitchFamily="50" charset="-128"/>
                        <a:ea typeface="ＭＳ Ｐゴシック" panose="020B0600070205080204" pitchFamily="50" charset="-128"/>
                      </a:endParaRP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600" dirty="0">
                        <a:latin typeface="ＭＳ Ｐゴシック" panose="020B0600070205080204" pitchFamily="50" charset="-128"/>
                        <a:ea typeface="ＭＳ Ｐゴシック" panose="020B0600070205080204" pitchFamily="50" charset="-128"/>
                      </a:endParaRPr>
                    </a:p>
                  </a:txBody>
                  <a:tcPr marL="91454" marR="91454" marT="45716" marB="45716"/>
                </a:tc>
                <a:extLst>
                  <a:ext uri="{0D108BD9-81ED-4DB2-BD59-A6C34878D82A}">
                    <a16:rowId xmlns:a16="http://schemas.microsoft.com/office/drawing/2014/main" val="10004"/>
                  </a:ext>
                </a:extLst>
              </a:tr>
              <a:tr h="441588">
                <a:tc rowSpan="2">
                  <a:txBody>
                    <a:bodyPr/>
                    <a:lstStyle/>
                    <a:p>
                      <a:pPr marL="0" marR="0" indent="0" algn="ctr" defTabSz="1405104" rtl="0" eaLnBrk="1" fontAlgn="auto" latinLnBrk="0" hangingPunct="1">
                        <a:lnSpc>
                          <a:spcPct val="100000"/>
                        </a:lnSpc>
                        <a:spcBef>
                          <a:spcPts val="0"/>
                        </a:spcBef>
                        <a:spcAft>
                          <a:spcPts val="0"/>
                        </a:spcAft>
                        <a:buClrTx/>
                        <a:buSzTx/>
                        <a:buFontTx/>
                        <a:buNone/>
                        <a:tabLst/>
                        <a:defRPr/>
                      </a:pPr>
                      <a:r>
                        <a:rPr kumimoji="1" lang="ja-JP" altLang="en-US" sz="1600" dirty="0" smtClean="0">
                          <a:solidFill>
                            <a:srgbClr val="FF00FF"/>
                          </a:solidFill>
                          <a:latin typeface="ＭＳ Ｐゴシック" panose="020B0600070205080204" pitchFamily="50" charset="-128"/>
                          <a:ea typeface="ＭＳ Ｐゴシック" panose="020B0600070205080204" pitchFamily="50" charset="-128"/>
                        </a:rPr>
                        <a:t>非常体制</a:t>
                      </a:r>
                      <a:endParaRPr kumimoji="1" lang="en-US" altLang="ja-JP" sz="1600" dirty="0" smtClean="0">
                        <a:solidFill>
                          <a:srgbClr val="FF00FF"/>
                        </a:solidFill>
                        <a:latin typeface="ＭＳ Ｐゴシック" panose="020B0600070205080204" pitchFamily="50" charset="-128"/>
                        <a:ea typeface="ＭＳ Ｐゴシック" panose="020B0600070205080204" pitchFamily="50" charset="-128"/>
                      </a:endParaRPr>
                    </a:p>
                    <a:p>
                      <a:pPr marL="0" marR="0" indent="0" algn="ctr" defTabSz="1405104" rtl="0" eaLnBrk="1" fontAlgn="auto" latinLnBrk="0" hangingPunct="1">
                        <a:lnSpc>
                          <a:spcPct val="100000"/>
                        </a:lnSpc>
                        <a:spcBef>
                          <a:spcPts val="0"/>
                        </a:spcBef>
                        <a:spcAft>
                          <a:spcPts val="0"/>
                        </a:spcAft>
                        <a:buClrTx/>
                        <a:buSzTx/>
                        <a:buFontTx/>
                        <a:buNone/>
                        <a:tabLst/>
                        <a:defRPr/>
                      </a:pPr>
                      <a:r>
                        <a:rPr kumimoji="1" lang="ja-JP" altLang="en-US" sz="1600" dirty="0" smtClean="0">
                          <a:solidFill>
                            <a:srgbClr val="FF00FF"/>
                          </a:solidFill>
                          <a:latin typeface="ＭＳ Ｐゴシック" panose="020B0600070205080204" pitchFamily="50" charset="-128"/>
                          <a:ea typeface="ＭＳ Ｐゴシック" panose="020B0600070205080204" pitchFamily="50" charset="-128"/>
                        </a:rPr>
                        <a:t>訓練</a:t>
                      </a:r>
                      <a:endParaRPr kumimoji="1" lang="ja-JP" altLang="en-US" sz="1600" dirty="0">
                        <a:solidFill>
                          <a:srgbClr val="FF00FF"/>
                        </a:solidFill>
                        <a:latin typeface="ＭＳ Ｐゴシック" panose="020B0600070205080204" pitchFamily="50" charset="-128"/>
                        <a:ea typeface="ＭＳ Ｐゴシック" panose="020B0600070205080204" pitchFamily="50" charset="-128"/>
                      </a:endParaRPr>
                    </a:p>
                  </a:txBody>
                  <a:tcPr marL="91454" marR="91454" marT="45716" marB="45716">
                    <a:lnT w="12700" cap="flat" cmpd="sng" algn="ctr">
                      <a:solidFill>
                        <a:schemeClr val="tx1"/>
                      </a:solidFill>
                      <a:prstDash val="solid"/>
                      <a:round/>
                      <a:headEnd type="none" w="med" len="med"/>
                      <a:tailEnd type="none" w="med" len="med"/>
                    </a:lnT>
                  </a:tcPr>
                </a:tc>
                <a:tc>
                  <a:txBody>
                    <a:bodyPr/>
                    <a:lstStyle/>
                    <a:p>
                      <a:r>
                        <a:rPr kumimoji="1" lang="ja-JP" altLang="en-US" sz="1600" dirty="0" smtClean="0">
                          <a:solidFill>
                            <a:srgbClr val="FF00FF"/>
                          </a:solidFill>
                          <a:latin typeface="ＭＳ Ｐゴシック" panose="020B0600070205080204" pitchFamily="50" charset="-128"/>
                          <a:ea typeface="ＭＳ Ｐゴシック" panose="020B0600070205080204" pitchFamily="50" charset="-128"/>
                        </a:rPr>
                        <a:t>⑤施設内の避難誘導・移動はできますか</a:t>
                      </a:r>
                      <a:endParaRPr kumimoji="1" lang="ja-JP" altLang="en-US" sz="1600" dirty="0">
                        <a:solidFill>
                          <a:srgbClr val="FF00FF"/>
                        </a:solidFill>
                        <a:latin typeface="ＭＳ Ｐゴシック" panose="020B0600070205080204" pitchFamily="50" charset="-128"/>
                        <a:ea typeface="ＭＳ Ｐゴシック" panose="020B0600070205080204" pitchFamily="50" charset="-128"/>
                      </a:endParaRPr>
                    </a:p>
                  </a:txBody>
                  <a:tcPr marL="91454" marR="91454" marT="45716" marB="45716" anchor="ctr">
                    <a:lnT w="12700" cap="flat" cmpd="sng" algn="ctr">
                      <a:solidFill>
                        <a:schemeClr val="tx1"/>
                      </a:solidFill>
                      <a:prstDash val="solid"/>
                      <a:round/>
                      <a:headEnd type="none" w="med" len="med"/>
                      <a:tailEnd type="none" w="med" len="med"/>
                    </a:lnT>
                  </a:tcPr>
                </a:tc>
                <a:tc>
                  <a:txBody>
                    <a:bodyPr/>
                    <a:lstStyle/>
                    <a:p>
                      <a:pPr algn="ctr"/>
                      <a:endParaRPr kumimoji="1" lang="ja-JP" altLang="en-US" sz="1600" dirty="0">
                        <a:latin typeface="ＭＳ Ｐゴシック" panose="020B0600070205080204" pitchFamily="50" charset="-128"/>
                        <a:ea typeface="ＭＳ Ｐゴシック" panose="020B0600070205080204" pitchFamily="50" charset="-128"/>
                      </a:endParaRPr>
                    </a:p>
                  </a:txBody>
                  <a:tcPr marL="91454" marR="91454" marT="45716" marB="45716"/>
                </a:tc>
                <a:extLst>
                  <a:ext uri="{0D108BD9-81ED-4DB2-BD59-A6C34878D82A}">
                    <a16:rowId xmlns:a16="http://schemas.microsoft.com/office/drawing/2014/main" val="10005"/>
                  </a:ext>
                </a:extLst>
              </a:tr>
              <a:tr h="441588">
                <a:tc vMerge="1">
                  <a:txBody>
                    <a:bodyPr/>
                    <a:lstStyle/>
                    <a:p>
                      <a:endParaRPr kumimoji="1" lang="ja-JP" altLang="en-US" sz="2000" dirty="0"/>
                    </a:p>
                  </a:txBody>
                  <a:tcPr/>
                </a:tc>
                <a:tc>
                  <a:txBody>
                    <a:bodyPr/>
                    <a:lstStyle/>
                    <a:p>
                      <a:pPr marL="0" marR="0" indent="0" algn="l" defTabSz="1405104" rtl="0" eaLnBrk="1" fontAlgn="auto" latinLnBrk="0" hangingPunct="1">
                        <a:lnSpc>
                          <a:spcPct val="100000"/>
                        </a:lnSpc>
                        <a:spcBef>
                          <a:spcPts val="0"/>
                        </a:spcBef>
                        <a:spcAft>
                          <a:spcPts val="0"/>
                        </a:spcAft>
                        <a:buClrTx/>
                        <a:buSzTx/>
                        <a:buFontTx/>
                        <a:buNone/>
                        <a:tabLst/>
                        <a:defRPr/>
                      </a:pPr>
                      <a:r>
                        <a:rPr kumimoji="1" lang="ja-JP" altLang="en-US" sz="1600" dirty="0" smtClean="0">
                          <a:solidFill>
                            <a:srgbClr val="FF00FF"/>
                          </a:solidFill>
                          <a:latin typeface="ＭＳ Ｐゴシック" panose="020B0600070205080204" pitchFamily="50" charset="-128"/>
                          <a:ea typeface="ＭＳ Ｐゴシック" panose="020B0600070205080204" pitchFamily="50" charset="-128"/>
                        </a:rPr>
                        <a:t>⑥安全な避難先まで移動できますか</a:t>
                      </a:r>
                      <a:endParaRPr kumimoji="1" lang="ja-JP" altLang="en-US" sz="1600" dirty="0">
                        <a:solidFill>
                          <a:srgbClr val="FF00FF"/>
                        </a:solidFill>
                        <a:latin typeface="ＭＳ Ｐゴシック" panose="020B0600070205080204" pitchFamily="50" charset="-128"/>
                        <a:ea typeface="ＭＳ Ｐゴシック" panose="020B0600070205080204" pitchFamily="50" charset="-128"/>
                      </a:endParaRPr>
                    </a:p>
                  </a:txBody>
                  <a:tcPr marL="91454" marR="91454" marT="45716" marB="45716" anchor="ctr"/>
                </a:tc>
                <a:tc>
                  <a:txBody>
                    <a:bodyPr/>
                    <a:lstStyle/>
                    <a:p>
                      <a:pPr algn="ctr"/>
                      <a:endParaRPr kumimoji="1" lang="ja-JP" altLang="en-US" sz="1600" dirty="0">
                        <a:latin typeface="ＭＳ Ｐゴシック" panose="020B0600070205080204" pitchFamily="50" charset="-128"/>
                        <a:ea typeface="ＭＳ Ｐゴシック" panose="020B0600070205080204" pitchFamily="50" charset="-128"/>
                      </a:endParaRPr>
                    </a:p>
                  </a:txBody>
                  <a:tcPr marL="91454" marR="91454" marT="45716" marB="45716"/>
                </a:tc>
                <a:extLst>
                  <a:ext uri="{0D108BD9-81ED-4DB2-BD59-A6C34878D82A}">
                    <a16:rowId xmlns:a16="http://schemas.microsoft.com/office/drawing/2014/main" val="10006"/>
                  </a:ext>
                </a:extLst>
              </a:tr>
            </a:tbl>
          </a:graphicData>
        </a:graphic>
      </p:graphicFrame>
      <p:sp>
        <p:nvSpPr>
          <p:cNvPr id="4" name="四角形吹き出し 2"/>
          <p:cNvSpPr>
            <a:spLocks noChangeArrowheads="1"/>
          </p:cNvSpPr>
          <p:nvPr/>
        </p:nvSpPr>
        <p:spPr bwMode="auto">
          <a:xfrm>
            <a:off x="6123332" y="1491716"/>
            <a:ext cx="2863128" cy="621709"/>
          </a:xfrm>
          <a:prstGeom prst="wedgeRectCallout">
            <a:avLst>
              <a:gd name="adj1" fmla="val 31594"/>
              <a:gd name="adj2" fmla="val 31783"/>
            </a:avLst>
          </a:prstGeom>
          <a:solidFill>
            <a:srgbClr val="FFFF00"/>
          </a:solidFill>
          <a:ln w="9525">
            <a:solidFill>
              <a:schemeClr val="tx1"/>
            </a:solidFill>
            <a:miter lim="800000"/>
            <a:headEnd/>
            <a:tailEnd/>
          </a:ln>
        </p:spPr>
        <p:txBody>
          <a:bodyPr wrap="square" lIns="128016" tIns="64008" rIns="128016" bIns="64008" anchor="ctr">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r>
              <a:rPr lang="en-US" altLang="ja-JP" sz="1600" dirty="0"/>
              <a:t>【</a:t>
            </a:r>
            <a:r>
              <a:rPr lang="ja-JP" altLang="en-US" sz="1600" dirty="0"/>
              <a:t>十分対応出来る：○</a:t>
            </a:r>
            <a:r>
              <a:rPr lang="en-US" altLang="ja-JP" sz="1600" dirty="0"/>
              <a:t>】</a:t>
            </a:r>
          </a:p>
          <a:p>
            <a:r>
              <a:rPr lang="en-US" altLang="ja-JP" sz="1600" dirty="0"/>
              <a:t>【</a:t>
            </a:r>
            <a:r>
              <a:rPr lang="ja-JP" altLang="en-US" sz="1600" dirty="0"/>
              <a:t>課題があるかもしれない：△</a:t>
            </a:r>
            <a:r>
              <a:rPr lang="en-US" altLang="ja-JP" sz="1600" dirty="0"/>
              <a:t>】</a:t>
            </a:r>
          </a:p>
        </p:txBody>
      </p:sp>
      <p:sp>
        <p:nvSpPr>
          <p:cNvPr id="5" name="テキスト ボックス 4"/>
          <p:cNvSpPr txBox="1"/>
          <p:nvPr/>
        </p:nvSpPr>
        <p:spPr>
          <a:xfrm>
            <a:off x="365031" y="600075"/>
            <a:ext cx="8631052" cy="1169551"/>
          </a:xfrm>
          <a:prstGeom prst="rect">
            <a:avLst/>
          </a:prstGeom>
          <a:extLst/>
        </p:spPr>
        <p:txBody>
          <a:bodyPr wrap="square">
            <a:spAutoFit/>
          </a:bodyPr>
          <a:lstStyle/>
          <a:p>
            <a:pPr marL="361950" indent="-361950" defTabSz="1277938">
              <a:spcBef>
                <a:spcPts val="600"/>
              </a:spcBef>
              <a:spcAft>
                <a:spcPts val="600"/>
              </a:spcAft>
              <a:defRPr/>
            </a:pPr>
            <a:r>
              <a:rPr lang="ja-JP" altLang="en-US" sz="2000" kern="0" dirty="0" smtClean="0"/>
              <a:t>■以下</a:t>
            </a:r>
            <a:r>
              <a:rPr lang="ja-JP" altLang="en-US" sz="2000" kern="0" dirty="0"/>
              <a:t>の項目について、自分の施設は対応可能かをチェックしてみましょう</a:t>
            </a:r>
            <a:r>
              <a:rPr lang="ja-JP" altLang="en-US" sz="2000" kern="0" dirty="0" smtClean="0"/>
              <a:t>。</a:t>
            </a:r>
            <a:endParaRPr lang="en-US" altLang="ja-JP" sz="2000" kern="0" dirty="0" smtClean="0"/>
          </a:p>
          <a:p>
            <a:pPr marL="361950" indent="-361950" defTabSz="1277938">
              <a:spcBef>
                <a:spcPts val="600"/>
              </a:spcBef>
              <a:spcAft>
                <a:spcPts val="600"/>
              </a:spcAft>
              <a:defRPr/>
            </a:pPr>
            <a:r>
              <a:rPr lang="ja-JP" altLang="en-US" sz="2000" kern="0" dirty="0"/>
              <a:t>■</a:t>
            </a:r>
            <a:r>
              <a:rPr lang="ja-JP" altLang="en-US" sz="2000" kern="0" dirty="0" smtClean="0"/>
              <a:t>自施設</a:t>
            </a:r>
            <a:r>
              <a:rPr lang="ja-JP" altLang="en-US" sz="2000" kern="0" dirty="0"/>
              <a:t>の水害時における対応能力を分析し、どのような訓練が必要であるかを踏まえた訓練計画を作成することが重要です。</a:t>
            </a:r>
            <a:endParaRPr lang="en-US" altLang="ja-JP" sz="2000" kern="0" dirty="0"/>
          </a:p>
        </p:txBody>
      </p:sp>
      <p:sp>
        <p:nvSpPr>
          <p:cNvPr id="6" name="四角形吹き出し 5"/>
          <p:cNvSpPr>
            <a:spLocks noChangeArrowheads="1"/>
          </p:cNvSpPr>
          <p:nvPr/>
        </p:nvSpPr>
        <p:spPr bwMode="auto">
          <a:xfrm>
            <a:off x="2138189" y="6014336"/>
            <a:ext cx="6397982" cy="342900"/>
          </a:xfrm>
          <a:prstGeom prst="wedgeRectCallout">
            <a:avLst>
              <a:gd name="adj1" fmla="val 20477"/>
              <a:gd name="adj2" fmla="val -44152"/>
            </a:avLst>
          </a:prstGeom>
          <a:solidFill>
            <a:srgbClr val="FF0000"/>
          </a:solidFill>
          <a:ln w="9525">
            <a:solidFill>
              <a:schemeClr val="tx1"/>
            </a:solidFill>
            <a:miter lim="800000"/>
            <a:headEnd/>
            <a:tailEnd/>
          </a:ln>
        </p:spPr>
        <p:txBody>
          <a:bodyPr wrap="square" lIns="128016" tIns="64008" rIns="128016" bIns="64008" anchor="ctr">
            <a:noAutofit/>
          </a:bodyPr>
          <a:lstStyle/>
          <a:p>
            <a:pPr eaLnBrk="0" fontAlgn="base" hangingPunct="0">
              <a:spcAft>
                <a:spcPts val="0"/>
              </a:spcAft>
            </a:pPr>
            <a:r>
              <a:rPr lang="ja-JP" sz="2000" kern="1200" dirty="0">
                <a:solidFill>
                  <a:schemeClr val="bg1"/>
                </a:solidFill>
                <a:effectLst/>
                <a:latin typeface="ＭＳ Ｐゴシック" panose="020B0600070205080204" pitchFamily="50" charset="-128"/>
                <a:ea typeface="HGSｺﾞｼｯｸM" panose="020B0600000000000000" pitchFamily="50" charset="-128"/>
                <a:cs typeface="Times New Roman" panose="02020603050405020304" pitchFamily="18" charset="0"/>
              </a:rPr>
              <a:t>△の項目は、改善の余地が大きい部分と考えられます</a:t>
            </a:r>
            <a:endParaRPr lang="ja-JP" sz="2000" dirty="0">
              <a:solidFill>
                <a:schemeClr val="bg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7" name="下矢印 6"/>
          <p:cNvSpPr/>
          <p:nvPr/>
        </p:nvSpPr>
        <p:spPr bwMode="auto">
          <a:xfrm rot="10800000">
            <a:off x="7541089" y="5718501"/>
            <a:ext cx="376518" cy="295835"/>
          </a:xfrm>
          <a:prstGeom prst="downArrow">
            <a:avLst/>
          </a:prstGeom>
          <a:solidFill>
            <a:srgbClr val="FF0000"/>
          </a:solidFill>
          <a:ln>
            <a:solidFill>
              <a:schemeClr val="tx1"/>
            </a:solidFill>
          </a:ln>
          <a:effectLst/>
          <a:extLst/>
        </p:spPr>
        <p:txBody>
          <a:bodyPr lIns="128016" tIns="64008" rIns="128016" bIns="64008" rtlCol="0" anchor="ctr">
            <a:spAutoFit/>
          </a:bodyPr>
          <a:lstStyle/>
          <a:p>
            <a:pPr algn="ctr"/>
            <a:endParaRPr kumimoji="1" lang="ja-JP" altLang="en-US" sz="1600" dirty="0"/>
          </a:p>
        </p:txBody>
      </p:sp>
      <p:sp>
        <p:nvSpPr>
          <p:cNvPr id="8" name="テキスト ボックス 7"/>
          <p:cNvSpPr txBox="1"/>
          <p:nvPr/>
        </p:nvSpPr>
        <p:spPr>
          <a:xfrm>
            <a:off x="4775699" y="6423125"/>
            <a:ext cx="3841116" cy="369332"/>
          </a:xfrm>
          <a:prstGeom prst="rect">
            <a:avLst/>
          </a:prstGeom>
          <a:noFill/>
        </p:spPr>
        <p:txBody>
          <a:bodyPr wrap="none" rtlCol="0">
            <a:spAutoFit/>
          </a:bodyPr>
          <a:lstStyle/>
          <a:p>
            <a:r>
              <a:rPr kumimoji="1" lang="ja-JP" altLang="en-US" dirty="0" smtClean="0">
                <a:solidFill>
                  <a:srgbClr val="FF0000"/>
                </a:solidFill>
              </a:rPr>
              <a:t>⇒できる訓練から実施してみましょう。</a:t>
            </a:r>
            <a:endParaRPr kumimoji="1" lang="ja-JP" altLang="en-US" dirty="0">
              <a:solidFill>
                <a:srgbClr val="FF0000"/>
              </a:solidFill>
            </a:endParaRPr>
          </a:p>
        </p:txBody>
      </p:sp>
    </p:spTree>
    <p:extLst>
      <p:ext uri="{BB962C8B-B14F-4D97-AF65-F5344CB8AC3E}">
        <p14:creationId xmlns:p14="http://schemas.microsoft.com/office/powerpoint/2010/main" val="1723387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2"/>
          <p:cNvSpPr txBox="1">
            <a:spLocks noChangeArrowheads="1"/>
          </p:cNvSpPr>
          <p:nvPr/>
        </p:nvSpPr>
        <p:spPr bwMode="auto">
          <a:xfrm>
            <a:off x="8004" y="282177"/>
            <a:ext cx="9135996" cy="50645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8553" tIns="44276" rIns="88553" bIns="44276">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defTabSz="576255" eaLnBrk="0" fontAlgn="base" hangingPunct="0">
              <a:spcBef>
                <a:spcPct val="0"/>
              </a:spcBef>
              <a:spcAft>
                <a:spcPct val="0"/>
              </a:spcAft>
            </a:pPr>
            <a:r>
              <a:rPr lang="ja-JP" altLang="en-US" sz="2710" dirty="0" smtClean="0">
                <a:solidFill>
                  <a:srgbClr val="FFFFFF"/>
                </a:solidFill>
              </a:rPr>
              <a:t>チェックリスト①</a:t>
            </a:r>
            <a:r>
              <a:rPr lang="ja-JP" altLang="en-US" sz="2710" dirty="0">
                <a:solidFill>
                  <a:srgbClr val="FFFFFF"/>
                </a:solidFill>
              </a:rPr>
              <a:t>　初動</a:t>
            </a:r>
            <a:r>
              <a:rPr lang="en-US" altLang="ja-JP" sz="2710" dirty="0">
                <a:solidFill>
                  <a:srgbClr val="FFFFFF"/>
                </a:solidFill>
              </a:rPr>
              <a:t>【</a:t>
            </a:r>
            <a:r>
              <a:rPr lang="ja-JP" altLang="en-US" sz="2710" dirty="0">
                <a:solidFill>
                  <a:srgbClr val="FFFFFF"/>
                </a:solidFill>
              </a:rPr>
              <a:t>職員参集（平日、休日・夜間）</a:t>
            </a:r>
            <a:r>
              <a:rPr lang="en-US" altLang="ja-JP" sz="2710" dirty="0">
                <a:solidFill>
                  <a:srgbClr val="FFFFFF"/>
                </a:solidFill>
              </a:rPr>
              <a:t>】</a:t>
            </a:r>
            <a:endParaRPr lang="ja-JP" altLang="en-US" sz="2710" dirty="0">
              <a:solidFill>
                <a:srgbClr val="FFFFFF"/>
              </a:solidFill>
            </a:endParaRPr>
          </a:p>
        </p:txBody>
      </p:sp>
      <p:sp>
        <p:nvSpPr>
          <p:cNvPr id="3" name="角丸四角形 4"/>
          <p:cNvSpPr>
            <a:spLocks noChangeArrowheads="1"/>
          </p:cNvSpPr>
          <p:nvPr/>
        </p:nvSpPr>
        <p:spPr bwMode="auto">
          <a:xfrm>
            <a:off x="138060" y="5499730"/>
            <a:ext cx="8600763" cy="1074220"/>
          </a:xfrm>
          <a:prstGeom prst="roundRect">
            <a:avLst>
              <a:gd name="adj" fmla="val 16667"/>
            </a:avLst>
          </a:prstGeom>
          <a:solidFill>
            <a:schemeClr val="bg1"/>
          </a:solidFill>
          <a:ln w="9525">
            <a:solidFill>
              <a:schemeClr val="tx1"/>
            </a:solidFill>
            <a:round/>
            <a:headEnd/>
            <a:tailEnd/>
          </a:ln>
        </p:spPr>
        <p:txBody>
          <a:bodyPr lIns="78127" tIns="39064" rIns="78127" bIns="39064" anchor="ctr">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defTabSz="576255" eaLnBrk="0" fontAlgn="base" hangingPunct="0">
              <a:spcBef>
                <a:spcPct val="0"/>
              </a:spcBef>
              <a:spcAft>
                <a:spcPct val="0"/>
              </a:spcAft>
            </a:pPr>
            <a:r>
              <a:rPr lang="en-US" altLang="ja-JP" sz="1449">
                <a:solidFill>
                  <a:srgbClr val="000000"/>
                </a:solidFill>
              </a:rPr>
              <a:t>【</a:t>
            </a:r>
            <a:r>
              <a:rPr lang="ja-JP" altLang="en-US" sz="1449">
                <a:solidFill>
                  <a:srgbClr val="000000"/>
                </a:solidFill>
              </a:rPr>
              <a:t>訓練時における課題や気づき</a:t>
            </a:r>
            <a:r>
              <a:rPr lang="en-US" altLang="ja-JP" sz="1449">
                <a:solidFill>
                  <a:srgbClr val="000000"/>
                </a:solidFill>
              </a:rPr>
              <a:t>】</a:t>
            </a:r>
          </a:p>
          <a:p>
            <a:pPr defTabSz="576255" eaLnBrk="0" fontAlgn="base" hangingPunct="0">
              <a:spcBef>
                <a:spcPct val="0"/>
              </a:spcBef>
              <a:spcAft>
                <a:spcPct val="0"/>
              </a:spcAft>
            </a:pPr>
            <a:endParaRPr lang="en-US" altLang="ja-JP" sz="1449">
              <a:solidFill>
                <a:srgbClr val="000000"/>
              </a:solidFill>
            </a:endParaRPr>
          </a:p>
          <a:p>
            <a:pPr defTabSz="576255" eaLnBrk="0" fontAlgn="base" hangingPunct="0">
              <a:spcBef>
                <a:spcPct val="0"/>
              </a:spcBef>
              <a:spcAft>
                <a:spcPct val="0"/>
              </a:spcAft>
            </a:pPr>
            <a:endParaRPr lang="en-US" altLang="ja-JP" sz="1449">
              <a:solidFill>
                <a:srgbClr val="000000"/>
              </a:solidFill>
            </a:endParaRPr>
          </a:p>
          <a:p>
            <a:pPr defTabSz="576255" eaLnBrk="0" fontAlgn="base" hangingPunct="0">
              <a:spcBef>
                <a:spcPct val="0"/>
              </a:spcBef>
              <a:spcAft>
                <a:spcPct val="0"/>
              </a:spcAft>
            </a:pPr>
            <a:endParaRPr lang="ja-JP" altLang="en-US" sz="1449">
              <a:solidFill>
                <a:srgbClr val="000000"/>
              </a:solidFill>
            </a:endParaRPr>
          </a:p>
        </p:txBody>
      </p:sp>
      <p:graphicFrame>
        <p:nvGraphicFramePr>
          <p:cNvPr id="4" name="表 3"/>
          <p:cNvGraphicFramePr>
            <a:graphicFrameLocks noGrp="1"/>
          </p:cNvGraphicFramePr>
          <p:nvPr>
            <p:extLst>
              <p:ext uri="{D42A27DB-BD31-4B8C-83A1-F6EECF244321}">
                <p14:modId xmlns:p14="http://schemas.microsoft.com/office/powerpoint/2010/main" val="3459029122"/>
              </p:ext>
            </p:extLst>
          </p:nvPr>
        </p:nvGraphicFramePr>
        <p:xfrm>
          <a:off x="104046" y="2229173"/>
          <a:ext cx="8978928" cy="3064725"/>
        </p:xfrm>
        <a:graphic>
          <a:graphicData uri="http://schemas.openxmlformats.org/drawingml/2006/table">
            <a:tbl>
              <a:tblPr firstRow="1" bandRow="1">
                <a:tableStyleId>{21E4AEA4-8DFA-4A89-87EB-49C32662AFE0}</a:tableStyleId>
              </a:tblPr>
              <a:tblGrid>
                <a:gridCol w="776572">
                  <a:extLst>
                    <a:ext uri="{9D8B030D-6E8A-4147-A177-3AD203B41FA5}">
                      <a16:colId xmlns:a16="http://schemas.microsoft.com/office/drawing/2014/main" val="20000"/>
                    </a:ext>
                  </a:extLst>
                </a:gridCol>
                <a:gridCol w="4447382">
                  <a:extLst>
                    <a:ext uri="{9D8B030D-6E8A-4147-A177-3AD203B41FA5}">
                      <a16:colId xmlns:a16="http://schemas.microsoft.com/office/drawing/2014/main" val="20001"/>
                    </a:ext>
                  </a:extLst>
                </a:gridCol>
                <a:gridCol w="2503316">
                  <a:extLst>
                    <a:ext uri="{9D8B030D-6E8A-4147-A177-3AD203B41FA5}">
                      <a16:colId xmlns:a16="http://schemas.microsoft.com/office/drawing/2014/main" val="20002"/>
                    </a:ext>
                  </a:extLst>
                </a:gridCol>
                <a:gridCol w="807935">
                  <a:extLst>
                    <a:ext uri="{9D8B030D-6E8A-4147-A177-3AD203B41FA5}">
                      <a16:colId xmlns:a16="http://schemas.microsoft.com/office/drawing/2014/main" val="20003"/>
                    </a:ext>
                  </a:extLst>
                </a:gridCol>
                <a:gridCol w="443723">
                  <a:extLst>
                    <a:ext uri="{9D8B030D-6E8A-4147-A177-3AD203B41FA5}">
                      <a16:colId xmlns:a16="http://schemas.microsoft.com/office/drawing/2014/main" val="20004"/>
                    </a:ext>
                  </a:extLst>
                </a:gridCol>
              </a:tblGrid>
              <a:tr h="514391">
                <a:tc>
                  <a:txBody>
                    <a:bodyPr/>
                    <a:lstStyle/>
                    <a:p>
                      <a:pPr algn="ctr"/>
                      <a:r>
                        <a:rPr kumimoji="1" lang="ja-JP" altLang="en-US" sz="1500" dirty="0" smtClean="0"/>
                        <a:t>実施の有無</a:t>
                      </a:r>
                      <a:endParaRPr kumimoji="1" lang="ja-JP" altLang="en-US" sz="1500" dirty="0"/>
                    </a:p>
                  </a:txBody>
                  <a:tcPr marL="57620" marR="57620" marT="26691" marB="26691" anchor="ctr"/>
                </a:tc>
                <a:tc>
                  <a:txBody>
                    <a:bodyPr/>
                    <a:lstStyle/>
                    <a:p>
                      <a:pPr algn="ctr"/>
                      <a:r>
                        <a:rPr kumimoji="1" lang="ja-JP" altLang="en-US" sz="1500" dirty="0" smtClean="0"/>
                        <a:t>訓練項目</a:t>
                      </a:r>
                      <a:endParaRPr kumimoji="1" lang="ja-JP" altLang="en-US" sz="1500" dirty="0"/>
                    </a:p>
                  </a:txBody>
                  <a:tcPr marL="57620" marR="57620" marT="26691" marB="26691" anchor="ctr"/>
                </a:tc>
                <a:tc>
                  <a:txBody>
                    <a:bodyPr/>
                    <a:lstStyle/>
                    <a:p>
                      <a:pPr algn="ctr"/>
                      <a:r>
                        <a:rPr kumimoji="1" lang="ja-JP" altLang="en-US" sz="1500" dirty="0" smtClean="0"/>
                        <a:t>訓練目標</a:t>
                      </a:r>
                      <a:endParaRPr kumimoji="1" lang="en-US" altLang="ja-JP" sz="1500" dirty="0" smtClean="0"/>
                    </a:p>
                    <a:p>
                      <a:pPr algn="ctr"/>
                      <a:r>
                        <a:rPr kumimoji="1" lang="ja-JP" altLang="en-US" sz="900" dirty="0" smtClean="0"/>
                        <a:t>記載例を参考に、各施設で設定して下さい</a:t>
                      </a:r>
                      <a:endParaRPr kumimoji="1" lang="ja-JP" altLang="en-US" sz="900" dirty="0"/>
                    </a:p>
                  </a:txBody>
                  <a:tcPr marL="57620" marR="57620" marT="26691" marB="26691" anchor="ctr"/>
                </a:tc>
                <a:tc>
                  <a:txBody>
                    <a:bodyPr/>
                    <a:lstStyle/>
                    <a:p>
                      <a:pPr algn="ctr"/>
                      <a:r>
                        <a:rPr kumimoji="1" lang="ja-JP" altLang="en-US" sz="1500" dirty="0" smtClean="0"/>
                        <a:t>担当者</a:t>
                      </a:r>
                      <a:endParaRPr kumimoji="1" lang="ja-JP" altLang="en-US" sz="1500" dirty="0"/>
                    </a:p>
                  </a:txBody>
                  <a:tcPr marL="57620" marR="57620" marT="26691" marB="26691" anchor="ctr"/>
                </a:tc>
                <a:tc>
                  <a:txBody>
                    <a:bodyPr/>
                    <a:lstStyle/>
                    <a:p>
                      <a:pPr algn="ctr"/>
                      <a:r>
                        <a:rPr kumimoji="1" lang="ja-JP" altLang="en-US" sz="1500" dirty="0" smtClean="0"/>
                        <a:t>結果</a:t>
                      </a:r>
                      <a:endParaRPr kumimoji="1" lang="ja-JP" altLang="en-US" sz="1500" dirty="0"/>
                    </a:p>
                  </a:txBody>
                  <a:tcPr marL="57620" marR="57620" marT="26691" marB="26691" anchor="ctr"/>
                </a:tc>
                <a:extLst>
                  <a:ext uri="{0D108BD9-81ED-4DB2-BD59-A6C34878D82A}">
                    <a16:rowId xmlns:a16="http://schemas.microsoft.com/office/drawing/2014/main" val="10000"/>
                  </a:ext>
                </a:extLst>
              </a:tr>
              <a:tr h="821747">
                <a:tc>
                  <a:txBody>
                    <a:bodyPr/>
                    <a:lstStyle/>
                    <a:p>
                      <a:pPr algn="ctr"/>
                      <a:r>
                        <a:rPr kumimoji="1" lang="ja-JP" altLang="en-US" sz="1600" dirty="0" smtClean="0"/>
                        <a:t>□</a:t>
                      </a:r>
                      <a:endParaRPr kumimoji="1" lang="ja-JP" altLang="en-US" sz="1600" dirty="0"/>
                    </a:p>
                  </a:txBody>
                  <a:tcPr marL="57620" marR="57620" marT="26700" marB="26700" anchor="ctr"/>
                </a:tc>
                <a:tc>
                  <a:txBody>
                    <a:bodyPr/>
                    <a:lstStyle/>
                    <a:p>
                      <a:pPr marL="0" indent="0"/>
                      <a:r>
                        <a:rPr kumimoji="1" lang="ja-JP" altLang="en-US" sz="1400" dirty="0" smtClean="0"/>
                        <a:t>不在（休暇中等）職員に連絡し、応援を要請する</a:t>
                      </a:r>
                      <a:endParaRPr kumimoji="1" lang="en-US" altLang="ja-JP" sz="1400" dirty="0" smtClean="0"/>
                    </a:p>
                    <a:p>
                      <a:pPr marL="0" indent="0"/>
                      <a:r>
                        <a:rPr kumimoji="1" lang="ja-JP" altLang="en-US" sz="1100" dirty="0" smtClean="0"/>
                        <a:t>　・日中に、夜間・休日を想定した訓練を行う</a:t>
                      </a:r>
                      <a:endParaRPr kumimoji="1" lang="en-US" altLang="ja-JP" sz="1100" dirty="0" smtClean="0"/>
                    </a:p>
                    <a:p>
                      <a:pPr marL="0" indent="0"/>
                      <a:r>
                        <a:rPr kumimoji="1" lang="ja-JP" altLang="en-US" sz="1100" dirty="0" smtClean="0"/>
                        <a:t>　・緊急連絡網を複数パターン用意する</a:t>
                      </a:r>
                      <a:endParaRPr kumimoji="1" lang="en-US" altLang="ja-JP" sz="1100" dirty="0" smtClean="0"/>
                    </a:p>
                    <a:p>
                      <a:pPr marL="0" indent="0"/>
                      <a:endParaRPr kumimoji="1" lang="en-US" altLang="ja-JP" sz="1100" dirty="0" smtClean="0"/>
                    </a:p>
                  </a:txBody>
                  <a:tcPr marL="57621" marR="57621" marT="26698" marB="26698" anchor="ctr"/>
                </a:tc>
                <a:tc>
                  <a:txBody>
                    <a:bodyPr/>
                    <a:lstStyle/>
                    <a:p>
                      <a:pPr marL="185738" marR="0" indent="-185738" algn="l" defTabSz="1405104" rtl="0" eaLnBrk="1" fontAlgn="auto" latinLnBrk="0" hangingPunct="1">
                        <a:lnSpc>
                          <a:spcPct val="100000"/>
                        </a:lnSpc>
                        <a:spcBef>
                          <a:spcPts val="0"/>
                        </a:spcBef>
                        <a:spcAft>
                          <a:spcPts val="0"/>
                        </a:spcAft>
                        <a:buClrTx/>
                        <a:buSzTx/>
                        <a:buFontTx/>
                        <a:buNone/>
                        <a:tabLst/>
                        <a:defRPr/>
                      </a:pPr>
                      <a:r>
                        <a:rPr kumimoji="1" lang="ja-JP" altLang="en-US" sz="900" dirty="0" smtClean="0"/>
                        <a:t>（例）休暇中等の職員に○分以内に連絡が取れる（緊急連絡網の確認）</a:t>
                      </a:r>
                      <a:endParaRPr kumimoji="1" lang="ja-JP" altLang="en-US" sz="900" dirty="0"/>
                    </a:p>
                  </a:txBody>
                  <a:tcPr marL="57621" marR="57621" marT="26689" marB="26689"/>
                </a:tc>
                <a:tc>
                  <a:txBody>
                    <a:bodyPr/>
                    <a:lstStyle/>
                    <a:p>
                      <a:pPr marL="185738" marR="0" indent="-185738" algn="l" defTabSz="1405104" rtl="0" eaLnBrk="1" fontAlgn="auto" latinLnBrk="0" hangingPunct="1">
                        <a:lnSpc>
                          <a:spcPct val="100000"/>
                        </a:lnSpc>
                        <a:spcBef>
                          <a:spcPts val="0"/>
                        </a:spcBef>
                        <a:spcAft>
                          <a:spcPts val="0"/>
                        </a:spcAft>
                        <a:buClrTx/>
                        <a:buSzTx/>
                        <a:buFontTx/>
                        <a:buNone/>
                        <a:tabLst/>
                        <a:defRPr/>
                      </a:pPr>
                      <a:endParaRPr kumimoji="1" lang="ja-JP" altLang="en-US" sz="900" dirty="0"/>
                    </a:p>
                  </a:txBody>
                  <a:tcPr marL="57626" marR="57626" marT="26686" marB="26686"/>
                </a:tc>
                <a:tc>
                  <a:txBody>
                    <a:bodyPr/>
                    <a:lstStyle/>
                    <a:p>
                      <a:endParaRPr kumimoji="1" lang="ja-JP" altLang="en-US" sz="1400" dirty="0"/>
                    </a:p>
                  </a:txBody>
                  <a:tcPr marL="57620" marR="57620" marT="26691" marB="26691"/>
                </a:tc>
                <a:extLst>
                  <a:ext uri="{0D108BD9-81ED-4DB2-BD59-A6C34878D82A}">
                    <a16:rowId xmlns:a16="http://schemas.microsoft.com/office/drawing/2014/main" val="10001"/>
                  </a:ext>
                </a:extLst>
              </a:tr>
              <a:tr h="821747">
                <a:tc>
                  <a:txBody>
                    <a:bodyPr/>
                    <a:lstStyle/>
                    <a:p>
                      <a:pPr algn="ctr"/>
                      <a:r>
                        <a:rPr kumimoji="1" lang="ja-JP" altLang="en-US" sz="1600" dirty="0" smtClean="0"/>
                        <a:t>□</a:t>
                      </a:r>
                      <a:endParaRPr kumimoji="1" lang="ja-JP" altLang="en-US" sz="1600" dirty="0"/>
                    </a:p>
                  </a:txBody>
                  <a:tcPr marL="57620" marR="57620" marT="26700" marB="26700" anchor="ctr"/>
                </a:tc>
                <a:tc>
                  <a:txBody>
                    <a:bodyPr/>
                    <a:lstStyle/>
                    <a:p>
                      <a:pPr marL="0" indent="0"/>
                      <a:r>
                        <a:rPr kumimoji="1" lang="ja-JP" altLang="en-US" sz="1400" dirty="0" smtClean="0"/>
                        <a:t>全職員に連絡をまわす</a:t>
                      </a:r>
                      <a:endParaRPr kumimoji="1" lang="en-US" altLang="ja-JP" sz="1400" dirty="0" smtClean="0"/>
                    </a:p>
                    <a:p>
                      <a:pPr marL="0" indent="0"/>
                      <a:r>
                        <a:rPr kumimoji="1" lang="ja-JP" altLang="en-US" sz="1100" dirty="0" smtClean="0">
                          <a:latin typeface="+mn-ea"/>
                          <a:ea typeface="+mn-ea"/>
                        </a:rPr>
                        <a:t>　・</a:t>
                      </a:r>
                      <a:r>
                        <a:rPr kumimoji="1" lang="en-US" altLang="ja-JP" sz="1100" dirty="0" smtClean="0">
                          <a:latin typeface="+mn-ea"/>
                          <a:ea typeface="+mn-ea"/>
                        </a:rPr>
                        <a:t>SNS</a:t>
                      </a:r>
                      <a:r>
                        <a:rPr kumimoji="1" lang="ja-JP" altLang="en-US" sz="1100" dirty="0" smtClean="0">
                          <a:latin typeface="+mn-ea"/>
                          <a:ea typeface="+mn-ea"/>
                        </a:rPr>
                        <a:t>グループを活用する</a:t>
                      </a:r>
                      <a:endParaRPr kumimoji="1" lang="en-US" altLang="ja-JP" sz="1100" dirty="0" smtClean="0">
                        <a:latin typeface="+mn-ea"/>
                        <a:ea typeface="+mn-ea"/>
                      </a:endParaRPr>
                    </a:p>
                    <a:p>
                      <a:pPr marL="0" indent="0"/>
                      <a:r>
                        <a:rPr kumimoji="1" lang="ja-JP" altLang="en-US" sz="1100" dirty="0" smtClean="0">
                          <a:latin typeface="+mn-ea"/>
                          <a:ea typeface="+mn-ea"/>
                        </a:rPr>
                        <a:t>　・緊急連絡網を複数パターン用意する</a:t>
                      </a:r>
                      <a:endParaRPr kumimoji="1" lang="en-US" altLang="ja-JP" sz="1100" dirty="0" smtClean="0">
                        <a:latin typeface="+mn-ea"/>
                        <a:ea typeface="+mn-ea"/>
                      </a:endParaRPr>
                    </a:p>
                    <a:p>
                      <a:pPr marL="0" indent="0"/>
                      <a:endParaRPr kumimoji="1" lang="ja-JP" altLang="en-US" sz="1400" dirty="0"/>
                    </a:p>
                  </a:txBody>
                  <a:tcPr marL="57621" marR="57621" marT="26698" marB="26698" anchor="ctr"/>
                </a:tc>
                <a:tc>
                  <a:txBody>
                    <a:bodyPr/>
                    <a:lstStyle/>
                    <a:p>
                      <a:pPr marL="185738" marR="0" indent="-185738" algn="l" defTabSz="1405104" rtl="0" eaLnBrk="1" fontAlgn="auto" latinLnBrk="0" hangingPunct="1">
                        <a:lnSpc>
                          <a:spcPct val="100000"/>
                        </a:lnSpc>
                        <a:spcBef>
                          <a:spcPts val="0"/>
                        </a:spcBef>
                        <a:spcAft>
                          <a:spcPts val="0"/>
                        </a:spcAft>
                        <a:buClrTx/>
                        <a:buSzTx/>
                        <a:buFontTx/>
                        <a:buNone/>
                        <a:tabLst/>
                        <a:defRPr/>
                      </a:pPr>
                      <a:r>
                        <a:rPr kumimoji="1" lang="ja-JP" altLang="en-US" sz="900" kern="1200" dirty="0" smtClean="0"/>
                        <a:t>（例）休日に、連絡が職員全員に途切れなくまわる（緊急連絡網の確認）</a:t>
                      </a:r>
                      <a:endParaRPr kumimoji="1" lang="ja-JP" altLang="en-US" sz="900" kern="1200" dirty="0">
                        <a:solidFill>
                          <a:schemeClr val="dk1"/>
                        </a:solidFill>
                        <a:latin typeface="+mn-lt"/>
                        <a:ea typeface="+mn-ea"/>
                        <a:cs typeface="+mn-cs"/>
                      </a:endParaRPr>
                    </a:p>
                  </a:txBody>
                  <a:tcPr marL="57621" marR="57621" marT="26689" marB="26689"/>
                </a:tc>
                <a:tc>
                  <a:txBody>
                    <a:bodyPr/>
                    <a:lstStyle/>
                    <a:p>
                      <a:pPr marL="185738" marR="0" indent="-185738" algn="l" defTabSz="1405104" rtl="0" eaLnBrk="1" fontAlgn="auto" latinLnBrk="0" hangingPunct="1">
                        <a:lnSpc>
                          <a:spcPct val="100000"/>
                        </a:lnSpc>
                        <a:spcBef>
                          <a:spcPts val="0"/>
                        </a:spcBef>
                        <a:spcAft>
                          <a:spcPts val="0"/>
                        </a:spcAft>
                        <a:buClrTx/>
                        <a:buSzTx/>
                        <a:buFontTx/>
                        <a:buNone/>
                        <a:tabLst/>
                        <a:defRPr/>
                      </a:pPr>
                      <a:endParaRPr kumimoji="1" lang="ja-JP" altLang="en-US" sz="900" kern="1200" dirty="0">
                        <a:solidFill>
                          <a:schemeClr val="dk1"/>
                        </a:solidFill>
                        <a:latin typeface="+mn-ea"/>
                        <a:ea typeface="+mn-ea"/>
                        <a:cs typeface="+mn-cs"/>
                      </a:endParaRPr>
                    </a:p>
                  </a:txBody>
                  <a:tcPr marL="57620" marR="57620" marT="26691" marB="26691"/>
                </a:tc>
                <a:tc>
                  <a:txBody>
                    <a:bodyPr/>
                    <a:lstStyle/>
                    <a:p>
                      <a:endParaRPr kumimoji="1" lang="ja-JP" altLang="en-US" sz="1400" dirty="0"/>
                    </a:p>
                  </a:txBody>
                  <a:tcPr marL="57620" marR="57620" marT="26691" marB="26691"/>
                </a:tc>
                <a:extLst>
                  <a:ext uri="{0D108BD9-81ED-4DB2-BD59-A6C34878D82A}">
                    <a16:rowId xmlns:a16="http://schemas.microsoft.com/office/drawing/2014/main" val="10002"/>
                  </a:ext>
                </a:extLst>
              </a:tr>
              <a:tr h="900453">
                <a:tc>
                  <a:txBody>
                    <a:bodyPr/>
                    <a:lstStyle/>
                    <a:p>
                      <a:pPr algn="ctr"/>
                      <a:r>
                        <a:rPr kumimoji="1" lang="ja-JP" altLang="en-US" sz="1600" dirty="0" smtClean="0"/>
                        <a:t>□</a:t>
                      </a:r>
                      <a:endParaRPr kumimoji="1" lang="ja-JP" altLang="en-US" sz="1600" dirty="0"/>
                    </a:p>
                  </a:txBody>
                  <a:tcPr marL="57620" marR="57620" marT="26700" marB="26700" anchor="ctr"/>
                </a:tc>
                <a:tc>
                  <a:txBody>
                    <a:bodyPr/>
                    <a:lstStyle/>
                    <a:p>
                      <a:endParaRPr kumimoji="1" lang="en-US" altLang="ja-JP" sz="1400" dirty="0" smtClean="0"/>
                    </a:p>
                    <a:p>
                      <a:endParaRPr kumimoji="1" lang="en-US" altLang="ja-JP" sz="1400" dirty="0" smtClean="0"/>
                    </a:p>
                    <a:p>
                      <a:endParaRPr kumimoji="1" lang="en-US" altLang="ja-JP" sz="1400" dirty="0" smtClean="0"/>
                    </a:p>
                    <a:p>
                      <a:endParaRPr kumimoji="1" lang="ja-JP" altLang="en-US" sz="1400" dirty="0"/>
                    </a:p>
                  </a:txBody>
                  <a:tcPr marL="57620" marR="57620" marT="26700" marB="26700"/>
                </a:tc>
                <a:tc>
                  <a:txBody>
                    <a:bodyPr/>
                    <a:lstStyle/>
                    <a:p>
                      <a:pPr marL="266700" marR="0" indent="-266700" algn="l" defTabSz="1405104" rtl="0" eaLnBrk="1" fontAlgn="auto" latinLnBrk="0" hangingPunct="1">
                        <a:lnSpc>
                          <a:spcPct val="100000"/>
                        </a:lnSpc>
                        <a:spcBef>
                          <a:spcPts val="0"/>
                        </a:spcBef>
                        <a:spcAft>
                          <a:spcPts val="0"/>
                        </a:spcAft>
                        <a:buClrTx/>
                        <a:buSzTx/>
                        <a:buFontTx/>
                        <a:buNone/>
                        <a:tabLst/>
                        <a:defRPr/>
                      </a:pPr>
                      <a:endParaRPr kumimoji="1" lang="ja-JP" altLang="en-US" sz="900" kern="1200" dirty="0">
                        <a:solidFill>
                          <a:schemeClr val="dk1"/>
                        </a:solidFill>
                        <a:latin typeface="+mn-ea"/>
                        <a:ea typeface="+mn-ea"/>
                        <a:cs typeface="+mn-cs"/>
                      </a:endParaRPr>
                    </a:p>
                  </a:txBody>
                  <a:tcPr marL="57620" marR="57620" marT="26691" marB="26691"/>
                </a:tc>
                <a:tc>
                  <a:txBody>
                    <a:bodyPr/>
                    <a:lstStyle/>
                    <a:p>
                      <a:pPr marL="185738" marR="0" indent="-185738" algn="l" defTabSz="1405104" rtl="0" eaLnBrk="1" fontAlgn="auto" latinLnBrk="0" hangingPunct="1">
                        <a:lnSpc>
                          <a:spcPct val="100000"/>
                        </a:lnSpc>
                        <a:spcBef>
                          <a:spcPts val="0"/>
                        </a:spcBef>
                        <a:spcAft>
                          <a:spcPts val="0"/>
                        </a:spcAft>
                        <a:buClrTx/>
                        <a:buSzTx/>
                        <a:buFontTx/>
                        <a:buNone/>
                        <a:tabLst/>
                        <a:defRPr/>
                      </a:pPr>
                      <a:endParaRPr kumimoji="1" lang="ja-JP" altLang="en-US" sz="1400" kern="1200" dirty="0">
                        <a:solidFill>
                          <a:schemeClr val="dk1"/>
                        </a:solidFill>
                        <a:latin typeface="+mn-lt"/>
                        <a:ea typeface="+mn-ea"/>
                        <a:cs typeface="+mn-cs"/>
                      </a:endParaRPr>
                    </a:p>
                  </a:txBody>
                  <a:tcPr marL="57620" marR="57620" marT="26691" marB="26691"/>
                </a:tc>
                <a:tc>
                  <a:txBody>
                    <a:bodyPr/>
                    <a:lstStyle/>
                    <a:p>
                      <a:endParaRPr kumimoji="1" lang="ja-JP" altLang="en-US" sz="1400" dirty="0"/>
                    </a:p>
                  </a:txBody>
                  <a:tcPr marL="57620" marR="57620" marT="26691" marB="26691"/>
                </a:tc>
                <a:extLst>
                  <a:ext uri="{0D108BD9-81ED-4DB2-BD59-A6C34878D82A}">
                    <a16:rowId xmlns:a16="http://schemas.microsoft.com/office/drawing/2014/main" val="10003"/>
                  </a:ext>
                </a:extLst>
              </a:tr>
            </a:tbl>
          </a:graphicData>
        </a:graphic>
      </p:graphicFrame>
      <p:sp>
        <p:nvSpPr>
          <p:cNvPr id="5" name="テキスト ボックス 10"/>
          <p:cNvSpPr txBox="1">
            <a:spLocks noChangeArrowheads="1"/>
          </p:cNvSpPr>
          <p:nvPr/>
        </p:nvSpPr>
        <p:spPr bwMode="auto">
          <a:xfrm>
            <a:off x="138061" y="916738"/>
            <a:ext cx="8927905" cy="574421"/>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lIns="23717" tIns="44276" rIns="23717" bIns="44276">
            <a:spAutoFit/>
          </a:bodyPr>
          <a:lstStyle>
            <a:lvl1pPr marL="269875" indent="-269875">
              <a:spcBef>
                <a:spcPct val="20000"/>
              </a:spcBef>
              <a:buChar char="•"/>
              <a:defRPr kumimoji="1" sz="4900">
                <a:solidFill>
                  <a:schemeClr val="tx1"/>
                </a:solidFill>
                <a:latin typeface="Arial" charset="0"/>
                <a:ea typeface="ＭＳ Ｐゴシック" pitchFamily="50" charset="-128"/>
              </a:defRPr>
            </a:lvl1pPr>
            <a:lvl2pPr marL="742950" indent="-285750">
              <a:spcBef>
                <a:spcPct val="20000"/>
              </a:spcBef>
              <a:buChar char="–"/>
              <a:defRPr kumimoji="1" sz="4300">
                <a:solidFill>
                  <a:schemeClr val="tx1"/>
                </a:solidFill>
                <a:latin typeface="Arial" charset="0"/>
                <a:ea typeface="ＭＳ Ｐゴシック" pitchFamily="50" charset="-128"/>
              </a:defRPr>
            </a:lvl2pPr>
            <a:lvl3pPr marL="1143000" indent="-228600">
              <a:spcBef>
                <a:spcPct val="20000"/>
              </a:spcBef>
              <a:buChar char="•"/>
              <a:defRPr kumimoji="1" sz="3700">
                <a:solidFill>
                  <a:schemeClr val="tx1"/>
                </a:solidFill>
                <a:latin typeface="Arial" charset="0"/>
                <a:ea typeface="ＭＳ Ｐゴシック" pitchFamily="50" charset="-128"/>
              </a:defRPr>
            </a:lvl3pPr>
            <a:lvl4pPr marL="1600200" indent="-228600">
              <a:spcBef>
                <a:spcPct val="20000"/>
              </a:spcBef>
              <a:buChar char="–"/>
              <a:defRPr kumimoji="1" sz="3100">
                <a:solidFill>
                  <a:schemeClr val="tx1"/>
                </a:solidFill>
                <a:latin typeface="Arial" charset="0"/>
                <a:ea typeface="ＭＳ Ｐゴシック" pitchFamily="50" charset="-128"/>
              </a:defRPr>
            </a:lvl4pPr>
            <a:lvl5pPr marL="2057400" indent="-228600">
              <a:spcBef>
                <a:spcPct val="20000"/>
              </a:spcBef>
              <a:buChar char="»"/>
              <a:defRPr kumimoji="1" sz="31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31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31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31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3100">
                <a:solidFill>
                  <a:schemeClr val="tx1"/>
                </a:solidFill>
                <a:latin typeface="Arial" charset="0"/>
                <a:ea typeface="ＭＳ Ｐゴシック" pitchFamily="50" charset="-128"/>
              </a:defRPr>
            </a:lvl9pPr>
          </a:lstStyle>
          <a:p>
            <a:pPr marL="1123274" indent="-1123274" defTabSz="576255" eaLnBrk="0" fontAlgn="base" hangingPunct="0">
              <a:spcAft>
                <a:spcPct val="0"/>
              </a:spcAft>
              <a:buNone/>
              <a:defRPr/>
            </a:pPr>
            <a:r>
              <a:rPr lang="en-US" altLang="ja-JP" sz="1576" dirty="0">
                <a:solidFill>
                  <a:srgbClr val="000000"/>
                </a:solidFill>
                <a:latin typeface="ＭＳ Ｐゴシック"/>
                <a:ea typeface="ＭＳ Ｐゴシック"/>
              </a:rPr>
              <a:t>【</a:t>
            </a:r>
            <a:r>
              <a:rPr lang="ja-JP" altLang="en-US" sz="1576" dirty="0">
                <a:solidFill>
                  <a:srgbClr val="000000"/>
                </a:solidFill>
                <a:latin typeface="ＭＳ Ｐゴシック"/>
                <a:ea typeface="ＭＳ Ｐゴシック"/>
              </a:rPr>
              <a:t>訓練内容</a:t>
            </a:r>
            <a:r>
              <a:rPr lang="en-US" altLang="ja-JP" sz="1576" dirty="0">
                <a:solidFill>
                  <a:srgbClr val="000000"/>
                </a:solidFill>
                <a:latin typeface="ＭＳ Ｐゴシック"/>
                <a:ea typeface="ＭＳ Ｐゴシック"/>
              </a:rPr>
              <a:t>】</a:t>
            </a:r>
            <a:r>
              <a:rPr lang="ja-JP" altLang="en-US" sz="1576" dirty="0">
                <a:solidFill>
                  <a:srgbClr val="000000"/>
                </a:solidFill>
                <a:latin typeface="ＭＳ Ｐゴシック"/>
                <a:ea typeface="ＭＳ Ｐゴシック"/>
              </a:rPr>
              <a:t>：職員参集または待機を判断・指示し、速やかに警戒体制等を確保するために連絡網を活用して適切・迅速な参集訓練を行う。（地震や火災</a:t>
            </a:r>
            <a:r>
              <a:rPr lang="ja-JP" altLang="en-US" sz="1576" dirty="0" smtClean="0">
                <a:solidFill>
                  <a:srgbClr val="000000"/>
                </a:solidFill>
                <a:latin typeface="ＭＳ Ｐゴシック"/>
                <a:ea typeface="ＭＳ Ｐゴシック"/>
              </a:rPr>
              <a:t>訓練用の連絡網</a:t>
            </a:r>
            <a:r>
              <a:rPr lang="ja-JP" altLang="en-US" sz="1576" dirty="0">
                <a:solidFill>
                  <a:srgbClr val="000000"/>
                </a:solidFill>
                <a:latin typeface="ＭＳ Ｐゴシック"/>
                <a:ea typeface="ＭＳ Ｐゴシック"/>
              </a:rPr>
              <a:t>を</a:t>
            </a:r>
            <a:r>
              <a:rPr lang="ja-JP" altLang="en-US" sz="1576" dirty="0" smtClean="0">
                <a:solidFill>
                  <a:srgbClr val="000000"/>
                </a:solidFill>
                <a:latin typeface="ＭＳ Ｐゴシック"/>
                <a:ea typeface="ＭＳ Ｐゴシック"/>
              </a:rPr>
              <a:t>活用可能）</a:t>
            </a:r>
            <a:endParaRPr lang="en-US" altLang="ja-JP" sz="1576" dirty="0">
              <a:solidFill>
                <a:srgbClr val="000000"/>
              </a:solidFill>
              <a:latin typeface="ＭＳ Ｐゴシック"/>
              <a:ea typeface="ＭＳ Ｐゴシック"/>
            </a:endParaRPr>
          </a:p>
        </p:txBody>
      </p:sp>
      <p:sp>
        <p:nvSpPr>
          <p:cNvPr id="6" name="テキスト ボックス 21"/>
          <p:cNvSpPr txBox="1">
            <a:spLocks noChangeArrowheads="1"/>
          </p:cNvSpPr>
          <p:nvPr/>
        </p:nvSpPr>
        <p:spPr bwMode="auto">
          <a:xfrm>
            <a:off x="1764772" y="1628594"/>
            <a:ext cx="7301194" cy="51594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88553" tIns="44276" rIns="88553" bIns="44276">
            <a:spAutoFit/>
          </a:bodyPr>
          <a:lstStyle>
            <a:lvl1pPr marL="180975" indent="-180975">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marL="114050" indent="-114050" defTabSz="576255" eaLnBrk="0" fontAlgn="base" hangingPunct="0">
              <a:spcBef>
                <a:spcPct val="0"/>
              </a:spcBef>
              <a:spcAft>
                <a:spcPct val="0"/>
              </a:spcAft>
            </a:pPr>
            <a:r>
              <a:rPr lang="ja-JP" altLang="en-US" sz="1386" dirty="0">
                <a:solidFill>
                  <a:srgbClr val="FF0000"/>
                </a:solidFill>
              </a:rPr>
              <a:t>■洪水</a:t>
            </a:r>
            <a:r>
              <a:rPr lang="ja-JP" altLang="en-US" sz="1386" dirty="0" smtClean="0">
                <a:solidFill>
                  <a:srgbClr val="FF0000"/>
                </a:solidFill>
              </a:rPr>
              <a:t>時や土砂災害時は</a:t>
            </a:r>
            <a:r>
              <a:rPr lang="ja-JP" altLang="en-US" sz="1386" dirty="0">
                <a:solidFill>
                  <a:srgbClr val="FF0000"/>
                </a:solidFill>
              </a:rPr>
              <a:t>決められた全職員が出勤できるとは限らないため、施設に到着するまでの時間や職員の家庭の事情等を予想して訓練することが重要です。</a:t>
            </a:r>
            <a:endParaRPr lang="ja-JP" altLang="en-US" sz="1386" dirty="0">
              <a:solidFill>
                <a:srgbClr val="000000"/>
              </a:solidFill>
            </a:endParaRPr>
          </a:p>
        </p:txBody>
      </p:sp>
      <p:sp>
        <p:nvSpPr>
          <p:cNvPr id="7" name="角丸四角形 25"/>
          <p:cNvSpPr>
            <a:spLocks noChangeArrowheads="1"/>
          </p:cNvSpPr>
          <p:nvPr/>
        </p:nvSpPr>
        <p:spPr bwMode="auto">
          <a:xfrm>
            <a:off x="138060" y="1616905"/>
            <a:ext cx="1557682" cy="362526"/>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lIns="84341" tIns="42171" rIns="84341" bIns="42171" anchor="ctr">
            <a:spAutoFit/>
          </a:bodyPr>
          <a:lstStyle>
            <a:lvl1pPr>
              <a:spcBef>
                <a:spcPct val="20000"/>
              </a:spcBef>
              <a:buChar char="•"/>
              <a:defRPr kumimoji="1" sz="4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42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3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3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3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3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3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3000">
                <a:solidFill>
                  <a:schemeClr val="tx1"/>
                </a:solidFill>
                <a:latin typeface="Arial" panose="020B0604020202020204" pitchFamily="34" charset="0"/>
                <a:ea typeface="ＭＳ Ｐゴシック" panose="020B0600070205080204" pitchFamily="50" charset="-128"/>
              </a:defRPr>
            </a:lvl9pPr>
          </a:lstStyle>
          <a:p>
            <a:pPr algn="ctr" defTabSz="576255" eaLnBrk="0" fontAlgn="base" hangingPunct="0">
              <a:spcBef>
                <a:spcPct val="0"/>
              </a:spcBef>
              <a:spcAft>
                <a:spcPct val="0"/>
              </a:spcAft>
              <a:buNone/>
            </a:pPr>
            <a:r>
              <a:rPr lang="ja-JP" altLang="en-US" sz="1576">
                <a:solidFill>
                  <a:srgbClr val="FFFFFF"/>
                </a:solidFill>
                <a:latin typeface="ＭＳ Ｐゴシック" panose="020B0600070205080204" pitchFamily="50" charset="-128"/>
              </a:rPr>
              <a:t>訓練のポイント</a:t>
            </a:r>
          </a:p>
        </p:txBody>
      </p:sp>
      <p:sp>
        <p:nvSpPr>
          <p:cNvPr id="8" name="テキスト ボックス 7"/>
          <p:cNvSpPr txBox="1"/>
          <p:nvPr/>
        </p:nvSpPr>
        <p:spPr>
          <a:xfrm>
            <a:off x="-59964" y="-33464"/>
            <a:ext cx="1107996" cy="369332"/>
          </a:xfrm>
          <a:prstGeom prst="rect">
            <a:avLst/>
          </a:prstGeom>
          <a:noFill/>
        </p:spPr>
        <p:txBody>
          <a:bodyPr wrap="none" rtlCol="0">
            <a:spAutoFit/>
          </a:bodyPr>
          <a:lstStyle/>
          <a:p>
            <a:r>
              <a:rPr kumimoji="1" lang="en-US" altLang="ja-JP" dirty="0" smtClean="0"/>
              <a:t>【</a:t>
            </a:r>
            <a:r>
              <a:rPr kumimoji="1" lang="ja-JP" altLang="en-US" dirty="0" smtClean="0"/>
              <a:t>選択編</a:t>
            </a:r>
            <a:r>
              <a:rPr kumimoji="1" lang="en-US" altLang="ja-JP" dirty="0" smtClean="0"/>
              <a:t>】</a:t>
            </a:r>
            <a:endParaRPr kumimoji="1" lang="ja-JP" altLang="en-US" dirty="0"/>
          </a:p>
        </p:txBody>
      </p:sp>
      <p:pic>
        <p:nvPicPr>
          <p:cNvPr id="9" name="図 8"/>
          <p:cNvPicPr>
            <a:picLocks noChangeAspect="1"/>
          </p:cNvPicPr>
          <p:nvPr/>
        </p:nvPicPr>
        <p:blipFill rotWithShape="1">
          <a:blip r:embed="rId2"/>
          <a:srcRect l="7060" t="20895" r="4838" b="19437"/>
          <a:stretch/>
        </p:blipFill>
        <p:spPr>
          <a:xfrm>
            <a:off x="3485407" y="3218730"/>
            <a:ext cx="1733797" cy="1021277"/>
          </a:xfrm>
          <a:prstGeom prst="rect">
            <a:avLst/>
          </a:prstGeom>
        </p:spPr>
      </p:pic>
    </p:spTree>
    <p:extLst>
      <p:ext uri="{BB962C8B-B14F-4D97-AF65-F5344CB8AC3E}">
        <p14:creationId xmlns:p14="http://schemas.microsoft.com/office/powerpoint/2010/main" val="1206293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97474" y="1088782"/>
            <a:ext cx="8576896" cy="4482637"/>
          </a:xfrm>
          <a:prstGeom prst="rect">
            <a:avLst/>
          </a:prstGeom>
          <a:noFill/>
          <a:ln>
            <a:solidFill>
              <a:schemeClr val="tx1"/>
            </a:solidFill>
          </a:ln>
        </p:spPr>
        <p:txBody>
          <a:bodyPr>
            <a:spAutoFit/>
          </a:bodyPr>
          <a:lstStyle/>
          <a:p>
            <a:pPr>
              <a:spcBef>
                <a:spcPts val="376"/>
              </a:spcBef>
              <a:defRPr/>
            </a:pPr>
            <a:r>
              <a:rPr lang="en-US" altLang="ja-JP" sz="1752" dirty="0"/>
              <a:t>【</a:t>
            </a:r>
            <a:r>
              <a:rPr lang="ja-JP" altLang="en-US" sz="1752" dirty="0"/>
              <a:t>ヒント集</a:t>
            </a:r>
            <a:r>
              <a:rPr lang="en-US" altLang="ja-JP" sz="1752" dirty="0"/>
              <a:t>】</a:t>
            </a:r>
          </a:p>
          <a:p>
            <a:pPr marL="282118" indent="-282118">
              <a:spcBef>
                <a:spcPts val="376"/>
              </a:spcBef>
              <a:defRPr/>
            </a:pPr>
            <a:r>
              <a:rPr lang="ja-JP" altLang="en-US" sz="1752" dirty="0"/>
              <a:t>　・職員の入れ替わりもあるため、緊急連絡網を毎年見直しする。</a:t>
            </a:r>
            <a:endParaRPr lang="en-US" altLang="ja-JP" sz="1752" dirty="0"/>
          </a:p>
          <a:p>
            <a:pPr marL="282118" indent="-282118">
              <a:spcBef>
                <a:spcPts val="376"/>
              </a:spcBef>
              <a:defRPr/>
            </a:pPr>
            <a:r>
              <a:rPr lang="ja-JP" altLang="en-US" sz="1752" dirty="0"/>
              <a:t>　・職員の出勤手段、通勤時間及び連絡方法を把握し、経験者や役職者、機動力のある人や近くに住んでいる等で来所しやすい職員のリストを作成する。</a:t>
            </a:r>
            <a:endParaRPr lang="en-US" altLang="ja-JP" sz="1752" dirty="0"/>
          </a:p>
          <a:p>
            <a:pPr marL="282118" indent="-282118">
              <a:spcBef>
                <a:spcPts val="376"/>
              </a:spcBef>
              <a:defRPr/>
            </a:pPr>
            <a:r>
              <a:rPr lang="ja-JP" altLang="en-US" sz="1752" dirty="0"/>
              <a:t>　・職員緊急連絡先を印刷して日頃から携帯する。</a:t>
            </a:r>
            <a:endParaRPr lang="en-US" altLang="ja-JP" sz="1752" dirty="0"/>
          </a:p>
          <a:p>
            <a:pPr marL="282118" indent="-282118">
              <a:spcBef>
                <a:spcPts val="376"/>
              </a:spcBef>
              <a:defRPr/>
            </a:pPr>
            <a:r>
              <a:rPr lang="ja-JP" altLang="en-US" sz="1752" dirty="0"/>
              <a:t>　・緊急連絡先は、自宅ではなく携帯番号で登録する。</a:t>
            </a:r>
          </a:p>
          <a:p>
            <a:pPr marL="282118" indent="-282118">
              <a:spcBef>
                <a:spcPts val="376"/>
              </a:spcBef>
              <a:defRPr/>
            </a:pPr>
            <a:r>
              <a:rPr lang="ja-JP" altLang="en-US" sz="1752" dirty="0"/>
              <a:t>　・緊急連絡網を複数パターン用意する。</a:t>
            </a:r>
          </a:p>
          <a:p>
            <a:pPr marL="282118" indent="-282118">
              <a:spcBef>
                <a:spcPts val="376"/>
              </a:spcBef>
              <a:defRPr/>
            </a:pPr>
            <a:r>
              <a:rPr lang="ja-JP" altLang="en-US" sz="1752" dirty="0"/>
              <a:t>　・緊急連絡網として</a:t>
            </a:r>
            <a:r>
              <a:rPr lang="ja-JP" altLang="en-US" sz="1752" dirty="0" smtClean="0"/>
              <a:t>、</a:t>
            </a:r>
            <a:r>
              <a:rPr lang="en-US" altLang="ja-JP" sz="1752" dirty="0" smtClean="0"/>
              <a:t>SNS</a:t>
            </a:r>
            <a:r>
              <a:rPr lang="ja-JP" altLang="en-US" sz="1752" dirty="0" smtClean="0"/>
              <a:t>のグループ機能を</a:t>
            </a:r>
            <a:r>
              <a:rPr lang="ja-JP" altLang="en-US" sz="1752" dirty="0"/>
              <a:t>活用する。</a:t>
            </a:r>
            <a:endParaRPr lang="en-US" altLang="ja-JP" sz="1752" dirty="0"/>
          </a:p>
          <a:p>
            <a:pPr marL="282118" indent="-282118">
              <a:spcBef>
                <a:spcPts val="376"/>
              </a:spcBef>
              <a:defRPr/>
            </a:pPr>
            <a:r>
              <a:rPr lang="ja-JP" altLang="en-US" sz="1752" dirty="0"/>
              <a:t>　・悪天候の予想時は、所長、リーダー等が施設に泊まることで対応する。</a:t>
            </a:r>
          </a:p>
          <a:p>
            <a:pPr marL="282118" indent="-282118">
              <a:spcBef>
                <a:spcPts val="376"/>
              </a:spcBef>
              <a:defRPr/>
            </a:pPr>
            <a:r>
              <a:rPr lang="ja-JP" altLang="en-US" sz="1752" dirty="0"/>
              <a:t>　・入居者に対して宿直員数が少ない場合、近隣の経営者宅に連絡するルールとする。</a:t>
            </a:r>
          </a:p>
          <a:p>
            <a:pPr marL="282118" indent="-282118">
              <a:spcBef>
                <a:spcPts val="376"/>
              </a:spcBef>
              <a:defRPr/>
            </a:pPr>
            <a:r>
              <a:rPr lang="ja-JP" altLang="en-US" sz="1752" dirty="0"/>
              <a:t>　</a:t>
            </a:r>
            <a:r>
              <a:rPr lang="ja-JP" altLang="en-US" sz="1752" dirty="0" smtClean="0"/>
              <a:t>・</a:t>
            </a:r>
            <a:r>
              <a:rPr lang="ja-JP" altLang="en-US" sz="1752" dirty="0"/>
              <a:t>災害時に自分や家族と入居者の優先対応に関するルールづくりをする。</a:t>
            </a:r>
            <a:endParaRPr lang="en-US" altLang="ja-JP" sz="1752" dirty="0"/>
          </a:p>
          <a:p>
            <a:pPr marL="282118" indent="-282118">
              <a:spcBef>
                <a:spcPts val="376"/>
              </a:spcBef>
              <a:defRPr/>
            </a:pPr>
            <a:r>
              <a:rPr lang="ja-JP" altLang="en-US" sz="1752" dirty="0"/>
              <a:t>　・日中に、夜間を想定した電話連絡を訓練する。</a:t>
            </a:r>
            <a:endParaRPr lang="en-US" altLang="ja-JP" sz="1752" dirty="0"/>
          </a:p>
          <a:p>
            <a:pPr marL="282118" indent="-282118">
              <a:spcBef>
                <a:spcPts val="376"/>
              </a:spcBef>
              <a:defRPr/>
            </a:pPr>
            <a:r>
              <a:rPr lang="ja-JP" altLang="en-US" sz="1752" dirty="0"/>
              <a:t>　・夜間の少ないスタッフでの避難対応や他スタッフとの連携を訓練する。</a:t>
            </a:r>
            <a:endParaRPr lang="en-US" altLang="ja-JP" sz="1752" dirty="0"/>
          </a:p>
          <a:p>
            <a:pPr marL="282118" indent="-282118">
              <a:spcBef>
                <a:spcPts val="376"/>
              </a:spcBef>
              <a:defRPr/>
            </a:pPr>
            <a:r>
              <a:rPr lang="ja-JP" altLang="en-US" sz="1752" dirty="0"/>
              <a:t>　・訓練で、あえて応答しない職員を設定して、連絡がまわるかどうかを訓練する。</a:t>
            </a:r>
          </a:p>
        </p:txBody>
      </p:sp>
      <p:sp>
        <p:nvSpPr>
          <p:cNvPr id="3" name="テキスト ボックス 2"/>
          <p:cNvSpPr txBox="1">
            <a:spLocks noChangeArrowheads="1"/>
          </p:cNvSpPr>
          <p:nvPr/>
        </p:nvSpPr>
        <p:spPr bwMode="auto">
          <a:xfrm>
            <a:off x="8004" y="288702"/>
            <a:ext cx="9135996" cy="50645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8553" tIns="44276" rIns="88553" bIns="44276">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defTabSz="576255" eaLnBrk="0" fontAlgn="base" hangingPunct="0">
              <a:spcBef>
                <a:spcPct val="0"/>
              </a:spcBef>
              <a:spcAft>
                <a:spcPct val="0"/>
              </a:spcAft>
            </a:pPr>
            <a:r>
              <a:rPr lang="ja-JP" altLang="en-US" sz="2710" dirty="0" smtClean="0">
                <a:solidFill>
                  <a:srgbClr val="FFFFFF"/>
                </a:solidFill>
              </a:rPr>
              <a:t>チェックリスト①</a:t>
            </a:r>
            <a:r>
              <a:rPr lang="ja-JP" altLang="en-US" sz="2710" dirty="0">
                <a:solidFill>
                  <a:srgbClr val="FFFFFF"/>
                </a:solidFill>
              </a:rPr>
              <a:t>　初動</a:t>
            </a:r>
            <a:r>
              <a:rPr lang="en-US" altLang="ja-JP" sz="2710" dirty="0">
                <a:solidFill>
                  <a:srgbClr val="FFFFFF"/>
                </a:solidFill>
              </a:rPr>
              <a:t>【</a:t>
            </a:r>
            <a:r>
              <a:rPr lang="ja-JP" altLang="en-US" sz="2710" dirty="0">
                <a:solidFill>
                  <a:srgbClr val="FFFFFF"/>
                </a:solidFill>
              </a:rPr>
              <a:t>職員参集（平日、休日・夜間）</a:t>
            </a:r>
            <a:r>
              <a:rPr lang="en-US" altLang="ja-JP" sz="2710" dirty="0">
                <a:solidFill>
                  <a:srgbClr val="FFFFFF"/>
                </a:solidFill>
              </a:rPr>
              <a:t>】</a:t>
            </a:r>
            <a:endParaRPr lang="ja-JP" altLang="en-US" sz="2710" dirty="0">
              <a:solidFill>
                <a:srgbClr val="FFFFFF"/>
              </a:solidFill>
            </a:endParaRPr>
          </a:p>
        </p:txBody>
      </p:sp>
      <p:sp>
        <p:nvSpPr>
          <p:cNvPr id="4" name="テキスト ボックス 3"/>
          <p:cNvSpPr txBox="1"/>
          <p:nvPr/>
        </p:nvSpPr>
        <p:spPr>
          <a:xfrm>
            <a:off x="-59964" y="-61174"/>
            <a:ext cx="1107996" cy="369332"/>
          </a:xfrm>
          <a:prstGeom prst="rect">
            <a:avLst/>
          </a:prstGeom>
          <a:noFill/>
        </p:spPr>
        <p:txBody>
          <a:bodyPr wrap="none" rtlCol="0">
            <a:spAutoFit/>
          </a:bodyPr>
          <a:lstStyle/>
          <a:p>
            <a:r>
              <a:rPr kumimoji="1" lang="en-US" altLang="ja-JP" dirty="0" smtClean="0"/>
              <a:t>【</a:t>
            </a:r>
            <a:r>
              <a:rPr kumimoji="1" lang="ja-JP" altLang="en-US" dirty="0" smtClean="0"/>
              <a:t>選択編</a:t>
            </a:r>
            <a:r>
              <a:rPr kumimoji="1" lang="en-US" altLang="ja-JP" dirty="0" smtClean="0"/>
              <a:t>】</a:t>
            </a:r>
            <a:endParaRPr kumimoji="1" lang="ja-JP" altLang="en-US" dirty="0"/>
          </a:p>
        </p:txBody>
      </p:sp>
    </p:spTree>
    <p:extLst>
      <p:ext uri="{BB962C8B-B14F-4D97-AF65-F5344CB8AC3E}">
        <p14:creationId xmlns:p14="http://schemas.microsoft.com/office/powerpoint/2010/main" val="3922476443"/>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FF0000"/>
          </a:solidFill>
          <a:prstDash val="solid"/>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bwMode="auto">
        <a:solidFill>
          <a:schemeClr val="bg1"/>
        </a:solidFill>
        <a:ln>
          <a:noFill/>
        </a:ln>
        <a:extLst/>
      </a:spPr>
      <a:bodyPr wrap="square" lIns="36000" tIns="0" rIns="36000" bIns="0" anchor="ctr" anchorCtr="0">
        <a:spAutoFit/>
      </a:bodyPr>
      <a:lstStyle>
        <a:defPPr algn="ctr" eaLnBrk="1" hangingPunct="1">
          <a:spcBef>
            <a:spcPts val="1125"/>
          </a:spcBef>
          <a:defRPr sz="1100" dirty="0" smtClean="0">
            <a:solidFill>
              <a:srgbClr val="FF0000"/>
            </a:solidFill>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13590</TotalTime>
  <Words>2295</Words>
  <Application>Microsoft Office PowerPoint</Application>
  <PresentationFormat>画面に合わせる (4:3)</PresentationFormat>
  <Paragraphs>438</Paragraphs>
  <Slides>19</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19</vt:i4>
      </vt:variant>
    </vt:vector>
  </HeadingPairs>
  <TitlesOfParts>
    <vt:vector size="31" baseType="lpstr">
      <vt:lpstr>HGPｺﾞｼｯｸM</vt:lpstr>
      <vt:lpstr>HGP創英角ｺﾞｼｯｸUB</vt:lpstr>
      <vt:lpstr>HGSｺﾞｼｯｸM</vt:lpstr>
      <vt:lpstr>HGS創英角ｺﾞｼｯｸUB</vt:lpstr>
      <vt:lpstr>HG丸ｺﾞｼｯｸM-PRO</vt:lpstr>
      <vt:lpstr>ＭＳ Ｐゴシック</vt:lpstr>
      <vt:lpstr>游ゴシック</vt:lpstr>
      <vt:lpstr>Arial</vt:lpstr>
      <vt:lpstr>Calibri</vt:lpstr>
      <vt:lpstr>Times New Roman</vt:lpstr>
      <vt:lpstr>Wingdings</vt:lpstr>
      <vt:lpstr>Blank</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kumamoto</dc:creator>
  <cp:lastModifiedBy>kumamoto</cp:lastModifiedBy>
  <cp:revision>678</cp:revision>
  <cp:lastPrinted>2021-09-17T07:23:33Z</cp:lastPrinted>
  <dcterms:created xsi:type="dcterms:W3CDTF">2020-07-20T11:45:06Z</dcterms:created>
  <dcterms:modified xsi:type="dcterms:W3CDTF">2021-09-22T02:53:24Z</dcterms:modified>
</cp:coreProperties>
</file>