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66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788" y="1584"/>
      </p:cViewPr>
      <p:guideLst>
        <p:guide orient="horz" pos="5479"/>
        <p:guide pos="424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E0DA-3042-4044-89FA-03AB3573AFD3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C2B-FFA4-4EEC-B09F-95737A1F0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12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E0DA-3042-4044-89FA-03AB3573AFD3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C2B-FFA4-4EEC-B09F-95737A1F0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00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E0DA-3042-4044-89FA-03AB3573AFD3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C2B-FFA4-4EEC-B09F-95737A1F0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45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E0DA-3042-4044-89FA-03AB3573AFD3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C2B-FFA4-4EEC-B09F-95737A1F0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60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E0DA-3042-4044-89FA-03AB3573AFD3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C2B-FFA4-4EEC-B09F-95737A1F0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78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E0DA-3042-4044-89FA-03AB3573AFD3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C2B-FFA4-4EEC-B09F-95737A1F0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625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E0DA-3042-4044-89FA-03AB3573AFD3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C2B-FFA4-4EEC-B09F-95737A1F0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5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E0DA-3042-4044-89FA-03AB3573AFD3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C2B-FFA4-4EEC-B09F-95737A1F0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16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E0DA-3042-4044-89FA-03AB3573AFD3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C2B-FFA4-4EEC-B09F-95737A1F0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94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E0DA-3042-4044-89FA-03AB3573AFD3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C2B-FFA4-4EEC-B09F-95737A1F0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85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E0DA-3042-4044-89FA-03AB3573AFD3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C2B-FFA4-4EEC-B09F-95737A1F0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81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AE0DA-3042-4044-89FA-03AB3573AFD3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45C2B-FFA4-4EEC-B09F-95737A1F0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03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3000" y="57150"/>
            <a:ext cx="6732000" cy="1075396"/>
          </a:xfrm>
          <a:prstGeom prst="roundRect">
            <a:avLst/>
          </a:prstGeom>
          <a:solidFill>
            <a:srgbClr val="CCFFFF">
              <a:alpha val="45000"/>
            </a:srgbClr>
          </a:solidFill>
          <a:ln w="57150" cmpd="thickThin">
            <a:solidFill>
              <a:srgbClr val="00B05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6000" tIns="0" rIns="108000" bIns="36000" anchor="ctr" anchorCtr="0">
            <a:spAutoFit/>
          </a:bodyPr>
          <a:lstStyle/>
          <a:p>
            <a:pPr algn="l"/>
            <a:r>
              <a:rPr lang="ja-JP" altLang="en-US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「軽症高額該当基準」による</a:t>
            </a:r>
            <a:endParaRPr lang="en-US" altLang="ja-JP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r"/>
            <a:r>
              <a:rPr lang="ja-JP" alt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申請手続きのご案内</a:t>
            </a:r>
            <a:endParaRPr kumimoji="1" lang="ja-JP" altLang="en-US" sz="1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grpSp>
        <p:nvGrpSpPr>
          <p:cNvPr id="66" name="グループ化 65"/>
          <p:cNvGrpSpPr/>
          <p:nvPr/>
        </p:nvGrpSpPr>
        <p:grpSpPr>
          <a:xfrm>
            <a:off x="99000" y="1876802"/>
            <a:ext cx="6660000" cy="2032800"/>
            <a:chOff x="99000" y="2159918"/>
            <a:chExt cx="6660000" cy="2032800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99000" y="2345784"/>
              <a:ext cx="6660000" cy="1846934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txBody>
            <a:bodyPr wrap="square" tIns="180000" bIns="0" rtlCol="0">
              <a:spAutoFit/>
            </a:bodyPr>
            <a:lstStyle/>
            <a:p>
              <a:pPr>
                <a:lnSpc>
                  <a:spcPts val="2200"/>
                </a:lnSpc>
                <a:tabLst>
                  <a:tab pos="85725" algn="l"/>
                </a:tabLst>
              </a:pPr>
              <a:r>
                <a:rPr lang="ja-JP" altLang="en-US" sz="1400" dirty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ja-JP" altLang="en-US" sz="1400" dirty="0" smtClean="0">
                  <a:latin typeface="HG丸ｺﾞｼｯｸM-PRO" pitchFamily="50" charset="-128"/>
                  <a:ea typeface="HG丸ｺﾞｼｯｸM-PRO" pitchFamily="50" charset="-128"/>
                </a:rPr>
                <a:t> 申請日の</a:t>
              </a:r>
              <a:r>
                <a:rPr lang="ja-JP" altLang="en-US" sz="1400" dirty="0">
                  <a:latin typeface="HG丸ｺﾞｼｯｸM-PRO" pitchFamily="50" charset="-128"/>
                  <a:ea typeface="HG丸ｺﾞｼｯｸM-PRO" pitchFamily="50" charset="-128"/>
                </a:rPr>
                <a:t>属する月以前の</a:t>
              </a:r>
              <a:r>
                <a:rPr lang="ja-JP" altLang="en-US" sz="1400" b="1" u="sng" dirty="0" smtClean="0">
                  <a:latin typeface="ＭＳ ゴシック" pitchFamily="49" charset="-128"/>
                  <a:ea typeface="ＭＳ ゴシック" pitchFamily="49" charset="-128"/>
                </a:rPr>
                <a:t>１２か月以内において、指定難病に係る医療費</a:t>
              </a:r>
              <a:r>
                <a:rPr lang="ja-JP" altLang="en-US" sz="1400" b="1" u="sng" dirty="0" smtClean="0">
                  <a:latin typeface="HG丸ｺﾞｼｯｸM-PRO" pitchFamily="50" charset="-128"/>
                  <a:ea typeface="HG丸ｺﾞｼｯｸM-PRO" pitchFamily="50" charset="-128"/>
                </a:rPr>
                <a:t>の</a:t>
              </a:r>
              <a:endParaRPr lang="en-US" altLang="ja-JP" sz="1400" b="1" u="sng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2200"/>
                </a:lnSpc>
                <a:tabLst>
                  <a:tab pos="85725" algn="l"/>
                </a:tabLst>
              </a:pPr>
              <a:r>
                <a:rPr lang="ja-JP" altLang="en-US" sz="1400" b="1" dirty="0">
                  <a:latin typeface="HG丸ｺﾞｼｯｸM-PRO" pitchFamily="50" charset="-128"/>
                  <a:ea typeface="HG丸ｺﾞｼｯｸM-PRO" pitchFamily="50" charset="-128"/>
                </a:rPr>
                <a:t> </a:t>
              </a:r>
              <a:r>
                <a:rPr lang="ja-JP" altLang="en-US" sz="1400" b="1" u="sng" dirty="0" smtClean="0">
                  <a:latin typeface="HG丸ｺﾞｼｯｸM-PRO" pitchFamily="50" charset="-128"/>
                  <a:ea typeface="HG丸ｺﾞｼｯｸM-PRO" pitchFamily="50" charset="-128"/>
                </a:rPr>
                <a:t>総額（</a:t>
              </a:r>
              <a:r>
                <a:rPr lang="ja-JP" altLang="en-US" sz="1400" b="1" u="sng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１０</a:t>
              </a:r>
              <a:r>
                <a:rPr lang="ja-JP" altLang="en-US" sz="1400" b="1" u="sng" dirty="0" smtClean="0">
                  <a:latin typeface="HG丸ｺﾞｼｯｸM-PRO" pitchFamily="50" charset="-128"/>
                  <a:ea typeface="HG丸ｺﾞｼｯｸM-PRO" pitchFamily="50" charset="-128"/>
                </a:rPr>
                <a:t>割分）</a:t>
              </a:r>
              <a:r>
                <a:rPr lang="ja-JP" altLang="en-US" sz="1400" b="1" u="sng" dirty="0" smtClean="0">
                  <a:latin typeface="ＭＳ ゴシック" pitchFamily="49" charset="-128"/>
                  <a:ea typeface="ＭＳ ゴシック" pitchFamily="49" charset="-128"/>
                </a:rPr>
                <a:t>が、３３，３３０円を超える月が３月以上</a:t>
              </a:r>
              <a:r>
                <a:rPr lang="ja-JP" altLang="en-US" sz="1400" dirty="0" smtClean="0">
                  <a:latin typeface="HG丸ｺﾞｼｯｸM-PRO" pitchFamily="50" charset="-128"/>
                  <a:ea typeface="HG丸ｺﾞｼｯｸM-PRO" pitchFamily="50" charset="-128"/>
                </a:rPr>
                <a:t>あること。</a:t>
              </a:r>
              <a:endParaRPr lang="en-US" altLang="ja-JP" sz="14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200"/>
                </a:lnSpc>
                <a:tabLst>
                  <a:tab pos="85725" algn="l"/>
                </a:tabLst>
              </a:pP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endParaRPr lang="en-US" altLang="ja-JP" sz="12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500"/>
                </a:lnSpc>
                <a:tabLst>
                  <a:tab pos="85725" algn="l"/>
                </a:tabLst>
              </a:pP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　＜指定難病に係る医療費について＞</a:t>
              </a:r>
              <a:endParaRPr lang="en-US" altLang="ja-JP" sz="12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500"/>
                </a:lnSpc>
                <a:tabLst>
                  <a:tab pos="85725" algn="l"/>
                </a:tabLst>
              </a:pPr>
              <a:r>
                <a:rPr lang="ja-JP" altLang="en-US" sz="1200" dirty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　・指定難病</a:t>
              </a:r>
              <a:r>
                <a:rPr lang="ja-JP" altLang="en-US" sz="1200" dirty="0">
                  <a:latin typeface="HG丸ｺﾞｼｯｸM-PRO" pitchFamily="50" charset="-128"/>
                  <a:ea typeface="HG丸ｺﾞｼｯｸM-PRO" pitchFamily="50" charset="-128"/>
                </a:rPr>
                <a:t>に係る特定医療費の支給対象となり得る介護保険サービスに要する費用は</a:t>
              </a: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含</a:t>
              </a:r>
              <a:endParaRPr lang="en-US" altLang="ja-JP" sz="12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500"/>
                </a:lnSpc>
                <a:tabLst>
                  <a:tab pos="85725" algn="l"/>
                </a:tabLst>
              </a:pPr>
              <a:r>
                <a:rPr lang="ja-JP" altLang="en-US" sz="1200" dirty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　　みます。</a:t>
              </a:r>
              <a:endParaRPr lang="en-US" altLang="ja-JP" sz="12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500"/>
                </a:lnSpc>
                <a:tabLst>
                  <a:tab pos="85725" algn="l"/>
                </a:tabLst>
              </a:pPr>
              <a:r>
                <a:rPr lang="ja-JP" altLang="en-US" sz="1200" dirty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　・入院</a:t>
              </a:r>
              <a:r>
                <a:rPr lang="ja-JP" altLang="en-US" sz="1200" dirty="0">
                  <a:latin typeface="HG丸ｺﾞｼｯｸM-PRO" pitchFamily="50" charset="-128"/>
                  <a:ea typeface="HG丸ｺﾞｼｯｸM-PRO" pitchFamily="50" charset="-128"/>
                </a:rPr>
                <a:t>時の</a:t>
              </a: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食事療養標準負担額と生活</a:t>
              </a:r>
              <a:r>
                <a:rPr lang="ja-JP" altLang="en-US" sz="1200" dirty="0">
                  <a:latin typeface="HG丸ｺﾞｼｯｸM-PRO" pitchFamily="50" charset="-128"/>
                  <a:ea typeface="HG丸ｺﾞｼｯｸM-PRO" pitchFamily="50" charset="-128"/>
                </a:rPr>
                <a:t>療養標準負担額は含みません</a:t>
              </a: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。</a:t>
              </a:r>
              <a:endParaRPr kumimoji="1" lang="ja-JP" altLang="en-US" sz="12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89000" y="2159918"/>
              <a:ext cx="2735585" cy="37173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txBody>
            <a:bodyPr wrap="square" rtlCol="0" anchor="ctr" anchorCtr="0">
              <a:spAutoFit/>
            </a:bodyPr>
            <a:lstStyle/>
            <a:p>
              <a:pPr>
                <a:lnSpc>
                  <a:spcPts val="1900"/>
                </a:lnSpc>
                <a:tabLst>
                  <a:tab pos="85725" algn="l"/>
                </a:tabLst>
              </a:pPr>
              <a:r>
                <a:rPr kumimoji="1" lang="ja-JP" altLang="en-US" sz="1600" b="1" dirty="0" smtClean="0">
                  <a:solidFill>
                    <a:srgbClr val="FF0000"/>
                  </a:solidFill>
                  <a:latin typeface="ＭＳ ゴシック" pitchFamily="49" charset="-128"/>
                  <a:ea typeface="ＭＳ ゴシック" pitchFamily="49" charset="-128"/>
                </a:rPr>
                <a:t>■ </a:t>
              </a:r>
              <a:r>
                <a:rPr kumimoji="1" lang="ja-JP" altLang="en-US" sz="1600" b="1" dirty="0" smtClean="0">
                  <a:latin typeface="ＭＳ ゴシック" pitchFamily="49" charset="-128"/>
                  <a:ea typeface="ＭＳ ゴシック" pitchFamily="49" charset="-128"/>
                </a:rPr>
                <a:t>軽症高額該当基準とは</a:t>
              </a:r>
              <a:endParaRPr kumimoji="1" lang="ja-JP" altLang="en-US" sz="1600" b="1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207000" y="1253648"/>
            <a:ext cx="6444000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指定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難病にかかっている方で、</a:t>
            </a:r>
            <a:r>
              <a:rPr lang="ja-JP" altLang="ja-JP" sz="1200" dirty="0">
                <a:latin typeface="HG丸ｺﾞｼｯｸM-PRO" pitchFamily="50" charset="-128"/>
                <a:ea typeface="HG丸ｺﾞｼｯｸM-PRO" pitchFamily="50" charset="-128"/>
              </a:rPr>
              <a:t>特定医療費支給認定の要件である重症度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分類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を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満たさ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ない場合であっても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、</a:t>
            </a:r>
            <a:r>
              <a:rPr lang="ja-JP" altLang="en-US" sz="1200" b="1" dirty="0" smtClean="0">
                <a:latin typeface="ＭＳ ゴシック" pitchFamily="49" charset="-128"/>
                <a:ea typeface="ＭＳ ゴシック" pitchFamily="49" charset="-128"/>
              </a:rPr>
              <a:t>「軽症高額該当基準」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を満たす場合は、支給認定を受けることができます。</a:t>
            </a:r>
            <a:endParaRPr lang="ja-JP" altLang="en-US" sz="1200" dirty="0"/>
          </a:p>
        </p:txBody>
      </p:sp>
      <p:grpSp>
        <p:nvGrpSpPr>
          <p:cNvPr id="58" name="グループ化 57"/>
          <p:cNvGrpSpPr/>
          <p:nvPr/>
        </p:nvGrpSpPr>
        <p:grpSpPr>
          <a:xfrm>
            <a:off x="98767" y="4041483"/>
            <a:ext cx="6660467" cy="2893471"/>
            <a:chOff x="98767" y="4173091"/>
            <a:chExt cx="6660467" cy="2956591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98767" y="4370783"/>
              <a:ext cx="6660467" cy="2758899"/>
            </a:xfrm>
            <a:prstGeom prst="roundRect">
              <a:avLst>
                <a:gd name="adj" fmla="val 7018"/>
              </a:avLst>
            </a:prstGeom>
            <a:noFill/>
            <a:ln w="28575">
              <a:solidFill>
                <a:srgbClr val="00B050"/>
              </a:solidFill>
            </a:ln>
          </p:spPr>
          <p:txBody>
            <a:bodyPr wrap="square" tIns="216000" bIns="36000" rtlCol="0">
              <a:spAutoFit/>
            </a:bodyPr>
            <a:lstStyle/>
            <a:p>
              <a:pPr>
                <a:lnSpc>
                  <a:spcPts val="1700"/>
                </a:lnSpc>
                <a:tabLst>
                  <a:tab pos="85725" algn="l"/>
                </a:tabLst>
              </a:pPr>
              <a:r>
                <a:rPr kumimoji="1"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① 新規申請の場合</a:t>
              </a:r>
              <a:endPara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lnSpc>
                  <a:spcPts val="1700"/>
                </a:lnSpc>
                <a:tabLst>
                  <a:tab pos="85725" algn="l"/>
                </a:tabLst>
              </a:pP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　　新規</a:t>
              </a:r>
              <a:r>
                <a:rPr kumimoji="1"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申請の書類一式に次の書類を添付して</a:t>
              </a: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ください。</a:t>
              </a:r>
              <a:endParaRPr lang="en-US" altLang="ja-JP" sz="12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700"/>
                </a:lnSpc>
                <a:tabLst>
                  <a:tab pos="85725" algn="l"/>
                </a:tabLst>
              </a:pPr>
              <a:r>
                <a:rPr kumimoji="1"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　　ア）医療費申告書、</a:t>
              </a:r>
              <a:endParaRPr kumimoji="1" lang="en-US" altLang="ja-JP" sz="12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700"/>
                </a:lnSpc>
                <a:tabLst>
                  <a:tab pos="85725" algn="l"/>
                </a:tabLst>
              </a:pPr>
              <a:r>
                <a:rPr lang="ja-JP" altLang="en-US" sz="1200" dirty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kumimoji="1"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イ）</a:t>
              </a: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領収書又はレセプト等（医療費が確認できるもの）</a:t>
              </a:r>
              <a:endParaRPr lang="en-US" altLang="ja-JP" sz="12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700"/>
                </a:lnSpc>
                <a:tabLst>
                  <a:tab pos="85725" algn="l"/>
                </a:tabLst>
              </a:pP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　　　　</a:t>
              </a:r>
              <a:r>
                <a:rPr lang="en-US" altLang="ja-JP" sz="1200" dirty="0" smtClean="0">
                  <a:latin typeface="HG丸ｺﾞｼｯｸM-PRO" pitchFamily="50" charset="-128"/>
                  <a:ea typeface="HG丸ｺﾞｼｯｸM-PRO" pitchFamily="50" charset="-128"/>
                </a:rPr>
                <a:t>  </a:t>
              </a:r>
            </a:p>
            <a:p>
              <a:pPr>
                <a:lnSpc>
                  <a:spcPts val="1700"/>
                </a:lnSpc>
                <a:tabLst>
                  <a:tab pos="85725" algn="l"/>
                </a:tabLst>
              </a:pPr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② 再</a:t>
              </a:r>
              <a:r>
                <a:rPr kumimoji="1"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申請の場合</a:t>
              </a:r>
              <a:r>
                <a:rPr lang="ja-JP" altLang="en-US" sz="110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（■支給認定についての②を参照してください）</a:t>
              </a:r>
              <a:endParaRPr kumimoji="1"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  <a:p>
              <a:pPr>
                <a:lnSpc>
                  <a:spcPts val="1700"/>
                </a:lnSpc>
                <a:tabLst>
                  <a:tab pos="85725" algn="l"/>
                </a:tabLst>
              </a:pP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　　ア）特定医療費（指定難病）支給認定申請書</a:t>
              </a:r>
              <a:endParaRPr lang="en-US" altLang="ja-JP" sz="12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700"/>
                </a:lnSpc>
                <a:tabLst>
                  <a:tab pos="85725" algn="l"/>
                </a:tabLst>
              </a:pPr>
              <a:r>
                <a:rPr lang="ja-JP" altLang="en-US" sz="1200" dirty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　イ）医療費申告書</a:t>
              </a:r>
              <a:endParaRPr lang="en-US" altLang="ja-JP" sz="12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700"/>
                </a:lnSpc>
                <a:tabLst>
                  <a:tab pos="85725" algn="l"/>
                </a:tabLst>
              </a:pP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　　ウ）領収書又はレセプト</a:t>
              </a:r>
              <a:r>
                <a:rPr lang="ja-JP" altLang="en-US" sz="1200" dirty="0">
                  <a:latin typeface="HG丸ｺﾞｼｯｸM-PRO" pitchFamily="50" charset="-128"/>
                  <a:ea typeface="HG丸ｺﾞｼｯｸM-PRO" pitchFamily="50" charset="-128"/>
                </a:rPr>
                <a:t>等</a:t>
              </a: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（指定難病の医療費が確認できるもの）</a:t>
              </a:r>
              <a:endParaRPr lang="en-US" altLang="ja-JP" sz="12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700"/>
                </a:lnSpc>
                <a:tabLst>
                  <a:tab pos="85725" algn="l"/>
                </a:tabLst>
              </a:pPr>
              <a:r>
                <a:rPr lang="ja-JP" altLang="en-US" sz="1200" dirty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　エ）県からお送りした不承認の通知（コピー）</a:t>
              </a:r>
              <a:endParaRPr lang="en-US" altLang="ja-JP" sz="12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lnSpc>
                  <a:spcPts val="1400"/>
                </a:lnSpc>
                <a:tabLst>
                  <a:tab pos="85725" algn="l"/>
                </a:tabLst>
              </a:pP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　　</a:t>
              </a:r>
              <a:r>
                <a:rPr lang="en-US" altLang="ja-JP" sz="110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※</a:t>
              </a:r>
              <a:r>
                <a:rPr lang="ja-JP" altLang="en-US" sz="110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再申請の時期が、不承認の通知を受け取ってから１２か月を経過している場合は、臨床調査個人票　　　</a:t>
              </a:r>
              <a:endPara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  <a:p>
              <a:pPr>
                <a:lnSpc>
                  <a:spcPts val="1400"/>
                </a:lnSpc>
                <a:tabLst>
                  <a:tab pos="85725" algn="l"/>
                </a:tabLst>
              </a:pPr>
              <a:r>
                <a:rPr lang="ja-JP" altLang="en-US" sz="1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</a:t>
              </a:r>
              <a:r>
                <a:rPr lang="ja-JP" altLang="en-US" sz="110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　　 が必要となりますので、ご注意ください。</a:t>
              </a:r>
              <a:endPara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89000" y="4173091"/>
              <a:ext cx="2412000" cy="37173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txBody>
            <a:bodyPr wrap="square" rtlCol="0" anchor="ctr" anchorCtr="0">
              <a:spAutoFit/>
            </a:bodyPr>
            <a:lstStyle/>
            <a:p>
              <a:pPr>
                <a:lnSpc>
                  <a:spcPts val="1900"/>
                </a:lnSpc>
                <a:tabLst>
                  <a:tab pos="85725" algn="l"/>
                </a:tabLst>
              </a:pPr>
              <a:r>
                <a:rPr kumimoji="1" lang="ja-JP" altLang="en-US" sz="1600" b="1" dirty="0" smtClean="0">
                  <a:solidFill>
                    <a:srgbClr val="0070C0"/>
                  </a:solidFill>
                  <a:latin typeface="ＭＳ ゴシック" pitchFamily="49" charset="-128"/>
                  <a:ea typeface="ＭＳ ゴシック" pitchFamily="49" charset="-128"/>
                </a:rPr>
                <a:t>■</a:t>
              </a:r>
              <a:r>
                <a:rPr kumimoji="1" lang="ja-JP" altLang="en-US" sz="1600" b="1" dirty="0" smtClean="0">
                  <a:solidFill>
                    <a:srgbClr val="FFFF00"/>
                  </a:solidFill>
                  <a:latin typeface="ＭＳ ゴシック" pitchFamily="49" charset="-128"/>
                  <a:ea typeface="ＭＳ ゴシック" pitchFamily="49" charset="-128"/>
                </a:rPr>
                <a:t> </a:t>
              </a:r>
              <a:r>
                <a:rPr kumimoji="1" lang="ja-JP" altLang="en-US" sz="1600" b="1" dirty="0" smtClean="0">
                  <a:latin typeface="ＭＳ ゴシック" pitchFamily="49" charset="-128"/>
                  <a:ea typeface="ＭＳ ゴシック" pitchFamily="49" charset="-128"/>
                </a:rPr>
                <a:t>申請に必要な書類</a:t>
              </a:r>
              <a:endParaRPr kumimoji="1" lang="ja-JP" altLang="en-US" sz="1600" b="1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4968638" y="4173091"/>
              <a:ext cx="1612082" cy="816341"/>
            </a:xfrm>
            <a:prstGeom prst="wedgeEllipseCallout">
              <a:avLst>
                <a:gd name="adj1" fmla="val -47793"/>
                <a:gd name="adj2" fmla="val 53001"/>
              </a:avLst>
            </a:prstGeom>
            <a:ln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0" tIns="36000" rIns="0" bIns="36000" rtlCol="0" anchor="ctr" anchorCtr="0">
              <a:spAutoFit/>
            </a:bodyPr>
            <a:lstStyle/>
            <a:p>
              <a:r>
                <a:rPr lang="ja-JP" altLang="en-US" sz="1100" dirty="0">
                  <a:latin typeface="+mj-ea"/>
                  <a:ea typeface="+mj-ea"/>
                </a:rPr>
                <a:t>詳しく</a:t>
              </a:r>
              <a:r>
                <a:rPr lang="ja-JP" altLang="en-US" sz="1100" dirty="0" smtClean="0">
                  <a:latin typeface="+mj-ea"/>
                  <a:ea typeface="+mj-ea"/>
                </a:rPr>
                <a:t>は、お問い合わせ先までご連絡ください。</a:t>
              </a:r>
              <a:endParaRPr kumimoji="1" lang="ja-JP" altLang="en-US" sz="1100" dirty="0">
                <a:latin typeface="+mj-ea"/>
                <a:ea typeface="+mj-ea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98402" y="7085985"/>
            <a:ext cx="6660000" cy="2798212"/>
            <a:chOff x="98402" y="7085985"/>
            <a:chExt cx="6660000" cy="2798212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98402" y="7292197"/>
              <a:ext cx="6660000" cy="2592000"/>
            </a:xfrm>
            <a:prstGeom prst="roundRect">
              <a:avLst>
                <a:gd name="adj" fmla="val 7018"/>
              </a:avLst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tIns="216000" bIns="36000" rtlCol="0">
              <a:spAutoFit/>
            </a:bodyPr>
            <a:lstStyle/>
            <a:p>
              <a:pPr algn="ctr">
                <a:lnSpc>
                  <a:spcPts val="1800"/>
                </a:lnSpc>
                <a:tabLst>
                  <a:tab pos="85725" algn="l"/>
                </a:tabLst>
              </a:pPr>
              <a:endParaRPr kumimoji="1" lang="en-US" altLang="ja-JP" sz="140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>
                <a:lnSpc>
                  <a:spcPts val="1800"/>
                </a:lnSpc>
                <a:tabLst>
                  <a:tab pos="85725" algn="l"/>
                </a:tabLst>
              </a:pPr>
              <a:endParaRPr lang="en-US" altLang="ja-JP" sz="140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>
                <a:lnSpc>
                  <a:spcPts val="1800"/>
                </a:lnSpc>
                <a:tabLst>
                  <a:tab pos="85725" algn="l"/>
                </a:tabLst>
              </a:pPr>
              <a:endParaRPr kumimoji="1" lang="en-US" altLang="ja-JP" sz="140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>
                <a:lnSpc>
                  <a:spcPts val="1800"/>
                </a:lnSpc>
                <a:tabLst>
                  <a:tab pos="85725" algn="l"/>
                </a:tabLst>
              </a:pPr>
              <a:endParaRPr lang="en-US" altLang="ja-JP" sz="140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>
                <a:lnSpc>
                  <a:spcPts val="1800"/>
                </a:lnSpc>
                <a:tabLst>
                  <a:tab pos="85725" algn="l"/>
                </a:tabLst>
              </a:pPr>
              <a:endParaRPr lang="en-US" altLang="ja-JP" sz="14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189000" y="7085985"/>
              <a:ext cx="2412000" cy="37173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txBody>
            <a:bodyPr wrap="square" rtlCol="0" anchor="ctr" anchorCtr="0">
              <a:spAutoFit/>
            </a:bodyPr>
            <a:lstStyle/>
            <a:p>
              <a:pPr>
                <a:lnSpc>
                  <a:spcPts val="1900"/>
                </a:lnSpc>
                <a:tabLst>
                  <a:tab pos="85725" algn="l"/>
                </a:tabLst>
              </a:pPr>
              <a:r>
                <a:rPr kumimoji="1" lang="ja-JP" altLang="en-US" sz="1600" b="1" dirty="0" smtClean="0">
                  <a:solidFill>
                    <a:srgbClr val="FF6600"/>
                  </a:solidFill>
                  <a:latin typeface="ＭＳ ゴシック" pitchFamily="49" charset="-128"/>
                  <a:ea typeface="ＭＳ ゴシック" pitchFamily="49" charset="-128"/>
                </a:rPr>
                <a:t>■</a:t>
              </a:r>
              <a:r>
                <a:rPr kumimoji="1" lang="ja-JP" altLang="en-US" sz="1600" b="1" dirty="0" smtClean="0">
                  <a:solidFill>
                    <a:srgbClr val="FFFF00"/>
                  </a:solidFill>
                  <a:latin typeface="ＭＳ ゴシック" pitchFamily="49" charset="-128"/>
                  <a:ea typeface="ＭＳ ゴシック" pitchFamily="49" charset="-128"/>
                </a:rPr>
                <a:t> </a:t>
              </a:r>
              <a:r>
                <a:rPr kumimoji="1" lang="ja-JP" altLang="en-US" sz="1600" b="1" dirty="0" smtClean="0">
                  <a:latin typeface="ＭＳ ゴシック" pitchFamily="49" charset="-128"/>
                  <a:ea typeface="ＭＳ ゴシック" pitchFamily="49" charset="-128"/>
                </a:rPr>
                <a:t>支給認定</a:t>
              </a:r>
              <a:r>
                <a:rPr lang="ja-JP" altLang="en-US" sz="1600" b="1" dirty="0" smtClean="0">
                  <a:latin typeface="ＭＳ ゴシック" pitchFamily="49" charset="-128"/>
                  <a:ea typeface="ＭＳ ゴシック" pitchFamily="49" charset="-128"/>
                </a:rPr>
                <a:t>について</a:t>
              </a:r>
              <a:endParaRPr kumimoji="1" lang="ja-JP" altLang="en-US" sz="1600" b="1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99898" y="9049411"/>
            <a:ext cx="7145526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00" dirty="0" smtClean="0">
                <a:latin typeface="+mj-ea"/>
                <a:ea typeface="+mj-ea"/>
              </a:rPr>
              <a:t>① 新規申請時に、軽症高額</a:t>
            </a:r>
            <a:r>
              <a:rPr lang="ja-JP" altLang="en-US" sz="1000" u="sng" dirty="0" smtClean="0">
                <a:latin typeface="+mj-ea"/>
                <a:ea typeface="+mj-ea"/>
              </a:rPr>
              <a:t>該当で申請</a:t>
            </a:r>
            <a:r>
              <a:rPr lang="ja-JP" altLang="en-US" sz="1000" dirty="0" smtClean="0">
                <a:latin typeface="+mj-ea"/>
                <a:ea typeface="+mj-ea"/>
              </a:rPr>
              <a:t>した場合</a:t>
            </a:r>
            <a:endParaRPr lang="en-US" altLang="ja-JP" sz="1000" dirty="0" smtClean="0">
              <a:latin typeface="+mj-ea"/>
              <a:ea typeface="+mj-ea"/>
            </a:endParaRPr>
          </a:p>
          <a:p>
            <a:pPr>
              <a:lnSpc>
                <a:spcPts val="1400"/>
              </a:lnSpc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（重症度分類が非該当の場合、軽症高額該当基準を確認し認定の可否を判断します。）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dirty="0" smtClean="0">
                <a:latin typeface="+mj-ea"/>
                <a:ea typeface="+mj-ea"/>
              </a:rPr>
              <a:t>② 新規申請時に、軽症高額</a:t>
            </a:r>
            <a:r>
              <a:rPr lang="ja-JP" altLang="en-US" sz="1000" u="sng" dirty="0" smtClean="0">
                <a:latin typeface="+mj-ea"/>
                <a:ea typeface="+mj-ea"/>
              </a:rPr>
              <a:t>非該当で申請</a:t>
            </a:r>
            <a:r>
              <a:rPr lang="ja-JP" altLang="en-US" sz="1000" dirty="0" smtClean="0">
                <a:latin typeface="+mj-ea"/>
                <a:ea typeface="+mj-ea"/>
              </a:rPr>
              <a:t>した場合</a:t>
            </a:r>
            <a:endParaRPr lang="en-US" altLang="ja-JP" sz="1000" dirty="0" smtClean="0">
              <a:latin typeface="+mj-ea"/>
              <a:ea typeface="+mj-ea"/>
            </a:endParaRPr>
          </a:p>
          <a:p>
            <a:pPr>
              <a:lnSpc>
                <a:spcPts val="1400"/>
              </a:lnSpc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（重症度分類が非該当で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不承認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となった場合、軽症高額該当基準の要件を満たせば再申請することができます。）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841352" y="8022264"/>
            <a:ext cx="756000" cy="3600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+mn-ea"/>
              </a:rPr>
              <a:t>認定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166197" y="7899509"/>
            <a:ext cx="39600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2" name="屈折矢印 51"/>
          <p:cNvSpPr/>
          <p:nvPr/>
        </p:nvSpPr>
        <p:spPr>
          <a:xfrm>
            <a:off x="3608626" y="8434651"/>
            <a:ext cx="1044510" cy="462393"/>
          </a:xfrm>
          <a:prstGeom prst="bentUpArrow">
            <a:avLst>
              <a:gd name="adj1" fmla="val 19922"/>
              <a:gd name="adj2" fmla="val 24560"/>
              <a:gd name="adj3" fmla="val 25162"/>
            </a:avLst>
          </a:prstGeom>
          <a:ln w="127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790612" y="8717820"/>
            <a:ext cx="612000" cy="252000"/>
          </a:xfrm>
          <a:prstGeom prst="roundRect">
            <a:avLst/>
          </a:prstGeom>
          <a:ln w="127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再申請</a:t>
            </a:r>
            <a:endParaRPr kumimoji="1" lang="ja-JP" altLang="en-US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260143" y="8720926"/>
            <a:ext cx="756000" cy="252000"/>
          </a:xfrm>
          <a:prstGeom prst="roundRect">
            <a:avLst/>
          </a:prstGeom>
          <a:ln w="38100" cmpd="thinThick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400" dirty="0" smtClean="0">
                <a:latin typeface="+mn-ea"/>
              </a:rPr>
              <a:t>不承認</a:t>
            </a:r>
            <a:endParaRPr kumimoji="1" lang="ja-JP" altLang="en-US" sz="1400" dirty="0">
              <a:latin typeface="+mn-ea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V="1">
            <a:off x="750685" y="8176233"/>
            <a:ext cx="432000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V="1">
            <a:off x="2081185" y="8176233"/>
            <a:ext cx="648000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5400000" flipV="1">
            <a:off x="1440026" y="8472833"/>
            <a:ext cx="396000" cy="1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V="1">
            <a:off x="3608626" y="8176233"/>
            <a:ext cx="684000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4020815" y="7817008"/>
            <a:ext cx="226591" cy="257369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r>
              <a:rPr kumimoji="1" lang="ja-JP" altLang="en-US" sz="1200" dirty="0" smtClean="0">
                <a:latin typeface="+mj-ea"/>
                <a:ea typeface="+mj-ea"/>
              </a:rPr>
              <a:t>①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cxnSp>
        <p:nvCxnSpPr>
          <p:cNvPr id="43" name="直線矢印コネクタ 42"/>
          <p:cNvCxnSpPr/>
          <p:nvPr/>
        </p:nvCxnSpPr>
        <p:spPr>
          <a:xfrm flipV="1">
            <a:off x="5176625" y="8176233"/>
            <a:ext cx="648000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261516" y="8055586"/>
            <a:ext cx="504000" cy="252000"/>
          </a:xfrm>
          <a:prstGeom prst="roundRect">
            <a:avLst/>
          </a:prstGeom>
          <a:ln w="127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申請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231000" y="7703257"/>
            <a:ext cx="39600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202987" y="8348812"/>
            <a:ext cx="39600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284457" y="7896671"/>
            <a:ext cx="39600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738111" y="7896671"/>
            <a:ext cx="39600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811134" y="8720926"/>
            <a:ext cx="756000" cy="252000"/>
          </a:xfrm>
          <a:prstGeom prst="roundRect">
            <a:avLst/>
          </a:prstGeom>
          <a:ln w="38100" cmpd="thinThick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400" dirty="0" smtClean="0">
                <a:latin typeface="+mn-ea"/>
              </a:rPr>
              <a:t>不承認</a:t>
            </a:r>
            <a:endParaRPr kumimoji="1" lang="ja-JP" altLang="en-US" sz="1400" dirty="0">
              <a:latin typeface="+mn-ea"/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 rot="5400000" flipV="1">
            <a:off x="2991017" y="8472833"/>
            <a:ext cx="396000" cy="1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2753978" y="8348812"/>
            <a:ext cx="39600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69" name="直線矢印コネクタ 68"/>
          <p:cNvCxnSpPr/>
          <p:nvPr/>
        </p:nvCxnSpPr>
        <p:spPr>
          <a:xfrm rot="16200000">
            <a:off x="2991001" y="7920309"/>
            <a:ext cx="396000" cy="1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2811819" y="7342047"/>
            <a:ext cx="756000" cy="3600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+mn-ea"/>
              </a:rPr>
              <a:t>認定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739134" y="8014233"/>
            <a:ext cx="900000" cy="32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kumimoji="1" lang="ja-JP" altLang="en-US" sz="1200" dirty="0" smtClean="0">
                <a:latin typeface="+mn-ea"/>
              </a:rPr>
              <a:t>重症度基準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88025" y="8014233"/>
            <a:ext cx="900000" cy="32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kumimoji="1" lang="ja-JP" altLang="en-US" sz="1200" dirty="0" smtClean="0">
                <a:latin typeface="+mn-ea"/>
              </a:rPr>
              <a:t>診断基準</a:t>
            </a:r>
            <a:endParaRPr kumimoji="1" lang="ja-JP" altLang="en-US" sz="1200" dirty="0">
              <a:latin typeface="+mn-ea"/>
            </a:endParaRPr>
          </a:p>
        </p:txBody>
      </p:sp>
      <p:cxnSp>
        <p:nvCxnSpPr>
          <p:cNvPr id="72" name="直線矢印コネクタ 71"/>
          <p:cNvCxnSpPr/>
          <p:nvPr/>
        </p:nvCxnSpPr>
        <p:spPr>
          <a:xfrm>
            <a:off x="5202309" y="8300857"/>
            <a:ext cx="478148" cy="33837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5129324" y="8425427"/>
            <a:ext cx="39600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90243" y="7955216"/>
            <a:ext cx="900000" cy="4420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kumimoji="1" lang="ja-JP" altLang="en-US" sz="1200" dirty="0" smtClean="0">
                <a:latin typeface="+mn-ea"/>
              </a:rPr>
              <a:t>軽症高額</a:t>
            </a:r>
            <a:endParaRPr kumimoji="1" lang="en-US" altLang="ja-JP" sz="1200" dirty="0" smtClean="0">
              <a:latin typeface="+mn-ea"/>
            </a:endParaRPr>
          </a:p>
          <a:p>
            <a:pPr algn="ctr"/>
            <a:r>
              <a:rPr kumimoji="1" lang="ja-JP" altLang="en-US" sz="1200" dirty="0" smtClean="0">
                <a:latin typeface="+mn-ea"/>
              </a:rPr>
              <a:t>該当基準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699961" y="8611987"/>
            <a:ext cx="756000" cy="252000"/>
          </a:xfrm>
          <a:prstGeom prst="roundRect">
            <a:avLst/>
          </a:prstGeom>
          <a:ln w="38100" cmpd="thinThick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400" dirty="0" smtClean="0">
                <a:latin typeface="+mn-ea"/>
              </a:rPr>
              <a:t>不承認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974441" y="8481972"/>
            <a:ext cx="226591" cy="257369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r>
              <a:rPr kumimoji="1" lang="ja-JP" altLang="en-US" sz="1200" dirty="0" smtClean="0">
                <a:latin typeface="+mj-ea"/>
                <a:ea typeface="+mj-ea"/>
              </a:rPr>
              <a:t>②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0005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99000" y="345533"/>
            <a:ext cx="6660000" cy="9311889"/>
          </a:xfrm>
          <a:prstGeom prst="roundRect">
            <a:avLst>
              <a:gd name="adj" fmla="val 3625"/>
            </a:avLst>
          </a:prstGeom>
          <a:noFill/>
          <a:ln w="28575">
            <a:solidFill>
              <a:srgbClr val="00B050"/>
            </a:solidFill>
          </a:ln>
        </p:spPr>
        <p:txBody>
          <a:bodyPr wrap="square" tIns="180000" bIns="0" rtlCol="0">
            <a:spAutoFit/>
          </a:bodyPr>
          <a:lstStyle/>
          <a:p>
            <a:pPr>
              <a:lnSpc>
                <a:spcPts val="1500"/>
              </a:lnSpc>
              <a:tabLst>
                <a:tab pos="85725" algn="l"/>
              </a:tabLst>
            </a:pPr>
            <a:endParaRPr lang="en-US" altLang="ja-JP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r>
              <a:rPr lang="ja-JP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①－１　新規申請の事例</a:t>
            </a:r>
            <a:endParaRPr lang="en-US" altLang="ja-JP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r>
              <a:rPr lang="ja-JP" altLang="en-US" sz="1200" dirty="0" smtClean="0">
                <a:latin typeface="+mj-ea"/>
                <a:ea typeface="+mj-ea"/>
              </a:rPr>
              <a:t>　　</a:t>
            </a:r>
            <a:r>
              <a:rPr lang="en-US" altLang="ja-JP" sz="1200" dirty="0" smtClean="0">
                <a:latin typeface="+mj-ea"/>
                <a:ea typeface="+mj-ea"/>
              </a:rPr>
              <a:t>H</a:t>
            </a:r>
            <a:r>
              <a:rPr lang="ja-JP" altLang="en-US" sz="1200" dirty="0">
                <a:latin typeface="+mj-ea"/>
                <a:ea typeface="+mj-ea"/>
              </a:rPr>
              <a:t>３０</a:t>
            </a:r>
            <a:r>
              <a:rPr lang="en-US" altLang="ja-JP" sz="1200" dirty="0" smtClean="0">
                <a:latin typeface="+mj-ea"/>
                <a:ea typeface="+mj-ea"/>
              </a:rPr>
              <a:t>.</a:t>
            </a:r>
            <a:r>
              <a:rPr lang="ja-JP" altLang="en-US" sz="1200" dirty="0" smtClean="0">
                <a:latin typeface="+mj-ea"/>
                <a:ea typeface="+mj-ea"/>
              </a:rPr>
              <a:t>１０</a:t>
            </a:r>
            <a:r>
              <a:rPr lang="en-US" altLang="ja-JP" sz="1200" dirty="0" smtClean="0">
                <a:latin typeface="+mj-ea"/>
                <a:ea typeface="+mj-ea"/>
              </a:rPr>
              <a:t>.</a:t>
            </a:r>
            <a:r>
              <a:rPr lang="ja-JP" altLang="en-US" sz="1200" dirty="0" smtClean="0">
                <a:latin typeface="+mj-ea"/>
                <a:ea typeface="+mj-ea"/>
              </a:rPr>
              <a:t>１５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に軽症高額該当で新規申請を行う場合</a:t>
            </a:r>
            <a:endParaRPr kumimoji="1"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kumimoji="1"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kumimoji="1"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tabLst>
                <a:tab pos="85725" algn="l"/>
              </a:tabLst>
            </a:pP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50000"/>
              </a:lnSpc>
              <a:tabLst>
                <a:tab pos="85725" algn="l"/>
              </a:tabLst>
            </a:pP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r>
              <a:rPr lang="ja-JP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①－２</a:t>
            </a:r>
            <a:r>
              <a:rPr lang="ja-JP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新規申請の事例</a:t>
            </a:r>
            <a:endParaRPr lang="en-US" altLang="ja-JP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lnSpc>
                <a:spcPts val="2200"/>
              </a:lnSpc>
              <a:tabLst>
                <a:tab pos="85725" algn="l"/>
              </a:tabLst>
            </a:pP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200" u="sng" dirty="0" smtClean="0">
                <a:solidFill>
                  <a:prstClr val="black"/>
                </a:solidFill>
                <a:latin typeface="ＭＳ Ｐゴシック"/>
              </a:rPr>
              <a:t>Ｈ３０</a:t>
            </a:r>
            <a:r>
              <a:rPr lang="en-US" altLang="ja-JP" sz="1200" u="sng" dirty="0" smtClean="0">
                <a:solidFill>
                  <a:prstClr val="black"/>
                </a:solidFill>
                <a:latin typeface="ＭＳ Ｐゴシック"/>
              </a:rPr>
              <a:t>.</a:t>
            </a:r>
            <a:r>
              <a:rPr lang="ja-JP" altLang="en-US" sz="1200" u="sng" dirty="0" smtClean="0">
                <a:solidFill>
                  <a:prstClr val="black"/>
                </a:solidFill>
                <a:latin typeface="ＭＳ Ｐゴシック"/>
              </a:rPr>
              <a:t>３</a:t>
            </a:r>
            <a:r>
              <a:rPr lang="en-US" altLang="ja-JP" sz="1200" u="sng" dirty="0" smtClean="0">
                <a:solidFill>
                  <a:prstClr val="black"/>
                </a:solidFill>
                <a:latin typeface="ＭＳ Ｐゴシック"/>
              </a:rPr>
              <a:t>.</a:t>
            </a:r>
            <a:r>
              <a:rPr lang="ja-JP" altLang="en-US" sz="1200" u="sng" dirty="0">
                <a:solidFill>
                  <a:prstClr val="black"/>
                </a:solidFill>
                <a:latin typeface="ＭＳ Ｐゴシック"/>
              </a:rPr>
              <a:t>８</a:t>
            </a:r>
            <a:r>
              <a:rPr lang="ja-JP" altLang="en-US" sz="1200" u="sng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に指定難病を発症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し、</a:t>
            </a:r>
            <a:r>
              <a:rPr lang="en-US" altLang="ja-JP" sz="1200" dirty="0" smtClean="0">
                <a:solidFill>
                  <a:prstClr val="black"/>
                </a:solidFill>
                <a:latin typeface="ＭＳ Ｐゴシック"/>
              </a:rPr>
              <a:t>H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３０</a:t>
            </a:r>
            <a:r>
              <a:rPr lang="en-US" altLang="ja-JP" sz="1200" dirty="0" smtClean="0">
                <a:solidFill>
                  <a:prstClr val="black"/>
                </a:solidFill>
                <a:latin typeface="ＭＳ Ｐゴシック"/>
              </a:rPr>
              <a:t>.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１０</a:t>
            </a:r>
            <a:r>
              <a:rPr lang="en-US" altLang="ja-JP" sz="1200" dirty="0" smtClean="0">
                <a:solidFill>
                  <a:prstClr val="black"/>
                </a:solidFill>
                <a:latin typeface="ＭＳ Ｐゴシック"/>
              </a:rPr>
              <a:t>.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１５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に軽症高額該当で新規申請を行う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場合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lvl="0">
              <a:lnSpc>
                <a:spcPts val="1600"/>
              </a:lnSpc>
              <a:tabLst>
                <a:tab pos="85725" algn="l"/>
              </a:tabLst>
            </a:pPr>
            <a:endParaRPr lang="en-US" altLang="ja-JP" sz="14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lnSpc>
                <a:spcPts val="1600"/>
              </a:lnSpc>
              <a:tabLst>
                <a:tab pos="85725" algn="l"/>
              </a:tabLst>
            </a:pPr>
            <a:endParaRPr lang="en-US" altLang="ja-JP" sz="14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lnSpc>
                <a:spcPts val="2200"/>
              </a:lnSpc>
              <a:tabLst>
                <a:tab pos="85725" algn="l"/>
              </a:tabLst>
            </a:pPr>
            <a:r>
              <a:rPr lang="ja-JP" altLang="en-US" sz="1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</a:t>
            </a:r>
            <a:r>
              <a:rPr lang="ja-JP" altLang="en-US" sz="1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再申請</a:t>
            </a:r>
            <a:r>
              <a:rPr lang="ja-JP" altLang="en-US" sz="1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の事例</a:t>
            </a:r>
            <a:endParaRPr lang="en-US" altLang="ja-JP" sz="1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重症度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分類の要件を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満たさず</a:t>
            </a:r>
            <a:r>
              <a:rPr lang="ja-JP" altLang="en-US" sz="1200" dirty="0" smtClean="0">
                <a:latin typeface="+mj-ea"/>
                <a:ea typeface="+mj-ea"/>
              </a:rPr>
              <a:t>Ｈ３０</a:t>
            </a:r>
            <a:r>
              <a:rPr lang="en-US" altLang="ja-JP" sz="1200" dirty="0" smtClean="0">
                <a:latin typeface="+mn-ea"/>
              </a:rPr>
              <a:t>.</a:t>
            </a:r>
            <a:r>
              <a:rPr lang="ja-JP" altLang="en-US" sz="1200" dirty="0">
                <a:latin typeface="+mn-ea"/>
              </a:rPr>
              <a:t>８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月審査会で却下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なった後、</a:t>
            </a:r>
            <a:r>
              <a:rPr lang="ja-JP" altLang="en-US" sz="1200" dirty="0" smtClean="0">
                <a:latin typeface="+mj-ea"/>
                <a:ea typeface="+mj-ea"/>
              </a:rPr>
              <a:t>Ｈ３０</a:t>
            </a:r>
            <a:r>
              <a:rPr lang="en-US" altLang="ja-JP" sz="1200" dirty="0" smtClean="0">
                <a:latin typeface="+mj-ea"/>
                <a:ea typeface="+mj-ea"/>
              </a:rPr>
              <a:t>.</a:t>
            </a:r>
            <a:r>
              <a:rPr lang="ja-JP" altLang="en-US" sz="1200" dirty="0" smtClean="0">
                <a:latin typeface="+mj-ea"/>
                <a:ea typeface="+mj-ea"/>
              </a:rPr>
              <a:t>１０</a:t>
            </a:r>
            <a:r>
              <a:rPr lang="en-US" altLang="ja-JP" sz="1200" dirty="0" smtClean="0">
                <a:latin typeface="+mj-ea"/>
                <a:ea typeface="+mj-ea"/>
              </a:rPr>
              <a:t>.</a:t>
            </a:r>
            <a:r>
              <a:rPr lang="ja-JP" altLang="en-US" sz="1200" dirty="0" smtClean="0">
                <a:latin typeface="+mj-ea"/>
                <a:ea typeface="+mj-ea"/>
              </a:rPr>
              <a:t>１５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に軽症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高額該当で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再申請を行う場合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200"/>
              </a:lnSpc>
              <a:tabLst>
                <a:tab pos="85725" algn="l"/>
              </a:tabLst>
            </a:pP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テキスト ボックス 9"/>
          <p:cNvSpPr txBox="1"/>
          <p:nvPr/>
        </p:nvSpPr>
        <p:spPr>
          <a:xfrm>
            <a:off x="405130" y="9664020"/>
            <a:ext cx="6047740" cy="24198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36000" rIns="91440" bIns="36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100" kern="100" dirty="0">
                <a:effectLst/>
                <a:ea typeface="ＭＳ Ｐゴシック"/>
                <a:cs typeface="Times New Roman"/>
              </a:rPr>
              <a:t>お問い合わせ先 ：　</a:t>
            </a:r>
            <a:r>
              <a:rPr lang="ja-JP" sz="1100" kern="100" dirty="0" smtClean="0">
                <a:effectLst/>
                <a:ea typeface="ＭＳ Ｐゴシック"/>
                <a:cs typeface="Times New Roman"/>
              </a:rPr>
              <a:t>熊本県健康づくり</a:t>
            </a:r>
            <a:r>
              <a:rPr lang="ja-JP" sz="1100" kern="100" dirty="0">
                <a:effectLst/>
                <a:ea typeface="ＭＳ Ｐゴシック"/>
                <a:cs typeface="Times New Roman"/>
              </a:rPr>
              <a:t>推進課 （℡</a:t>
            </a:r>
            <a:r>
              <a:rPr lang="en-US" sz="1100" kern="100" dirty="0" smtClean="0">
                <a:effectLst/>
                <a:ea typeface="ＭＳ Ｐゴシック"/>
                <a:cs typeface="Times New Roman"/>
              </a:rPr>
              <a:t>09</a:t>
            </a:r>
            <a:r>
              <a:rPr lang="en-US" altLang="ja-JP" sz="1100" kern="100" dirty="0" smtClean="0">
                <a:effectLst/>
                <a:ea typeface="ＭＳ Ｐゴシック"/>
                <a:cs typeface="Times New Roman"/>
              </a:rPr>
              <a:t>6</a:t>
            </a:r>
            <a:r>
              <a:rPr lang="en-US" sz="1100" kern="100" dirty="0" smtClean="0">
                <a:effectLst/>
                <a:ea typeface="ＭＳ Ｐゴシック"/>
                <a:cs typeface="Times New Roman"/>
              </a:rPr>
              <a:t>-333-2210</a:t>
            </a:r>
            <a:r>
              <a:rPr lang="ja-JP" sz="1100" kern="100" dirty="0">
                <a:effectLst/>
                <a:ea typeface="ＭＳ Ｐゴシック"/>
                <a:cs typeface="Times New Roman"/>
              </a:rPr>
              <a:t>）</a:t>
            </a:r>
            <a:endParaRPr lang="ja-JP" sz="1200" kern="100" dirty="0">
              <a:effectLst/>
              <a:ea typeface="ＭＳ ゴシック"/>
              <a:cs typeface="Times New Roman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233628" y="8368233"/>
            <a:ext cx="1363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200" dirty="0"/>
          </a:p>
          <a:p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9000" y="159668"/>
            <a:ext cx="3240000" cy="3717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rtlCol="0" anchor="ctr" anchorCtr="0">
            <a:spAutoFit/>
          </a:bodyPr>
          <a:lstStyle/>
          <a:p>
            <a:pPr>
              <a:lnSpc>
                <a:spcPts val="1900"/>
              </a:lnSpc>
              <a:tabLst>
                <a:tab pos="85725" algn="l"/>
              </a:tabLst>
            </a:pPr>
            <a:r>
              <a:rPr kumimoji="1" lang="ja-JP" altLang="en-US" sz="16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■ </a:t>
            </a:r>
            <a:r>
              <a:rPr lang="ja-JP" altLang="en-US" sz="1600" b="1" dirty="0" smtClean="0">
                <a:latin typeface="ＭＳ ゴシック" pitchFamily="49" charset="-128"/>
                <a:ea typeface="ＭＳ ゴシック" pitchFamily="49" charset="-128"/>
              </a:rPr>
              <a:t>軽症高額該当申請の事例</a:t>
            </a:r>
            <a:endParaRPr kumimoji="1" lang="ja-JP" altLang="en-US" sz="16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628529" y="2370529"/>
            <a:ext cx="681862" cy="8280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54394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10/15</a:t>
            </a:r>
            <a:r>
              <a:rPr kumimoji="1" lang="ja-JP" altLang="en-US" sz="1200" dirty="0" smtClean="0"/>
              <a:t>申請</a:t>
            </a:r>
            <a:endParaRPr kumimoji="1" lang="ja-JP" altLang="en-US" sz="1200" dirty="0"/>
          </a:p>
        </p:txBody>
      </p:sp>
      <p:grpSp>
        <p:nvGrpSpPr>
          <p:cNvPr id="43" name="グループ化 42"/>
          <p:cNvGrpSpPr/>
          <p:nvPr/>
        </p:nvGrpSpPr>
        <p:grpSpPr>
          <a:xfrm>
            <a:off x="831949" y="2367584"/>
            <a:ext cx="5148000" cy="549328"/>
            <a:chOff x="831949" y="2367584"/>
            <a:chExt cx="5148000" cy="549328"/>
          </a:xfrm>
        </p:grpSpPr>
        <p:cxnSp>
          <p:nvCxnSpPr>
            <p:cNvPr id="31" name="直線コネクタ 30"/>
            <p:cNvCxnSpPr/>
            <p:nvPr/>
          </p:nvCxnSpPr>
          <p:spPr>
            <a:xfrm>
              <a:off x="831949" y="2660357"/>
              <a:ext cx="514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/>
            <p:nvPr/>
          </p:nvCxnSpPr>
          <p:spPr>
            <a:xfrm flipV="1">
              <a:off x="836712" y="2367584"/>
              <a:ext cx="0" cy="29277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矢印コネクタ 61"/>
            <p:cNvCxnSpPr/>
            <p:nvPr/>
          </p:nvCxnSpPr>
          <p:spPr>
            <a:xfrm flipV="1">
              <a:off x="5973604" y="2367584"/>
              <a:ext cx="0" cy="29277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1329755" y="2474877"/>
              <a:ext cx="3755429" cy="442035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08000" tIns="36000" rIns="36000" bIns="36000" rtlCol="0" anchor="ctr" anchorCtr="0">
              <a:spAutoFit/>
            </a:bodyPr>
            <a:lstStyle/>
            <a:p>
              <a:r>
                <a:rPr kumimoji="1" lang="ja-JP" altLang="en-US" sz="1200" dirty="0" smtClean="0">
                  <a:latin typeface="+mj-ea"/>
                  <a:ea typeface="+mj-ea"/>
                </a:rPr>
                <a:t>Ｈ２９</a:t>
              </a:r>
              <a:r>
                <a:rPr kumimoji="1" lang="en-US" altLang="ja-JP" sz="1200" dirty="0" smtClean="0">
                  <a:latin typeface="+mj-ea"/>
                  <a:ea typeface="+mj-ea"/>
                </a:rPr>
                <a:t>.</a:t>
              </a:r>
              <a:r>
                <a:rPr kumimoji="1" lang="ja-JP" altLang="en-US" sz="1200" dirty="0" smtClean="0">
                  <a:latin typeface="+mj-ea"/>
                  <a:ea typeface="+mj-ea"/>
                </a:rPr>
                <a:t>１１</a:t>
              </a:r>
              <a:r>
                <a:rPr kumimoji="1" lang="en-US" altLang="ja-JP" sz="1200" dirty="0" smtClean="0">
                  <a:latin typeface="+mj-ea"/>
                  <a:ea typeface="+mj-ea"/>
                </a:rPr>
                <a:t>.</a:t>
              </a:r>
              <a:r>
                <a:rPr kumimoji="1" lang="ja-JP" altLang="en-US" sz="1200" dirty="0" smtClean="0">
                  <a:latin typeface="+mj-ea"/>
                  <a:ea typeface="+mj-ea"/>
                </a:rPr>
                <a:t>１～Ｈ３０</a:t>
              </a:r>
              <a:r>
                <a:rPr kumimoji="1" lang="en-US" altLang="ja-JP" sz="1200" dirty="0" smtClean="0">
                  <a:latin typeface="+mj-ea"/>
                  <a:ea typeface="+mj-ea"/>
                </a:rPr>
                <a:t>.</a:t>
              </a:r>
              <a:r>
                <a:rPr kumimoji="1" lang="ja-JP" altLang="en-US" sz="1200" dirty="0" smtClean="0">
                  <a:latin typeface="+mj-ea"/>
                  <a:ea typeface="+mj-ea"/>
                </a:rPr>
                <a:t>１０</a:t>
              </a:r>
              <a:r>
                <a:rPr kumimoji="1" lang="en-US" altLang="ja-JP" sz="1200" dirty="0" smtClean="0">
                  <a:latin typeface="+mj-ea"/>
                  <a:ea typeface="+mj-ea"/>
                </a:rPr>
                <a:t>.</a:t>
              </a:r>
              <a:r>
                <a:rPr kumimoji="1" lang="ja-JP" altLang="en-US" sz="1200" dirty="0" smtClean="0">
                  <a:latin typeface="+mj-ea"/>
                  <a:ea typeface="+mj-ea"/>
                </a:rPr>
                <a:t>１５</a:t>
              </a:r>
              <a:r>
                <a:rPr lang="ja-JP" altLang="en-US" sz="1200" dirty="0" smtClean="0">
                  <a:latin typeface="+mj-ea"/>
                  <a:ea typeface="+mj-ea"/>
                </a:rPr>
                <a:t>日までの期間に３３，３３０円を超える月が３月以上あります。</a:t>
              </a:r>
              <a:endParaRPr kumimoji="1" lang="ja-JP" altLang="en-US" sz="1200" dirty="0">
                <a:latin typeface="+mj-ea"/>
                <a:ea typeface="+mj-ea"/>
              </a:endParaRPr>
            </a:p>
          </p:txBody>
        </p:sp>
      </p:grpSp>
      <p:sp>
        <p:nvSpPr>
          <p:cNvPr id="40" name="テキスト ボックス 39"/>
          <p:cNvSpPr txBox="1"/>
          <p:nvPr/>
        </p:nvSpPr>
        <p:spPr>
          <a:xfrm>
            <a:off x="4383202" y="869211"/>
            <a:ext cx="23757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　「○」は３３，３３０円を超えた月</a:t>
            </a:r>
            <a:endParaRPr kumimoji="1" lang="ja-JP" altLang="en-US" sz="1100" dirty="0"/>
          </a:p>
        </p:txBody>
      </p:sp>
      <p:cxnSp>
        <p:nvCxnSpPr>
          <p:cNvPr id="70" name="直線矢印コネクタ 69"/>
          <p:cNvCxnSpPr/>
          <p:nvPr/>
        </p:nvCxnSpPr>
        <p:spPr>
          <a:xfrm flipV="1">
            <a:off x="5967876" y="5399734"/>
            <a:ext cx="0" cy="2927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5623147" y="5406982"/>
            <a:ext cx="681862" cy="8280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54394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10/15</a:t>
            </a:r>
            <a:r>
              <a:rPr kumimoji="1" lang="ja-JP" altLang="en-US" sz="1200" dirty="0" smtClean="0"/>
              <a:t>申請</a:t>
            </a:r>
            <a:endParaRPr kumimoji="1" lang="ja-JP" altLang="en-US" sz="1200" dirty="0"/>
          </a:p>
        </p:txBody>
      </p:sp>
      <p:cxnSp>
        <p:nvCxnSpPr>
          <p:cNvPr id="68" name="直線コネクタ 67"/>
          <p:cNvCxnSpPr/>
          <p:nvPr/>
        </p:nvCxnSpPr>
        <p:spPr>
          <a:xfrm>
            <a:off x="2745522" y="5706793"/>
            <a:ext cx="324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 flipV="1">
            <a:off x="2759810" y="5414020"/>
            <a:ext cx="0" cy="2927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2905894" y="5560406"/>
            <a:ext cx="2412000" cy="62670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36000" rIns="36000" bIns="36000" rtlCol="0" anchor="ctr" anchorCtr="0">
            <a:spAutoFit/>
          </a:bodyPr>
          <a:lstStyle/>
          <a:p>
            <a:r>
              <a:rPr kumimoji="1" lang="ja-JP" altLang="en-US" sz="1200" dirty="0" smtClean="0">
                <a:latin typeface="+mj-ea"/>
                <a:ea typeface="+mj-ea"/>
              </a:rPr>
              <a:t>Ｈ３０</a:t>
            </a:r>
            <a:r>
              <a:rPr kumimoji="1" lang="en-US" altLang="ja-JP" sz="1200" dirty="0" smtClean="0">
                <a:latin typeface="+mj-ea"/>
                <a:ea typeface="+mj-ea"/>
              </a:rPr>
              <a:t>.</a:t>
            </a:r>
            <a:r>
              <a:rPr kumimoji="1" lang="ja-JP" altLang="en-US" sz="1200" dirty="0" smtClean="0">
                <a:latin typeface="+mj-ea"/>
                <a:ea typeface="+mj-ea"/>
              </a:rPr>
              <a:t>３</a:t>
            </a:r>
            <a:r>
              <a:rPr kumimoji="1" lang="en-US" altLang="ja-JP" sz="1200" dirty="0" smtClean="0">
                <a:latin typeface="+mj-ea"/>
                <a:ea typeface="+mj-ea"/>
              </a:rPr>
              <a:t>.</a:t>
            </a:r>
            <a:r>
              <a:rPr kumimoji="1" lang="ja-JP" altLang="en-US" sz="1200" dirty="0" smtClean="0">
                <a:latin typeface="+mj-ea"/>
                <a:ea typeface="+mj-ea"/>
              </a:rPr>
              <a:t>８</a:t>
            </a:r>
            <a:r>
              <a:rPr kumimoji="1" lang="en-US" altLang="ja-JP" sz="1200" dirty="0" smtClean="0">
                <a:latin typeface="+mj-ea"/>
                <a:ea typeface="+mj-ea"/>
              </a:rPr>
              <a:t>(</a:t>
            </a:r>
            <a:r>
              <a:rPr kumimoji="1" lang="ja-JP" altLang="en-US" sz="1200" dirty="0" smtClean="0">
                <a:latin typeface="+mj-ea"/>
                <a:ea typeface="+mj-ea"/>
              </a:rPr>
              <a:t>発症日）～Ｈ３０</a:t>
            </a:r>
            <a:r>
              <a:rPr kumimoji="1" lang="en-US" altLang="ja-JP" sz="1200" dirty="0" smtClean="0">
                <a:latin typeface="+mj-ea"/>
                <a:ea typeface="+mj-ea"/>
              </a:rPr>
              <a:t>.</a:t>
            </a:r>
            <a:r>
              <a:rPr kumimoji="1" lang="ja-JP" altLang="en-US" sz="1200" dirty="0" smtClean="0">
                <a:latin typeface="+mj-ea"/>
                <a:ea typeface="+mj-ea"/>
              </a:rPr>
              <a:t>１０</a:t>
            </a:r>
            <a:r>
              <a:rPr kumimoji="1" lang="en-US" altLang="ja-JP" sz="1200" dirty="0" smtClean="0">
                <a:latin typeface="+mj-ea"/>
                <a:ea typeface="+mj-ea"/>
              </a:rPr>
              <a:t>.</a:t>
            </a:r>
            <a:r>
              <a:rPr kumimoji="1" lang="ja-JP" altLang="en-US" sz="1200" dirty="0" smtClean="0">
                <a:latin typeface="+mj-ea"/>
                <a:ea typeface="+mj-ea"/>
              </a:rPr>
              <a:t>１５</a:t>
            </a:r>
            <a:r>
              <a:rPr lang="ja-JP" altLang="en-US" sz="1200" dirty="0" smtClean="0">
                <a:latin typeface="+mj-ea"/>
                <a:ea typeface="+mj-ea"/>
              </a:rPr>
              <a:t>までの期間に３３，３３０円を超える月が３月以上あります。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9230" y="5467903"/>
            <a:ext cx="241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算定期間は、指定難病の発症日（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３０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.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３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.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8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）が、申請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日の属する月から起算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して１２か月前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月（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２９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.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１１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.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１）よりも後になるため、発症日から申請日までの期間となります。</a:t>
            </a:r>
            <a:endParaRPr lang="ja-JP" altLang="en-US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112583" y="9237999"/>
            <a:ext cx="4148766" cy="2616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この場合の認定日は、再申請の受付日（Ｈ３０．１０．１５）となります。</a:t>
            </a:r>
            <a:endParaRPr lang="ja-JP" altLang="en-US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612659" y="8613352"/>
            <a:ext cx="681862" cy="841177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54394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/>
              <a:t>10</a:t>
            </a:r>
            <a:r>
              <a:rPr kumimoji="1" lang="en-US" altLang="ja-JP" sz="1200" dirty="0" smtClean="0"/>
              <a:t>/15</a:t>
            </a:r>
          </a:p>
          <a:p>
            <a:pPr algn="ctr"/>
            <a:r>
              <a:rPr kumimoji="1" lang="ja-JP" altLang="en-US" sz="1200" dirty="0" smtClean="0"/>
              <a:t>再申請</a:t>
            </a:r>
            <a:endParaRPr kumimoji="1" lang="ja-JP" altLang="en-US" sz="1200" dirty="0"/>
          </a:p>
        </p:txBody>
      </p:sp>
      <p:grpSp>
        <p:nvGrpSpPr>
          <p:cNvPr id="76" name="グループ化 75"/>
          <p:cNvGrpSpPr/>
          <p:nvPr/>
        </p:nvGrpSpPr>
        <p:grpSpPr>
          <a:xfrm>
            <a:off x="813743" y="8606876"/>
            <a:ext cx="5148000" cy="549328"/>
            <a:chOff x="831949" y="2367584"/>
            <a:chExt cx="5148000" cy="549328"/>
          </a:xfrm>
        </p:grpSpPr>
        <p:cxnSp>
          <p:nvCxnSpPr>
            <p:cNvPr id="77" name="直線コネクタ 76"/>
            <p:cNvCxnSpPr/>
            <p:nvPr/>
          </p:nvCxnSpPr>
          <p:spPr>
            <a:xfrm>
              <a:off x="831949" y="2660357"/>
              <a:ext cx="514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矢印コネクタ 77"/>
            <p:cNvCxnSpPr/>
            <p:nvPr/>
          </p:nvCxnSpPr>
          <p:spPr>
            <a:xfrm flipV="1">
              <a:off x="836712" y="2367584"/>
              <a:ext cx="0" cy="29277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直線矢印コネクタ 78"/>
            <p:cNvCxnSpPr/>
            <p:nvPr/>
          </p:nvCxnSpPr>
          <p:spPr>
            <a:xfrm flipV="1">
              <a:off x="5973604" y="2367584"/>
              <a:ext cx="0" cy="29277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テキスト ボックス 79"/>
            <p:cNvSpPr txBox="1"/>
            <p:nvPr/>
          </p:nvSpPr>
          <p:spPr>
            <a:xfrm>
              <a:off x="1329755" y="2474877"/>
              <a:ext cx="3755429" cy="442035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08000" tIns="36000" rIns="36000" bIns="36000" rtlCol="0" anchor="ctr" anchorCtr="0">
              <a:spAutoFit/>
            </a:bodyPr>
            <a:lstStyle/>
            <a:p>
              <a:r>
                <a:rPr kumimoji="1" lang="ja-JP" altLang="en-US" sz="1200" dirty="0" smtClean="0">
                  <a:latin typeface="+mj-ea"/>
                  <a:ea typeface="+mj-ea"/>
                </a:rPr>
                <a:t>Ｈ２９</a:t>
              </a:r>
              <a:r>
                <a:rPr kumimoji="1" lang="en-US" altLang="ja-JP" sz="1200" dirty="0" smtClean="0">
                  <a:latin typeface="+mj-ea"/>
                  <a:ea typeface="+mj-ea"/>
                </a:rPr>
                <a:t>.</a:t>
              </a:r>
              <a:r>
                <a:rPr kumimoji="1" lang="ja-JP" altLang="en-US" sz="1200" dirty="0" smtClean="0">
                  <a:latin typeface="+mj-ea"/>
                  <a:ea typeface="+mj-ea"/>
                </a:rPr>
                <a:t>１１</a:t>
              </a:r>
              <a:r>
                <a:rPr kumimoji="1" lang="en-US" altLang="ja-JP" sz="1200" dirty="0" smtClean="0">
                  <a:latin typeface="+mj-ea"/>
                  <a:ea typeface="+mj-ea"/>
                </a:rPr>
                <a:t>.</a:t>
              </a:r>
              <a:r>
                <a:rPr kumimoji="1" lang="ja-JP" altLang="en-US" sz="1200" dirty="0" smtClean="0">
                  <a:latin typeface="+mj-ea"/>
                  <a:ea typeface="+mj-ea"/>
                </a:rPr>
                <a:t>１～Ｈ３０</a:t>
              </a:r>
              <a:r>
                <a:rPr kumimoji="1" lang="en-US" altLang="ja-JP" sz="1200" dirty="0" smtClean="0">
                  <a:latin typeface="+mj-ea"/>
                  <a:ea typeface="+mj-ea"/>
                </a:rPr>
                <a:t>.</a:t>
              </a:r>
              <a:r>
                <a:rPr kumimoji="1" lang="ja-JP" altLang="en-US" sz="1200" dirty="0" smtClean="0">
                  <a:latin typeface="+mj-ea"/>
                  <a:ea typeface="+mj-ea"/>
                </a:rPr>
                <a:t>１０</a:t>
              </a:r>
              <a:r>
                <a:rPr kumimoji="1" lang="en-US" altLang="ja-JP" sz="1200" dirty="0" smtClean="0">
                  <a:latin typeface="+mj-ea"/>
                  <a:ea typeface="+mj-ea"/>
                </a:rPr>
                <a:t>.</a:t>
              </a:r>
              <a:r>
                <a:rPr kumimoji="1" lang="ja-JP" altLang="en-US" sz="1200" dirty="0" smtClean="0">
                  <a:latin typeface="+mj-ea"/>
                  <a:ea typeface="+mj-ea"/>
                </a:rPr>
                <a:t>１５</a:t>
              </a:r>
              <a:r>
                <a:rPr lang="ja-JP" altLang="en-US" sz="1200" dirty="0" smtClean="0">
                  <a:latin typeface="+mj-ea"/>
                  <a:ea typeface="+mj-ea"/>
                </a:rPr>
                <a:t>日までの期間に３３，３３０円を超える月が３月以上あります。</a:t>
              </a:r>
              <a:endParaRPr kumimoji="1" lang="ja-JP" altLang="en-US" sz="1200" dirty="0">
                <a:latin typeface="+mj-ea"/>
                <a:ea typeface="+mj-ea"/>
              </a:endParaRPr>
            </a:p>
          </p:txBody>
        </p:sp>
      </p:grpSp>
      <p:cxnSp>
        <p:nvCxnSpPr>
          <p:cNvPr id="9" name="直線コネクタ 8"/>
          <p:cNvCxnSpPr/>
          <p:nvPr/>
        </p:nvCxnSpPr>
        <p:spPr>
          <a:xfrm>
            <a:off x="99000" y="6609184"/>
            <a:ext cx="6660000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99000" y="3402732"/>
            <a:ext cx="6660000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4453789"/>
            <a:ext cx="64389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14" y="1409353"/>
            <a:ext cx="64389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テキスト ボックス 29"/>
          <p:cNvSpPr txBox="1"/>
          <p:nvPr/>
        </p:nvSpPr>
        <p:spPr>
          <a:xfrm>
            <a:off x="2362229" y="4113415"/>
            <a:ext cx="681862" cy="67716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36000" rIns="72000" bIns="36000" rtlCol="0" anchor="ctr" anchorCtr="0">
            <a:spAutoFit/>
          </a:bodyPr>
          <a:lstStyle/>
          <a:p>
            <a:pPr algn="ctr"/>
            <a:r>
              <a:rPr kumimoji="1" lang="en-US" altLang="ja-JP" sz="1200" dirty="0" smtClean="0"/>
              <a:t>3/8</a:t>
            </a:r>
          </a:p>
          <a:p>
            <a:pPr algn="ctr"/>
            <a:r>
              <a:rPr kumimoji="1" lang="ja-JP" altLang="en-US" sz="1200" dirty="0" smtClean="0"/>
              <a:t>発症日</a:t>
            </a:r>
            <a:endParaRPr kumimoji="1" lang="ja-JP" altLang="en-US" sz="1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7648575"/>
            <a:ext cx="64389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テキスト ボックス 73"/>
          <p:cNvSpPr txBox="1"/>
          <p:nvPr/>
        </p:nvSpPr>
        <p:spPr>
          <a:xfrm>
            <a:off x="4788885" y="7331797"/>
            <a:ext cx="929513" cy="67716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ja-JP" altLang="en-US" sz="1200" dirty="0" smtClean="0"/>
              <a:t>８月審査会</a:t>
            </a:r>
            <a:endParaRPr lang="en-US" altLang="ja-JP" sz="1200" dirty="0" smtClean="0"/>
          </a:p>
          <a:p>
            <a:pPr algn="ctr"/>
            <a:r>
              <a:rPr kumimoji="1" lang="ja-JP" altLang="en-US" sz="1200" dirty="0" smtClean="0"/>
              <a:t>不承認</a:t>
            </a:r>
            <a:endParaRPr kumimoji="1" lang="ja-JP" altLang="en-US" sz="1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213659" y="7481438"/>
            <a:ext cx="464756" cy="449955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72000" rIns="0" bIns="36000" rtlCol="0" anchor="ctr" anchorCtr="0">
            <a:spAutoFit/>
          </a:bodyPr>
          <a:lstStyle/>
          <a:p>
            <a:pPr algn="ctr"/>
            <a:r>
              <a:rPr kumimoji="1" lang="ja-JP" altLang="en-US" sz="1200" dirty="0" smtClean="0"/>
              <a:t>申請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0726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2504</TotalTime>
  <Words>261</Words>
  <Application>Microsoft Office PowerPoint</Application>
  <PresentationFormat>A4 210 x 297 mm</PresentationFormat>
  <Paragraphs>100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所得の階層区分が一般Ⅰ、一般Ⅱ、上位の指定難病受給者の方へ</dc:title>
  <dc:creator>kumamoto</dc:creator>
  <cp:lastModifiedBy>kumamoto</cp:lastModifiedBy>
  <cp:revision>115</cp:revision>
  <cp:lastPrinted>2018-01-30T01:31:46Z</cp:lastPrinted>
  <dcterms:created xsi:type="dcterms:W3CDTF">2015-02-26T00:37:03Z</dcterms:created>
  <dcterms:modified xsi:type="dcterms:W3CDTF">2018-01-30T02:22:38Z</dcterms:modified>
</cp:coreProperties>
</file>