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handoutMasterIdLst>
    <p:handoutMasterId r:id="rId57"/>
  </p:handoutMasterIdLst>
  <p:sldIdLst>
    <p:sldId id="256" r:id="rId2"/>
    <p:sldId id="257" r:id="rId3"/>
    <p:sldId id="258" r:id="rId4"/>
    <p:sldId id="261" r:id="rId5"/>
    <p:sldId id="262" r:id="rId6"/>
    <p:sldId id="259" r:id="rId7"/>
    <p:sldId id="260" r:id="rId8"/>
    <p:sldId id="263" r:id="rId9"/>
    <p:sldId id="264" r:id="rId10"/>
    <p:sldId id="265" r:id="rId11"/>
    <p:sldId id="266" r:id="rId12"/>
    <p:sldId id="267" r:id="rId13"/>
    <p:sldId id="305" r:id="rId14"/>
    <p:sldId id="306" r:id="rId15"/>
    <p:sldId id="308" r:id="rId16"/>
    <p:sldId id="270" r:id="rId17"/>
    <p:sldId id="271" r:id="rId18"/>
    <p:sldId id="310" r:id="rId19"/>
    <p:sldId id="272" r:id="rId20"/>
    <p:sldId id="309" r:id="rId21"/>
    <p:sldId id="280" r:id="rId22"/>
    <p:sldId id="311" r:id="rId23"/>
    <p:sldId id="273" r:id="rId24"/>
    <p:sldId id="274" r:id="rId25"/>
    <p:sldId id="275" r:id="rId26"/>
    <p:sldId id="276" r:id="rId27"/>
    <p:sldId id="277" r:id="rId28"/>
    <p:sldId id="278" r:id="rId29"/>
    <p:sldId id="286" r:id="rId30"/>
    <p:sldId id="287" r:id="rId31"/>
    <p:sldId id="312" r:id="rId32"/>
    <p:sldId id="283" r:id="rId33"/>
    <p:sldId id="313" r:id="rId34"/>
    <p:sldId id="282" r:id="rId35"/>
    <p:sldId id="285" r:id="rId36"/>
    <p:sldId id="288" r:id="rId37"/>
    <p:sldId id="314" r:id="rId38"/>
    <p:sldId id="284" r:id="rId39"/>
    <p:sldId id="290" r:id="rId40"/>
    <p:sldId id="307" r:id="rId41"/>
    <p:sldId id="292" r:id="rId42"/>
    <p:sldId id="293" r:id="rId43"/>
    <p:sldId id="294" r:id="rId44"/>
    <p:sldId id="295" r:id="rId45"/>
    <p:sldId id="296" r:id="rId46"/>
    <p:sldId id="297" r:id="rId47"/>
    <p:sldId id="298" r:id="rId48"/>
    <p:sldId id="300" r:id="rId49"/>
    <p:sldId id="299" r:id="rId50"/>
    <p:sldId id="303" r:id="rId51"/>
    <p:sldId id="302" r:id="rId52"/>
    <p:sldId id="315" r:id="rId53"/>
    <p:sldId id="301" r:id="rId54"/>
    <p:sldId id="304" r:id="rId55"/>
  </p:sldIdLst>
  <p:sldSz cx="12192000" cy="6858000"/>
  <p:notesSz cx="9874250" cy="6858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00FFFF"/>
    <a:srgbClr val="FF6699"/>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5" autoAdjust="0"/>
    <p:restoredTop sz="63985" autoAdjust="0"/>
  </p:normalViewPr>
  <p:slideViewPr>
    <p:cSldViewPr snapToGrid="0">
      <p:cViewPr varScale="1">
        <p:scale>
          <a:sx n="115" d="100"/>
          <a:sy n="115" d="100"/>
        </p:scale>
        <p:origin x="90" y="12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4" d="100"/>
          <a:sy n="74" d="100"/>
        </p:scale>
        <p:origin x="1746"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81100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278313" cy="3444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592763" y="0"/>
            <a:ext cx="4279900" cy="344488"/>
          </a:xfrm>
          <a:prstGeom prst="rect">
            <a:avLst/>
          </a:prstGeom>
        </p:spPr>
        <p:txBody>
          <a:bodyPr vert="horz" lIns="91440" tIns="45720" rIns="91440" bIns="45720" rtlCol="0"/>
          <a:lstStyle>
            <a:lvl1pPr algn="r">
              <a:defRPr sz="1200"/>
            </a:lvl1pPr>
          </a:lstStyle>
          <a:p>
            <a:fld id="{8614B6A1-207D-4C71-A311-78E14474EDA6}" type="datetime1">
              <a:rPr kumimoji="1" lang="ja-JP" altLang="en-US" smtClean="0"/>
              <a:t>2023/10/3</a:t>
            </a:fld>
            <a:endParaRPr kumimoji="1" lang="ja-JP" altLang="en-US"/>
          </a:p>
        </p:txBody>
      </p:sp>
      <p:sp>
        <p:nvSpPr>
          <p:cNvPr id="4" name="スライド イメージ プレースホルダー 3"/>
          <p:cNvSpPr>
            <a:spLocks noGrp="1" noRot="1" noChangeAspect="1"/>
          </p:cNvSpPr>
          <p:nvPr>
            <p:ph type="sldImg" idx="2"/>
          </p:nvPr>
        </p:nvSpPr>
        <p:spPr>
          <a:xfrm>
            <a:off x="2879725" y="857250"/>
            <a:ext cx="4114800" cy="23145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87425" y="3300425"/>
            <a:ext cx="7899400" cy="270033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13525"/>
            <a:ext cx="4278313" cy="3444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592763" y="6513525"/>
            <a:ext cx="4279900" cy="344487"/>
          </a:xfrm>
          <a:prstGeom prst="rect">
            <a:avLst/>
          </a:prstGeom>
        </p:spPr>
        <p:txBody>
          <a:bodyPr vert="horz" lIns="91440" tIns="45720" rIns="91440" bIns="45720" rtlCol="0" anchor="b"/>
          <a:lstStyle>
            <a:lvl1pPr algn="r">
              <a:defRPr sz="1200"/>
            </a:lvl1pPr>
          </a:lstStyle>
          <a:p>
            <a:fld id="{A16B4845-621E-410F-8B57-0FE07E7E05C3}" type="slidenum">
              <a:rPr kumimoji="1" lang="ja-JP" altLang="en-US" smtClean="0"/>
              <a:t>‹#›</a:t>
            </a:fld>
            <a:endParaRPr kumimoji="1" lang="ja-JP" altLang="en-US"/>
          </a:p>
        </p:txBody>
      </p:sp>
    </p:spTree>
    <p:extLst>
      <p:ext uri="{BB962C8B-B14F-4D97-AF65-F5344CB8AC3E}">
        <p14:creationId xmlns:p14="http://schemas.microsoft.com/office/powerpoint/2010/main" val="184716330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a:t>
            </a:r>
            <a:r>
              <a:rPr kumimoji="1" lang="ja-JP" altLang="en-US" dirty="0" err="1" smtClean="0"/>
              <a:t>、、、、、、、、、、、</a:t>
            </a:r>
            <a:r>
              <a:rPr kumimoji="1" lang="ja-JP" altLang="en-US" dirty="0" smtClean="0"/>
              <a:t>これより食品表示ウォッチャー講習会を始めます。</a:t>
            </a:r>
            <a:endParaRPr kumimoji="1" lang="ja-JP" altLang="en-US" dirty="0"/>
          </a:p>
        </p:txBody>
      </p:sp>
    </p:spTree>
    <p:extLst>
      <p:ext uri="{BB962C8B-B14F-4D97-AF65-F5344CB8AC3E}">
        <p14:creationId xmlns:p14="http://schemas.microsoft.com/office/powerpoint/2010/main" val="2720404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１，２，３，４，５，６，７。食品表示は、食品によって表示事項が違います。</a:t>
            </a:r>
            <a:endParaRPr kumimoji="1" lang="en-US" altLang="ja-JP" dirty="0" smtClean="0"/>
          </a:p>
          <a:p>
            <a:r>
              <a:rPr kumimoji="1" lang="ja-JP" altLang="en-US" dirty="0" smtClean="0"/>
              <a:t>また、同じ肉でも、魚でも、パック詰めされているものと、されていないもので、必要な表示事項が違います。</a:t>
            </a:r>
            <a:endParaRPr kumimoji="1" lang="ja-JP" altLang="en-US" dirty="0"/>
          </a:p>
        </p:txBody>
      </p:sp>
    </p:spTree>
    <p:extLst>
      <p:ext uri="{BB962C8B-B14F-4D97-AF65-F5344CB8AC3E}">
        <p14:creationId xmlns:p14="http://schemas.microsoft.com/office/powerpoint/2010/main" val="16411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１，２，３，４，５，６，７。難しそうと思われたかもしれませんが、今回、皆さんがモニタリング活動をする際に、</a:t>
            </a:r>
            <a:endParaRPr kumimoji="1" lang="en-US" altLang="ja-JP" dirty="0" smtClean="0"/>
          </a:p>
          <a:p>
            <a:r>
              <a:rPr kumimoji="1" lang="ja-JP" altLang="en-US" dirty="0" smtClean="0"/>
              <a:t>できるだけわかりやすく簡単にチェックできるよう、食品表示ウォッチャー活動用チェックリストを作成しました。</a:t>
            </a:r>
            <a:endParaRPr kumimoji="1" lang="ja-JP" altLang="en-US" dirty="0"/>
          </a:p>
        </p:txBody>
      </p:sp>
    </p:spTree>
    <p:extLst>
      <p:ext uri="{BB962C8B-B14F-4D97-AF65-F5344CB8AC3E}">
        <p14:creationId xmlns:p14="http://schemas.microsoft.com/office/powerpoint/2010/main" val="3938693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１，２，３，４，５，６，７。これがチェックリストです。</a:t>
            </a:r>
            <a:endParaRPr kumimoji="1" lang="ja-JP" altLang="en-US" dirty="0"/>
          </a:p>
        </p:txBody>
      </p:sp>
    </p:spTree>
    <p:extLst>
      <p:ext uri="{BB962C8B-B14F-4D97-AF65-F5344CB8AC3E}">
        <p14:creationId xmlns:p14="http://schemas.microsoft.com/office/powerpoint/2010/main" val="3543999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１，２，３，４，５，６，７。チェックリストは、農産物、畜産</a:t>
            </a:r>
            <a:r>
              <a:rPr kumimoji="1" lang="ja-JP" altLang="en-US" dirty="0" err="1" smtClean="0"/>
              <a:t>ぶつの</a:t>
            </a:r>
            <a:r>
              <a:rPr kumimoji="1" lang="ja-JP" altLang="en-US" dirty="0" smtClean="0"/>
              <a:t>パック詰めされていないもの、されているもの、</a:t>
            </a:r>
            <a:endParaRPr kumimoji="1" lang="en-US" altLang="ja-JP" dirty="0" smtClean="0"/>
          </a:p>
          <a:p>
            <a:r>
              <a:rPr kumimoji="1" lang="ja-JP" altLang="en-US" dirty="0" smtClean="0"/>
              <a:t>水産</a:t>
            </a:r>
            <a:r>
              <a:rPr kumimoji="1" lang="ja-JP" altLang="en-US" dirty="0" err="1" smtClean="0"/>
              <a:t>ぶつの</a:t>
            </a:r>
            <a:r>
              <a:rPr kumimoji="1" lang="ja-JP" altLang="en-US" dirty="0" smtClean="0"/>
              <a:t>パック詰めされていないもの、されているもの、</a:t>
            </a:r>
            <a:endParaRPr kumimoji="1" lang="en-US" altLang="ja-JP" dirty="0" smtClean="0"/>
          </a:p>
          <a:p>
            <a:r>
              <a:rPr kumimoji="1" lang="ja-JP" altLang="en-US" dirty="0" smtClean="0"/>
              <a:t>加工食品のむっつに分けています。</a:t>
            </a:r>
            <a:endParaRPr kumimoji="1" lang="en-US" altLang="ja-JP" dirty="0" smtClean="0"/>
          </a:p>
          <a:p>
            <a:r>
              <a:rPr kumimoji="1" lang="ja-JP" altLang="en-US" dirty="0" smtClean="0"/>
              <a:t>では、早速、代表的な例を見ながら、順番に説明していきます。</a:t>
            </a:r>
            <a:endParaRPr kumimoji="1" lang="ja-JP" altLang="en-US" dirty="0"/>
          </a:p>
        </p:txBody>
      </p:sp>
    </p:spTree>
    <p:extLst>
      <p:ext uri="{BB962C8B-B14F-4D97-AF65-F5344CB8AC3E}">
        <p14:creationId xmlns:p14="http://schemas.microsoft.com/office/powerpoint/2010/main" val="1720478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１，２，３，４，５，６，７。まずは、農産</a:t>
            </a:r>
            <a:r>
              <a:rPr kumimoji="1" lang="ja-JP" altLang="en-US" dirty="0" err="1" smtClean="0"/>
              <a:t>ぶつです</a:t>
            </a:r>
            <a:r>
              <a:rPr kumimoji="1" lang="ja-JP" altLang="en-US" dirty="0" smtClean="0"/>
              <a:t>。</a:t>
            </a:r>
            <a:endParaRPr kumimoji="1" lang="ja-JP" altLang="en-US" dirty="0"/>
          </a:p>
        </p:txBody>
      </p:sp>
    </p:spTree>
    <p:extLst>
      <p:ext uri="{BB962C8B-B14F-4D97-AF65-F5344CB8AC3E}">
        <p14:creationId xmlns:p14="http://schemas.microsoft.com/office/powerpoint/2010/main" val="1562530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１，２，３，４，５，６，７。野菜や、果物などがこれに当てはまります。</a:t>
            </a:r>
            <a:endParaRPr kumimoji="1" lang="en-US" altLang="ja-JP" dirty="0" smtClean="0"/>
          </a:p>
          <a:p>
            <a:r>
              <a:rPr kumimoji="1" lang="ja-JP" altLang="en-US" dirty="0" smtClean="0"/>
              <a:t>農産</a:t>
            </a:r>
            <a:r>
              <a:rPr kumimoji="1" lang="ja-JP" altLang="en-US" dirty="0" err="1" smtClean="0"/>
              <a:t>ぶつで</a:t>
            </a:r>
            <a:r>
              <a:rPr kumimoji="1" lang="ja-JP" altLang="en-US" dirty="0" smtClean="0"/>
              <a:t>必要な表示事項は、２項目です。</a:t>
            </a:r>
            <a:endParaRPr kumimoji="1" lang="en-US" altLang="ja-JP" dirty="0" smtClean="0"/>
          </a:p>
          <a:p>
            <a:r>
              <a:rPr kumimoji="1" lang="ja-JP" altLang="en-US" dirty="0" smtClean="0"/>
              <a:t>では、ひとつずつ見ていきましょう。</a:t>
            </a:r>
            <a:endParaRPr kumimoji="1" lang="ja-JP" altLang="en-US" dirty="0"/>
          </a:p>
        </p:txBody>
      </p:sp>
    </p:spTree>
    <p:extLst>
      <p:ext uri="{BB962C8B-B14F-4D97-AF65-F5344CB8AC3E}">
        <p14:creationId xmlns:p14="http://schemas.microsoft.com/office/powerpoint/2010/main" val="558722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１，２，３，４，５，６，７。まずは、名称です。</a:t>
            </a:r>
            <a:endParaRPr kumimoji="1" lang="en-US" altLang="ja-JP" dirty="0" smtClean="0"/>
          </a:p>
          <a:p>
            <a:r>
              <a:rPr kumimoji="1" lang="ja-JP" altLang="en-US" dirty="0" smtClean="0"/>
              <a:t>これが何なのか、わからないと困りますよね。</a:t>
            </a:r>
            <a:endParaRPr kumimoji="1" lang="en-US" altLang="ja-JP" dirty="0" smtClean="0"/>
          </a:p>
          <a:p>
            <a:r>
              <a:rPr kumimoji="1" lang="ja-JP" altLang="en-US" dirty="0" smtClean="0"/>
              <a:t>ほうれんそうと小松菜、</a:t>
            </a:r>
            <a:r>
              <a:rPr kumimoji="1" lang="ja-JP" altLang="en-US" dirty="0" err="1" smtClean="0"/>
              <a:t>こ</a:t>
            </a:r>
            <a:r>
              <a:rPr kumimoji="1" lang="ja-JP" altLang="en-US" dirty="0" smtClean="0"/>
              <a:t>葱とニラ</a:t>
            </a:r>
            <a:endParaRPr kumimoji="1" lang="en-US" altLang="ja-JP" dirty="0" smtClean="0"/>
          </a:p>
          <a:p>
            <a:r>
              <a:rPr kumimoji="1" lang="ja-JP" altLang="en-US" dirty="0" smtClean="0"/>
              <a:t>パット見てすぐに見分けがつかない者はありませんか？</a:t>
            </a:r>
            <a:endParaRPr kumimoji="1" lang="en-US" altLang="ja-JP" dirty="0" smtClean="0"/>
          </a:p>
          <a:p>
            <a:r>
              <a:rPr kumimoji="1" lang="ja-JP" altLang="en-US" dirty="0" smtClean="0"/>
              <a:t>名称は、食品を選ぶうえで、まず、大切な事項ですね。</a:t>
            </a:r>
            <a:endParaRPr kumimoji="1" lang="ja-JP" altLang="en-US" dirty="0"/>
          </a:p>
        </p:txBody>
      </p:sp>
    </p:spTree>
    <p:extLst>
      <p:ext uri="{BB962C8B-B14F-4D97-AF65-F5344CB8AC3E}">
        <p14:creationId xmlns:p14="http://schemas.microsoft.com/office/powerpoint/2010/main" val="408534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１，２，３，４，５，６，７。つぎは、原産地です。</a:t>
            </a:r>
            <a:endParaRPr kumimoji="1" lang="en-US" altLang="ja-JP" dirty="0" smtClean="0"/>
          </a:p>
          <a:p>
            <a:r>
              <a:rPr kumimoji="1" lang="ja-JP" altLang="en-US" dirty="0" smtClean="0"/>
              <a:t>食品を選ぶときに、国産化輸入品か気になりませんか？</a:t>
            </a:r>
            <a:endParaRPr kumimoji="1" lang="en-US" altLang="ja-JP" dirty="0" smtClean="0"/>
          </a:p>
          <a:p>
            <a:r>
              <a:rPr kumimoji="1" lang="ja-JP" altLang="en-US" dirty="0" smtClean="0"/>
              <a:t>生鮮食品の輸入の増加及び原産地の多様化等により、原産地表示の充実、強化を求める消費者からの声が強まったことから、</a:t>
            </a:r>
            <a:endParaRPr kumimoji="1" lang="en-US" altLang="ja-JP" dirty="0" smtClean="0"/>
          </a:p>
          <a:p>
            <a:r>
              <a:rPr kumimoji="1" lang="ja-JP" altLang="en-US" dirty="0" smtClean="0"/>
              <a:t>全ての生鮮食品に原産地表示が義務付けられています。</a:t>
            </a:r>
            <a:endParaRPr kumimoji="1" lang="en-US" altLang="ja-JP" dirty="0" smtClean="0"/>
          </a:p>
          <a:p>
            <a:r>
              <a:rPr kumimoji="1" lang="ja-JP" altLang="en-US" dirty="0" smtClean="0"/>
              <a:t>食品を選ぶうえで、原産地は必要な事項ですね。</a:t>
            </a:r>
            <a:endParaRPr kumimoji="1" lang="en-US" altLang="ja-JP" dirty="0" smtClean="0"/>
          </a:p>
          <a:p>
            <a:r>
              <a:rPr kumimoji="1" lang="ja-JP" altLang="en-US" dirty="0" err="1" smtClean="0"/>
              <a:t>以上のに項目が</a:t>
            </a:r>
            <a:r>
              <a:rPr kumimoji="1" lang="ja-JP" altLang="en-US" dirty="0" smtClean="0"/>
              <a:t>、農産物に必要な表示事項になります。</a:t>
            </a:r>
            <a:endParaRPr kumimoji="1" lang="ja-JP" altLang="en-US" dirty="0"/>
          </a:p>
        </p:txBody>
      </p:sp>
    </p:spTree>
    <p:extLst>
      <p:ext uri="{BB962C8B-B14F-4D97-AF65-F5344CB8AC3E}">
        <p14:creationId xmlns:p14="http://schemas.microsoft.com/office/powerpoint/2010/main" val="385355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１，２，３，４，５，６，７。それでは、農産物のおさらいをしましょう。</a:t>
            </a:r>
            <a:endParaRPr kumimoji="1" lang="en-US" altLang="ja-JP" dirty="0" smtClean="0"/>
          </a:p>
          <a:p>
            <a:r>
              <a:rPr kumimoji="1" lang="ja-JP" altLang="en-US" dirty="0" smtClean="0"/>
              <a:t>農産物に必要な事項は、名称、原産地になります。</a:t>
            </a:r>
            <a:endParaRPr kumimoji="1" lang="en-US" altLang="ja-JP" dirty="0" smtClean="0"/>
          </a:p>
          <a:p>
            <a:r>
              <a:rPr kumimoji="1" lang="ja-JP" altLang="en-US" dirty="0" smtClean="0"/>
              <a:t>スーパーなどで買い物をする際には、ポップなどで表示されているか確認してみてください。</a:t>
            </a:r>
            <a:endParaRPr kumimoji="1" lang="ja-JP" altLang="en-US" dirty="0"/>
          </a:p>
        </p:txBody>
      </p:sp>
    </p:spTree>
    <p:extLst>
      <p:ext uri="{BB962C8B-B14F-4D97-AF65-F5344CB8AC3E}">
        <p14:creationId xmlns:p14="http://schemas.microsoft.com/office/powerpoint/2010/main" val="3579977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１，２，３，４，５，６，７。つぎは、畜産</a:t>
            </a:r>
            <a:r>
              <a:rPr kumimoji="1" lang="ja-JP" altLang="en-US" dirty="0" err="1" smtClean="0"/>
              <a:t>ぶつです</a:t>
            </a:r>
            <a:r>
              <a:rPr kumimoji="1" lang="ja-JP" altLang="en-US" dirty="0" smtClean="0"/>
              <a:t>。</a:t>
            </a:r>
            <a:endParaRPr kumimoji="1" lang="en-US" altLang="ja-JP" dirty="0" smtClean="0"/>
          </a:p>
          <a:p>
            <a:r>
              <a:rPr kumimoji="1" lang="ja-JP" altLang="en-US" dirty="0" smtClean="0"/>
              <a:t>牛肉や豚肉などの食肉などが、これに当たります。</a:t>
            </a:r>
            <a:endParaRPr kumimoji="1" lang="en-US" altLang="ja-JP" dirty="0" smtClean="0"/>
          </a:p>
          <a:p>
            <a:r>
              <a:rPr kumimoji="1" lang="ja-JP" altLang="en-US" dirty="0" smtClean="0"/>
              <a:t>畜産ぶつについては、パック詰めされているもの、されていない者で必要な表示事項が違います。</a:t>
            </a:r>
            <a:endParaRPr kumimoji="1" lang="en-US" altLang="ja-JP" dirty="0" smtClean="0"/>
          </a:p>
          <a:p>
            <a:r>
              <a:rPr kumimoji="1" lang="ja-JP" altLang="en-US" dirty="0" smtClean="0"/>
              <a:t>では、順番に見ていきましょう。</a:t>
            </a:r>
            <a:endParaRPr kumimoji="1" lang="ja-JP" altLang="en-US" dirty="0"/>
          </a:p>
        </p:txBody>
      </p:sp>
    </p:spTree>
    <p:extLst>
      <p:ext uri="{BB962C8B-B14F-4D97-AF65-F5344CB8AC3E}">
        <p14:creationId xmlns:p14="http://schemas.microsoft.com/office/powerpoint/2010/main" val="2976927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１，２，３，４，５，６，７</a:t>
            </a:r>
            <a:r>
              <a:rPr kumimoji="1" lang="ja-JP" altLang="en-US" dirty="0" err="1" smtClean="0"/>
              <a:t>、、、、、、、、、、、</a:t>
            </a:r>
            <a:r>
              <a:rPr kumimoji="1" lang="ja-JP" altLang="en-US" dirty="0" smtClean="0"/>
              <a:t>皆さん、こんにちは。</a:t>
            </a:r>
            <a:r>
              <a:rPr lang="ja-JP" altLang="en-US" sz="1200" b="1" dirty="0" smtClean="0"/>
              <a:t>本日は、熊本県食品表示ウォッチャー講習会を、受講いただき誠にありがとうございます。</a:t>
            </a:r>
            <a:endParaRPr lang="ja-JP" alt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dirty="0" smtClean="0"/>
              <a:t>食品表示の知識がないかたにも、できるだけ分かりやすくお話ししていきますので、最後までよろしくお願いします。</a:t>
            </a:r>
            <a:endParaRPr lang="ja-JP" alt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b="1" dirty="0" smtClean="0"/>
          </a:p>
          <a:p>
            <a:endParaRPr kumimoji="1" lang="en-US" altLang="ja-JP" dirty="0" smtClean="0"/>
          </a:p>
        </p:txBody>
      </p:sp>
    </p:spTree>
    <p:extLst>
      <p:ext uri="{BB962C8B-B14F-4D97-AF65-F5344CB8AC3E}">
        <p14:creationId xmlns:p14="http://schemas.microsoft.com/office/powerpoint/2010/main" val="3414783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１，２，３，４，５，６，７。まずは、パック詰めされていない畜産ぶつについてです。</a:t>
            </a:r>
            <a:endParaRPr kumimoji="1" lang="ja-JP" altLang="en-US" dirty="0"/>
          </a:p>
        </p:txBody>
      </p:sp>
    </p:spTree>
    <p:extLst>
      <p:ext uri="{BB962C8B-B14F-4D97-AF65-F5344CB8AC3E}">
        <p14:creationId xmlns:p14="http://schemas.microsoft.com/office/powerpoint/2010/main" val="33513520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１，２，３，４，５，６，７。精肉店などで販売されている食肉が、これに当たります。</a:t>
            </a:r>
            <a:endParaRPr kumimoji="1" lang="en-US" altLang="ja-JP" dirty="0" smtClean="0"/>
          </a:p>
          <a:p>
            <a:r>
              <a:rPr kumimoji="1" lang="ja-JP" altLang="en-US" dirty="0" smtClean="0"/>
              <a:t>必要な事項は、食肉の種類と、原産地です。</a:t>
            </a:r>
            <a:endParaRPr kumimoji="1" lang="en-US" altLang="ja-JP" dirty="0" smtClean="0"/>
          </a:p>
          <a:p>
            <a:r>
              <a:rPr kumimoji="1" lang="ja-JP" altLang="en-US" dirty="0" smtClean="0"/>
              <a:t>農産物と同じ内容となります。</a:t>
            </a:r>
            <a:endParaRPr kumimoji="1" lang="en-US" altLang="ja-JP" dirty="0" smtClean="0"/>
          </a:p>
          <a:p>
            <a:r>
              <a:rPr kumimoji="1" lang="ja-JP" altLang="en-US" dirty="0" smtClean="0"/>
              <a:t>並んでいるお肉の前に、この２項目が表示してあるか、確認してみてください。</a:t>
            </a:r>
            <a:endParaRPr kumimoji="1" lang="ja-JP" altLang="en-US" dirty="0"/>
          </a:p>
        </p:txBody>
      </p:sp>
    </p:spTree>
    <p:extLst>
      <p:ext uri="{BB962C8B-B14F-4D97-AF65-F5344CB8AC3E}">
        <p14:creationId xmlns:p14="http://schemas.microsoft.com/office/powerpoint/2010/main" val="3790910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１，２，３，４，５，６，７。次は、パック詰めされている畜産</a:t>
            </a:r>
            <a:r>
              <a:rPr kumimoji="1" lang="ja-JP" altLang="en-US" dirty="0" err="1" smtClean="0"/>
              <a:t>ぶつです</a:t>
            </a:r>
            <a:r>
              <a:rPr kumimoji="1" lang="ja-JP" altLang="en-US" dirty="0" smtClean="0"/>
              <a:t>。</a:t>
            </a:r>
            <a:endParaRPr kumimoji="1" lang="ja-JP" altLang="en-US" dirty="0"/>
          </a:p>
        </p:txBody>
      </p:sp>
    </p:spTree>
    <p:extLst>
      <p:ext uri="{BB962C8B-B14F-4D97-AF65-F5344CB8AC3E}">
        <p14:creationId xmlns:p14="http://schemas.microsoft.com/office/powerpoint/2010/main" val="10561746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１，２，３，４，５，６，７。スーパーで買い物をするときに、お肉のパックに、このようなラベルが貼ってあると思います。</a:t>
            </a:r>
            <a:endParaRPr kumimoji="1" lang="en-US" altLang="ja-JP" dirty="0" smtClean="0"/>
          </a:p>
          <a:p>
            <a:r>
              <a:rPr kumimoji="1" lang="ja-JP" altLang="en-US" dirty="0" smtClean="0"/>
              <a:t>パック詰めされている畜産ぶつで、必要な表示項目は、６項目です。</a:t>
            </a:r>
            <a:endParaRPr kumimoji="1" lang="en-US" altLang="ja-JP" dirty="0" smtClean="0"/>
          </a:p>
          <a:p>
            <a:r>
              <a:rPr kumimoji="1" lang="ja-JP" altLang="en-US" dirty="0" smtClean="0"/>
              <a:t>パック詰めされていない者よりも多いですね。</a:t>
            </a:r>
            <a:endParaRPr kumimoji="1" lang="en-US" altLang="ja-JP" dirty="0" smtClean="0"/>
          </a:p>
          <a:p>
            <a:r>
              <a:rPr kumimoji="1" lang="ja-JP" altLang="en-US" dirty="0" smtClean="0"/>
              <a:t>では、順番に見ていきましょう。</a:t>
            </a:r>
            <a:endParaRPr kumimoji="1" lang="ja-JP" altLang="en-US" dirty="0"/>
          </a:p>
        </p:txBody>
      </p:sp>
    </p:spTree>
    <p:extLst>
      <p:ext uri="{BB962C8B-B14F-4D97-AF65-F5344CB8AC3E}">
        <p14:creationId xmlns:p14="http://schemas.microsoft.com/office/powerpoint/2010/main" val="28125483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１，２，３，４，５，６，７。まずは、食肉の種類と、原産地です。</a:t>
            </a:r>
            <a:endParaRPr kumimoji="1" lang="en-US" altLang="ja-JP" dirty="0" smtClean="0"/>
          </a:p>
          <a:p>
            <a:r>
              <a:rPr kumimoji="1" lang="ja-JP" altLang="en-US" dirty="0" smtClean="0"/>
              <a:t>これは、パック詰めされていない畜産ぶつと同じです。</a:t>
            </a:r>
            <a:endParaRPr kumimoji="1" lang="en-US" altLang="ja-JP" dirty="0" smtClean="0"/>
          </a:p>
          <a:p>
            <a:r>
              <a:rPr kumimoji="1" lang="ja-JP" altLang="en-US" dirty="0" smtClean="0"/>
              <a:t>これがなんのお肉か、という情報はもちろん重要で、国産なのか、輸入品なのかという情報も、</a:t>
            </a:r>
            <a:endParaRPr kumimoji="1" lang="en-US" altLang="ja-JP" dirty="0" smtClean="0"/>
          </a:p>
          <a:p>
            <a:r>
              <a:rPr kumimoji="1" lang="ja-JP" altLang="en-US" dirty="0" smtClean="0"/>
              <a:t>食品を選ぶうえで重要なものですね。</a:t>
            </a:r>
            <a:endParaRPr kumimoji="1" lang="ja-JP" altLang="en-US" dirty="0"/>
          </a:p>
        </p:txBody>
      </p:sp>
    </p:spTree>
    <p:extLst>
      <p:ext uri="{BB962C8B-B14F-4D97-AF65-F5344CB8AC3E}">
        <p14:creationId xmlns:p14="http://schemas.microsoft.com/office/powerpoint/2010/main" val="17795365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１，２，３，４，５，６，７。つぎは、消費期限です。</a:t>
            </a:r>
            <a:endParaRPr kumimoji="1" lang="en-US" altLang="ja-JP" dirty="0" smtClean="0"/>
          </a:p>
          <a:p>
            <a:r>
              <a:rPr kumimoji="1" lang="ja-JP" altLang="en-US" dirty="0" smtClean="0"/>
              <a:t>いつまで食べれるかは、とても重要な情報です。</a:t>
            </a:r>
            <a:endParaRPr kumimoji="1" lang="en-US" altLang="ja-JP" dirty="0" smtClean="0"/>
          </a:p>
          <a:p>
            <a:r>
              <a:rPr kumimoji="1" lang="ja-JP" altLang="en-US" dirty="0" smtClean="0"/>
              <a:t>まとめ買いをするときに、良くチェックする事項ですね。</a:t>
            </a:r>
            <a:endParaRPr kumimoji="1" lang="en-US" altLang="ja-JP" dirty="0" smtClean="0"/>
          </a:p>
          <a:p>
            <a:r>
              <a:rPr kumimoji="1" lang="ja-JP" altLang="en-US" dirty="0" smtClean="0"/>
              <a:t>消費期限とは、保存方法を遵守したうえで、食品を安全に食べられる期限を言います。</a:t>
            </a:r>
            <a:endParaRPr kumimoji="1" lang="en-US" altLang="ja-JP" dirty="0" smtClean="0"/>
          </a:p>
          <a:p>
            <a:r>
              <a:rPr kumimoji="1" lang="ja-JP" altLang="en-US" dirty="0" smtClean="0"/>
              <a:t>ちなみに、この期限は、未開封の場合ですので、ご注意ください。</a:t>
            </a:r>
            <a:endParaRPr kumimoji="1" lang="ja-JP" altLang="en-US" dirty="0"/>
          </a:p>
        </p:txBody>
      </p:sp>
    </p:spTree>
    <p:extLst>
      <p:ext uri="{BB962C8B-B14F-4D97-AF65-F5344CB8AC3E}">
        <p14:creationId xmlns:p14="http://schemas.microsoft.com/office/powerpoint/2010/main" val="20004591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１，２，３，４，５，６，７。つづいて、保存方法です。</a:t>
            </a:r>
            <a:endParaRPr kumimoji="1" lang="en-US" altLang="ja-JP" dirty="0" smtClean="0"/>
          </a:p>
          <a:p>
            <a:r>
              <a:rPr kumimoji="1" lang="ja-JP" altLang="en-US" dirty="0" smtClean="0"/>
              <a:t>食品を購入してから食べるまでの間、どのように保管すればいいのか、</a:t>
            </a:r>
            <a:endParaRPr kumimoji="1" lang="en-US" altLang="ja-JP" dirty="0" smtClean="0"/>
          </a:p>
          <a:p>
            <a:r>
              <a:rPr kumimoji="1" lang="ja-JP" altLang="en-US" dirty="0" smtClean="0"/>
              <a:t>保存方法を間違えると、食品の劣化や、食中毒につながる可能性もあるので、とても重要な情報ですね。</a:t>
            </a:r>
            <a:endParaRPr kumimoji="1" lang="en-US" altLang="ja-JP" dirty="0" smtClean="0"/>
          </a:p>
          <a:p>
            <a:r>
              <a:rPr kumimoji="1" lang="ja-JP" altLang="en-US" dirty="0" smtClean="0"/>
              <a:t>ちなみに、この保存方法も、未開封の場合となります。</a:t>
            </a:r>
            <a:endParaRPr kumimoji="1" lang="ja-JP" altLang="en-US" dirty="0"/>
          </a:p>
        </p:txBody>
      </p:sp>
    </p:spTree>
    <p:extLst>
      <p:ext uri="{BB962C8B-B14F-4D97-AF65-F5344CB8AC3E}">
        <p14:creationId xmlns:p14="http://schemas.microsoft.com/office/powerpoint/2010/main" val="40534158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１，２，３，４，５，６，７。次は、内容量です。</a:t>
            </a:r>
            <a:endParaRPr kumimoji="1" lang="en-US" altLang="ja-JP" dirty="0" smtClean="0"/>
          </a:p>
          <a:p>
            <a:r>
              <a:rPr kumimoji="1" lang="ja-JP" altLang="en-US" dirty="0" smtClean="0"/>
              <a:t>どのくらいの量が入っているのか、</a:t>
            </a:r>
            <a:endParaRPr kumimoji="1" lang="en-US" altLang="ja-JP" dirty="0" smtClean="0"/>
          </a:p>
          <a:p>
            <a:r>
              <a:rPr kumimoji="1" lang="ja-JP" altLang="en-US" dirty="0" smtClean="0"/>
              <a:t>例えば、レシピどおりに料理を作る際に、必要な量を購入したい時などに必要な情報ですね。</a:t>
            </a:r>
            <a:endParaRPr kumimoji="1" lang="en-US" altLang="ja-JP" dirty="0" smtClean="0"/>
          </a:p>
          <a:p>
            <a:r>
              <a:rPr kumimoji="1" lang="ja-JP" altLang="en-US" dirty="0" smtClean="0"/>
              <a:t>ちなみに、この内容量は、食品表示法及び計量法に基づいて表示が義務付けられています。</a:t>
            </a:r>
            <a:endParaRPr kumimoji="1" lang="ja-JP" altLang="en-US" dirty="0"/>
          </a:p>
        </p:txBody>
      </p:sp>
    </p:spTree>
    <p:extLst>
      <p:ext uri="{BB962C8B-B14F-4D97-AF65-F5344CB8AC3E}">
        <p14:creationId xmlns:p14="http://schemas.microsoft.com/office/powerpoint/2010/main" val="7732315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１，２，３，４，５，６，７。最後は、食品関連事業者の名称及び住所です。</a:t>
            </a:r>
            <a:endParaRPr kumimoji="1" lang="en-US" altLang="ja-JP" dirty="0" smtClean="0"/>
          </a:p>
          <a:p>
            <a:r>
              <a:rPr kumimoji="1" lang="ja-JP" altLang="en-US" dirty="0" smtClean="0"/>
              <a:t>ここで言う、加工者とは、表示責任者であり、その名のとおり、この食品表示に責任を持つものです。</a:t>
            </a:r>
            <a:endParaRPr kumimoji="1" lang="en-US" altLang="ja-JP" dirty="0" smtClean="0"/>
          </a:p>
          <a:p>
            <a:r>
              <a:rPr kumimoji="1" lang="ja-JP" altLang="en-US" dirty="0" smtClean="0"/>
              <a:t>購入した食品の表示内容に疑問がある場合、どこに聞けばよいのか分からないと困りますよね。</a:t>
            </a:r>
            <a:endParaRPr kumimoji="1" lang="en-US" altLang="ja-JP" dirty="0" smtClean="0"/>
          </a:p>
          <a:p>
            <a:r>
              <a:rPr kumimoji="1" lang="ja-JP" altLang="en-US" dirty="0" smtClean="0"/>
              <a:t>その際の問合せ先と考えるとよいでしょう。</a:t>
            </a:r>
            <a:endParaRPr kumimoji="1" lang="en-US" altLang="ja-JP" dirty="0" smtClean="0"/>
          </a:p>
          <a:p>
            <a:r>
              <a:rPr kumimoji="1" lang="ja-JP" altLang="en-US" dirty="0" smtClean="0"/>
              <a:t>以上、６項目がパック詰めされている畜産</a:t>
            </a:r>
            <a:r>
              <a:rPr kumimoji="1" lang="ja-JP" altLang="en-US" dirty="0" err="1" smtClean="0"/>
              <a:t>ぶつで</a:t>
            </a:r>
            <a:r>
              <a:rPr kumimoji="1" lang="ja-JP" altLang="en-US" dirty="0" smtClean="0"/>
              <a:t>必要な事項になります。</a:t>
            </a:r>
            <a:endParaRPr kumimoji="1" lang="ja-JP" altLang="en-US" dirty="0"/>
          </a:p>
        </p:txBody>
      </p:sp>
    </p:spTree>
    <p:extLst>
      <p:ext uri="{BB962C8B-B14F-4D97-AF65-F5344CB8AC3E}">
        <p14:creationId xmlns:p14="http://schemas.microsoft.com/office/powerpoint/2010/main" val="38326749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１，２，３，４，５，６，７。それでは、畜産</a:t>
            </a:r>
            <a:r>
              <a:rPr kumimoji="1" lang="ja-JP" altLang="en-US" dirty="0" err="1" smtClean="0"/>
              <a:t>ぶつの</a:t>
            </a:r>
            <a:r>
              <a:rPr kumimoji="1" lang="ja-JP" altLang="en-US" dirty="0" smtClean="0"/>
              <a:t>おさらいをしましょう。</a:t>
            </a:r>
            <a:endParaRPr kumimoji="1" lang="en-US" altLang="ja-JP" dirty="0" smtClean="0"/>
          </a:p>
          <a:p>
            <a:r>
              <a:rPr kumimoji="1" lang="ja-JP" altLang="en-US" dirty="0" smtClean="0"/>
              <a:t>パック詰めされていないものに必要な事項は、食肉の種類、原産地。</a:t>
            </a:r>
            <a:endParaRPr kumimoji="1" lang="en-US" altLang="ja-JP" dirty="0" smtClean="0"/>
          </a:p>
          <a:p>
            <a:r>
              <a:rPr kumimoji="1" lang="ja-JP" altLang="en-US" dirty="0" smtClean="0"/>
              <a:t>パック詰めされているものに必要な事項は、食肉の種類、原産地、消費期限、保存方法、内容量、食品関連事業者の名称及び所在地、となります。</a:t>
            </a:r>
            <a:endParaRPr kumimoji="1" lang="ja-JP" altLang="en-US" dirty="0"/>
          </a:p>
        </p:txBody>
      </p:sp>
    </p:spTree>
    <p:extLst>
      <p:ext uri="{BB962C8B-B14F-4D97-AF65-F5344CB8AC3E}">
        <p14:creationId xmlns:p14="http://schemas.microsoft.com/office/powerpoint/2010/main" val="3896805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a:t>
            </a:r>
            <a:r>
              <a:rPr kumimoji="1" lang="ja-JP" altLang="en-US" dirty="0" err="1" smtClean="0"/>
              <a:t>、、、、、、、、、、、</a:t>
            </a:r>
            <a:r>
              <a:rPr kumimoji="1" lang="ja-JP" altLang="en-US" dirty="0" smtClean="0"/>
              <a:t>では、皆さんに質問です。皆さんは、食品を買う時、何を基準に選んでいますか。</a:t>
            </a:r>
            <a:endParaRPr kumimoji="1" lang="en-US" altLang="ja-JP" dirty="0" smtClean="0"/>
          </a:p>
          <a:p>
            <a:r>
              <a:rPr kumimoji="1" lang="ja-JP" altLang="en-US" dirty="0" smtClean="0"/>
              <a:t>値段やカロリーなど、食品を選ぶうえで、大切な情報だと思います。</a:t>
            </a:r>
            <a:endParaRPr kumimoji="1" lang="ja-JP" altLang="en-US" dirty="0"/>
          </a:p>
        </p:txBody>
      </p:sp>
    </p:spTree>
    <p:extLst>
      <p:ext uri="{BB962C8B-B14F-4D97-AF65-F5344CB8AC3E}">
        <p14:creationId xmlns:p14="http://schemas.microsoft.com/office/powerpoint/2010/main" val="15488986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１，２，３，４，５，６，７。次は水産</a:t>
            </a:r>
            <a:r>
              <a:rPr kumimoji="1" lang="ja-JP" altLang="en-US" dirty="0" err="1" smtClean="0"/>
              <a:t>ぶつです</a:t>
            </a:r>
            <a:r>
              <a:rPr kumimoji="1" lang="ja-JP" altLang="en-US" dirty="0" smtClean="0"/>
              <a:t>。</a:t>
            </a:r>
            <a:endParaRPr kumimoji="1" lang="en-US" altLang="ja-JP" dirty="0" smtClean="0"/>
          </a:p>
          <a:p>
            <a:r>
              <a:rPr kumimoji="1" lang="ja-JP" altLang="en-US" dirty="0" smtClean="0"/>
              <a:t>魚や貝などの魚介類が、これに当たります。</a:t>
            </a:r>
            <a:endParaRPr kumimoji="1" lang="en-US" altLang="ja-JP" dirty="0" smtClean="0"/>
          </a:p>
          <a:p>
            <a:r>
              <a:rPr kumimoji="1" lang="ja-JP" altLang="en-US" dirty="0" smtClean="0"/>
              <a:t>水産ぶつについても、パック詰めされているものと、されていないもので</a:t>
            </a:r>
            <a:endParaRPr kumimoji="1" lang="en-US" altLang="ja-JP" dirty="0" smtClean="0"/>
          </a:p>
          <a:p>
            <a:r>
              <a:rPr kumimoji="1" lang="ja-JP" altLang="en-US" dirty="0" smtClean="0"/>
              <a:t>必要な表示事項が違います。</a:t>
            </a:r>
            <a:endParaRPr kumimoji="1" lang="ja-JP" altLang="en-US" dirty="0"/>
          </a:p>
        </p:txBody>
      </p:sp>
    </p:spTree>
    <p:extLst>
      <p:ext uri="{BB962C8B-B14F-4D97-AF65-F5344CB8AC3E}">
        <p14:creationId xmlns:p14="http://schemas.microsoft.com/office/powerpoint/2010/main" val="24166672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１，２，３，４，５，６，７。まずは、パック詰めされていない水産ぶつについてです。</a:t>
            </a:r>
            <a:endParaRPr kumimoji="1" lang="ja-JP" altLang="en-US" dirty="0"/>
          </a:p>
        </p:txBody>
      </p:sp>
    </p:spTree>
    <p:extLst>
      <p:ext uri="{BB962C8B-B14F-4D97-AF65-F5344CB8AC3E}">
        <p14:creationId xmlns:p14="http://schemas.microsoft.com/office/powerpoint/2010/main" val="20958847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１，２，３，４，５，６，７。鮮魚店などで販売されている魚介類が、これに当たります。</a:t>
            </a:r>
            <a:endParaRPr kumimoji="1" lang="en-US" altLang="ja-JP" dirty="0" smtClean="0"/>
          </a:p>
          <a:p>
            <a:r>
              <a:rPr kumimoji="1" lang="ja-JP" altLang="en-US" dirty="0" smtClean="0"/>
              <a:t>必要な事項は、名称と、原産地です。</a:t>
            </a:r>
            <a:endParaRPr kumimoji="1" lang="en-US" altLang="ja-JP" dirty="0" smtClean="0"/>
          </a:p>
          <a:p>
            <a:r>
              <a:rPr kumimoji="1" lang="ja-JP" altLang="en-US" dirty="0" smtClean="0"/>
              <a:t>パック詰めされていない畜産ぶつと同じ事項ですね。</a:t>
            </a:r>
            <a:endParaRPr kumimoji="1" lang="en-US" altLang="ja-JP" dirty="0" smtClean="0"/>
          </a:p>
          <a:p>
            <a:r>
              <a:rPr kumimoji="1" lang="ja-JP" altLang="en-US" dirty="0" smtClean="0"/>
              <a:t>鮮魚店でお買い物をする際には、ポップなどで表示されているか確認してみてください。</a:t>
            </a:r>
            <a:endParaRPr kumimoji="1" lang="en-US" altLang="ja-JP" dirty="0" smtClean="0"/>
          </a:p>
        </p:txBody>
      </p:sp>
    </p:spTree>
    <p:extLst>
      <p:ext uri="{BB962C8B-B14F-4D97-AF65-F5344CB8AC3E}">
        <p14:creationId xmlns:p14="http://schemas.microsoft.com/office/powerpoint/2010/main" val="18836716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１，２，３，４，５，６，７。つづいて、パック詰めされている水産</a:t>
            </a:r>
            <a:r>
              <a:rPr kumimoji="1" lang="ja-JP" altLang="en-US" dirty="0" err="1" smtClean="0"/>
              <a:t>ぶつです</a:t>
            </a:r>
            <a:r>
              <a:rPr kumimoji="1" lang="ja-JP" altLang="en-US" dirty="0" smtClean="0"/>
              <a:t>。</a:t>
            </a:r>
            <a:endParaRPr kumimoji="1" lang="ja-JP" altLang="en-US" dirty="0"/>
          </a:p>
        </p:txBody>
      </p:sp>
    </p:spTree>
    <p:extLst>
      <p:ext uri="{BB962C8B-B14F-4D97-AF65-F5344CB8AC3E}">
        <p14:creationId xmlns:p14="http://schemas.microsoft.com/office/powerpoint/2010/main" val="28615849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１，２，３，４，５，６，７。必要な表示事項は、５項目です。</a:t>
            </a:r>
            <a:endParaRPr kumimoji="1" lang="en-US" altLang="ja-JP" dirty="0" smtClean="0"/>
          </a:p>
          <a:p>
            <a:r>
              <a:rPr kumimoji="1" lang="ja-JP" altLang="en-US" dirty="0" smtClean="0"/>
              <a:t>名称、原産地、消費期限、保存方法、加工者の名称及び所在地、となります。</a:t>
            </a:r>
            <a:endParaRPr kumimoji="1" lang="en-US" altLang="ja-JP" dirty="0" smtClean="0"/>
          </a:p>
          <a:p>
            <a:r>
              <a:rPr kumimoji="1" lang="ja-JP" altLang="en-US" dirty="0" smtClean="0"/>
              <a:t>各事項についての説明は、基本的にパック詰めされている畜産ぶつと同じなので省略します。</a:t>
            </a:r>
            <a:endParaRPr kumimoji="1" lang="ja-JP" altLang="en-US" dirty="0"/>
          </a:p>
        </p:txBody>
      </p:sp>
    </p:spTree>
    <p:extLst>
      <p:ext uri="{BB962C8B-B14F-4D97-AF65-F5344CB8AC3E}">
        <p14:creationId xmlns:p14="http://schemas.microsoft.com/office/powerpoint/2010/main" val="37513408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１，２，３，４，５，６，７。ちなみに、パック詰めの場合でも、切り身、むき身以外、</a:t>
            </a:r>
            <a:endParaRPr kumimoji="1" lang="en-US" altLang="ja-JP" dirty="0" smtClean="0"/>
          </a:p>
          <a:p>
            <a:r>
              <a:rPr kumimoji="1" lang="ja-JP" altLang="en-US" dirty="0" smtClean="0"/>
              <a:t>いわゆるまるのままの状態で販売されているものについては、消費期限、保存方法、加工者の名称及び所在地は、</a:t>
            </a:r>
            <a:endParaRPr kumimoji="1" lang="en-US" altLang="ja-JP" dirty="0" smtClean="0"/>
          </a:p>
          <a:p>
            <a:r>
              <a:rPr kumimoji="1" lang="ja-JP" altLang="en-US" dirty="0" smtClean="0"/>
              <a:t>不要となります。</a:t>
            </a:r>
            <a:endParaRPr kumimoji="1" lang="en-US" altLang="ja-JP" dirty="0" smtClean="0"/>
          </a:p>
          <a:p>
            <a:r>
              <a:rPr kumimoji="1" lang="ja-JP" altLang="en-US" dirty="0" smtClean="0"/>
              <a:t>つまり、パック詰めされていないものと同じく、必要な表示事項は、名称と、原産地となります。</a:t>
            </a:r>
            <a:endParaRPr kumimoji="1" lang="ja-JP" altLang="en-US" dirty="0"/>
          </a:p>
        </p:txBody>
      </p:sp>
    </p:spTree>
    <p:extLst>
      <p:ext uri="{BB962C8B-B14F-4D97-AF65-F5344CB8AC3E}">
        <p14:creationId xmlns:p14="http://schemas.microsoft.com/office/powerpoint/2010/main" val="12746946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１，２，３，４，５，６，７。それでは、水産</a:t>
            </a:r>
            <a:r>
              <a:rPr kumimoji="1" lang="ja-JP" altLang="en-US" dirty="0" err="1" smtClean="0"/>
              <a:t>ぶつの</a:t>
            </a:r>
            <a:r>
              <a:rPr kumimoji="1" lang="ja-JP" altLang="en-US" dirty="0" smtClean="0"/>
              <a:t>おさらいをしましょう。</a:t>
            </a:r>
            <a:endParaRPr kumimoji="1" lang="en-US" altLang="ja-JP" dirty="0" smtClean="0"/>
          </a:p>
          <a:p>
            <a:r>
              <a:rPr kumimoji="1" lang="ja-JP" altLang="en-US" dirty="0" smtClean="0"/>
              <a:t>パック詰めされていないものに必要な表示事項は、名称、原産地。</a:t>
            </a:r>
            <a:endParaRPr kumimoji="1" lang="en-US" altLang="ja-JP" dirty="0" smtClean="0"/>
          </a:p>
          <a:p>
            <a:r>
              <a:rPr kumimoji="1" lang="ja-JP" altLang="en-US" dirty="0" smtClean="0"/>
              <a:t>パック詰めされているものに必要な表示事項は、名称、原産地、消費期限、保存方法、加工者の名称及び所在地、となります。</a:t>
            </a:r>
            <a:endParaRPr kumimoji="1" lang="ja-JP" altLang="en-US" dirty="0"/>
          </a:p>
        </p:txBody>
      </p:sp>
    </p:spTree>
    <p:extLst>
      <p:ext uri="{BB962C8B-B14F-4D97-AF65-F5344CB8AC3E}">
        <p14:creationId xmlns:p14="http://schemas.microsoft.com/office/powerpoint/2010/main" val="6168749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１，２，３，４，５，６，７。最後は加工食品です。</a:t>
            </a:r>
            <a:endParaRPr kumimoji="1" lang="ja-JP" altLang="en-US" dirty="0"/>
          </a:p>
        </p:txBody>
      </p:sp>
    </p:spTree>
    <p:extLst>
      <p:ext uri="{BB962C8B-B14F-4D97-AF65-F5344CB8AC3E}">
        <p14:creationId xmlns:p14="http://schemas.microsoft.com/office/powerpoint/2010/main" val="41220561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１，２，３，４，５，６，７。弁当やレトルト食品、お菓子、缶詰など、生鮮食品以外のものが、これに当たります。</a:t>
            </a:r>
            <a:endParaRPr kumimoji="1" lang="en-US" altLang="ja-JP" dirty="0" smtClean="0"/>
          </a:p>
          <a:p>
            <a:r>
              <a:rPr kumimoji="1" lang="ja-JP" altLang="en-US" dirty="0" smtClean="0"/>
              <a:t>加工食品で必要な表示事項は、９項目です。</a:t>
            </a:r>
            <a:endParaRPr kumimoji="1" lang="en-US" altLang="ja-JP" dirty="0" smtClean="0"/>
          </a:p>
          <a:p>
            <a:r>
              <a:rPr kumimoji="1" lang="ja-JP" altLang="en-US" dirty="0" smtClean="0"/>
              <a:t>生鮮食品よりも表示事項が多いのは、複数の原材料を使用しているからです。</a:t>
            </a:r>
            <a:endParaRPr kumimoji="1" lang="en-US" altLang="ja-JP" dirty="0" smtClean="0"/>
          </a:p>
          <a:p>
            <a:r>
              <a:rPr kumimoji="1" lang="ja-JP" altLang="en-US" dirty="0" smtClean="0"/>
              <a:t>重複する項目もありますが、ひとつずつ見ていきましょう。</a:t>
            </a:r>
            <a:endParaRPr kumimoji="1" lang="ja-JP" altLang="en-US" dirty="0"/>
          </a:p>
        </p:txBody>
      </p:sp>
    </p:spTree>
    <p:extLst>
      <p:ext uri="{BB962C8B-B14F-4D97-AF65-F5344CB8AC3E}">
        <p14:creationId xmlns:p14="http://schemas.microsoft.com/office/powerpoint/2010/main" val="10476962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１，２，３，４，５，６，７。まずは、名称です。</a:t>
            </a:r>
            <a:endParaRPr kumimoji="1" lang="en-US" altLang="ja-JP" dirty="0" smtClean="0"/>
          </a:p>
          <a:p>
            <a:r>
              <a:rPr kumimoji="1" lang="ja-JP" altLang="en-US" dirty="0" smtClean="0"/>
              <a:t>全ての食品に共通する大切な事項です。</a:t>
            </a:r>
            <a:endParaRPr kumimoji="1" lang="en-US" altLang="ja-JP" dirty="0" smtClean="0"/>
          </a:p>
          <a:p>
            <a:r>
              <a:rPr kumimoji="1" lang="ja-JP" altLang="en-US" dirty="0" smtClean="0"/>
              <a:t>ちなみに、食品表示における名称は、商品</a:t>
            </a:r>
            <a:r>
              <a:rPr kumimoji="1" lang="ja-JP" altLang="en-US" dirty="0" err="1" smtClean="0"/>
              <a:t>め</a:t>
            </a:r>
            <a:r>
              <a:rPr kumimoji="1" lang="ja-JP" altLang="en-US" dirty="0" smtClean="0"/>
              <a:t>いとは異なります。</a:t>
            </a:r>
            <a:endParaRPr kumimoji="1" lang="en-US" altLang="ja-JP" dirty="0" smtClean="0"/>
          </a:p>
          <a:p>
            <a:r>
              <a:rPr kumimoji="1" lang="ja-JP" altLang="en-US" dirty="0" smtClean="0"/>
              <a:t>例えば、シュークリームの名称に、シェフのおすすめチュー、と記載してあっても、</a:t>
            </a:r>
            <a:endParaRPr kumimoji="1" lang="en-US" altLang="ja-JP" dirty="0" smtClean="0"/>
          </a:p>
          <a:p>
            <a:r>
              <a:rPr kumimoji="1" lang="ja-JP" altLang="en-US" dirty="0" smtClean="0"/>
              <a:t>これが何なのか分からないですよね。</a:t>
            </a:r>
            <a:endParaRPr kumimoji="1" lang="en-US" altLang="ja-JP" dirty="0" smtClean="0"/>
          </a:p>
          <a:p>
            <a:r>
              <a:rPr kumimoji="1" lang="ja-JP" altLang="en-US" dirty="0" smtClean="0"/>
              <a:t>この場合の正しい表示は、シュークリーム又は洋菓子です。</a:t>
            </a:r>
            <a:endParaRPr kumimoji="1" lang="en-US" altLang="ja-JP" dirty="0" smtClean="0"/>
          </a:p>
          <a:p>
            <a:r>
              <a:rPr kumimoji="1" lang="ja-JP" altLang="en-US" dirty="0" smtClean="0"/>
              <a:t>誰が見ても分かる一般的な名称を表示しなければなりません。</a:t>
            </a:r>
            <a:endParaRPr kumimoji="1" lang="ja-JP" altLang="en-US" dirty="0"/>
          </a:p>
        </p:txBody>
      </p:sp>
    </p:spTree>
    <p:extLst>
      <p:ext uri="{BB962C8B-B14F-4D97-AF65-F5344CB8AC3E}">
        <p14:creationId xmlns:p14="http://schemas.microsoft.com/office/powerpoint/2010/main" val="4007859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a:t>
            </a:r>
            <a:r>
              <a:rPr kumimoji="1" lang="ja-JP" altLang="en-US" dirty="0" err="1" smtClean="0"/>
              <a:t>、、、、、、、、、、、</a:t>
            </a:r>
            <a:r>
              <a:rPr kumimoji="1" lang="ja-JP" altLang="en-US" dirty="0" smtClean="0"/>
              <a:t>では、例えば、</a:t>
            </a:r>
            <a:r>
              <a:rPr lang="ja-JP" altLang="en-US" sz="1200" b="1" dirty="0" smtClean="0"/>
              <a:t>明日のお弁当に入れたいけど、いつまで食べられるかな？</a:t>
            </a:r>
            <a:endParaRPr lang="en-US" altLang="ja-JP" sz="1200" b="1" dirty="0" smtClean="0"/>
          </a:p>
          <a:p>
            <a:r>
              <a:rPr lang="ja-JP" altLang="en-US" sz="1200" b="1" dirty="0" smtClean="0"/>
              <a:t>冷蔵庫に入れて保管した方がいいのかな？　と、気にしたことはありませんか？</a:t>
            </a:r>
            <a:endParaRPr kumimoji="1" lang="ja-JP" altLang="en-US" dirty="0"/>
          </a:p>
        </p:txBody>
      </p:sp>
    </p:spTree>
    <p:extLst>
      <p:ext uri="{BB962C8B-B14F-4D97-AF65-F5344CB8AC3E}">
        <p14:creationId xmlns:p14="http://schemas.microsoft.com/office/powerpoint/2010/main" val="9352254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１，２，３，４，５，６，７。次は、原材料</a:t>
            </a:r>
            <a:r>
              <a:rPr kumimoji="1" lang="ja-JP" altLang="en-US" dirty="0" err="1" smtClean="0"/>
              <a:t>め</a:t>
            </a:r>
            <a:r>
              <a:rPr kumimoji="1" lang="ja-JP" altLang="en-US" dirty="0" smtClean="0"/>
              <a:t>いです。</a:t>
            </a:r>
            <a:endParaRPr kumimoji="1" lang="en-US" altLang="ja-JP" dirty="0" smtClean="0"/>
          </a:p>
          <a:p>
            <a:r>
              <a:rPr kumimoji="1" lang="ja-JP" altLang="en-US" dirty="0" smtClean="0"/>
              <a:t>どんな原材料を使用しているのか、食品を選ぶうえで、とても大切な情報ですね。</a:t>
            </a:r>
            <a:endParaRPr kumimoji="1" lang="en-US" altLang="ja-JP" dirty="0" smtClean="0"/>
          </a:p>
          <a:p>
            <a:r>
              <a:rPr kumimoji="1" lang="ja-JP" altLang="en-US" dirty="0" smtClean="0"/>
              <a:t>ちなみに、原材料は、使用した割合が多い順に記載されています。</a:t>
            </a:r>
            <a:endParaRPr kumimoji="1" lang="ja-JP" altLang="en-US" dirty="0"/>
          </a:p>
        </p:txBody>
      </p:sp>
    </p:spTree>
    <p:extLst>
      <p:ext uri="{BB962C8B-B14F-4D97-AF65-F5344CB8AC3E}">
        <p14:creationId xmlns:p14="http://schemas.microsoft.com/office/powerpoint/2010/main" val="882636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１，２，３，４，５，６，７。つづいて、原料原産地です。</a:t>
            </a:r>
            <a:endParaRPr kumimoji="1" lang="en-US" altLang="ja-JP" dirty="0" smtClean="0"/>
          </a:p>
          <a:p>
            <a:r>
              <a:rPr kumimoji="1" lang="ja-JP" altLang="en-US" dirty="0" smtClean="0"/>
              <a:t>令和よねんしがつついたちから、すべての加工食品について、原料原産地表示が義務付けられています。</a:t>
            </a:r>
            <a:endParaRPr kumimoji="1" lang="en-US" altLang="ja-JP" dirty="0" smtClean="0"/>
          </a:p>
          <a:p>
            <a:r>
              <a:rPr kumimoji="1" lang="ja-JP" altLang="en-US" dirty="0" smtClean="0"/>
              <a:t>簡単に説明すると、原材料の中で一番重いもの、つまり、一番初めに記載されている原材料の、原産地又は製造地を表示しなければならないということです。</a:t>
            </a:r>
            <a:endParaRPr kumimoji="1" lang="en-US" altLang="ja-JP" dirty="0" smtClean="0"/>
          </a:p>
          <a:p>
            <a:r>
              <a:rPr kumimoji="1" lang="ja-JP" altLang="en-US" dirty="0" smtClean="0"/>
              <a:t>チェックリストの例のように、一番初めに記載されている原材料の次に、カッコ書きで、国産、熊本県産、などと記載されているか確認してください。</a:t>
            </a:r>
            <a:endParaRPr kumimoji="1" lang="en-US" altLang="ja-JP" dirty="0" smtClean="0"/>
          </a:p>
        </p:txBody>
      </p:sp>
    </p:spTree>
    <p:extLst>
      <p:ext uri="{BB962C8B-B14F-4D97-AF65-F5344CB8AC3E}">
        <p14:creationId xmlns:p14="http://schemas.microsoft.com/office/powerpoint/2010/main" val="29519733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１，２，３，４，５，６，７。次は、添加</a:t>
            </a:r>
            <a:r>
              <a:rPr kumimoji="1" lang="ja-JP" altLang="en-US" dirty="0" err="1" smtClean="0"/>
              <a:t>ぶつです</a:t>
            </a:r>
            <a:r>
              <a:rPr kumimoji="1" lang="ja-JP" altLang="en-US" dirty="0" smtClean="0"/>
              <a:t>。</a:t>
            </a:r>
            <a:endParaRPr kumimoji="1" lang="en-US" altLang="ja-JP" dirty="0" smtClean="0"/>
          </a:p>
          <a:p>
            <a:r>
              <a:rPr kumimoji="1" lang="ja-JP" altLang="en-US" dirty="0" smtClean="0"/>
              <a:t>食品に香りをつけたり、長持ちさせたり、大切な役割を果たしている食品添加ぶつですが、</a:t>
            </a:r>
            <a:endParaRPr kumimoji="1" lang="en-US" altLang="ja-JP" dirty="0" smtClean="0"/>
          </a:p>
          <a:p>
            <a:r>
              <a:rPr kumimoji="1" lang="ja-JP" altLang="en-US" dirty="0" smtClean="0"/>
              <a:t>どんな添加ぶつが使われているのか気になるかたもいらっしゃると思います。</a:t>
            </a:r>
            <a:endParaRPr kumimoji="1" lang="en-US" altLang="ja-JP" dirty="0" smtClean="0"/>
          </a:p>
          <a:p>
            <a:r>
              <a:rPr kumimoji="1" lang="ja-JP" altLang="en-US" dirty="0" smtClean="0"/>
              <a:t>個別に添加</a:t>
            </a:r>
            <a:r>
              <a:rPr kumimoji="1" lang="ja-JP" altLang="en-US" dirty="0" err="1" smtClean="0"/>
              <a:t>ぶつの</a:t>
            </a:r>
            <a:r>
              <a:rPr kumimoji="1" lang="ja-JP" altLang="en-US" dirty="0" smtClean="0"/>
              <a:t>欄を設けてある場合もありますが、ほとんどが、原材料めいの中に表示されています。</a:t>
            </a:r>
            <a:endParaRPr kumimoji="1" lang="en-US" altLang="ja-JP" dirty="0" smtClean="0"/>
          </a:p>
          <a:p>
            <a:r>
              <a:rPr kumimoji="1" lang="ja-JP" altLang="en-US" dirty="0" smtClean="0"/>
              <a:t>その場合は、原材料の後に改行するか、チェックリストの例のように、原材料の後にスラッシュで区切って、</a:t>
            </a:r>
            <a:endParaRPr kumimoji="1" lang="en-US" altLang="ja-JP" dirty="0" smtClean="0"/>
          </a:p>
          <a:p>
            <a:r>
              <a:rPr kumimoji="1" lang="ja-JP" altLang="en-US" dirty="0" smtClean="0"/>
              <a:t>使用している添加</a:t>
            </a:r>
            <a:r>
              <a:rPr kumimoji="1" lang="ja-JP" altLang="en-US" dirty="0" err="1" smtClean="0"/>
              <a:t>ぶつを</a:t>
            </a:r>
            <a:r>
              <a:rPr kumimoji="1" lang="ja-JP" altLang="en-US" dirty="0" smtClean="0"/>
              <a:t>記載するようになってます。</a:t>
            </a:r>
            <a:endParaRPr kumimoji="1" lang="ja-JP" altLang="en-US" dirty="0"/>
          </a:p>
        </p:txBody>
      </p:sp>
    </p:spTree>
    <p:extLst>
      <p:ext uri="{BB962C8B-B14F-4D97-AF65-F5344CB8AC3E}">
        <p14:creationId xmlns:p14="http://schemas.microsoft.com/office/powerpoint/2010/main" val="18805157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１，２，３，４，５，６，７。つづいて、アレルゲンです。</a:t>
            </a:r>
            <a:endParaRPr kumimoji="1" lang="en-US" altLang="ja-JP" dirty="0" smtClean="0"/>
          </a:p>
          <a:p>
            <a:r>
              <a:rPr kumimoji="1" lang="ja-JP" altLang="en-US" dirty="0" smtClean="0"/>
              <a:t>食物アレルギー疾患のある方には、非常に重要な事項ですね。</a:t>
            </a:r>
            <a:endParaRPr kumimoji="1" lang="en-US" altLang="ja-JP" dirty="0" smtClean="0"/>
          </a:p>
          <a:p>
            <a:r>
              <a:rPr kumimoji="1" lang="ja-JP" altLang="en-US" dirty="0" smtClean="0"/>
              <a:t>食べても安全な食品を選ぶために、正確な情報の提供が求められます。</a:t>
            </a:r>
            <a:endParaRPr kumimoji="1" lang="en-US" altLang="ja-JP" dirty="0" smtClean="0"/>
          </a:p>
          <a:p>
            <a:r>
              <a:rPr kumimoji="1" lang="ja-JP" altLang="en-US" dirty="0" smtClean="0"/>
              <a:t>表示の例としては、以下のふたつです。</a:t>
            </a:r>
            <a:endParaRPr kumimoji="1" lang="en-US" altLang="ja-JP" dirty="0" smtClean="0"/>
          </a:p>
          <a:p>
            <a:r>
              <a:rPr kumimoji="1" lang="ja-JP" altLang="en-US" dirty="0" smtClean="0"/>
              <a:t>原材料の直後にカッコ書きで、なになにを含む、と記載する方法。</a:t>
            </a:r>
            <a:endParaRPr kumimoji="1" lang="en-US" altLang="ja-JP" dirty="0" smtClean="0"/>
          </a:p>
          <a:p>
            <a:r>
              <a:rPr kumimoji="1" lang="ja-JP" altLang="en-US" dirty="0" smtClean="0"/>
              <a:t>原材料の最後にカッコ書きで、一部になになにを含むと記載する方法。</a:t>
            </a:r>
            <a:endParaRPr kumimoji="1" lang="en-US" altLang="ja-JP" dirty="0" smtClean="0"/>
          </a:p>
          <a:p>
            <a:r>
              <a:rPr kumimoji="1" lang="ja-JP" altLang="en-US" dirty="0" smtClean="0"/>
              <a:t>ちなみに、添加ぶつに含まれる場合は、由来となります。</a:t>
            </a:r>
            <a:endParaRPr kumimoji="1" lang="en-US" altLang="ja-JP" dirty="0" smtClean="0"/>
          </a:p>
        </p:txBody>
      </p:sp>
    </p:spTree>
    <p:extLst>
      <p:ext uri="{BB962C8B-B14F-4D97-AF65-F5344CB8AC3E}">
        <p14:creationId xmlns:p14="http://schemas.microsoft.com/office/powerpoint/2010/main" val="13349375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１，２，３，４，５，６，７。次は、内容量です。</a:t>
            </a:r>
            <a:endParaRPr kumimoji="1" lang="en-US" altLang="ja-JP" dirty="0" smtClean="0"/>
          </a:p>
          <a:p>
            <a:r>
              <a:rPr kumimoji="1" lang="ja-JP" altLang="en-US" dirty="0" smtClean="0"/>
              <a:t>パック詰めの畜産</a:t>
            </a:r>
            <a:r>
              <a:rPr kumimoji="1" lang="ja-JP" altLang="en-US" dirty="0" err="1" smtClean="0"/>
              <a:t>ぶつの</a:t>
            </a:r>
            <a:r>
              <a:rPr kumimoji="1" lang="ja-JP" altLang="en-US" dirty="0" smtClean="0"/>
              <a:t>所でも説明しましたが、どのくらいの量が入っているのか、という情報は、加工食品についても重要です。</a:t>
            </a:r>
            <a:endParaRPr kumimoji="1" lang="en-US" altLang="ja-JP" dirty="0" smtClean="0"/>
          </a:p>
          <a:p>
            <a:r>
              <a:rPr kumimoji="1" lang="ja-JP" altLang="en-US" dirty="0" smtClean="0"/>
              <a:t>グラム、キログラムなど、単位が明記してあるかも、チェックポイントです。</a:t>
            </a:r>
            <a:endParaRPr kumimoji="1" lang="en-US" altLang="ja-JP" dirty="0" smtClean="0"/>
          </a:p>
          <a:p>
            <a:r>
              <a:rPr kumimoji="1" lang="ja-JP" altLang="en-US" dirty="0" smtClean="0"/>
              <a:t>ちなみに、透明な容器に入っている場合など、外見から内容量が分かるものには、表示不要となります。</a:t>
            </a:r>
            <a:endParaRPr kumimoji="1" lang="ja-JP" altLang="en-US" dirty="0"/>
          </a:p>
        </p:txBody>
      </p:sp>
    </p:spTree>
    <p:extLst>
      <p:ext uri="{BB962C8B-B14F-4D97-AF65-F5344CB8AC3E}">
        <p14:creationId xmlns:p14="http://schemas.microsoft.com/office/powerpoint/2010/main" val="26739245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１，２，３，４，５，６，７。つづいて、消費期限又は賞味期限です。</a:t>
            </a:r>
            <a:endParaRPr kumimoji="1" lang="en-US" altLang="ja-JP" dirty="0" smtClean="0"/>
          </a:p>
          <a:p>
            <a:r>
              <a:rPr kumimoji="1" lang="ja-JP" altLang="en-US" dirty="0" smtClean="0"/>
              <a:t>ちなみに、消費期限と賞味期限の違いは御存じですか。</a:t>
            </a:r>
            <a:endParaRPr kumimoji="1" lang="en-US" altLang="ja-JP" dirty="0" smtClean="0"/>
          </a:p>
          <a:p>
            <a:r>
              <a:rPr kumimoji="1" lang="ja-JP" altLang="en-US" dirty="0" smtClean="0"/>
              <a:t>消費期限とは、食品を安全に食べることができる期限で、期限を過ぎたら食べてはいけません。</a:t>
            </a:r>
            <a:endParaRPr kumimoji="1" lang="en-US" altLang="ja-JP" dirty="0" smtClean="0"/>
          </a:p>
          <a:p>
            <a:r>
              <a:rPr kumimoji="1" lang="ja-JP" altLang="en-US" dirty="0" smtClean="0"/>
              <a:t>賞味期限とは、食品をおいしく食べることができる期限で、期限を過ぎても、すぐに食べられなくなるわけではありません。</a:t>
            </a:r>
            <a:endParaRPr kumimoji="1" lang="en-US" altLang="ja-JP" dirty="0" smtClean="0"/>
          </a:p>
          <a:p>
            <a:r>
              <a:rPr kumimoji="1" lang="ja-JP" altLang="en-US" dirty="0" smtClean="0"/>
              <a:t>どちらの場合も、未開封の状態で、正しい保存方法で保存した場合の期限となりますので、注意が必要です。</a:t>
            </a:r>
            <a:endParaRPr kumimoji="1" lang="ja-JP" altLang="en-US" dirty="0"/>
          </a:p>
        </p:txBody>
      </p:sp>
    </p:spTree>
    <p:extLst>
      <p:ext uri="{BB962C8B-B14F-4D97-AF65-F5344CB8AC3E}">
        <p14:creationId xmlns:p14="http://schemas.microsoft.com/office/powerpoint/2010/main" val="11679671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１，２，３，４，５，６，７。次は、保存方法です。</a:t>
            </a:r>
            <a:endParaRPr kumimoji="1" lang="en-US" altLang="ja-JP" dirty="0" smtClean="0"/>
          </a:p>
          <a:p>
            <a:r>
              <a:rPr kumimoji="1" lang="ja-JP" altLang="en-US" dirty="0" smtClean="0"/>
              <a:t>未開封の食品を、賞味期限まで保存するための方法になります。</a:t>
            </a:r>
            <a:endParaRPr kumimoji="1" lang="en-US" altLang="ja-JP" dirty="0" smtClean="0"/>
          </a:p>
          <a:p>
            <a:r>
              <a:rPr kumimoji="1" lang="ja-JP" altLang="en-US" dirty="0" smtClean="0"/>
              <a:t>食品の劣化や、食中毒を防ぐためにも、きちんと確認しておきたい事項ですね。</a:t>
            </a:r>
            <a:endParaRPr kumimoji="1" lang="en-US" altLang="ja-JP" dirty="0" smtClean="0"/>
          </a:p>
          <a:p>
            <a:r>
              <a:rPr kumimoji="1" lang="ja-JP" altLang="en-US" dirty="0" smtClean="0"/>
              <a:t>ちなみに、開封後の保存方法は、使用上の注意、開封後は冷蔵庫に保管し、お早めにお召し上がりください。</a:t>
            </a:r>
            <a:endParaRPr kumimoji="1" lang="en-US" altLang="ja-JP" dirty="0" smtClean="0"/>
          </a:p>
          <a:p>
            <a:r>
              <a:rPr kumimoji="1" lang="ja-JP" altLang="en-US" dirty="0" smtClean="0"/>
              <a:t>など、保存方法とは別に、一括表示の外に記載されていることもありますので、確認してみてください。</a:t>
            </a:r>
            <a:endParaRPr kumimoji="1" lang="en-US" altLang="ja-JP" dirty="0" smtClean="0"/>
          </a:p>
        </p:txBody>
      </p:sp>
    </p:spTree>
    <p:extLst>
      <p:ext uri="{BB962C8B-B14F-4D97-AF65-F5344CB8AC3E}">
        <p14:creationId xmlns:p14="http://schemas.microsoft.com/office/powerpoint/2010/main" val="2513914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１，２，３，４，５，６，７。最後は、食品関連事業者の名称及び所在地です。</a:t>
            </a:r>
            <a:endParaRPr kumimoji="1" lang="en-US" altLang="ja-JP" dirty="0" smtClean="0"/>
          </a:p>
          <a:p>
            <a:r>
              <a:rPr kumimoji="1" lang="ja-JP" altLang="en-US" dirty="0" smtClean="0"/>
              <a:t>表示責任者であり、表示内容に疑問がある場合のといあわせ先ですね。</a:t>
            </a:r>
            <a:endParaRPr kumimoji="1" lang="en-US" altLang="ja-JP" dirty="0" smtClean="0"/>
          </a:p>
          <a:p>
            <a:r>
              <a:rPr kumimoji="1" lang="ja-JP" altLang="en-US" dirty="0" smtClean="0"/>
              <a:t>ちなみに、この表示責任者は、販売者、製造者、加工者、輸入者、などと表示されます。</a:t>
            </a:r>
            <a:endParaRPr kumimoji="1" lang="en-US" altLang="ja-JP" dirty="0" smtClean="0"/>
          </a:p>
          <a:p>
            <a:r>
              <a:rPr kumimoji="1" lang="ja-JP" altLang="en-US" dirty="0" smtClean="0"/>
              <a:t>いずれにしても、この表示の内容を最も把握しているものが、ここに記載されています。</a:t>
            </a:r>
            <a:endParaRPr kumimoji="1" lang="ja-JP" altLang="en-US" dirty="0"/>
          </a:p>
        </p:txBody>
      </p:sp>
    </p:spTree>
    <p:extLst>
      <p:ext uri="{BB962C8B-B14F-4D97-AF65-F5344CB8AC3E}">
        <p14:creationId xmlns:p14="http://schemas.microsoft.com/office/powerpoint/2010/main" val="27585151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１，２，３，４，５，６，７。ちなみに、加工食品でも、スーパーマーケットのバックヤード等で製造されるような、インストア加工のものを販売する場合は、</a:t>
            </a:r>
            <a:endParaRPr kumimoji="1" lang="en-US" altLang="ja-JP" dirty="0" smtClean="0"/>
          </a:p>
          <a:p>
            <a:r>
              <a:rPr kumimoji="1" lang="ja-JP" altLang="en-US" dirty="0" smtClean="0"/>
              <a:t>原材料、原料原産地、添加ぶつ、内容量は、表示不要となります。</a:t>
            </a:r>
            <a:endParaRPr kumimoji="1" lang="en-US" altLang="ja-JP" dirty="0" smtClean="0"/>
          </a:p>
          <a:p>
            <a:r>
              <a:rPr kumimoji="1" lang="ja-JP" altLang="en-US" dirty="0" smtClean="0"/>
              <a:t>それでも、アレルゲンや消費期限、保存方法など、安全性を確保するために必要な表示事項は省略できません。</a:t>
            </a:r>
            <a:endParaRPr kumimoji="1" lang="ja-JP" altLang="en-US" dirty="0"/>
          </a:p>
        </p:txBody>
      </p:sp>
    </p:spTree>
    <p:extLst>
      <p:ext uri="{BB962C8B-B14F-4D97-AF65-F5344CB8AC3E}">
        <p14:creationId xmlns:p14="http://schemas.microsoft.com/office/powerpoint/2010/main" val="6533442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１，２，３，４，５，６，７。それでは、加工食品のおさらいをしましょう。</a:t>
            </a:r>
            <a:endParaRPr kumimoji="1" lang="en-US" altLang="ja-JP" dirty="0" smtClean="0"/>
          </a:p>
          <a:p>
            <a:r>
              <a:rPr kumimoji="1" lang="ja-JP" altLang="en-US" dirty="0" smtClean="0"/>
              <a:t>加工食品に必要な表示事項は、名称、原材料</a:t>
            </a:r>
            <a:r>
              <a:rPr kumimoji="1" lang="ja-JP" altLang="en-US" dirty="0" err="1" smtClean="0"/>
              <a:t>めい</a:t>
            </a:r>
            <a:r>
              <a:rPr kumimoji="1" lang="ja-JP" altLang="en-US" dirty="0" smtClean="0"/>
              <a:t>、原料原産地、添加ぶつ、アレルゲン、内容量、消費期限又は賞味期限、</a:t>
            </a:r>
            <a:endParaRPr kumimoji="1" lang="en-US" altLang="ja-JP" dirty="0" smtClean="0"/>
          </a:p>
          <a:p>
            <a:r>
              <a:rPr kumimoji="1" lang="ja-JP" altLang="en-US" dirty="0" smtClean="0"/>
              <a:t>保存方法、食品関連事業者の名称及び所在地、となります。</a:t>
            </a:r>
            <a:endParaRPr kumimoji="1" lang="ja-JP" altLang="en-US" dirty="0"/>
          </a:p>
        </p:txBody>
      </p:sp>
    </p:spTree>
    <p:extLst>
      <p:ext uri="{BB962C8B-B14F-4D97-AF65-F5344CB8AC3E}">
        <p14:creationId xmlns:p14="http://schemas.microsoft.com/office/powerpoint/2010/main" val="1472180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a:t>
            </a:r>
            <a:r>
              <a:rPr kumimoji="1" lang="ja-JP" altLang="en-US" dirty="0" err="1" smtClean="0"/>
              <a:t>、、、、、、、、、、、</a:t>
            </a:r>
            <a:r>
              <a:rPr kumimoji="1" lang="ja-JP" altLang="en-US" dirty="0" smtClean="0"/>
              <a:t>それを、どのように確認しているでしょうか。</a:t>
            </a:r>
            <a:endParaRPr kumimoji="1" lang="en-US" altLang="ja-JP" dirty="0" smtClean="0"/>
          </a:p>
          <a:p>
            <a:r>
              <a:rPr kumimoji="1" lang="ja-JP" altLang="en-US" dirty="0" smtClean="0"/>
              <a:t>ラベルや、箱の裏に書いてあるものを、見たことがあるのではないでしょうか。</a:t>
            </a:r>
            <a:endParaRPr kumimoji="1" lang="ja-JP" altLang="en-US" dirty="0"/>
          </a:p>
        </p:txBody>
      </p:sp>
    </p:spTree>
    <p:extLst>
      <p:ext uri="{BB962C8B-B14F-4D97-AF65-F5344CB8AC3E}">
        <p14:creationId xmlns:p14="http://schemas.microsoft.com/office/powerpoint/2010/main" val="26574316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１，２，３，４，５，６，７。いかがでしたか。食品ごとに必要な表示がありましたね。</a:t>
            </a:r>
            <a:endParaRPr kumimoji="1" lang="en-US" altLang="ja-JP" dirty="0" smtClean="0"/>
          </a:p>
          <a:p>
            <a:r>
              <a:rPr kumimoji="1" lang="ja-JP" altLang="en-US" dirty="0" smtClean="0"/>
              <a:t>モニタリング活動の際には、ぜひチェックリストをご活用ください。</a:t>
            </a:r>
            <a:endParaRPr kumimoji="1" lang="ja-JP" altLang="en-US" dirty="0"/>
          </a:p>
        </p:txBody>
      </p:sp>
    </p:spTree>
    <p:extLst>
      <p:ext uri="{BB962C8B-B14F-4D97-AF65-F5344CB8AC3E}">
        <p14:creationId xmlns:p14="http://schemas.microsoft.com/office/powerpoint/2010/main" val="3945740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１，２，３，４，５，６，７。気になる表示を見かけたら、この様式で、くらしの安全推進課まで、連絡をお願いします。</a:t>
            </a:r>
            <a:endParaRPr kumimoji="1" lang="en-US" altLang="ja-JP" dirty="0" smtClean="0"/>
          </a:p>
          <a:p>
            <a:r>
              <a:rPr kumimoji="1" lang="ja-JP" altLang="en-US" dirty="0" smtClean="0"/>
              <a:t>電話での連絡でも構いません。</a:t>
            </a:r>
            <a:endParaRPr kumimoji="1" lang="ja-JP" altLang="en-US" dirty="0"/>
          </a:p>
        </p:txBody>
      </p:sp>
    </p:spTree>
    <p:extLst>
      <p:ext uri="{BB962C8B-B14F-4D97-AF65-F5344CB8AC3E}">
        <p14:creationId xmlns:p14="http://schemas.microsoft.com/office/powerpoint/2010/main" val="12495914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１，２，３，４，５，６，７。ちなみに、最近ご連絡いただいた事例では、</a:t>
            </a:r>
            <a:endParaRPr kumimoji="1" lang="en-US" altLang="ja-JP" dirty="0" smtClean="0"/>
          </a:p>
          <a:p>
            <a:r>
              <a:rPr kumimoji="1" lang="ja-JP" altLang="en-US" dirty="0" smtClean="0"/>
              <a:t>原材料と添加ぶつが明確に区別されていない。</a:t>
            </a:r>
            <a:endParaRPr kumimoji="1" lang="en-US" altLang="ja-JP" dirty="0" smtClean="0"/>
          </a:p>
          <a:p>
            <a:r>
              <a:rPr kumimoji="1" lang="ja-JP" altLang="en-US" dirty="0" smtClean="0"/>
              <a:t>食品関連事業者が記載されていない。</a:t>
            </a:r>
            <a:endParaRPr kumimoji="1" lang="en-US" altLang="ja-JP" dirty="0" smtClean="0"/>
          </a:p>
          <a:p>
            <a:r>
              <a:rPr kumimoji="1" lang="ja-JP" altLang="en-US" dirty="0" smtClean="0"/>
              <a:t>などがありました。</a:t>
            </a:r>
            <a:endParaRPr kumimoji="1" lang="en-US" altLang="ja-JP" dirty="0" smtClean="0"/>
          </a:p>
          <a:p>
            <a:r>
              <a:rPr kumimoji="1" lang="ja-JP" altLang="en-US" dirty="0" smtClean="0"/>
              <a:t>このように、気が付いたことがありましたら、お気軽にご連絡ください。</a:t>
            </a:r>
            <a:endParaRPr kumimoji="1" lang="ja-JP" altLang="en-US" dirty="0"/>
          </a:p>
        </p:txBody>
      </p:sp>
    </p:spTree>
    <p:extLst>
      <p:ext uri="{BB962C8B-B14F-4D97-AF65-F5344CB8AC3E}">
        <p14:creationId xmlns:p14="http://schemas.microsoft.com/office/powerpoint/2010/main" val="18059438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１，２，３，４，５，６，７。以上で、食品表示ウォッチャー講習会は終了です。</a:t>
            </a:r>
            <a:endParaRPr kumimoji="1" lang="en-US" altLang="ja-JP" dirty="0" smtClean="0"/>
          </a:p>
          <a:p>
            <a:r>
              <a:rPr kumimoji="1" lang="ja-JP" altLang="en-US" dirty="0" smtClean="0"/>
              <a:t>食品表示は、皆さんの食の安全、安心を守るために、とても必要なものです。</a:t>
            </a:r>
            <a:endParaRPr kumimoji="1" lang="en-US" altLang="ja-JP" dirty="0" smtClean="0"/>
          </a:p>
          <a:p>
            <a:r>
              <a:rPr kumimoji="1" lang="ja-JP" altLang="en-US" dirty="0" smtClean="0"/>
              <a:t>皆さんや皆さんの御家族、大切な人の食の安全、安心を守るために、食品表示ウォッチャー制度について、ご理解いただき</a:t>
            </a:r>
            <a:endParaRPr kumimoji="1" lang="en-US" altLang="ja-JP" dirty="0" smtClean="0"/>
          </a:p>
          <a:p>
            <a:r>
              <a:rPr kumimoji="1" lang="ja-JP" altLang="en-US" dirty="0" smtClean="0"/>
              <a:t>モニタリング活動に御協力ください。</a:t>
            </a:r>
            <a:endParaRPr kumimoji="1" lang="ja-JP" altLang="en-US" dirty="0"/>
          </a:p>
        </p:txBody>
      </p:sp>
    </p:spTree>
    <p:extLst>
      <p:ext uri="{BB962C8B-B14F-4D97-AF65-F5344CB8AC3E}">
        <p14:creationId xmlns:p14="http://schemas.microsoft.com/office/powerpoint/2010/main" val="14396691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393749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a:t>
            </a:r>
            <a:r>
              <a:rPr kumimoji="1" lang="ja-JP" altLang="en-US" dirty="0" err="1" smtClean="0"/>
              <a:t>、、、、、、、、、、、</a:t>
            </a:r>
            <a:r>
              <a:rPr kumimoji="1" lang="ja-JP" altLang="en-US" dirty="0" smtClean="0"/>
              <a:t>これは、とりのから揚げのパックに貼られているラベルです。</a:t>
            </a:r>
            <a:endParaRPr kumimoji="1" lang="en-US" altLang="ja-JP" dirty="0" smtClean="0"/>
          </a:p>
          <a:p>
            <a:r>
              <a:rPr kumimoji="1" lang="ja-JP" altLang="en-US" dirty="0" smtClean="0"/>
              <a:t>これを食品表示といいます。</a:t>
            </a:r>
            <a:endParaRPr kumimoji="1" lang="ja-JP" altLang="en-US" dirty="0"/>
          </a:p>
        </p:txBody>
      </p:sp>
    </p:spTree>
    <p:extLst>
      <p:ext uri="{BB962C8B-B14F-4D97-AF65-F5344CB8AC3E}">
        <p14:creationId xmlns:p14="http://schemas.microsoft.com/office/powerpoint/2010/main" val="3451307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１，２，３，４，５，６，７。もしも、この表示がなかったら、どんな原材料を使っているのか、どんな保管をして、いつまで食べられるのか、わかりませんよね。</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例えば、</a:t>
            </a:r>
            <a:r>
              <a:rPr lang="ja-JP" altLang="en-US" sz="1200" b="1" dirty="0" smtClean="0"/>
              <a:t>食品表示の項目には、「アレルゲン」もあります。</a:t>
            </a:r>
          </a:p>
          <a:p>
            <a:r>
              <a:rPr lang="ja-JP" altLang="en-US" sz="1200" b="1" dirty="0" smtClean="0"/>
              <a:t>食物アレルギー疾患を持っている人にとっては、アレルギーに関する情報は大変重要ですよね！</a:t>
            </a:r>
          </a:p>
          <a:p>
            <a:endParaRPr kumimoji="1" lang="ja-JP" altLang="en-US" dirty="0"/>
          </a:p>
        </p:txBody>
      </p:sp>
    </p:spTree>
    <p:extLst>
      <p:ext uri="{BB962C8B-B14F-4D97-AF65-F5344CB8AC3E}">
        <p14:creationId xmlns:p14="http://schemas.microsoft.com/office/powerpoint/2010/main" val="4274221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a:t>
            </a:r>
            <a:r>
              <a:rPr lang="ja-JP" altLang="en-US" sz="1200" b="1" dirty="0" smtClean="0"/>
              <a:t>食品表示とは、食品表示法という法律に基づいて、表示が必要な事項が定められています。</a:t>
            </a:r>
            <a:endParaRPr lang="en-US" altLang="ja-JP" sz="1200" b="1" dirty="0" smtClean="0"/>
          </a:p>
          <a:p>
            <a:r>
              <a:rPr kumimoji="1" lang="ja-JP" altLang="en-US" sz="1200" b="1" dirty="0" smtClean="0"/>
              <a:t>アレルゲンは、安全を、原産地表示などは、安心を担保するための表示項目など、</a:t>
            </a:r>
            <a:endParaRPr kumimoji="1" lang="en-US" altLang="ja-JP" sz="1200" b="1" dirty="0" smtClean="0"/>
          </a:p>
          <a:p>
            <a:r>
              <a:rPr kumimoji="1" lang="ja-JP" altLang="en-US" sz="1200" b="1" dirty="0" smtClean="0"/>
              <a:t>皆さんの安全安心のために、皆さんが、食品を選ぶときに、必要な情報を提供するためにあるのです。</a:t>
            </a:r>
            <a:endParaRPr kumimoji="1" lang="ja-JP" altLang="en-US" dirty="0"/>
          </a:p>
        </p:txBody>
      </p:sp>
    </p:spTree>
    <p:extLst>
      <p:ext uri="{BB962C8B-B14F-4D97-AF65-F5344CB8AC3E}">
        <p14:creationId xmlns:p14="http://schemas.microsoft.com/office/powerpoint/2010/main" val="1660216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１，２，３，４，５，６，７。食品表示の重要性は、お分かりいただけましたか？</a:t>
            </a:r>
            <a:endParaRPr kumimoji="1" lang="en-US" altLang="ja-JP" dirty="0" smtClean="0"/>
          </a:p>
          <a:p>
            <a:r>
              <a:rPr kumimoji="1" lang="ja-JP" altLang="en-US" dirty="0" smtClean="0"/>
              <a:t>そこで、皆さんには、食品表示ウォッチャーとして、普段の買い物の中で、食品表示が適正に行われているかを</a:t>
            </a:r>
            <a:endParaRPr kumimoji="1" lang="en-US" altLang="ja-JP" dirty="0" smtClean="0"/>
          </a:p>
          <a:p>
            <a:r>
              <a:rPr kumimoji="1" lang="ja-JP" altLang="en-US" dirty="0" smtClean="0"/>
              <a:t>モニタリングしていただきたいのです。</a:t>
            </a:r>
            <a:endParaRPr kumimoji="1" lang="ja-JP" altLang="en-US" dirty="0"/>
          </a:p>
        </p:txBody>
      </p:sp>
    </p:spTree>
    <p:extLst>
      <p:ext uri="{BB962C8B-B14F-4D97-AF65-F5344CB8AC3E}">
        <p14:creationId xmlns:p14="http://schemas.microsoft.com/office/powerpoint/2010/main" val="3178444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0357AA-115C-46BA-8ED9-5340C1166CAD}"/>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5B5D881-7C59-4D51-8511-89F82B3482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62162B28-FF41-453B-A0A6-2F2DFCF2FA21}"/>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02FD9EE5-DE78-4678-9936-ACA13C6C22B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80E7369-73AD-4E80-8764-D90B0BA8A559}"/>
              </a:ext>
            </a:extLst>
          </p:cNvPr>
          <p:cNvSpPr>
            <a:spLocks noGrp="1"/>
          </p:cNvSpPr>
          <p:nvPr>
            <p:ph type="sldNum" sz="quarter" idx="12"/>
          </p:nvPr>
        </p:nvSpPr>
        <p:spPr>
          <a:xfrm>
            <a:off x="9164391" y="6356352"/>
            <a:ext cx="2743200" cy="365125"/>
          </a:xfrm>
        </p:spPr>
        <p:txBody>
          <a:bodyPr/>
          <a:lstStyle>
            <a:lvl1pPr>
              <a:defRPr sz="1600"/>
            </a:lvl1pPr>
          </a:lstStyle>
          <a:p>
            <a:fld id="{410D744A-45F1-4D06-A2FE-4E64908FD795}" type="slidenum">
              <a:rPr lang="ja-JP" altLang="en-US" smtClean="0"/>
              <a:pPr/>
              <a:t>‹#›</a:t>
            </a:fld>
            <a:endParaRPr lang="ja-JP" altLang="en-US" dirty="0"/>
          </a:p>
        </p:txBody>
      </p:sp>
    </p:spTree>
    <p:extLst>
      <p:ext uri="{BB962C8B-B14F-4D97-AF65-F5344CB8AC3E}">
        <p14:creationId xmlns:p14="http://schemas.microsoft.com/office/powerpoint/2010/main" val="3100687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9BE966-8696-4DF1-9A38-2ED645DBC2C2}"/>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450EA1C-AC10-45BF-8262-164DE64FA8F6}"/>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9284D88-3A6C-4DB8-A5FA-4984DA549E65}"/>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84A7E20B-C8FE-4C6B-9C3E-499D8986BD8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C016BAB-0F97-4F9E-B5A5-8CCEFAB0FF1E}"/>
              </a:ext>
            </a:extLst>
          </p:cNvPr>
          <p:cNvSpPr>
            <a:spLocks noGrp="1"/>
          </p:cNvSpPr>
          <p:nvPr>
            <p:ph type="sldNum" sz="quarter" idx="12"/>
          </p:nvPr>
        </p:nvSpPr>
        <p:spPr/>
        <p:txBody>
          <a:bodyPr/>
          <a:lstStyle/>
          <a:p>
            <a:fld id="{410D744A-45F1-4D06-A2FE-4E64908FD795}" type="slidenum">
              <a:rPr kumimoji="1" lang="ja-JP" altLang="en-US" smtClean="0"/>
              <a:t>‹#›</a:t>
            </a:fld>
            <a:endParaRPr kumimoji="1" lang="ja-JP" altLang="en-US"/>
          </a:p>
        </p:txBody>
      </p:sp>
    </p:spTree>
    <p:extLst>
      <p:ext uri="{BB962C8B-B14F-4D97-AF65-F5344CB8AC3E}">
        <p14:creationId xmlns:p14="http://schemas.microsoft.com/office/powerpoint/2010/main" val="3407116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90EF1694-264A-49EC-B3A7-9AE3A6163E51}"/>
              </a:ext>
            </a:extLst>
          </p:cNvPr>
          <p:cNvSpPr>
            <a:spLocks noGrp="1"/>
          </p:cNvSpPr>
          <p:nvPr>
            <p:ph type="title" orient="vert"/>
          </p:nvPr>
        </p:nvSpPr>
        <p:spPr>
          <a:xfrm>
            <a:off x="8724901"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D3D2E2D-7D98-4CD6-BBDC-C1DACA8F7DDE}"/>
              </a:ext>
            </a:extLst>
          </p:cNvPr>
          <p:cNvSpPr>
            <a:spLocks noGrp="1"/>
          </p:cNvSpPr>
          <p:nvPr>
            <p:ph type="body" orient="vert" idx="1"/>
          </p:nvPr>
        </p:nvSpPr>
        <p:spPr>
          <a:xfrm>
            <a:off x="838201"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B42E6E4-D209-4DEF-81A5-3F3ABCF2414F}"/>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01032103-B0D6-49D1-AD60-DFFAEABDF59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76D7B6E-01EF-4B7C-8813-88AFEC5E1EFE}"/>
              </a:ext>
            </a:extLst>
          </p:cNvPr>
          <p:cNvSpPr>
            <a:spLocks noGrp="1"/>
          </p:cNvSpPr>
          <p:nvPr>
            <p:ph type="sldNum" sz="quarter" idx="12"/>
          </p:nvPr>
        </p:nvSpPr>
        <p:spPr/>
        <p:txBody>
          <a:bodyPr/>
          <a:lstStyle/>
          <a:p>
            <a:fld id="{410D744A-45F1-4D06-A2FE-4E64908FD795}" type="slidenum">
              <a:rPr kumimoji="1" lang="ja-JP" altLang="en-US" smtClean="0"/>
              <a:t>‹#›</a:t>
            </a:fld>
            <a:endParaRPr kumimoji="1" lang="ja-JP" altLang="en-US"/>
          </a:p>
        </p:txBody>
      </p:sp>
    </p:spTree>
    <p:extLst>
      <p:ext uri="{BB962C8B-B14F-4D97-AF65-F5344CB8AC3E}">
        <p14:creationId xmlns:p14="http://schemas.microsoft.com/office/powerpoint/2010/main" val="1117982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A08FF8-1EF2-4F00-B186-06D8062F1E8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748D3B3-2348-4946-8450-E8C27538C87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0EBA0BE-868B-4FB2-A946-0654CF573AA4}"/>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D813396E-7BC3-4099-BD96-3A4061A3C90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6BFC090-3D8F-47DF-B29F-7B3AFE3134AD}"/>
              </a:ext>
            </a:extLst>
          </p:cNvPr>
          <p:cNvSpPr>
            <a:spLocks noGrp="1"/>
          </p:cNvSpPr>
          <p:nvPr>
            <p:ph type="sldNum" sz="quarter" idx="12"/>
          </p:nvPr>
        </p:nvSpPr>
        <p:spPr/>
        <p:txBody>
          <a:bodyPr/>
          <a:lstStyle/>
          <a:p>
            <a:fld id="{410D744A-45F1-4D06-A2FE-4E64908FD795}" type="slidenum">
              <a:rPr kumimoji="1" lang="ja-JP" altLang="en-US" smtClean="0"/>
              <a:t>‹#›</a:t>
            </a:fld>
            <a:endParaRPr kumimoji="1" lang="ja-JP" altLang="en-US"/>
          </a:p>
        </p:txBody>
      </p:sp>
    </p:spTree>
    <p:extLst>
      <p:ext uri="{BB962C8B-B14F-4D97-AF65-F5344CB8AC3E}">
        <p14:creationId xmlns:p14="http://schemas.microsoft.com/office/powerpoint/2010/main" val="1292892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652A00-AC99-4F43-A36F-EBAB4D351208}"/>
              </a:ext>
            </a:extLst>
          </p:cNvPr>
          <p:cNvSpPr>
            <a:spLocks noGrp="1"/>
          </p:cNvSpPr>
          <p:nvPr>
            <p:ph type="title"/>
          </p:nvPr>
        </p:nvSpPr>
        <p:spPr>
          <a:xfrm>
            <a:off x="831851" y="1709740"/>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83D9128-A04D-4D68-89E2-E45FCA94AD8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87F858E6-DE2E-430A-8752-7276B44A83B2}"/>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329ACDD5-8FBE-4E5E-99EB-360128CE231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9C8EEC0-38AE-48E4-A220-6D58EFED7BE9}"/>
              </a:ext>
            </a:extLst>
          </p:cNvPr>
          <p:cNvSpPr>
            <a:spLocks noGrp="1"/>
          </p:cNvSpPr>
          <p:nvPr>
            <p:ph type="sldNum" sz="quarter" idx="12"/>
          </p:nvPr>
        </p:nvSpPr>
        <p:spPr/>
        <p:txBody>
          <a:bodyPr/>
          <a:lstStyle/>
          <a:p>
            <a:fld id="{410D744A-45F1-4D06-A2FE-4E64908FD795}" type="slidenum">
              <a:rPr kumimoji="1" lang="ja-JP" altLang="en-US" smtClean="0"/>
              <a:t>‹#›</a:t>
            </a:fld>
            <a:endParaRPr kumimoji="1" lang="ja-JP" altLang="en-US"/>
          </a:p>
        </p:txBody>
      </p:sp>
    </p:spTree>
    <p:extLst>
      <p:ext uri="{BB962C8B-B14F-4D97-AF65-F5344CB8AC3E}">
        <p14:creationId xmlns:p14="http://schemas.microsoft.com/office/powerpoint/2010/main" val="1111637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C11804-AF4F-43BB-ACB7-C1DF54972A0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75ACC1B-E765-4817-9BB5-6DB45900A82E}"/>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5C228684-0117-45D8-9352-BF2773785EA1}"/>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80DCDEB-9768-4989-B292-799797D60B4D}"/>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0298FF2E-CC3D-41D6-A42C-D2E01820B67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261E370-A423-4EB4-A8C0-661C22C28B1E}"/>
              </a:ext>
            </a:extLst>
          </p:cNvPr>
          <p:cNvSpPr>
            <a:spLocks noGrp="1"/>
          </p:cNvSpPr>
          <p:nvPr>
            <p:ph type="sldNum" sz="quarter" idx="12"/>
          </p:nvPr>
        </p:nvSpPr>
        <p:spPr/>
        <p:txBody>
          <a:bodyPr/>
          <a:lstStyle/>
          <a:p>
            <a:fld id="{410D744A-45F1-4D06-A2FE-4E64908FD795}" type="slidenum">
              <a:rPr kumimoji="1" lang="ja-JP" altLang="en-US" smtClean="0"/>
              <a:t>‹#›</a:t>
            </a:fld>
            <a:endParaRPr kumimoji="1" lang="ja-JP" altLang="en-US"/>
          </a:p>
        </p:txBody>
      </p:sp>
    </p:spTree>
    <p:extLst>
      <p:ext uri="{BB962C8B-B14F-4D97-AF65-F5344CB8AC3E}">
        <p14:creationId xmlns:p14="http://schemas.microsoft.com/office/powerpoint/2010/main" val="1329991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5ACD0F-21C9-400E-8DBB-379721D51284}"/>
              </a:ext>
            </a:extLst>
          </p:cNvPr>
          <p:cNvSpPr>
            <a:spLocks noGrp="1"/>
          </p:cNvSpPr>
          <p:nvPr>
            <p:ph type="title"/>
          </p:nvPr>
        </p:nvSpPr>
        <p:spPr>
          <a:xfrm>
            <a:off x="839788" y="365127"/>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EB82508-B861-432A-97F5-6CEE2F70CB15}"/>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7E25935-A094-46CB-A490-18364EAE39A4}"/>
              </a:ext>
            </a:extLst>
          </p:cNvPr>
          <p:cNvSpPr>
            <a:spLocks noGrp="1"/>
          </p:cNvSpPr>
          <p:nvPr>
            <p:ph sz="half" idx="2"/>
          </p:nvPr>
        </p:nvSpPr>
        <p:spPr>
          <a:xfrm>
            <a:off x="839789"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07951CA8-C1D2-4212-9031-73558B92283E}"/>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71924983-B5E4-4A0B-B3DE-33EE42E4288A}"/>
              </a:ext>
            </a:extLst>
          </p:cNvPr>
          <p:cNvSpPr>
            <a:spLocks noGrp="1"/>
          </p:cNvSpPr>
          <p:nvPr>
            <p:ph sz="quarter" idx="4"/>
          </p:nvPr>
        </p:nvSpPr>
        <p:spPr>
          <a:xfrm>
            <a:off x="6172201"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D06A4FF1-34A7-48F9-98E4-57CBD4FCD6EA}"/>
              </a:ext>
            </a:extLst>
          </p:cNvPr>
          <p:cNvSpPr>
            <a:spLocks noGrp="1"/>
          </p:cNvSpPr>
          <p:nvPr>
            <p:ph type="dt" sz="half" idx="10"/>
          </p:nvPr>
        </p:nvSpPr>
        <p:spPr/>
        <p:txBody>
          <a:bodyPr/>
          <a:lstStyle/>
          <a:p>
            <a:endParaRPr kumimoji="1" lang="ja-JP" altLang="en-US"/>
          </a:p>
        </p:txBody>
      </p:sp>
      <p:sp>
        <p:nvSpPr>
          <p:cNvPr id="8" name="フッター プレースホルダー 7">
            <a:extLst>
              <a:ext uri="{FF2B5EF4-FFF2-40B4-BE49-F238E27FC236}">
                <a16:creationId xmlns:a16="http://schemas.microsoft.com/office/drawing/2014/main" id="{8731FF4E-AA04-43E2-9238-0EC4DC6951A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93FC8F4E-B656-4B53-814B-2E0A0AD70369}"/>
              </a:ext>
            </a:extLst>
          </p:cNvPr>
          <p:cNvSpPr>
            <a:spLocks noGrp="1"/>
          </p:cNvSpPr>
          <p:nvPr>
            <p:ph type="sldNum" sz="quarter" idx="12"/>
          </p:nvPr>
        </p:nvSpPr>
        <p:spPr/>
        <p:txBody>
          <a:bodyPr/>
          <a:lstStyle/>
          <a:p>
            <a:fld id="{410D744A-45F1-4D06-A2FE-4E64908FD795}" type="slidenum">
              <a:rPr kumimoji="1" lang="ja-JP" altLang="en-US" smtClean="0"/>
              <a:t>‹#›</a:t>
            </a:fld>
            <a:endParaRPr kumimoji="1" lang="ja-JP" altLang="en-US"/>
          </a:p>
        </p:txBody>
      </p:sp>
    </p:spTree>
    <p:extLst>
      <p:ext uri="{BB962C8B-B14F-4D97-AF65-F5344CB8AC3E}">
        <p14:creationId xmlns:p14="http://schemas.microsoft.com/office/powerpoint/2010/main" val="4079421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286F81-FAB7-4DDF-8952-90B671C8B235}"/>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2E8E7DCC-B1A1-4D9F-9CB6-770520C5965B}"/>
              </a:ext>
            </a:extLst>
          </p:cNvPr>
          <p:cNvSpPr>
            <a:spLocks noGrp="1"/>
          </p:cNvSpPr>
          <p:nvPr>
            <p:ph type="dt" sz="half" idx="10"/>
          </p:nvPr>
        </p:nvSpPr>
        <p:spPr/>
        <p:txBody>
          <a:bodyPr/>
          <a:lstStyle/>
          <a:p>
            <a:endParaRPr kumimoji="1" lang="ja-JP" altLang="en-US"/>
          </a:p>
        </p:txBody>
      </p:sp>
      <p:sp>
        <p:nvSpPr>
          <p:cNvPr id="4" name="フッター プレースホルダー 3">
            <a:extLst>
              <a:ext uri="{FF2B5EF4-FFF2-40B4-BE49-F238E27FC236}">
                <a16:creationId xmlns:a16="http://schemas.microsoft.com/office/drawing/2014/main" id="{5815151E-15D8-4EC1-A720-3AB7B5595345}"/>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BF7181A-423D-4598-8D31-3BFA47004B77}"/>
              </a:ext>
            </a:extLst>
          </p:cNvPr>
          <p:cNvSpPr>
            <a:spLocks noGrp="1"/>
          </p:cNvSpPr>
          <p:nvPr>
            <p:ph type="sldNum" sz="quarter" idx="12"/>
          </p:nvPr>
        </p:nvSpPr>
        <p:spPr/>
        <p:txBody>
          <a:bodyPr/>
          <a:lstStyle/>
          <a:p>
            <a:fld id="{410D744A-45F1-4D06-A2FE-4E64908FD795}" type="slidenum">
              <a:rPr kumimoji="1" lang="ja-JP" altLang="en-US" smtClean="0"/>
              <a:t>‹#›</a:t>
            </a:fld>
            <a:endParaRPr kumimoji="1" lang="ja-JP" altLang="en-US"/>
          </a:p>
        </p:txBody>
      </p:sp>
    </p:spTree>
    <p:extLst>
      <p:ext uri="{BB962C8B-B14F-4D97-AF65-F5344CB8AC3E}">
        <p14:creationId xmlns:p14="http://schemas.microsoft.com/office/powerpoint/2010/main" val="623918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E8CA3F6-F7B1-41FD-93C0-7CC0527000DA}"/>
              </a:ext>
            </a:extLst>
          </p:cNvPr>
          <p:cNvSpPr>
            <a:spLocks noGrp="1"/>
          </p:cNvSpPr>
          <p:nvPr>
            <p:ph type="dt" sz="half" idx="10"/>
          </p:nvPr>
        </p:nvSpPr>
        <p:spPr/>
        <p:txBody>
          <a:bodyPr/>
          <a:lstStyle/>
          <a:p>
            <a:endParaRPr kumimoji="1" lang="ja-JP" altLang="en-US"/>
          </a:p>
        </p:txBody>
      </p:sp>
      <p:sp>
        <p:nvSpPr>
          <p:cNvPr id="3" name="フッター プレースホルダー 2">
            <a:extLst>
              <a:ext uri="{FF2B5EF4-FFF2-40B4-BE49-F238E27FC236}">
                <a16:creationId xmlns:a16="http://schemas.microsoft.com/office/drawing/2014/main" id="{E410F6D9-BB8A-48DB-8239-6A00DCBCEC4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D07D1EF-9A48-4C34-A177-D2C6CAA01431}"/>
              </a:ext>
            </a:extLst>
          </p:cNvPr>
          <p:cNvSpPr>
            <a:spLocks noGrp="1"/>
          </p:cNvSpPr>
          <p:nvPr>
            <p:ph type="sldNum" sz="quarter" idx="12"/>
          </p:nvPr>
        </p:nvSpPr>
        <p:spPr/>
        <p:txBody>
          <a:bodyPr/>
          <a:lstStyle/>
          <a:p>
            <a:fld id="{410D744A-45F1-4D06-A2FE-4E64908FD795}" type="slidenum">
              <a:rPr kumimoji="1" lang="ja-JP" altLang="en-US" smtClean="0"/>
              <a:t>‹#›</a:t>
            </a:fld>
            <a:endParaRPr kumimoji="1" lang="ja-JP" altLang="en-US"/>
          </a:p>
        </p:txBody>
      </p:sp>
    </p:spTree>
    <p:extLst>
      <p:ext uri="{BB962C8B-B14F-4D97-AF65-F5344CB8AC3E}">
        <p14:creationId xmlns:p14="http://schemas.microsoft.com/office/powerpoint/2010/main" val="69965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59A086-C09A-41DD-BE78-95EA3C53C90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2048F3A-FB79-4433-B7F6-1657CA40327B}"/>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9A88501-0642-4D2C-A673-22590C06BF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A8E8E13-4B6E-4002-B7E5-4DADD9D8E0A6}"/>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4A499BFE-B8D6-466B-B087-8FE68A311F0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983F0B0-2D48-439F-A264-B6A0BC3B9ABB}"/>
              </a:ext>
            </a:extLst>
          </p:cNvPr>
          <p:cNvSpPr>
            <a:spLocks noGrp="1"/>
          </p:cNvSpPr>
          <p:nvPr>
            <p:ph type="sldNum" sz="quarter" idx="12"/>
          </p:nvPr>
        </p:nvSpPr>
        <p:spPr/>
        <p:txBody>
          <a:bodyPr/>
          <a:lstStyle/>
          <a:p>
            <a:fld id="{410D744A-45F1-4D06-A2FE-4E64908FD795}" type="slidenum">
              <a:rPr kumimoji="1" lang="ja-JP" altLang="en-US" smtClean="0"/>
              <a:t>‹#›</a:t>
            </a:fld>
            <a:endParaRPr kumimoji="1" lang="ja-JP" altLang="en-US"/>
          </a:p>
        </p:txBody>
      </p:sp>
    </p:spTree>
    <p:extLst>
      <p:ext uri="{BB962C8B-B14F-4D97-AF65-F5344CB8AC3E}">
        <p14:creationId xmlns:p14="http://schemas.microsoft.com/office/powerpoint/2010/main" val="3513227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1DFE58-35C8-482F-8504-7B6856A2C27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A58F5CE-50E4-4977-93D8-42AED05ECC5D}"/>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E7B98AEA-8250-4CEA-B45F-882F678B6B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B4A0CE4-F266-450F-90FF-7D54CED9AC40}"/>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1769CD64-99BF-4D48-82AA-F27E4F1AF19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70D041F-058A-4415-AEE7-C906CC742810}"/>
              </a:ext>
            </a:extLst>
          </p:cNvPr>
          <p:cNvSpPr>
            <a:spLocks noGrp="1"/>
          </p:cNvSpPr>
          <p:nvPr>
            <p:ph type="sldNum" sz="quarter" idx="12"/>
          </p:nvPr>
        </p:nvSpPr>
        <p:spPr/>
        <p:txBody>
          <a:bodyPr/>
          <a:lstStyle/>
          <a:p>
            <a:fld id="{410D744A-45F1-4D06-A2FE-4E64908FD795}" type="slidenum">
              <a:rPr kumimoji="1" lang="ja-JP" altLang="en-US" smtClean="0"/>
              <a:t>‹#›</a:t>
            </a:fld>
            <a:endParaRPr kumimoji="1" lang="ja-JP" altLang="en-US"/>
          </a:p>
        </p:txBody>
      </p:sp>
    </p:spTree>
    <p:extLst>
      <p:ext uri="{BB962C8B-B14F-4D97-AF65-F5344CB8AC3E}">
        <p14:creationId xmlns:p14="http://schemas.microsoft.com/office/powerpoint/2010/main" val="3358564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014C9F3A-1973-4587-9EFD-9990A65094A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054ECF7-8E1D-437C-9937-9C3B065AA7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3626892-1836-407A-94A9-AA96222A98C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ー 4">
            <a:extLst>
              <a:ext uri="{FF2B5EF4-FFF2-40B4-BE49-F238E27FC236}">
                <a16:creationId xmlns:a16="http://schemas.microsoft.com/office/drawing/2014/main" id="{8E1ECDD8-B11A-418B-BFE0-7A9AB2E4D1CF}"/>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1E4C0D7-897F-487F-8705-6ADF649B91F4}"/>
              </a:ext>
            </a:extLst>
          </p:cNvPr>
          <p:cNvSpPr>
            <a:spLocks noGrp="1"/>
          </p:cNvSpPr>
          <p:nvPr>
            <p:ph type="sldNum" sz="quarter" idx="4"/>
          </p:nvPr>
        </p:nvSpPr>
        <p:spPr>
          <a:xfrm>
            <a:off x="9164391" y="6356352"/>
            <a:ext cx="2743200" cy="365125"/>
          </a:xfrm>
          <a:prstGeom prst="rect">
            <a:avLst/>
          </a:prstGeom>
        </p:spPr>
        <p:txBody>
          <a:bodyPr vert="horz" lIns="91440" tIns="45720" rIns="91440" bIns="45720" rtlCol="0" anchor="ctr"/>
          <a:lstStyle>
            <a:lvl1pPr algn="r">
              <a:defRPr sz="2400">
                <a:solidFill>
                  <a:schemeClr val="tx1">
                    <a:lumMod val="85000"/>
                    <a:lumOff val="15000"/>
                  </a:schemeClr>
                </a:solidFill>
              </a:defRPr>
            </a:lvl1pPr>
          </a:lstStyle>
          <a:p>
            <a:fld id="{410D744A-45F1-4D06-A2FE-4E64908FD795}" type="slidenum">
              <a:rPr lang="ja-JP" altLang="en-US" smtClean="0"/>
              <a:pPr/>
              <a:t>‹#›</a:t>
            </a:fld>
            <a:endParaRPr lang="ja-JP" altLang="en-US" dirty="0"/>
          </a:p>
        </p:txBody>
      </p:sp>
    </p:spTree>
    <p:extLst>
      <p:ext uri="{BB962C8B-B14F-4D97-AF65-F5344CB8AC3E}">
        <p14:creationId xmlns:p14="http://schemas.microsoft.com/office/powerpoint/2010/main" val="2349074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xml"/><Relationship Id="rId7" Type="http://schemas.openxmlformats.org/officeDocument/2006/relationships/image" Target="../media/image15.png"/><Relationship Id="rId12" Type="http://schemas.openxmlformats.org/officeDocument/2006/relationships/image" Target="../media/image3.png"/><Relationship Id="rId2" Type="http://schemas.microsoft.com/office/2007/relationships/media" Target="../media/media10.m4a"/><Relationship Id="rId1" Type="http://schemas.openxmlformats.org/officeDocument/2006/relationships/audio" Target="NULL" TargetMode="External"/><Relationship Id="rId6" Type="http://schemas.openxmlformats.org/officeDocument/2006/relationships/image" Target="../media/image10.png"/><Relationship Id="rId11" Type="http://schemas.openxmlformats.org/officeDocument/2006/relationships/image" Target="../media/image39.png"/><Relationship Id="rId5" Type="http://schemas.openxmlformats.org/officeDocument/2006/relationships/image" Target="../media/image23.png"/><Relationship Id="rId10" Type="http://schemas.openxmlformats.org/officeDocument/2006/relationships/image" Target="../media/image38.png"/><Relationship Id="rId4" Type="http://schemas.openxmlformats.org/officeDocument/2006/relationships/notesSlide" Target="../notesSlides/notesSlide10.xml"/><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33.png"/><Relationship Id="rId12" Type="http://schemas.openxmlformats.org/officeDocument/2006/relationships/image" Target="../media/image3.png"/><Relationship Id="rId2" Type="http://schemas.microsoft.com/office/2007/relationships/media" Target="../media/media11.m4a"/><Relationship Id="rId1" Type="http://schemas.openxmlformats.org/officeDocument/2006/relationships/audio" Target="NULL" TargetMode="External"/><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image" Target="../media/image23.png"/><Relationship Id="rId10" Type="http://schemas.openxmlformats.org/officeDocument/2006/relationships/image" Target="../media/image35.png"/><Relationship Id="rId4" Type="http://schemas.openxmlformats.org/officeDocument/2006/relationships/notesSlide" Target="../notesSlides/notesSlide11.xml"/><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2.xml"/><Relationship Id="rId7" Type="http://schemas.openxmlformats.org/officeDocument/2006/relationships/image" Target="../media/image41.png"/><Relationship Id="rId2" Type="http://schemas.microsoft.com/office/2007/relationships/media" Target="../media/media12.m4a"/><Relationship Id="rId1" Type="http://schemas.openxmlformats.org/officeDocument/2006/relationships/audio" Target="NULL" TargetMode="External"/><Relationship Id="rId6" Type="http://schemas.openxmlformats.org/officeDocument/2006/relationships/image" Target="../media/image40.png"/><Relationship Id="rId5" Type="http://schemas.openxmlformats.org/officeDocument/2006/relationships/image" Target="../media/image4.png"/><Relationship Id="rId4" Type="http://schemas.openxmlformats.org/officeDocument/2006/relationships/notesSlide" Target="../notesSlides/notesSlide12.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23.png"/><Relationship Id="rId2" Type="http://schemas.microsoft.com/office/2007/relationships/media" Target="../media/media13.m4a"/><Relationship Id="rId1" Type="http://schemas.openxmlformats.org/officeDocument/2006/relationships/audio" Target="NULL" TargetMode="Externa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13.xm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3.png"/><Relationship Id="rId2" Type="http://schemas.microsoft.com/office/2007/relationships/media" Target="../media/media15.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4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16.m4a"/><Relationship Id="rId1" Type="http://schemas.openxmlformats.org/officeDocument/2006/relationships/audio" Target="NULL" TargetMode="External"/><Relationship Id="rId6" Type="http://schemas.openxmlformats.org/officeDocument/2006/relationships/image" Target="../media/image44.png"/><Relationship Id="rId5" Type="http://schemas.openxmlformats.org/officeDocument/2006/relationships/image" Target="../media/image2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17.m4a"/><Relationship Id="rId1" Type="http://schemas.openxmlformats.org/officeDocument/2006/relationships/audio" Target="NULL" TargetMode="External"/><Relationship Id="rId6" Type="http://schemas.openxmlformats.org/officeDocument/2006/relationships/image" Target="../media/image44.png"/><Relationship Id="rId5" Type="http://schemas.openxmlformats.org/officeDocument/2006/relationships/image" Target="../media/image2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18.m4a"/><Relationship Id="rId1" Type="http://schemas.openxmlformats.org/officeDocument/2006/relationships/audio" Target="NULL" TargetMode="External"/><Relationship Id="rId6" Type="http://schemas.openxmlformats.org/officeDocument/2006/relationships/image" Target="../media/image44.png"/><Relationship Id="rId5" Type="http://schemas.openxmlformats.org/officeDocument/2006/relationships/image" Target="../media/image2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3.png"/><Relationship Id="rId5" Type="http://schemas.openxmlformats.org/officeDocument/2006/relationships/image" Target="../media/image4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5.png"/><Relationship Id="rId11" Type="http://schemas.openxmlformats.org/officeDocument/2006/relationships/image" Target="../media/image3.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microsoft.com/office/2007/relationships/media" Target="../media/media20.m4a"/><Relationship Id="rId1" Type="http://schemas.openxmlformats.org/officeDocument/2006/relationships/audio" Target="NULL" TargetMode="External"/><Relationship Id="rId6" Type="http://schemas.openxmlformats.org/officeDocument/2006/relationships/image" Target="../media/image45.png"/><Relationship Id="rId5" Type="http://schemas.openxmlformats.org/officeDocument/2006/relationships/image" Target="../media/image4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46.png"/><Relationship Id="rId2" Type="http://schemas.microsoft.com/office/2007/relationships/media" Target="../media/media21.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microsoft.com/office/2007/relationships/media" Target="../media/media22.m4a"/><Relationship Id="rId1" Type="http://schemas.openxmlformats.org/officeDocument/2006/relationships/audio" Target="NULL" TargetMode="External"/><Relationship Id="rId6" Type="http://schemas.openxmlformats.org/officeDocument/2006/relationships/image" Target="../media/image47.png"/><Relationship Id="rId5" Type="http://schemas.openxmlformats.org/officeDocument/2006/relationships/image" Target="../media/image4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48.png"/><Relationship Id="rId2" Type="http://schemas.microsoft.com/office/2007/relationships/media" Target="../media/media23.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48.png"/><Relationship Id="rId2" Type="http://schemas.microsoft.com/office/2007/relationships/media" Target="../media/media24.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48.png"/><Relationship Id="rId2" Type="http://schemas.microsoft.com/office/2007/relationships/media" Target="../media/media25.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48.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48.png"/><Relationship Id="rId2" Type="http://schemas.microsoft.com/office/2007/relationships/media" Target="../media/media27.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48.png"/><Relationship Id="rId2" Type="http://schemas.microsoft.com/office/2007/relationships/media" Target="../media/media28.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7.xml"/><Relationship Id="rId7" Type="http://schemas.openxmlformats.org/officeDocument/2006/relationships/image" Target="../media/image46.png"/><Relationship Id="rId2" Type="http://schemas.microsoft.com/office/2007/relationships/media" Target="../media/media29.m4a"/><Relationship Id="rId1" Type="http://schemas.openxmlformats.org/officeDocument/2006/relationships/audio" Target="NULL" TargetMode="External"/><Relationship Id="rId6" Type="http://schemas.openxmlformats.org/officeDocument/2006/relationships/image" Target="../media/image23.png"/><Relationship Id="rId11" Type="http://schemas.openxmlformats.org/officeDocument/2006/relationships/image" Target="../media/image3.png"/><Relationship Id="rId5" Type="http://schemas.openxmlformats.org/officeDocument/2006/relationships/image" Target="../media/image10.png"/><Relationship Id="rId10" Type="http://schemas.openxmlformats.org/officeDocument/2006/relationships/image" Target="../media/image50.png"/><Relationship Id="rId4" Type="http://schemas.openxmlformats.org/officeDocument/2006/relationships/notesSlide" Target="../notesSlides/notesSlide29.xml"/><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12" Type="http://schemas.openxmlformats.org/officeDocument/2006/relationships/image" Target="../media/image3.png"/><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image" Target="../media/image5.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notesSlide" Target="../notesSlides/notesSlide3.xml"/><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30.m4a"/><Relationship Id="rId1" Type="http://schemas.openxmlformats.org/officeDocument/2006/relationships/audio" Target="NULL" TargetMode="External"/><Relationship Id="rId6" Type="http://schemas.openxmlformats.org/officeDocument/2006/relationships/image" Target="../media/image42.png"/><Relationship Id="rId5" Type="http://schemas.openxmlformats.org/officeDocument/2006/relationships/image" Target="../media/image2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microsoft.com/office/2007/relationships/media" Target="../media/media31.m4a"/><Relationship Id="rId1" Type="http://schemas.openxmlformats.org/officeDocument/2006/relationships/audio" Target="NULL" TargetMode="Externa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53.png"/><Relationship Id="rId2" Type="http://schemas.microsoft.com/office/2007/relationships/media" Target="../media/media32.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microsoft.com/office/2007/relationships/media" Target="../media/media33.m4a"/><Relationship Id="rId1" Type="http://schemas.openxmlformats.org/officeDocument/2006/relationships/audio" Target="NULL" TargetMode="External"/><Relationship Id="rId6" Type="http://schemas.openxmlformats.org/officeDocument/2006/relationships/image" Target="../media/image54.png"/><Relationship Id="rId5" Type="http://schemas.openxmlformats.org/officeDocument/2006/relationships/image" Target="../media/image5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55.png"/><Relationship Id="rId2" Type="http://schemas.microsoft.com/office/2007/relationships/media" Target="../media/media34.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7.xml"/><Relationship Id="rId7" Type="http://schemas.openxmlformats.org/officeDocument/2006/relationships/image" Target="../media/image56.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0.png"/><Relationship Id="rId5" Type="http://schemas.openxmlformats.org/officeDocument/2006/relationships/image" Target="../media/image23.png"/><Relationship Id="rId10" Type="http://schemas.openxmlformats.org/officeDocument/2006/relationships/image" Target="../media/image3.png"/><Relationship Id="rId4" Type="http://schemas.openxmlformats.org/officeDocument/2006/relationships/notesSlide" Target="../notesSlides/notesSlide35.xml"/><Relationship Id="rId9" Type="http://schemas.openxmlformats.org/officeDocument/2006/relationships/image" Target="../media/image57.png"/></Relationships>
</file>

<file path=ppt/slides/_rels/slide3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7.xml"/><Relationship Id="rId7" Type="http://schemas.openxmlformats.org/officeDocument/2006/relationships/image" Target="../media/image55.png"/><Relationship Id="rId12" Type="http://schemas.openxmlformats.org/officeDocument/2006/relationships/image" Target="../media/image3.png"/><Relationship Id="rId2" Type="http://schemas.microsoft.com/office/2007/relationships/media" Target="../media/media36.m4a"/><Relationship Id="rId1" Type="http://schemas.openxmlformats.org/officeDocument/2006/relationships/audio" Target="NULL" TargetMode="External"/><Relationship Id="rId6" Type="http://schemas.openxmlformats.org/officeDocument/2006/relationships/image" Target="../media/image10.png"/><Relationship Id="rId11" Type="http://schemas.openxmlformats.org/officeDocument/2006/relationships/image" Target="../media/image50.png"/><Relationship Id="rId5" Type="http://schemas.openxmlformats.org/officeDocument/2006/relationships/image" Target="../media/image23.png"/><Relationship Id="rId10" Type="http://schemas.openxmlformats.org/officeDocument/2006/relationships/image" Target="../media/image58.png"/><Relationship Id="rId4" Type="http://schemas.openxmlformats.org/officeDocument/2006/relationships/notesSlide" Target="../notesSlides/notesSlide36.xml"/><Relationship Id="rId9"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microsoft.com/office/2007/relationships/media" Target="../media/media37.m4a"/><Relationship Id="rId1" Type="http://schemas.openxmlformats.org/officeDocument/2006/relationships/audio" Target="NULL" TargetMode="External"/><Relationship Id="rId6" Type="http://schemas.openxmlformats.org/officeDocument/2006/relationships/image" Target="../media/image59.png"/><Relationship Id="rId5" Type="http://schemas.openxmlformats.org/officeDocument/2006/relationships/image" Target="../media/image51.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38.m4a"/><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51.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39.m4a"/><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60.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5.png"/><Relationship Id="rId12" Type="http://schemas.openxmlformats.org/officeDocument/2006/relationships/image" Target="../media/image17.png"/><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5.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notesSlide" Target="../notesSlides/notesSlide4.xml"/><Relationship Id="rId9" Type="http://schemas.openxmlformats.org/officeDocument/2006/relationships/image" Target="../media/image13.png"/><Relationship Id="rId14" Type="http://schemas.openxmlformats.org/officeDocument/2006/relationships/image" Target="../media/image19.png"/></Relationships>
</file>

<file path=ppt/slides/_rels/slide4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40.m4a"/><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61.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41.m4a"/><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62.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42.m4a"/><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61.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23.png"/><Relationship Id="rId5" Type="http://schemas.openxmlformats.org/officeDocument/2006/relationships/image" Target="../media/image61.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44.m4a"/><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63.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45.m4a"/><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63.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46.m4a"/><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64.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47.m4a"/><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64.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48.m4a"/><Relationship Id="rId1" Type="http://schemas.openxmlformats.org/officeDocument/2006/relationships/audio" Target="NULL" TargetMode="External"/><Relationship Id="rId6" Type="http://schemas.openxmlformats.org/officeDocument/2006/relationships/image" Target="../media/image61.png"/><Relationship Id="rId11" Type="http://schemas.openxmlformats.org/officeDocument/2006/relationships/image" Target="../media/image3.png"/><Relationship Id="rId5" Type="http://schemas.openxmlformats.org/officeDocument/2006/relationships/image" Target="../media/image23.png"/><Relationship Id="rId10" Type="http://schemas.openxmlformats.org/officeDocument/2006/relationships/image" Target="../media/image67.png"/><Relationship Id="rId4" Type="http://schemas.openxmlformats.org/officeDocument/2006/relationships/notesSlide" Target="../notesSlides/notesSlide48.xml"/><Relationship Id="rId9" Type="http://schemas.openxmlformats.org/officeDocument/2006/relationships/image" Target="../media/image66.png"/></Relationships>
</file>

<file path=ppt/slides/_rels/slide4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49.m4a"/><Relationship Id="rId1" Type="http://schemas.openxmlformats.org/officeDocument/2006/relationships/audio" Target="NULL" TargetMode="External"/><Relationship Id="rId6" Type="http://schemas.openxmlformats.org/officeDocument/2006/relationships/image" Target="../media/image61.png"/><Relationship Id="rId5" Type="http://schemas.openxmlformats.org/officeDocument/2006/relationships/image" Target="../media/image23.png"/><Relationship Id="rId10" Type="http://schemas.openxmlformats.org/officeDocument/2006/relationships/image" Target="../media/image3.png"/><Relationship Id="rId4" Type="http://schemas.openxmlformats.org/officeDocument/2006/relationships/notesSlide" Target="../notesSlides/notesSlide49.xml"/><Relationship Id="rId9" Type="http://schemas.openxmlformats.org/officeDocument/2006/relationships/image" Target="../media/image69.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20.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5.xml"/><Relationship Id="rId9" Type="http://schemas.openxmlformats.org/officeDocument/2006/relationships/image" Target="../media/image3.png"/></Relationships>
</file>

<file path=ppt/slides/_rels/slide5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openxmlformats.org/officeDocument/2006/relationships/image" Target="../media/image15.png"/><Relationship Id="rId12" Type="http://schemas.openxmlformats.org/officeDocument/2006/relationships/image" Target="../media/image3.png"/><Relationship Id="rId2" Type="http://schemas.microsoft.com/office/2007/relationships/media" Target="../media/media50.m4a"/><Relationship Id="rId1" Type="http://schemas.openxmlformats.org/officeDocument/2006/relationships/audio" Target="NULL" TargetMode="External"/><Relationship Id="rId6" Type="http://schemas.openxmlformats.org/officeDocument/2006/relationships/image" Target="../media/image4.png"/><Relationship Id="rId11" Type="http://schemas.openxmlformats.org/officeDocument/2006/relationships/image" Target="../media/image35.png"/><Relationship Id="rId5" Type="http://schemas.openxmlformats.org/officeDocument/2006/relationships/image" Target="../media/image23.png"/><Relationship Id="rId10" Type="http://schemas.openxmlformats.org/officeDocument/2006/relationships/image" Target="../media/image34.png"/><Relationship Id="rId4" Type="http://schemas.openxmlformats.org/officeDocument/2006/relationships/notesSlide" Target="../notesSlides/notesSlide50.xml"/><Relationship Id="rId9" Type="http://schemas.openxmlformats.org/officeDocument/2006/relationships/image" Target="../media/image20.png"/></Relationships>
</file>

<file path=ppt/slides/_rels/slide5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slideLayout" Target="../slideLayouts/slideLayout2.xml"/><Relationship Id="rId7" Type="http://schemas.openxmlformats.org/officeDocument/2006/relationships/image" Target="../media/image4.png"/><Relationship Id="rId12" Type="http://schemas.openxmlformats.org/officeDocument/2006/relationships/image" Target="../media/image3.png"/><Relationship Id="rId2" Type="http://schemas.microsoft.com/office/2007/relationships/media" Target="../media/media51.m4a"/><Relationship Id="rId1" Type="http://schemas.openxmlformats.org/officeDocument/2006/relationships/audio" Target="NULL" TargetMode="External"/><Relationship Id="rId6" Type="http://schemas.openxmlformats.org/officeDocument/2006/relationships/image" Target="../media/image23.png"/><Relationship Id="rId11" Type="http://schemas.openxmlformats.org/officeDocument/2006/relationships/image" Target="../media/image74.png"/><Relationship Id="rId5" Type="http://schemas.openxmlformats.org/officeDocument/2006/relationships/image" Target="../media/image70.png"/><Relationship Id="rId10" Type="http://schemas.openxmlformats.org/officeDocument/2006/relationships/image" Target="../media/image73.png"/><Relationship Id="rId4" Type="http://schemas.openxmlformats.org/officeDocument/2006/relationships/notesSlide" Target="../notesSlides/notesSlide51.xml"/><Relationship Id="rId9" Type="http://schemas.openxmlformats.org/officeDocument/2006/relationships/image" Target="../media/image72.png"/></Relationships>
</file>

<file path=ppt/slides/_rels/slide5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slideLayout" Target="../slideLayouts/slideLayout2.xml"/><Relationship Id="rId7" Type="http://schemas.openxmlformats.org/officeDocument/2006/relationships/image" Target="../media/image4.png"/><Relationship Id="rId12" Type="http://schemas.openxmlformats.org/officeDocument/2006/relationships/image" Target="../media/image3.png"/><Relationship Id="rId2" Type="http://schemas.microsoft.com/office/2007/relationships/media" Target="../media/media52.m4a"/><Relationship Id="rId1" Type="http://schemas.openxmlformats.org/officeDocument/2006/relationships/audio" Target="NULL" TargetMode="External"/><Relationship Id="rId6" Type="http://schemas.openxmlformats.org/officeDocument/2006/relationships/image" Target="../media/image70.png"/><Relationship Id="rId11" Type="http://schemas.openxmlformats.org/officeDocument/2006/relationships/image" Target="../media/image74.png"/><Relationship Id="rId5" Type="http://schemas.openxmlformats.org/officeDocument/2006/relationships/image" Target="../media/image23.png"/><Relationship Id="rId10" Type="http://schemas.openxmlformats.org/officeDocument/2006/relationships/image" Target="../media/image73.png"/><Relationship Id="rId4" Type="http://schemas.openxmlformats.org/officeDocument/2006/relationships/notesSlide" Target="../notesSlides/notesSlide52.xml"/><Relationship Id="rId9" Type="http://schemas.openxmlformats.org/officeDocument/2006/relationships/image" Target="../media/image72.png"/></Relationships>
</file>

<file path=ppt/slides/_rels/slide5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slideLayout" Target="../slideLayouts/slideLayout2.xml"/><Relationship Id="rId7" Type="http://schemas.openxmlformats.org/officeDocument/2006/relationships/image" Target="../media/image15.png"/><Relationship Id="rId12" Type="http://schemas.openxmlformats.org/officeDocument/2006/relationships/image" Target="../media/image3.png"/><Relationship Id="rId2" Type="http://schemas.microsoft.com/office/2007/relationships/media" Target="../media/media53.m4a"/><Relationship Id="rId1" Type="http://schemas.openxmlformats.org/officeDocument/2006/relationships/audio" Target="NULL" TargetMode="External"/><Relationship Id="rId6" Type="http://schemas.openxmlformats.org/officeDocument/2006/relationships/image" Target="../media/image4.png"/><Relationship Id="rId11" Type="http://schemas.openxmlformats.org/officeDocument/2006/relationships/image" Target="../media/image78.png"/><Relationship Id="rId5" Type="http://schemas.openxmlformats.org/officeDocument/2006/relationships/image" Target="../media/image23.png"/><Relationship Id="rId10" Type="http://schemas.openxmlformats.org/officeDocument/2006/relationships/image" Target="../media/image77.png"/><Relationship Id="rId4" Type="http://schemas.openxmlformats.org/officeDocument/2006/relationships/notesSlide" Target="../notesSlides/notesSlide53.xml"/><Relationship Id="rId9" Type="http://schemas.openxmlformats.org/officeDocument/2006/relationships/image" Target="../media/image76.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1.png"/><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3.png"/><Relationship Id="rId4" Type="http://schemas.openxmlformats.org/officeDocument/2006/relationships/notesSlide" Target="../notesSlides/notesSlide6.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image" Target="../media/image8.png"/><Relationship Id="rId12" Type="http://schemas.openxmlformats.org/officeDocument/2006/relationships/image" Target="../media/image26.png"/><Relationship Id="rId17" Type="http://schemas.openxmlformats.org/officeDocument/2006/relationships/image" Target="../media/image31.png"/><Relationship Id="rId2" Type="http://schemas.microsoft.com/office/2007/relationships/media" Target="../media/media7.m4a"/><Relationship Id="rId16" Type="http://schemas.openxmlformats.org/officeDocument/2006/relationships/image" Target="../media/image30.png"/><Relationship Id="rId1" Type="http://schemas.openxmlformats.org/officeDocument/2006/relationships/audio" Target="NULL" TargetMode="Externa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3.png"/><Relationship Id="rId15" Type="http://schemas.openxmlformats.org/officeDocument/2006/relationships/image" Target="../media/image29.png"/><Relationship Id="rId10" Type="http://schemas.openxmlformats.org/officeDocument/2006/relationships/image" Target="../media/image24.png"/><Relationship Id="rId19" Type="http://schemas.openxmlformats.org/officeDocument/2006/relationships/image" Target="../media/image3.png"/><Relationship Id="rId4" Type="http://schemas.openxmlformats.org/officeDocument/2006/relationships/notesSlide" Target="../notesSlides/notesSlide7.xml"/><Relationship Id="rId9" Type="http://schemas.openxmlformats.org/officeDocument/2006/relationships/image" Target="../media/image10.png"/><Relationship Id="rId1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openxmlformats.org/officeDocument/2006/relationships/image" Target="../media/image10.png"/><Relationship Id="rId12" Type="http://schemas.openxmlformats.org/officeDocument/2006/relationships/image" Target="../media/image3.png"/><Relationship Id="rId2" Type="http://schemas.microsoft.com/office/2007/relationships/media" Target="../media/media9.m4a"/><Relationship Id="rId1" Type="http://schemas.openxmlformats.org/officeDocument/2006/relationships/audio" Target="NULL" TargetMode="External"/><Relationship Id="rId6" Type="http://schemas.openxmlformats.org/officeDocument/2006/relationships/image" Target="../media/image23.png"/><Relationship Id="rId11" Type="http://schemas.openxmlformats.org/officeDocument/2006/relationships/image" Target="../media/image35.png"/><Relationship Id="rId5" Type="http://schemas.openxmlformats.org/officeDocument/2006/relationships/image" Target="../media/image15.png"/><Relationship Id="rId10" Type="http://schemas.openxmlformats.org/officeDocument/2006/relationships/image" Target="../media/image34.png"/><Relationship Id="rId4" Type="http://schemas.openxmlformats.org/officeDocument/2006/relationships/notesSlide" Target="../notesSlides/notesSlide9.xml"/><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8FC42A5C-E7D7-49DC-81D4-979B82BC6E5D}"/>
              </a:ext>
            </a:extLst>
          </p:cNvPr>
          <p:cNvSpPr txBox="1"/>
          <p:nvPr/>
        </p:nvSpPr>
        <p:spPr>
          <a:xfrm>
            <a:off x="1492898" y="1371601"/>
            <a:ext cx="9666514" cy="830997"/>
          </a:xfrm>
          <a:prstGeom prst="rect">
            <a:avLst/>
          </a:prstGeom>
          <a:noFill/>
        </p:spPr>
        <p:txBody>
          <a:bodyPr wrap="square" rtlCol="0">
            <a:spAutoFit/>
          </a:bodyPr>
          <a:lstStyle/>
          <a:p>
            <a:pPr algn="ctr"/>
            <a:r>
              <a:rPr lang="ja-JP" altLang="en-US" sz="4800" dirty="0">
                <a:latin typeface="HGP創英角ﾎﾟｯﾌﾟ体" panose="040B0A00000000000000" pitchFamily="50" charset="-128"/>
                <a:ea typeface="HGP創英角ﾎﾟｯﾌﾟ体" panose="040B0A00000000000000" pitchFamily="50" charset="-128"/>
              </a:rPr>
              <a:t>熊本県食品表示ウォッチャー講習会</a:t>
            </a:r>
            <a:endParaRPr lang="en-US" altLang="ja-JP" sz="4800" dirty="0">
              <a:latin typeface="HGP創英角ﾎﾟｯﾌﾟ体" panose="040B0A00000000000000" pitchFamily="50" charset="-128"/>
              <a:ea typeface="HGP創英角ﾎﾟｯﾌﾟ体" panose="040B0A00000000000000" pitchFamily="50" charset="-128"/>
            </a:endParaRPr>
          </a:p>
        </p:txBody>
      </p:sp>
      <p:grpSp>
        <p:nvGrpSpPr>
          <p:cNvPr id="2" name="グループ化 1">
            <a:extLst>
              <a:ext uri="{FF2B5EF4-FFF2-40B4-BE49-F238E27FC236}">
                <a16:creationId xmlns:a16="http://schemas.microsoft.com/office/drawing/2014/main" id="{6804501F-0ED2-4351-91CA-967B6AD70428}"/>
              </a:ext>
            </a:extLst>
          </p:cNvPr>
          <p:cNvGrpSpPr/>
          <p:nvPr/>
        </p:nvGrpSpPr>
        <p:grpSpPr>
          <a:xfrm>
            <a:off x="391888" y="587832"/>
            <a:ext cx="11442439" cy="456993"/>
            <a:chOff x="391887" y="587830"/>
            <a:chExt cx="11442439" cy="456993"/>
          </a:xfrm>
        </p:grpSpPr>
        <p:pic>
          <p:nvPicPr>
            <p:cNvPr id="7" name="図 6">
              <a:extLst>
                <a:ext uri="{FF2B5EF4-FFF2-40B4-BE49-F238E27FC236}">
                  <a16:creationId xmlns:a16="http://schemas.microsoft.com/office/drawing/2014/main" id="{84F4152A-DDF3-4F86-B658-D564D19D13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887" y="587830"/>
              <a:ext cx="7620000" cy="419100"/>
            </a:xfrm>
            <a:prstGeom prst="rect">
              <a:avLst/>
            </a:prstGeom>
          </p:spPr>
        </p:pic>
        <p:pic>
          <p:nvPicPr>
            <p:cNvPr id="9" name="図 8">
              <a:extLst>
                <a:ext uri="{FF2B5EF4-FFF2-40B4-BE49-F238E27FC236}">
                  <a16:creationId xmlns:a16="http://schemas.microsoft.com/office/drawing/2014/main" id="{37F0623D-EE2B-4040-AD9D-AFC68D211094}"/>
                </a:ext>
              </a:extLst>
            </p:cNvPr>
            <p:cNvPicPr>
              <a:picLocks noChangeAspect="1"/>
            </p:cNvPicPr>
            <p:nvPr/>
          </p:nvPicPr>
          <p:blipFill rotWithShape="1">
            <a:blip r:embed="rId5">
              <a:extLst>
                <a:ext uri="{28A0092B-C50C-407E-A947-70E740481C1C}">
                  <a14:useLocalDpi xmlns:a14="http://schemas.microsoft.com/office/drawing/2010/main" val="0"/>
                </a:ext>
              </a:extLst>
            </a:blip>
            <a:srcRect r="49837"/>
            <a:stretch/>
          </p:blipFill>
          <p:spPr>
            <a:xfrm>
              <a:off x="8011887" y="625723"/>
              <a:ext cx="3822439" cy="419100"/>
            </a:xfrm>
            <a:prstGeom prst="rect">
              <a:avLst/>
            </a:prstGeom>
          </p:spPr>
        </p:pic>
      </p:grpSp>
      <p:grpSp>
        <p:nvGrpSpPr>
          <p:cNvPr id="3" name="グループ化 2">
            <a:extLst>
              <a:ext uri="{FF2B5EF4-FFF2-40B4-BE49-F238E27FC236}">
                <a16:creationId xmlns:a16="http://schemas.microsoft.com/office/drawing/2014/main" id="{38738E08-8110-40E5-9BC6-A377E0EB7A62}"/>
              </a:ext>
            </a:extLst>
          </p:cNvPr>
          <p:cNvGrpSpPr/>
          <p:nvPr/>
        </p:nvGrpSpPr>
        <p:grpSpPr>
          <a:xfrm>
            <a:off x="398106" y="5593895"/>
            <a:ext cx="11363130" cy="676275"/>
            <a:chOff x="398106" y="5593895"/>
            <a:chExt cx="11363130" cy="676275"/>
          </a:xfrm>
        </p:grpSpPr>
        <p:pic>
          <p:nvPicPr>
            <p:cNvPr id="11" name="図 10">
              <a:extLst>
                <a:ext uri="{FF2B5EF4-FFF2-40B4-BE49-F238E27FC236}">
                  <a16:creationId xmlns:a16="http://schemas.microsoft.com/office/drawing/2014/main" id="{F9700282-41F3-4F3E-BAA9-4711BC3804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106" y="5593895"/>
              <a:ext cx="9525000" cy="676275"/>
            </a:xfrm>
            <a:prstGeom prst="rect">
              <a:avLst/>
            </a:prstGeom>
          </p:spPr>
        </p:pic>
        <p:pic>
          <p:nvPicPr>
            <p:cNvPr id="12" name="図 11">
              <a:extLst>
                <a:ext uri="{FF2B5EF4-FFF2-40B4-BE49-F238E27FC236}">
                  <a16:creationId xmlns:a16="http://schemas.microsoft.com/office/drawing/2014/main" id="{24E4EE83-84F4-46ED-9C22-197428BF3FAF}"/>
                </a:ext>
              </a:extLst>
            </p:cNvPr>
            <p:cNvPicPr>
              <a:picLocks noChangeAspect="1"/>
            </p:cNvPicPr>
            <p:nvPr/>
          </p:nvPicPr>
          <p:blipFill rotWithShape="1">
            <a:blip r:embed="rId6">
              <a:extLst>
                <a:ext uri="{28A0092B-C50C-407E-A947-70E740481C1C}">
                  <a14:useLocalDpi xmlns:a14="http://schemas.microsoft.com/office/drawing/2010/main" val="0"/>
                </a:ext>
              </a:extLst>
            </a:blip>
            <a:srcRect l="8326" r="72376" b="13682"/>
            <a:stretch/>
          </p:blipFill>
          <p:spPr>
            <a:xfrm>
              <a:off x="9923106" y="5593895"/>
              <a:ext cx="1838130" cy="583748"/>
            </a:xfrm>
            <a:prstGeom prst="rect">
              <a:avLst/>
            </a:prstGeom>
          </p:spPr>
        </p:pic>
      </p:grpSp>
      <p:sp>
        <p:nvSpPr>
          <p:cNvPr id="14" name="テキスト ボックス 13">
            <a:extLst>
              <a:ext uri="{FF2B5EF4-FFF2-40B4-BE49-F238E27FC236}">
                <a16:creationId xmlns:a16="http://schemas.microsoft.com/office/drawing/2014/main" id="{19417C86-EBA1-44CC-980E-4D4BF3B7B307}"/>
              </a:ext>
            </a:extLst>
          </p:cNvPr>
          <p:cNvSpPr txBox="1"/>
          <p:nvPr/>
        </p:nvSpPr>
        <p:spPr>
          <a:xfrm>
            <a:off x="5551715" y="4332241"/>
            <a:ext cx="5831632" cy="646331"/>
          </a:xfrm>
          <a:prstGeom prst="rect">
            <a:avLst/>
          </a:prstGeom>
          <a:noFill/>
        </p:spPr>
        <p:txBody>
          <a:bodyPr wrap="square" rtlCol="0">
            <a:spAutoFit/>
          </a:bodyPr>
          <a:lstStyle/>
          <a:p>
            <a:r>
              <a:rPr lang="ja-JP" altLang="en-US" sz="3600" dirty="0">
                <a:latin typeface="HGP創英角ﾎﾟｯﾌﾟ体" panose="040B0A00000000000000" pitchFamily="50" charset="-128"/>
                <a:ea typeface="HGP創英角ﾎﾟｯﾌﾟ体" panose="040B0A00000000000000" pitchFamily="50" charset="-128"/>
              </a:rPr>
              <a:t>熊本県くらしの安全推進課</a:t>
            </a:r>
          </a:p>
        </p:txBody>
      </p:sp>
      <p:pic>
        <p:nvPicPr>
          <p:cNvPr id="8" name="録音されたサウンド">
            <a:hlinkClick r:id="" action="ppaction://media"/>
          </p:cNvPr>
          <p:cNvPicPr>
            <a:picLocks noChangeAspect="1"/>
          </p:cNvPicPr>
          <p:nvPr>
            <a:audioFile r:link="rId2"/>
            <p:extLst>
              <p:ext uri="{DAA4B4D4-6D71-4841-9C94-3DE7FCFB9230}">
                <p14:media xmlns:p14="http://schemas.microsoft.com/office/powerpoint/2010/main" r:embed="rId1">
                  <p14:fade out="1000"/>
                </p14:media>
              </p:ext>
            </p:extLst>
          </p:nvPr>
        </p:nvPicPr>
        <p:blipFill>
          <a:blip r:embed="rId7"/>
          <a:stretch>
            <a:fillRect/>
          </a:stretch>
        </p:blipFill>
        <p:spPr>
          <a:xfrm>
            <a:off x="12192000" y="2904647"/>
            <a:ext cx="406400" cy="406400"/>
          </a:xfrm>
          <a:prstGeom prst="rect">
            <a:avLst/>
          </a:prstGeom>
        </p:spPr>
      </p:pic>
    </p:spTree>
    <p:extLst>
      <p:ext uri="{BB962C8B-B14F-4D97-AF65-F5344CB8AC3E}">
        <p14:creationId xmlns:p14="http://schemas.microsoft.com/office/powerpoint/2010/main" val="3489600339"/>
      </p:ext>
    </p:extLst>
  </p:cSld>
  <p:clrMapOvr>
    <a:masterClrMapping/>
  </p:clrMapOvr>
  <mc:AlternateContent xmlns:mc="http://schemas.openxmlformats.org/markup-compatibility/2006" xmlns:p14="http://schemas.microsoft.com/office/powerpoint/2010/main">
    <mc:Choice Requires="p14">
      <p:transition spd="slow" p14:dur="4750" advClick="0" advTm="6000"/>
    </mc:Choice>
    <mc:Fallback xmlns="">
      <p:transition spd="slow" advClick="0" advTm="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E31341CA-F656-48CE-AF1B-EC3FC8DA32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1244" y="506188"/>
            <a:ext cx="10179727" cy="3362143"/>
          </a:xfrm>
          <a:prstGeom prst="rect">
            <a:avLst/>
          </a:prstGeom>
        </p:spPr>
      </p:pic>
      <p:sp>
        <p:nvSpPr>
          <p:cNvPr id="2" name="テキスト ボックス 1">
            <a:extLst>
              <a:ext uri="{FF2B5EF4-FFF2-40B4-BE49-F238E27FC236}">
                <a16:creationId xmlns:a16="http://schemas.microsoft.com/office/drawing/2014/main" id="{6E2D0151-8160-4CE7-94B3-9EC25A55C8B0}"/>
              </a:ext>
            </a:extLst>
          </p:cNvPr>
          <p:cNvSpPr txBox="1"/>
          <p:nvPr/>
        </p:nvSpPr>
        <p:spPr>
          <a:xfrm>
            <a:off x="2522953" y="1394577"/>
            <a:ext cx="896974" cy="461665"/>
          </a:xfrm>
          <a:prstGeom prst="rect">
            <a:avLst/>
          </a:prstGeom>
          <a:noFill/>
        </p:spPr>
        <p:txBody>
          <a:bodyPr wrap="square" rtlCol="0">
            <a:spAutoFit/>
          </a:bodyPr>
          <a:lstStyle/>
          <a:p>
            <a:r>
              <a:rPr lang="ja-JP" altLang="en-US" sz="2400" b="1" dirty="0"/>
              <a:t>実は、</a:t>
            </a:r>
          </a:p>
        </p:txBody>
      </p:sp>
      <p:pic>
        <p:nvPicPr>
          <p:cNvPr id="5" name="図 4">
            <a:extLst>
              <a:ext uri="{FF2B5EF4-FFF2-40B4-BE49-F238E27FC236}">
                <a16:creationId xmlns:a16="http://schemas.microsoft.com/office/drawing/2014/main" id="{8553A8D1-0462-4748-A59C-67C70E3579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92812" y="3665477"/>
            <a:ext cx="2085975" cy="2857500"/>
          </a:xfrm>
          <a:prstGeom prst="rect">
            <a:avLst/>
          </a:prstGeom>
        </p:spPr>
      </p:pic>
      <p:sp>
        <p:nvSpPr>
          <p:cNvPr id="23" name="テキスト ボックス 22">
            <a:extLst>
              <a:ext uri="{FF2B5EF4-FFF2-40B4-BE49-F238E27FC236}">
                <a16:creationId xmlns:a16="http://schemas.microsoft.com/office/drawing/2014/main" id="{8CD5EFF2-E796-4107-A26B-C7B0ADC382F2}"/>
              </a:ext>
            </a:extLst>
          </p:cNvPr>
          <p:cNvSpPr txBox="1"/>
          <p:nvPr/>
        </p:nvSpPr>
        <p:spPr>
          <a:xfrm>
            <a:off x="3136365" y="1997047"/>
            <a:ext cx="2458745" cy="461665"/>
          </a:xfrm>
          <a:prstGeom prst="rect">
            <a:avLst/>
          </a:prstGeom>
          <a:noFill/>
        </p:spPr>
        <p:txBody>
          <a:bodyPr wrap="square" rtlCol="0">
            <a:spAutoFit/>
          </a:bodyPr>
          <a:lstStyle/>
          <a:p>
            <a:r>
              <a:rPr lang="ja-JP" altLang="en-US" sz="2400" b="1" dirty="0"/>
              <a:t>同じ肉や魚でも、</a:t>
            </a:r>
          </a:p>
        </p:txBody>
      </p:sp>
      <p:pic>
        <p:nvPicPr>
          <p:cNvPr id="38" name="図 37">
            <a:extLst>
              <a:ext uri="{FF2B5EF4-FFF2-40B4-BE49-F238E27FC236}">
                <a16:creationId xmlns:a16="http://schemas.microsoft.com/office/drawing/2014/main" id="{F39CC19E-89EC-4EE2-AF13-D44C747C85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443370" y="3665479"/>
            <a:ext cx="3825969" cy="2327947"/>
          </a:xfrm>
          <a:prstGeom prst="rect">
            <a:avLst/>
          </a:prstGeom>
        </p:spPr>
      </p:pic>
      <p:sp>
        <p:nvSpPr>
          <p:cNvPr id="39" name="テキスト ボックス 38">
            <a:extLst>
              <a:ext uri="{FF2B5EF4-FFF2-40B4-BE49-F238E27FC236}">
                <a16:creationId xmlns:a16="http://schemas.microsoft.com/office/drawing/2014/main" id="{37A88863-4EFB-47CC-A888-1C6A1579D5ED}"/>
              </a:ext>
            </a:extLst>
          </p:cNvPr>
          <p:cNvSpPr txBox="1"/>
          <p:nvPr/>
        </p:nvSpPr>
        <p:spPr>
          <a:xfrm>
            <a:off x="5734193" y="4185754"/>
            <a:ext cx="2659514" cy="461665"/>
          </a:xfrm>
          <a:prstGeom prst="rect">
            <a:avLst/>
          </a:prstGeom>
          <a:noFill/>
        </p:spPr>
        <p:txBody>
          <a:bodyPr wrap="square" rtlCol="0">
            <a:spAutoFit/>
          </a:bodyPr>
          <a:lstStyle/>
          <a:p>
            <a:r>
              <a:rPr lang="ja-JP" altLang="en-US" sz="2400" b="1" dirty="0"/>
              <a:t>えー・・・</a:t>
            </a:r>
          </a:p>
        </p:txBody>
      </p:sp>
      <p:sp>
        <p:nvSpPr>
          <p:cNvPr id="40" name="テキスト ボックス 39">
            <a:extLst>
              <a:ext uri="{FF2B5EF4-FFF2-40B4-BE49-F238E27FC236}">
                <a16:creationId xmlns:a16="http://schemas.microsoft.com/office/drawing/2014/main" id="{C4B8BBF1-06F7-4B7F-A89E-4BCE6AB24EF8}"/>
              </a:ext>
            </a:extLst>
          </p:cNvPr>
          <p:cNvSpPr txBox="1"/>
          <p:nvPr/>
        </p:nvSpPr>
        <p:spPr>
          <a:xfrm>
            <a:off x="5649959" y="4692233"/>
            <a:ext cx="3703617" cy="461665"/>
          </a:xfrm>
          <a:prstGeom prst="rect">
            <a:avLst/>
          </a:prstGeom>
          <a:noFill/>
        </p:spPr>
        <p:txBody>
          <a:bodyPr wrap="square" rtlCol="0">
            <a:spAutoFit/>
          </a:bodyPr>
          <a:lstStyle/>
          <a:p>
            <a:r>
              <a:rPr lang="ja-JP" altLang="en-US" sz="2400" b="1" dirty="0"/>
              <a:t>なんだか難しそう・・・</a:t>
            </a:r>
          </a:p>
        </p:txBody>
      </p:sp>
      <p:sp>
        <p:nvSpPr>
          <p:cNvPr id="20" name="テキスト ボックス 19">
            <a:extLst>
              <a:ext uri="{FF2B5EF4-FFF2-40B4-BE49-F238E27FC236}">
                <a16:creationId xmlns:a16="http://schemas.microsoft.com/office/drawing/2014/main" id="{EB164943-4CC7-4EB3-AE6B-ED96B4C7EF0A}"/>
              </a:ext>
            </a:extLst>
          </p:cNvPr>
          <p:cNvSpPr txBox="1"/>
          <p:nvPr/>
        </p:nvSpPr>
        <p:spPr>
          <a:xfrm>
            <a:off x="3364794" y="1393099"/>
            <a:ext cx="1801097" cy="461665"/>
          </a:xfrm>
          <a:prstGeom prst="rect">
            <a:avLst/>
          </a:prstGeom>
          <a:noFill/>
        </p:spPr>
        <p:txBody>
          <a:bodyPr wrap="square" rtlCol="0">
            <a:spAutoFit/>
          </a:bodyPr>
          <a:lstStyle/>
          <a:p>
            <a:r>
              <a:rPr lang="ja-JP" altLang="en-US" sz="2400" b="1" dirty="0"/>
              <a:t>食品表示は、</a:t>
            </a:r>
            <a:endParaRPr lang="ja-JP" altLang="en-US" sz="2400" b="1" dirty="0">
              <a:solidFill>
                <a:srgbClr val="FF0000"/>
              </a:solidFill>
            </a:endParaRPr>
          </a:p>
        </p:txBody>
      </p:sp>
      <p:sp>
        <p:nvSpPr>
          <p:cNvPr id="22" name="テキスト ボックス 21">
            <a:extLst>
              <a:ext uri="{FF2B5EF4-FFF2-40B4-BE49-F238E27FC236}">
                <a16:creationId xmlns:a16="http://schemas.microsoft.com/office/drawing/2014/main" id="{A9436EC5-2223-449F-AEB0-94B168B6ED4A}"/>
              </a:ext>
            </a:extLst>
          </p:cNvPr>
          <p:cNvSpPr txBox="1"/>
          <p:nvPr/>
        </p:nvSpPr>
        <p:spPr>
          <a:xfrm>
            <a:off x="2235803" y="2458712"/>
            <a:ext cx="3071488" cy="461665"/>
          </a:xfrm>
          <a:prstGeom prst="rect">
            <a:avLst/>
          </a:prstGeom>
          <a:noFill/>
        </p:spPr>
        <p:txBody>
          <a:bodyPr wrap="square" rtlCol="0">
            <a:spAutoFit/>
          </a:bodyPr>
          <a:lstStyle/>
          <a:p>
            <a:r>
              <a:rPr lang="ja-JP" altLang="en-US" sz="2400" b="1" dirty="0"/>
              <a:t>されていないもので、</a:t>
            </a:r>
          </a:p>
        </p:txBody>
      </p:sp>
      <p:grpSp>
        <p:nvGrpSpPr>
          <p:cNvPr id="3" name="グループ化 2">
            <a:extLst>
              <a:ext uri="{FF2B5EF4-FFF2-40B4-BE49-F238E27FC236}">
                <a16:creationId xmlns:a16="http://schemas.microsoft.com/office/drawing/2014/main" id="{CA7BFE67-BFC5-438E-B0BF-8273053E2779}"/>
              </a:ext>
            </a:extLst>
          </p:cNvPr>
          <p:cNvGrpSpPr/>
          <p:nvPr/>
        </p:nvGrpSpPr>
        <p:grpSpPr>
          <a:xfrm>
            <a:off x="0" y="4429903"/>
            <a:ext cx="5734193" cy="2070000"/>
            <a:chOff x="0" y="4429903"/>
            <a:chExt cx="5734193" cy="2070000"/>
          </a:xfrm>
        </p:grpSpPr>
        <p:pic>
          <p:nvPicPr>
            <p:cNvPr id="6" name="図 5">
              <a:extLst>
                <a:ext uri="{FF2B5EF4-FFF2-40B4-BE49-F238E27FC236}">
                  <a16:creationId xmlns:a16="http://schemas.microsoft.com/office/drawing/2014/main" id="{4EE3B2D0-CEEF-44C9-AC24-BDCFECEA9C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429903"/>
              <a:ext cx="1849200" cy="2070000"/>
            </a:xfrm>
            <a:prstGeom prst="rect">
              <a:avLst/>
            </a:prstGeom>
          </p:spPr>
        </p:pic>
        <p:pic>
          <p:nvPicPr>
            <p:cNvPr id="8" name="図 7">
              <a:extLst>
                <a:ext uri="{FF2B5EF4-FFF2-40B4-BE49-F238E27FC236}">
                  <a16:creationId xmlns:a16="http://schemas.microsoft.com/office/drawing/2014/main" id="{40BBF888-2BC4-4E56-AE44-B1F20C36AB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68946" y="4429903"/>
              <a:ext cx="1595630" cy="2070000"/>
            </a:xfrm>
            <a:prstGeom prst="rect">
              <a:avLst/>
            </a:prstGeom>
          </p:spPr>
        </p:pic>
        <p:pic>
          <p:nvPicPr>
            <p:cNvPr id="10" name="図 9">
              <a:extLst>
                <a:ext uri="{FF2B5EF4-FFF2-40B4-BE49-F238E27FC236}">
                  <a16:creationId xmlns:a16="http://schemas.microsoft.com/office/drawing/2014/main" id="{18A2B245-F4E7-4CE5-A369-7178B3B1B4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49174" y="4829451"/>
              <a:ext cx="1236134" cy="1670451"/>
            </a:xfrm>
            <a:prstGeom prst="rect">
              <a:avLst/>
            </a:prstGeom>
          </p:spPr>
        </p:pic>
        <p:pic>
          <p:nvPicPr>
            <p:cNvPr id="12" name="図 11">
              <a:extLst>
                <a:ext uri="{FF2B5EF4-FFF2-40B4-BE49-F238E27FC236}">
                  <a16:creationId xmlns:a16="http://schemas.microsoft.com/office/drawing/2014/main" id="{34E4D7AC-57A9-451B-B21B-14DC3AAA823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98059" y="4829451"/>
              <a:ext cx="1236134" cy="1670452"/>
            </a:xfrm>
            <a:prstGeom prst="rect">
              <a:avLst/>
            </a:prstGeom>
          </p:spPr>
        </p:pic>
      </p:grpSp>
      <p:sp>
        <p:nvSpPr>
          <p:cNvPr id="15" name="テキスト ボックス 14">
            <a:extLst>
              <a:ext uri="{FF2B5EF4-FFF2-40B4-BE49-F238E27FC236}">
                <a16:creationId xmlns:a16="http://schemas.microsoft.com/office/drawing/2014/main" id="{A55A4CFB-B699-4046-A8FD-E68C11593110}"/>
              </a:ext>
            </a:extLst>
          </p:cNvPr>
          <p:cNvSpPr txBox="1"/>
          <p:nvPr/>
        </p:nvSpPr>
        <p:spPr>
          <a:xfrm>
            <a:off x="5116128" y="1393099"/>
            <a:ext cx="5080817" cy="461665"/>
          </a:xfrm>
          <a:prstGeom prst="rect">
            <a:avLst/>
          </a:prstGeom>
          <a:noFill/>
        </p:spPr>
        <p:txBody>
          <a:bodyPr wrap="square" rtlCol="0">
            <a:spAutoFit/>
          </a:bodyPr>
          <a:lstStyle/>
          <a:p>
            <a:r>
              <a:rPr lang="ja-JP" altLang="en-US" sz="2400" b="1" dirty="0">
                <a:solidFill>
                  <a:srgbClr val="FF0000"/>
                </a:solidFill>
              </a:rPr>
              <a:t>食品によって表示事項が違います。</a:t>
            </a:r>
          </a:p>
        </p:txBody>
      </p:sp>
      <p:sp>
        <p:nvSpPr>
          <p:cNvPr id="16" name="テキスト ボックス 15">
            <a:extLst>
              <a:ext uri="{FF2B5EF4-FFF2-40B4-BE49-F238E27FC236}">
                <a16:creationId xmlns:a16="http://schemas.microsoft.com/office/drawing/2014/main" id="{B059C386-4F13-4CED-9CA4-39B3D4D817FC}"/>
              </a:ext>
            </a:extLst>
          </p:cNvPr>
          <p:cNvSpPr txBox="1"/>
          <p:nvPr/>
        </p:nvSpPr>
        <p:spPr>
          <a:xfrm>
            <a:off x="5595108" y="1997047"/>
            <a:ext cx="4307378" cy="461665"/>
          </a:xfrm>
          <a:prstGeom prst="rect">
            <a:avLst/>
          </a:prstGeom>
          <a:noFill/>
        </p:spPr>
        <p:txBody>
          <a:bodyPr wrap="square" rtlCol="0">
            <a:spAutoFit/>
          </a:bodyPr>
          <a:lstStyle/>
          <a:p>
            <a:r>
              <a:rPr lang="ja-JP" altLang="en-US" sz="2400" b="1" dirty="0"/>
              <a:t>パック詰めされているものと、</a:t>
            </a:r>
          </a:p>
        </p:txBody>
      </p:sp>
      <p:sp>
        <p:nvSpPr>
          <p:cNvPr id="17" name="テキスト ボックス 16">
            <a:extLst>
              <a:ext uri="{FF2B5EF4-FFF2-40B4-BE49-F238E27FC236}">
                <a16:creationId xmlns:a16="http://schemas.microsoft.com/office/drawing/2014/main" id="{618417A4-D5BF-4B3D-8054-FC03289FD2FA}"/>
              </a:ext>
            </a:extLst>
          </p:cNvPr>
          <p:cNvSpPr txBox="1"/>
          <p:nvPr/>
        </p:nvSpPr>
        <p:spPr>
          <a:xfrm>
            <a:off x="5307291" y="2453649"/>
            <a:ext cx="4266200" cy="461665"/>
          </a:xfrm>
          <a:prstGeom prst="rect">
            <a:avLst/>
          </a:prstGeom>
          <a:noFill/>
        </p:spPr>
        <p:txBody>
          <a:bodyPr wrap="square" rtlCol="0">
            <a:spAutoFit/>
          </a:bodyPr>
          <a:lstStyle/>
          <a:p>
            <a:r>
              <a:rPr lang="ja-JP" altLang="en-US" sz="2400" b="1" dirty="0"/>
              <a:t>必要な表示事項が違います。</a:t>
            </a:r>
          </a:p>
        </p:txBody>
      </p:sp>
      <p:sp>
        <p:nvSpPr>
          <p:cNvPr id="24" name="テキスト ボックス 23">
            <a:extLst>
              <a:ext uri="{FF2B5EF4-FFF2-40B4-BE49-F238E27FC236}">
                <a16:creationId xmlns:a16="http://schemas.microsoft.com/office/drawing/2014/main" id="{6E2D0151-8160-4CE7-94B3-9EC25A55C8B0}"/>
              </a:ext>
            </a:extLst>
          </p:cNvPr>
          <p:cNvSpPr txBox="1"/>
          <p:nvPr/>
        </p:nvSpPr>
        <p:spPr>
          <a:xfrm>
            <a:off x="2253242" y="1997047"/>
            <a:ext cx="896974" cy="461665"/>
          </a:xfrm>
          <a:prstGeom prst="rect">
            <a:avLst/>
          </a:prstGeom>
          <a:noFill/>
        </p:spPr>
        <p:txBody>
          <a:bodyPr wrap="square" rtlCol="0">
            <a:spAutoFit/>
          </a:bodyPr>
          <a:lstStyle/>
          <a:p>
            <a:r>
              <a:rPr lang="ja-JP" altLang="en-US" sz="2400" b="1" dirty="0"/>
              <a:t>また、</a:t>
            </a:r>
          </a:p>
        </p:txBody>
      </p:sp>
      <p:pic>
        <p:nvPicPr>
          <p:cNvPr id="4"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472"/>
                </p14:media>
              </p:ext>
            </p:extLst>
          </p:nvPr>
        </p:nvPicPr>
        <p:blipFill>
          <a:blip r:embed="rId12"/>
          <a:stretch>
            <a:fillRect/>
          </a:stretch>
        </p:blipFill>
        <p:spPr>
          <a:xfrm>
            <a:off x="12276975" y="3192549"/>
            <a:ext cx="406400" cy="406400"/>
          </a:xfrm>
          <a:prstGeom prst="rect">
            <a:avLst/>
          </a:prstGeom>
        </p:spPr>
      </p:pic>
    </p:spTree>
    <p:extLst>
      <p:ext uri="{BB962C8B-B14F-4D97-AF65-F5344CB8AC3E}">
        <p14:creationId xmlns:p14="http://schemas.microsoft.com/office/powerpoint/2010/main" val="331226307"/>
      </p:ext>
    </p:extLst>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47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D691649C-9C30-4D98-8951-6605F6E031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3997" y="390618"/>
            <a:ext cx="9614516" cy="4634143"/>
          </a:xfrm>
          <a:prstGeom prst="rect">
            <a:avLst/>
          </a:prstGeom>
        </p:spPr>
      </p:pic>
      <p:pic>
        <p:nvPicPr>
          <p:cNvPr id="5" name="図 4">
            <a:extLst>
              <a:ext uri="{FF2B5EF4-FFF2-40B4-BE49-F238E27FC236}">
                <a16:creationId xmlns:a16="http://schemas.microsoft.com/office/drawing/2014/main" id="{6BE1840B-BCDC-41C3-841B-11913AE7BE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0206" y="3688187"/>
            <a:ext cx="2085975" cy="2857500"/>
          </a:xfrm>
          <a:prstGeom prst="rect">
            <a:avLst/>
          </a:prstGeom>
        </p:spPr>
      </p:pic>
      <p:sp>
        <p:nvSpPr>
          <p:cNvPr id="14" name="テキスト ボックス 13">
            <a:extLst>
              <a:ext uri="{FF2B5EF4-FFF2-40B4-BE49-F238E27FC236}">
                <a16:creationId xmlns:a16="http://schemas.microsoft.com/office/drawing/2014/main" id="{A142D232-51CA-49A2-B0D6-3BE69CB3FAA2}"/>
              </a:ext>
            </a:extLst>
          </p:cNvPr>
          <p:cNvSpPr txBox="1"/>
          <p:nvPr/>
        </p:nvSpPr>
        <p:spPr>
          <a:xfrm>
            <a:off x="3072002" y="969583"/>
            <a:ext cx="4704839" cy="461665"/>
          </a:xfrm>
          <a:prstGeom prst="rect">
            <a:avLst/>
          </a:prstGeom>
          <a:noFill/>
        </p:spPr>
        <p:txBody>
          <a:bodyPr wrap="square" rtlCol="0">
            <a:spAutoFit/>
          </a:bodyPr>
          <a:lstStyle/>
          <a:p>
            <a:r>
              <a:rPr lang="ja-JP" altLang="en-US" sz="2400" b="1" dirty="0"/>
              <a:t>そうですよね・・・</a:t>
            </a:r>
          </a:p>
        </p:txBody>
      </p:sp>
      <p:sp>
        <p:nvSpPr>
          <p:cNvPr id="18" name="テキスト ボックス 17">
            <a:extLst>
              <a:ext uri="{FF2B5EF4-FFF2-40B4-BE49-F238E27FC236}">
                <a16:creationId xmlns:a16="http://schemas.microsoft.com/office/drawing/2014/main" id="{C7289962-6CB2-4F55-BA36-4CB059147180}"/>
              </a:ext>
            </a:extLst>
          </p:cNvPr>
          <p:cNvSpPr txBox="1"/>
          <p:nvPr/>
        </p:nvSpPr>
        <p:spPr>
          <a:xfrm>
            <a:off x="2518302" y="2098636"/>
            <a:ext cx="7149483" cy="461665"/>
          </a:xfrm>
          <a:prstGeom prst="rect">
            <a:avLst/>
          </a:prstGeom>
          <a:noFill/>
        </p:spPr>
        <p:txBody>
          <a:bodyPr wrap="square" rtlCol="0">
            <a:spAutoFit/>
          </a:bodyPr>
          <a:lstStyle/>
          <a:p>
            <a:r>
              <a:rPr lang="ja-JP" altLang="en-US" sz="2400" b="1" dirty="0"/>
              <a:t>皆さんがモニタリング活動をする際に</a:t>
            </a:r>
          </a:p>
        </p:txBody>
      </p:sp>
      <p:sp>
        <p:nvSpPr>
          <p:cNvPr id="23" name="テキスト ボックス 22">
            <a:extLst>
              <a:ext uri="{FF2B5EF4-FFF2-40B4-BE49-F238E27FC236}">
                <a16:creationId xmlns:a16="http://schemas.microsoft.com/office/drawing/2014/main" id="{8B433BF8-DBAE-41ED-AA6A-D0E09E6092DA}"/>
              </a:ext>
            </a:extLst>
          </p:cNvPr>
          <p:cNvSpPr txBox="1"/>
          <p:nvPr/>
        </p:nvSpPr>
        <p:spPr>
          <a:xfrm>
            <a:off x="1849515" y="3043986"/>
            <a:ext cx="8487052" cy="584775"/>
          </a:xfrm>
          <a:prstGeom prst="rect">
            <a:avLst/>
          </a:prstGeom>
          <a:noFill/>
        </p:spPr>
        <p:txBody>
          <a:bodyPr wrap="square" rtlCol="0">
            <a:spAutoFit/>
          </a:bodyPr>
          <a:lstStyle/>
          <a:p>
            <a:r>
              <a:rPr lang="ja-JP" altLang="en-US" sz="3200" b="1" dirty="0">
                <a:solidFill>
                  <a:srgbClr val="FF0000"/>
                </a:solidFill>
              </a:rPr>
              <a:t>食品表示ウォッチャー活動用チェックリスト</a:t>
            </a:r>
          </a:p>
        </p:txBody>
      </p:sp>
      <p:sp>
        <p:nvSpPr>
          <p:cNvPr id="2" name="テキスト ボックス 1">
            <a:extLst>
              <a:ext uri="{FF2B5EF4-FFF2-40B4-BE49-F238E27FC236}">
                <a16:creationId xmlns:a16="http://schemas.microsoft.com/office/drawing/2014/main" id="{DE35A9AC-5C84-4383-A098-ABB2F2D257D0}"/>
              </a:ext>
            </a:extLst>
          </p:cNvPr>
          <p:cNvSpPr txBox="1"/>
          <p:nvPr/>
        </p:nvSpPr>
        <p:spPr>
          <a:xfrm>
            <a:off x="2518302" y="1655922"/>
            <a:ext cx="1325731" cy="461665"/>
          </a:xfrm>
          <a:prstGeom prst="rect">
            <a:avLst/>
          </a:prstGeom>
          <a:noFill/>
        </p:spPr>
        <p:txBody>
          <a:bodyPr wrap="square" rtlCol="0">
            <a:spAutoFit/>
          </a:bodyPr>
          <a:lstStyle/>
          <a:p>
            <a:r>
              <a:rPr lang="ja-JP" altLang="en-US" sz="2400" b="1" dirty="0"/>
              <a:t>なので、</a:t>
            </a:r>
            <a:endParaRPr lang="ja-JP" altLang="en-US" sz="2400" dirty="0"/>
          </a:p>
        </p:txBody>
      </p:sp>
      <p:sp>
        <p:nvSpPr>
          <p:cNvPr id="11" name="テキスト ボックス 10">
            <a:extLst>
              <a:ext uri="{FF2B5EF4-FFF2-40B4-BE49-F238E27FC236}">
                <a16:creationId xmlns:a16="http://schemas.microsoft.com/office/drawing/2014/main" id="{6F52A4AC-F6A1-41B6-B211-5661BD35FBF6}"/>
              </a:ext>
            </a:extLst>
          </p:cNvPr>
          <p:cNvSpPr txBox="1"/>
          <p:nvPr/>
        </p:nvSpPr>
        <p:spPr>
          <a:xfrm>
            <a:off x="3723690" y="1655922"/>
            <a:ext cx="937089" cy="461665"/>
          </a:xfrm>
          <a:prstGeom prst="rect">
            <a:avLst/>
          </a:prstGeom>
          <a:noFill/>
        </p:spPr>
        <p:txBody>
          <a:bodyPr wrap="square" rtlCol="0">
            <a:spAutoFit/>
          </a:bodyPr>
          <a:lstStyle/>
          <a:p>
            <a:r>
              <a:rPr lang="ja-JP" altLang="en-US" sz="2400" b="1" dirty="0"/>
              <a:t>今回、</a:t>
            </a:r>
            <a:endParaRPr lang="ja-JP" altLang="en-US" sz="2400" dirty="0"/>
          </a:p>
        </p:txBody>
      </p:sp>
      <p:sp>
        <p:nvSpPr>
          <p:cNvPr id="16" name="テキスト ボックス 15">
            <a:extLst>
              <a:ext uri="{FF2B5EF4-FFF2-40B4-BE49-F238E27FC236}">
                <a16:creationId xmlns:a16="http://schemas.microsoft.com/office/drawing/2014/main" id="{89CA2A64-E07A-420B-A980-BF12B66C2172}"/>
              </a:ext>
            </a:extLst>
          </p:cNvPr>
          <p:cNvSpPr txBox="1"/>
          <p:nvPr/>
        </p:nvSpPr>
        <p:spPr>
          <a:xfrm>
            <a:off x="2518301" y="2548716"/>
            <a:ext cx="7383347" cy="461665"/>
          </a:xfrm>
          <a:prstGeom prst="rect">
            <a:avLst/>
          </a:prstGeom>
          <a:noFill/>
        </p:spPr>
        <p:txBody>
          <a:bodyPr wrap="square" rtlCol="0">
            <a:spAutoFit/>
          </a:bodyPr>
          <a:lstStyle/>
          <a:p>
            <a:r>
              <a:rPr lang="ja-JP" altLang="en-US" sz="2400" b="1" dirty="0"/>
              <a:t>できるだけ分かりやすく簡単にチェックできるよう</a:t>
            </a:r>
          </a:p>
        </p:txBody>
      </p:sp>
      <p:sp>
        <p:nvSpPr>
          <p:cNvPr id="17" name="テキスト ボックス 16">
            <a:extLst>
              <a:ext uri="{FF2B5EF4-FFF2-40B4-BE49-F238E27FC236}">
                <a16:creationId xmlns:a16="http://schemas.microsoft.com/office/drawing/2014/main" id="{D5756A39-998D-4AF9-B17E-215F15428E79}"/>
              </a:ext>
            </a:extLst>
          </p:cNvPr>
          <p:cNvSpPr txBox="1"/>
          <p:nvPr/>
        </p:nvSpPr>
        <p:spPr>
          <a:xfrm>
            <a:off x="3181165" y="3650781"/>
            <a:ext cx="3101266" cy="461665"/>
          </a:xfrm>
          <a:prstGeom prst="rect">
            <a:avLst/>
          </a:prstGeom>
          <a:noFill/>
        </p:spPr>
        <p:txBody>
          <a:bodyPr wrap="square" rtlCol="0">
            <a:spAutoFit/>
          </a:bodyPr>
          <a:lstStyle/>
          <a:p>
            <a:r>
              <a:rPr lang="ja-JP" altLang="en-US" sz="2400" b="1" dirty="0"/>
              <a:t>を作成しました！</a:t>
            </a:r>
          </a:p>
        </p:txBody>
      </p:sp>
      <p:grpSp>
        <p:nvGrpSpPr>
          <p:cNvPr id="21" name="グループ化 20">
            <a:extLst>
              <a:ext uri="{FF2B5EF4-FFF2-40B4-BE49-F238E27FC236}">
                <a16:creationId xmlns:a16="http://schemas.microsoft.com/office/drawing/2014/main" id="{61155403-B44C-4A67-896B-2B679CE39F33}"/>
              </a:ext>
            </a:extLst>
          </p:cNvPr>
          <p:cNvGrpSpPr/>
          <p:nvPr/>
        </p:nvGrpSpPr>
        <p:grpSpPr>
          <a:xfrm>
            <a:off x="162875" y="4363265"/>
            <a:ext cx="5719774" cy="2095081"/>
            <a:chOff x="162875" y="4363265"/>
            <a:chExt cx="5719774" cy="2095081"/>
          </a:xfrm>
        </p:grpSpPr>
        <p:pic>
          <p:nvPicPr>
            <p:cNvPr id="24" name="図 23">
              <a:extLst>
                <a:ext uri="{FF2B5EF4-FFF2-40B4-BE49-F238E27FC236}">
                  <a16:creationId xmlns:a16="http://schemas.microsoft.com/office/drawing/2014/main" id="{299F6FBB-DEF5-41D8-9A52-7C007A2BEE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875" y="4388343"/>
              <a:ext cx="1794002" cy="2070003"/>
            </a:xfrm>
            <a:prstGeom prst="rect">
              <a:avLst/>
            </a:prstGeom>
          </p:spPr>
        </p:pic>
        <p:pic>
          <p:nvPicPr>
            <p:cNvPr id="25" name="図 24">
              <a:extLst>
                <a:ext uri="{FF2B5EF4-FFF2-40B4-BE49-F238E27FC236}">
                  <a16:creationId xmlns:a16="http://schemas.microsoft.com/office/drawing/2014/main" id="{CE63097A-40F0-49AE-B5D8-C4375DB2D8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3198" y="4409567"/>
              <a:ext cx="1589700" cy="2048779"/>
            </a:xfrm>
            <a:prstGeom prst="rect">
              <a:avLst/>
            </a:prstGeom>
          </p:spPr>
        </p:pic>
        <p:pic>
          <p:nvPicPr>
            <p:cNvPr id="26" name="図 25">
              <a:extLst>
                <a:ext uri="{FF2B5EF4-FFF2-40B4-BE49-F238E27FC236}">
                  <a16:creationId xmlns:a16="http://schemas.microsoft.com/office/drawing/2014/main" id="{F8975509-7374-4978-939A-1A34EEF99C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02403" y="4376282"/>
              <a:ext cx="1681877" cy="2070002"/>
            </a:xfrm>
            <a:prstGeom prst="rect">
              <a:avLst/>
            </a:prstGeom>
          </p:spPr>
        </p:pic>
        <p:pic>
          <p:nvPicPr>
            <p:cNvPr id="27" name="図 26">
              <a:extLst>
                <a:ext uri="{FF2B5EF4-FFF2-40B4-BE49-F238E27FC236}">
                  <a16:creationId xmlns:a16="http://schemas.microsoft.com/office/drawing/2014/main" id="{8981D423-7E2E-4FE1-9870-E2CCDF9666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00774" y="4363265"/>
              <a:ext cx="1681875" cy="2070000"/>
            </a:xfrm>
            <a:prstGeom prst="rect">
              <a:avLst/>
            </a:prstGeom>
          </p:spPr>
        </p:pic>
      </p:grpSp>
      <p:pic>
        <p:nvPicPr>
          <p:cNvPr id="28" name="図 27">
            <a:extLst>
              <a:ext uri="{FF2B5EF4-FFF2-40B4-BE49-F238E27FC236}">
                <a16:creationId xmlns:a16="http://schemas.microsoft.com/office/drawing/2014/main" id="{2AC30E6F-5B2F-4251-9F36-8F43CD9C2C1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5612154" y="4665217"/>
            <a:ext cx="3301026" cy="1768048"/>
          </a:xfrm>
          <a:prstGeom prst="rect">
            <a:avLst/>
          </a:prstGeom>
        </p:spPr>
      </p:pic>
      <p:sp>
        <p:nvSpPr>
          <p:cNvPr id="29" name="テキスト ボックス 28">
            <a:extLst>
              <a:ext uri="{FF2B5EF4-FFF2-40B4-BE49-F238E27FC236}">
                <a16:creationId xmlns:a16="http://schemas.microsoft.com/office/drawing/2014/main" id="{571EF68C-237B-468B-9B2E-961CFCDE8377}"/>
              </a:ext>
            </a:extLst>
          </p:cNvPr>
          <p:cNvSpPr txBox="1"/>
          <p:nvPr/>
        </p:nvSpPr>
        <p:spPr>
          <a:xfrm>
            <a:off x="5898004" y="5541941"/>
            <a:ext cx="1825041" cy="461665"/>
          </a:xfrm>
          <a:prstGeom prst="rect">
            <a:avLst/>
          </a:prstGeom>
          <a:noFill/>
        </p:spPr>
        <p:txBody>
          <a:bodyPr wrap="square" rtlCol="0">
            <a:spAutoFit/>
          </a:bodyPr>
          <a:lstStyle/>
          <a:p>
            <a:r>
              <a:rPr lang="ja-JP" altLang="en-US" sz="2400" b="1" dirty="0"/>
              <a:t>どんなの？</a:t>
            </a:r>
          </a:p>
        </p:txBody>
      </p:sp>
      <p:sp>
        <p:nvSpPr>
          <p:cNvPr id="30" name="テキスト ボックス 29">
            <a:extLst>
              <a:ext uri="{FF2B5EF4-FFF2-40B4-BE49-F238E27FC236}">
                <a16:creationId xmlns:a16="http://schemas.microsoft.com/office/drawing/2014/main" id="{758F49B8-D969-4656-A518-5529EABBD903}"/>
              </a:ext>
            </a:extLst>
          </p:cNvPr>
          <p:cNvSpPr txBox="1"/>
          <p:nvPr/>
        </p:nvSpPr>
        <p:spPr>
          <a:xfrm>
            <a:off x="5826016" y="5116939"/>
            <a:ext cx="3023410" cy="461665"/>
          </a:xfrm>
          <a:prstGeom prst="rect">
            <a:avLst/>
          </a:prstGeom>
          <a:noFill/>
        </p:spPr>
        <p:txBody>
          <a:bodyPr wrap="square" rtlCol="0">
            <a:spAutoFit/>
          </a:bodyPr>
          <a:lstStyle/>
          <a:p>
            <a:r>
              <a:rPr lang="ja-JP" altLang="en-US" sz="2400" b="1" dirty="0"/>
              <a:t>チェックリストって</a:t>
            </a:r>
          </a:p>
        </p:txBody>
      </p:sp>
      <p:pic>
        <p:nvPicPr>
          <p:cNvPr id="3"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167"/>
                </p14:media>
              </p:ext>
            </p:extLst>
          </p:nvPr>
        </p:nvPicPr>
        <p:blipFill>
          <a:blip r:embed="rId12"/>
          <a:stretch>
            <a:fillRect/>
          </a:stretch>
        </p:blipFill>
        <p:spPr>
          <a:xfrm>
            <a:off x="12293600" y="3222361"/>
            <a:ext cx="406400" cy="406400"/>
          </a:xfrm>
          <a:prstGeom prst="rect">
            <a:avLst/>
          </a:prstGeom>
        </p:spPr>
      </p:pic>
    </p:spTree>
    <p:extLst>
      <p:ext uri="{BB962C8B-B14F-4D97-AF65-F5344CB8AC3E}">
        <p14:creationId xmlns:p14="http://schemas.microsoft.com/office/powerpoint/2010/main" val="124437337"/>
      </p:ext>
    </p:extLst>
  </p:cSld>
  <p:clrMapOvr>
    <a:masterClrMapping/>
  </p:clrMapOvr>
  <mc:AlternateContent xmlns:mc="http://schemas.openxmlformats.org/markup-compatibility/2006" xmlns:p14="http://schemas.microsoft.com/office/powerpoint/2010/main">
    <mc:Choice Requires="p14">
      <p:transition spd="slow" p14:dur="2000" advClick="0" advTm="17000"/>
    </mc:Choice>
    <mc:Fallback xmlns="">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57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BE1840B-BCDC-41C3-841B-11913AE7BE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1267" y="3648722"/>
            <a:ext cx="2085975" cy="2857500"/>
          </a:xfrm>
          <a:prstGeom prst="rect">
            <a:avLst/>
          </a:prstGeom>
        </p:spPr>
      </p:pic>
      <p:pic>
        <p:nvPicPr>
          <p:cNvPr id="10" name="図 9">
            <a:extLst>
              <a:ext uri="{FF2B5EF4-FFF2-40B4-BE49-F238E27FC236}">
                <a16:creationId xmlns:a16="http://schemas.microsoft.com/office/drawing/2014/main" id="{BF1F5A60-B46A-49DF-99B4-C18D8FCC2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91190" y="1419227"/>
            <a:ext cx="3429000" cy="2229497"/>
          </a:xfrm>
          <a:prstGeom prst="rect">
            <a:avLst/>
          </a:prstGeom>
        </p:spPr>
      </p:pic>
      <p:sp>
        <p:nvSpPr>
          <p:cNvPr id="8" name="テキスト ボックス 7">
            <a:extLst>
              <a:ext uri="{FF2B5EF4-FFF2-40B4-BE49-F238E27FC236}">
                <a16:creationId xmlns:a16="http://schemas.microsoft.com/office/drawing/2014/main" id="{8649A0CE-50A2-49BE-8044-8AD7DE1AED85}"/>
              </a:ext>
            </a:extLst>
          </p:cNvPr>
          <p:cNvSpPr txBox="1"/>
          <p:nvPr/>
        </p:nvSpPr>
        <p:spPr>
          <a:xfrm>
            <a:off x="8904821" y="1935254"/>
            <a:ext cx="1352550" cy="461665"/>
          </a:xfrm>
          <a:prstGeom prst="rect">
            <a:avLst/>
          </a:prstGeom>
          <a:noFill/>
        </p:spPr>
        <p:txBody>
          <a:bodyPr wrap="square" rtlCol="0">
            <a:spAutoFit/>
          </a:bodyPr>
          <a:lstStyle/>
          <a:p>
            <a:r>
              <a:rPr lang="ja-JP" altLang="en-US" sz="2400" b="1" dirty="0"/>
              <a:t>これが</a:t>
            </a:r>
          </a:p>
        </p:txBody>
      </p:sp>
      <p:sp>
        <p:nvSpPr>
          <p:cNvPr id="32" name="テキスト ボックス 31">
            <a:extLst>
              <a:ext uri="{FF2B5EF4-FFF2-40B4-BE49-F238E27FC236}">
                <a16:creationId xmlns:a16="http://schemas.microsoft.com/office/drawing/2014/main" id="{725207A3-2AEF-4A54-93CB-3D51D70DF3D6}"/>
              </a:ext>
            </a:extLst>
          </p:cNvPr>
          <p:cNvSpPr txBox="1"/>
          <p:nvPr/>
        </p:nvSpPr>
        <p:spPr>
          <a:xfrm>
            <a:off x="8904821" y="2348119"/>
            <a:ext cx="3300784" cy="461665"/>
          </a:xfrm>
          <a:prstGeom prst="rect">
            <a:avLst/>
          </a:prstGeom>
          <a:noFill/>
        </p:spPr>
        <p:txBody>
          <a:bodyPr wrap="square" rtlCol="0">
            <a:spAutoFit/>
          </a:bodyPr>
          <a:lstStyle/>
          <a:p>
            <a:r>
              <a:rPr lang="ja-JP" altLang="en-US" sz="2400" b="1" dirty="0"/>
              <a:t>チェックリストです！</a:t>
            </a:r>
          </a:p>
        </p:txBody>
      </p:sp>
      <p:pic>
        <p:nvPicPr>
          <p:cNvPr id="9" name="図 8"/>
          <p:cNvPicPr>
            <a:picLocks noChangeAspect="1"/>
          </p:cNvPicPr>
          <p:nvPr/>
        </p:nvPicPr>
        <p:blipFill>
          <a:blip r:embed="rId7"/>
          <a:stretch>
            <a:fillRect/>
          </a:stretch>
        </p:blipFill>
        <p:spPr>
          <a:xfrm>
            <a:off x="125744" y="477277"/>
            <a:ext cx="4114574" cy="5800725"/>
          </a:xfrm>
          <a:prstGeom prst="rect">
            <a:avLst/>
          </a:prstGeom>
          <a:ln>
            <a:solidFill>
              <a:schemeClr val="bg1">
                <a:lumMod val="50000"/>
              </a:schemeClr>
            </a:solidFill>
          </a:ln>
        </p:spPr>
      </p:pic>
      <p:pic>
        <p:nvPicPr>
          <p:cNvPr id="11" name="図 10"/>
          <p:cNvPicPr>
            <a:picLocks noChangeAspect="1"/>
          </p:cNvPicPr>
          <p:nvPr/>
        </p:nvPicPr>
        <p:blipFill>
          <a:blip r:embed="rId8"/>
          <a:stretch>
            <a:fillRect/>
          </a:stretch>
        </p:blipFill>
        <p:spPr>
          <a:xfrm>
            <a:off x="4404775" y="477277"/>
            <a:ext cx="4114252" cy="5800725"/>
          </a:xfrm>
          <a:prstGeom prst="rect">
            <a:avLst/>
          </a:prstGeom>
          <a:ln>
            <a:solidFill>
              <a:schemeClr val="bg1">
                <a:lumMod val="50000"/>
              </a:schemeClr>
            </a:solidFill>
          </a:ln>
        </p:spPr>
      </p:pic>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299"/>
                </p14:media>
              </p:ext>
            </p:extLst>
          </p:nvPr>
        </p:nvPicPr>
        <p:blipFill>
          <a:blip r:embed="rId9"/>
          <a:stretch>
            <a:fillRect/>
          </a:stretch>
        </p:blipFill>
        <p:spPr>
          <a:xfrm>
            <a:off x="12292353" y="3242322"/>
            <a:ext cx="406400" cy="406400"/>
          </a:xfrm>
          <a:prstGeom prst="rect">
            <a:avLst/>
          </a:prstGeom>
        </p:spPr>
      </p:pic>
    </p:spTree>
    <p:extLst>
      <p:ext uri="{BB962C8B-B14F-4D97-AF65-F5344CB8AC3E}">
        <p14:creationId xmlns:p14="http://schemas.microsoft.com/office/powerpoint/2010/main" val="419804292"/>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5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p:cNvPicPr>
            <a:picLocks noChangeAspect="1"/>
          </p:cNvPicPr>
          <p:nvPr/>
        </p:nvPicPr>
        <p:blipFill>
          <a:blip r:embed="rId5"/>
          <a:stretch>
            <a:fillRect/>
          </a:stretch>
        </p:blipFill>
        <p:spPr>
          <a:xfrm>
            <a:off x="125744" y="477277"/>
            <a:ext cx="4114574" cy="5800725"/>
          </a:xfrm>
          <a:prstGeom prst="rect">
            <a:avLst/>
          </a:prstGeom>
          <a:ln>
            <a:solidFill>
              <a:schemeClr val="bg1">
                <a:lumMod val="50000"/>
              </a:schemeClr>
            </a:solidFill>
          </a:ln>
        </p:spPr>
      </p:pic>
      <p:pic>
        <p:nvPicPr>
          <p:cNvPr id="24" name="図 23"/>
          <p:cNvPicPr>
            <a:picLocks noChangeAspect="1"/>
          </p:cNvPicPr>
          <p:nvPr/>
        </p:nvPicPr>
        <p:blipFill>
          <a:blip r:embed="rId6"/>
          <a:stretch>
            <a:fillRect/>
          </a:stretch>
        </p:blipFill>
        <p:spPr>
          <a:xfrm>
            <a:off x="4404775" y="477277"/>
            <a:ext cx="4114252" cy="5800725"/>
          </a:xfrm>
          <a:prstGeom prst="rect">
            <a:avLst/>
          </a:prstGeom>
          <a:ln>
            <a:solidFill>
              <a:schemeClr val="bg1">
                <a:lumMod val="50000"/>
              </a:schemeClr>
            </a:solidFill>
          </a:ln>
        </p:spPr>
      </p:pic>
      <p:pic>
        <p:nvPicPr>
          <p:cNvPr id="12" name="図 11">
            <a:extLst>
              <a:ext uri="{FF2B5EF4-FFF2-40B4-BE49-F238E27FC236}">
                <a16:creationId xmlns:a16="http://schemas.microsoft.com/office/drawing/2014/main" id="{CB7FA4B8-5A11-432A-BDD1-E723CB109D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9921" y="47399"/>
            <a:ext cx="8371642" cy="6310350"/>
          </a:xfrm>
          <a:prstGeom prst="rect">
            <a:avLst/>
          </a:prstGeom>
        </p:spPr>
      </p:pic>
      <p:sp>
        <p:nvSpPr>
          <p:cNvPr id="13" name="テキスト ボックス 12">
            <a:extLst>
              <a:ext uri="{FF2B5EF4-FFF2-40B4-BE49-F238E27FC236}">
                <a16:creationId xmlns:a16="http://schemas.microsoft.com/office/drawing/2014/main" id="{377E460E-38FD-4C08-A209-ED6CE45E1858}"/>
              </a:ext>
            </a:extLst>
          </p:cNvPr>
          <p:cNvSpPr txBox="1"/>
          <p:nvPr/>
        </p:nvSpPr>
        <p:spPr>
          <a:xfrm>
            <a:off x="4875263" y="735666"/>
            <a:ext cx="2887613" cy="461665"/>
          </a:xfrm>
          <a:prstGeom prst="rect">
            <a:avLst/>
          </a:prstGeom>
          <a:noFill/>
        </p:spPr>
        <p:txBody>
          <a:bodyPr wrap="square" rtlCol="0">
            <a:spAutoFit/>
          </a:bodyPr>
          <a:lstStyle/>
          <a:p>
            <a:r>
              <a:rPr lang="ja-JP" altLang="en-US" sz="2400" b="1" dirty="0"/>
              <a:t>チェックリストは、</a:t>
            </a:r>
          </a:p>
        </p:txBody>
      </p:sp>
      <p:sp>
        <p:nvSpPr>
          <p:cNvPr id="14" name="テキスト ボックス 13">
            <a:extLst>
              <a:ext uri="{FF2B5EF4-FFF2-40B4-BE49-F238E27FC236}">
                <a16:creationId xmlns:a16="http://schemas.microsoft.com/office/drawing/2014/main" id="{AA3A7B4F-F8A7-46BE-A5AE-4A4EC858E1FA}"/>
              </a:ext>
            </a:extLst>
          </p:cNvPr>
          <p:cNvSpPr txBox="1"/>
          <p:nvPr/>
        </p:nvSpPr>
        <p:spPr>
          <a:xfrm>
            <a:off x="4013610" y="1278974"/>
            <a:ext cx="2027996" cy="461665"/>
          </a:xfrm>
          <a:prstGeom prst="rect">
            <a:avLst/>
          </a:prstGeom>
          <a:noFill/>
        </p:spPr>
        <p:txBody>
          <a:bodyPr wrap="square" rtlCol="0">
            <a:spAutoFit/>
          </a:bodyPr>
          <a:lstStyle/>
          <a:p>
            <a:r>
              <a:rPr lang="en-US" altLang="ja-JP" sz="2400" b="1" dirty="0"/>
              <a:t>【</a:t>
            </a:r>
            <a:r>
              <a:rPr lang="ja-JP" altLang="en-US" sz="2400" b="1" dirty="0"/>
              <a:t>農産物</a:t>
            </a:r>
            <a:r>
              <a:rPr lang="en-US" altLang="ja-JP" sz="2400" b="1" dirty="0"/>
              <a:t>】</a:t>
            </a:r>
            <a:endParaRPr lang="ja-JP" altLang="en-US" sz="2400" b="1" dirty="0"/>
          </a:p>
        </p:txBody>
      </p:sp>
      <p:sp>
        <p:nvSpPr>
          <p:cNvPr id="15" name="テキスト ボックス 14">
            <a:extLst>
              <a:ext uri="{FF2B5EF4-FFF2-40B4-BE49-F238E27FC236}">
                <a16:creationId xmlns:a16="http://schemas.microsoft.com/office/drawing/2014/main" id="{FFCF92FD-8891-4C4C-B4CE-0FB831FBDE76}"/>
              </a:ext>
            </a:extLst>
          </p:cNvPr>
          <p:cNvSpPr txBox="1"/>
          <p:nvPr/>
        </p:nvSpPr>
        <p:spPr>
          <a:xfrm>
            <a:off x="4013612" y="1735195"/>
            <a:ext cx="6456601" cy="461665"/>
          </a:xfrm>
          <a:prstGeom prst="rect">
            <a:avLst/>
          </a:prstGeom>
          <a:noFill/>
        </p:spPr>
        <p:txBody>
          <a:bodyPr wrap="square" rtlCol="0">
            <a:spAutoFit/>
          </a:bodyPr>
          <a:lstStyle/>
          <a:p>
            <a:r>
              <a:rPr lang="en-US" altLang="ja-JP" sz="2400" b="1" dirty="0"/>
              <a:t>【</a:t>
            </a:r>
            <a:r>
              <a:rPr lang="ja-JP" altLang="en-US" sz="2400" b="1" dirty="0"/>
              <a:t>畜産物（パック詰めされていないもの）</a:t>
            </a:r>
            <a:r>
              <a:rPr lang="en-US" altLang="ja-JP" sz="2400" b="1" dirty="0"/>
              <a:t>】</a:t>
            </a:r>
            <a:endParaRPr lang="ja-JP" altLang="en-US" sz="2400" b="1" dirty="0"/>
          </a:p>
        </p:txBody>
      </p:sp>
      <p:sp>
        <p:nvSpPr>
          <p:cNvPr id="16" name="テキスト ボックス 15">
            <a:extLst>
              <a:ext uri="{FF2B5EF4-FFF2-40B4-BE49-F238E27FC236}">
                <a16:creationId xmlns:a16="http://schemas.microsoft.com/office/drawing/2014/main" id="{C66D5AFB-7409-4D98-9845-3B6B07E2FBCE}"/>
              </a:ext>
            </a:extLst>
          </p:cNvPr>
          <p:cNvSpPr txBox="1"/>
          <p:nvPr/>
        </p:nvSpPr>
        <p:spPr>
          <a:xfrm>
            <a:off x="4013610" y="2189539"/>
            <a:ext cx="6554450" cy="461665"/>
          </a:xfrm>
          <a:prstGeom prst="rect">
            <a:avLst/>
          </a:prstGeom>
          <a:noFill/>
        </p:spPr>
        <p:txBody>
          <a:bodyPr wrap="square" rtlCol="0">
            <a:spAutoFit/>
          </a:bodyPr>
          <a:lstStyle/>
          <a:p>
            <a:r>
              <a:rPr lang="en-US" altLang="ja-JP" sz="2400" b="1" dirty="0"/>
              <a:t>【</a:t>
            </a:r>
            <a:r>
              <a:rPr lang="ja-JP" altLang="en-US" sz="2400" b="1" dirty="0"/>
              <a:t>畜産物（パック詰めされているもの）</a:t>
            </a:r>
            <a:r>
              <a:rPr lang="en-US" altLang="ja-JP" sz="2400" b="1" dirty="0"/>
              <a:t>】</a:t>
            </a:r>
            <a:endParaRPr lang="ja-JP" altLang="en-US" sz="2400" b="1" dirty="0"/>
          </a:p>
        </p:txBody>
      </p:sp>
      <p:sp>
        <p:nvSpPr>
          <p:cNvPr id="17" name="テキスト ボックス 16">
            <a:extLst>
              <a:ext uri="{FF2B5EF4-FFF2-40B4-BE49-F238E27FC236}">
                <a16:creationId xmlns:a16="http://schemas.microsoft.com/office/drawing/2014/main" id="{BF73AAC9-ADC9-4107-A806-67E2B26B7567}"/>
              </a:ext>
            </a:extLst>
          </p:cNvPr>
          <p:cNvSpPr txBox="1"/>
          <p:nvPr/>
        </p:nvSpPr>
        <p:spPr>
          <a:xfrm>
            <a:off x="4013610" y="2645760"/>
            <a:ext cx="6456600" cy="461665"/>
          </a:xfrm>
          <a:prstGeom prst="rect">
            <a:avLst/>
          </a:prstGeom>
          <a:noFill/>
        </p:spPr>
        <p:txBody>
          <a:bodyPr wrap="square" rtlCol="0">
            <a:spAutoFit/>
          </a:bodyPr>
          <a:lstStyle/>
          <a:p>
            <a:r>
              <a:rPr lang="en-US" altLang="ja-JP" sz="2400" b="1" dirty="0"/>
              <a:t>【</a:t>
            </a:r>
            <a:r>
              <a:rPr lang="ja-JP" altLang="en-US" sz="2400" b="1" dirty="0"/>
              <a:t>水産物（パック詰めされていないもの）</a:t>
            </a:r>
            <a:r>
              <a:rPr lang="en-US" altLang="ja-JP" sz="2400" b="1" dirty="0"/>
              <a:t>】</a:t>
            </a:r>
            <a:endParaRPr lang="ja-JP" altLang="en-US" sz="2400" b="1" dirty="0"/>
          </a:p>
        </p:txBody>
      </p:sp>
      <p:sp>
        <p:nvSpPr>
          <p:cNvPr id="18" name="テキスト ボックス 17">
            <a:extLst>
              <a:ext uri="{FF2B5EF4-FFF2-40B4-BE49-F238E27FC236}">
                <a16:creationId xmlns:a16="http://schemas.microsoft.com/office/drawing/2014/main" id="{4EE0001D-C0F1-4BE7-BD9A-9569ED6A3B24}"/>
              </a:ext>
            </a:extLst>
          </p:cNvPr>
          <p:cNvSpPr txBox="1"/>
          <p:nvPr/>
        </p:nvSpPr>
        <p:spPr>
          <a:xfrm>
            <a:off x="4013610" y="3114199"/>
            <a:ext cx="6456600" cy="461665"/>
          </a:xfrm>
          <a:prstGeom prst="rect">
            <a:avLst/>
          </a:prstGeom>
          <a:noFill/>
        </p:spPr>
        <p:txBody>
          <a:bodyPr wrap="square" rtlCol="0">
            <a:spAutoFit/>
          </a:bodyPr>
          <a:lstStyle/>
          <a:p>
            <a:r>
              <a:rPr lang="en-US" altLang="ja-JP" sz="2400" b="1" dirty="0"/>
              <a:t>【</a:t>
            </a:r>
            <a:r>
              <a:rPr lang="ja-JP" altLang="en-US" sz="2400" b="1" dirty="0"/>
              <a:t>水産物（パック詰めされているもの）</a:t>
            </a:r>
            <a:r>
              <a:rPr lang="en-US" altLang="ja-JP" sz="2400" b="1" dirty="0"/>
              <a:t>】</a:t>
            </a:r>
            <a:endParaRPr lang="ja-JP" altLang="en-US" sz="2400" b="1" dirty="0"/>
          </a:p>
        </p:txBody>
      </p:sp>
      <p:sp>
        <p:nvSpPr>
          <p:cNvPr id="19" name="テキスト ボックス 18">
            <a:extLst>
              <a:ext uri="{FF2B5EF4-FFF2-40B4-BE49-F238E27FC236}">
                <a16:creationId xmlns:a16="http://schemas.microsoft.com/office/drawing/2014/main" id="{51A1034A-EF7D-4D1E-BB41-5580D633301A}"/>
              </a:ext>
            </a:extLst>
          </p:cNvPr>
          <p:cNvSpPr txBox="1"/>
          <p:nvPr/>
        </p:nvSpPr>
        <p:spPr>
          <a:xfrm>
            <a:off x="4013612" y="3550620"/>
            <a:ext cx="2730171" cy="461665"/>
          </a:xfrm>
          <a:prstGeom prst="rect">
            <a:avLst/>
          </a:prstGeom>
          <a:noFill/>
        </p:spPr>
        <p:txBody>
          <a:bodyPr wrap="square" rtlCol="0">
            <a:spAutoFit/>
          </a:bodyPr>
          <a:lstStyle/>
          <a:p>
            <a:r>
              <a:rPr lang="en-US" altLang="ja-JP" sz="2400" b="1" dirty="0"/>
              <a:t>【</a:t>
            </a:r>
            <a:r>
              <a:rPr lang="ja-JP" altLang="en-US" sz="2400" b="1" dirty="0"/>
              <a:t>加工食品</a:t>
            </a:r>
            <a:r>
              <a:rPr lang="en-US" altLang="ja-JP" sz="2400" b="1" dirty="0"/>
              <a:t>】</a:t>
            </a:r>
            <a:endParaRPr lang="ja-JP" altLang="en-US" sz="2400" b="1" dirty="0"/>
          </a:p>
        </p:txBody>
      </p:sp>
      <p:sp>
        <p:nvSpPr>
          <p:cNvPr id="20" name="テキスト ボックス 19">
            <a:extLst>
              <a:ext uri="{FF2B5EF4-FFF2-40B4-BE49-F238E27FC236}">
                <a16:creationId xmlns:a16="http://schemas.microsoft.com/office/drawing/2014/main" id="{A539EEE1-6362-4327-8535-895CFDD9891B}"/>
              </a:ext>
            </a:extLst>
          </p:cNvPr>
          <p:cNvSpPr txBox="1"/>
          <p:nvPr/>
        </p:nvSpPr>
        <p:spPr>
          <a:xfrm>
            <a:off x="4159032" y="4034039"/>
            <a:ext cx="5108546" cy="461665"/>
          </a:xfrm>
          <a:prstGeom prst="rect">
            <a:avLst/>
          </a:prstGeom>
          <a:noFill/>
        </p:spPr>
        <p:txBody>
          <a:bodyPr wrap="square" rtlCol="0">
            <a:spAutoFit/>
          </a:bodyPr>
          <a:lstStyle/>
          <a:p>
            <a:r>
              <a:rPr lang="ja-JP" altLang="en-US" sz="2400" b="1" dirty="0"/>
              <a:t>の６つに分けています。</a:t>
            </a:r>
          </a:p>
        </p:txBody>
      </p:sp>
      <p:sp>
        <p:nvSpPr>
          <p:cNvPr id="21" name="テキスト ボックス 20">
            <a:extLst>
              <a:ext uri="{FF2B5EF4-FFF2-40B4-BE49-F238E27FC236}">
                <a16:creationId xmlns:a16="http://schemas.microsoft.com/office/drawing/2014/main" id="{ABF20337-E4C9-4915-B591-FFFA2CE08659}"/>
              </a:ext>
            </a:extLst>
          </p:cNvPr>
          <p:cNvSpPr txBox="1"/>
          <p:nvPr/>
        </p:nvSpPr>
        <p:spPr>
          <a:xfrm>
            <a:off x="4513653" y="4712476"/>
            <a:ext cx="5108546" cy="461665"/>
          </a:xfrm>
          <a:prstGeom prst="rect">
            <a:avLst/>
          </a:prstGeom>
          <a:noFill/>
        </p:spPr>
        <p:txBody>
          <a:bodyPr wrap="square" rtlCol="0">
            <a:spAutoFit/>
          </a:bodyPr>
          <a:lstStyle/>
          <a:p>
            <a:r>
              <a:rPr lang="ja-JP" altLang="en-US" sz="2400" b="1" dirty="0"/>
              <a:t>では、早速、代表的な例を見ながら</a:t>
            </a:r>
          </a:p>
        </p:txBody>
      </p:sp>
      <p:pic>
        <p:nvPicPr>
          <p:cNvPr id="9" name="図 8">
            <a:extLst>
              <a:ext uri="{FF2B5EF4-FFF2-40B4-BE49-F238E27FC236}">
                <a16:creationId xmlns:a16="http://schemas.microsoft.com/office/drawing/2014/main" id="{ED64E95D-7EAA-4786-B8ED-4C11827467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33670" y="3655426"/>
            <a:ext cx="2085975" cy="2857500"/>
          </a:xfrm>
          <a:prstGeom prst="rect">
            <a:avLst/>
          </a:prstGeom>
        </p:spPr>
      </p:pic>
      <p:sp>
        <p:nvSpPr>
          <p:cNvPr id="22" name="テキスト ボックス 21">
            <a:extLst>
              <a:ext uri="{FF2B5EF4-FFF2-40B4-BE49-F238E27FC236}">
                <a16:creationId xmlns:a16="http://schemas.microsoft.com/office/drawing/2014/main" id="{2A6C9667-C4CE-4A85-8466-DE651AB31782}"/>
              </a:ext>
            </a:extLst>
          </p:cNvPr>
          <p:cNvSpPr txBox="1"/>
          <p:nvPr/>
        </p:nvSpPr>
        <p:spPr>
          <a:xfrm>
            <a:off x="5426376" y="5088878"/>
            <a:ext cx="4086337" cy="461665"/>
          </a:xfrm>
          <a:prstGeom prst="rect">
            <a:avLst/>
          </a:prstGeom>
          <a:noFill/>
        </p:spPr>
        <p:txBody>
          <a:bodyPr wrap="square" rtlCol="0">
            <a:spAutoFit/>
          </a:bodyPr>
          <a:lstStyle/>
          <a:p>
            <a:r>
              <a:rPr lang="ja-JP" altLang="en-US" sz="2400" b="1" dirty="0"/>
              <a:t>順番に説明していきますね。</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026"/>
                </p14:media>
              </p:ext>
            </p:extLst>
          </p:nvPr>
        </p:nvPicPr>
        <p:blipFill>
          <a:blip r:embed="rId9"/>
          <a:stretch>
            <a:fillRect/>
          </a:stretch>
        </p:blipFill>
        <p:spPr>
          <a:xfrm>
            <a:off x="12287269" y="3202574"/>
            <a:ext cx="406400" cy="406400"/>
          </a:xfrm>
          <a:prstGeom prst="rect">
            <a:avLst/>
          </a:prstGeom>
        </p:spPr>
      </p:pic>
    </p:spTree>
    <p:extLst>
      <p:ext uri="{BB962C8B-B14F-4D97-AF65-F5344CB8AC3E}">
        <p14:creationId xmlns:p14="http://schemas.microsoft.com/office/powerpoint/2010/main" val="899622725"/>
      </p:ext>
    </p:extLst>
  </p:cSld>
  <p:clrMapOvr>
    <a:masterClrMapping/>
  </p:clrMapOvr>
  <mc:AlternateContent xmlns:mc="http://schemas.openxmlformats.org/markup-compatibility/2006" xmlns:p14="http://schemas.microsoft.com/office/powerpoint/2010/main">
    <mc:Choice Requires="p14">
      <p:transition spd="slow" p14:dur="2000" advClick="0" advTm="22000"/>
    </mc:Choice>
    <mc:Fallback xmlns="">
      <p:transition spd="slow" advClick="0"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16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5"/>
          <a:stretch>
            <a:fillRect/>
          </a:stretch>
        </p:blipFill>
        <p:spPr>
          <a:xfrm>
            <a:off x="361949" y="354447"/>
            <a:ext cx="4423153" cy="6235760"/>
          </a:xfrm>
          <a:prstGeom prst="rect">
            <a:avLst/>
          </a:prstGeom>
          <a:ln>
            <a:solidFill>
              <a:schemeClr val="bg1">
                <a:lumMod val="50000"/>
              </a:schemeClr>
            </a:solidFill>
          </a:ln>
        </p:spPr>
      </p:pic>
      <p:sp>
        <p:nvSpPr>
          <p:cNvPr id="19" name="四角形: 角を丸くする 18">
            <a:extLst>
              <a:ext uri="{FF2B5EF4-FFF2-40B4-BE49-F238E27FC236}">
                <a16:creationId xmlns:a16="http://schemas.microsoft.com/office/drawing/2014/main" id="{BF61B280-B76F-435B-AD6A-F80162409E9E}"/>
              </a:ext>
            </a:extLst>
          </p:cNvPr>
          <p:cNvSpPr/>
          <p:nvPr/>
        </p:nvSpPr>
        <p:spPr>
          <a:xfrm>
            <a:off x="361950" y="935056"/>
            <a:ext cx="4423153" cy="1285922"/>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テキスト ボックス 1"/>
          <p:cNvSpPr txBox="1"/>
          <p:nvPr/>
        </p:nvSpPr>
        <p:spPr>
          <a:xfrm>
            <a:off x="6830292" y="2150132"/>
            <a:ext cx="3408218" cy="923330"/>
          </a:xfrm>
          <a:prstGeom prst="rect">
            <a:avLst/>
          </a:prstGeom>
          <a:noFill/>
        </p:spPr>
        <p:txBody>
          <a:bodyPr wrap="square" rtlCol="0">
            <a:spAutoFit/>
          </a:bodyPr>
          <a:lstStyle/>
          <a:p>
            <a:r>
              <a:rPr lang="en-US" altLang="ja-JP" sz="5400" dirty="0">
                <a:latin typeface="HGP創英角ﾎﾟｯﾌﾟ体" panose="040B0A00000000000000" pitchFamily="50" charset="-128"/>
                <a:ea typeface="HGP創英角ﾎﾟｯﾌﾟ体" panose="040B0A00000000000000" pitchFamily="50" charset="-128"/>
              </a:rPr>
              <a:t>【</a:t>
            </a:r>
            <a:r>
              <a:rPr lang="ja-JP" altLang="en-US" sz="5400" dirty="0">
                <a:latin typeface="HGP創英角ﾎﾟｯﾌﾟ体" panose="040B0A00000000000000" pitchFamily="50" charset="-128"/>
                <a:ea typeface="HGP創英角ﾎﾟｯﾌﾟ体" panose="040B0A00000000000000" pitchFamily="50" charset="-128"/>
              </a:rPr>
              <a:t>農産物</a:t>
            </a:r>
            <a:r>
              <a:rPr lang="en-US" altLang="ja-JP" sz="5400" dirty="0">
                <a:latin typeface="HGP創英角ﾎﾟｯﾌﾟ体" panose="040B0A00000000000000" pitchFamily="50" charset="-128"/>
                <a:ea typeface="HGP創英角ﾎﾟｯﾌﾟ体" panose="040B0A00000000000000" pitchFamily="50" charset="-128"/>
              </a:rPr>
              <a:t>】</a:t>
            </a:r>
            <a:endParaRPr lang="ja-JP" altLang="en-US" sz="5400" dirty="0">
              <a:latin typeface="HGP創英角ﾎﾟｯﾌﾟ体" panose="040B0A00000000000000" pitchFamily="50" charset="-128"/>
              <a:ea typeface="HGP創英角ﾎﾟｯﾌﾟ体" panose="040B0A00000000000000" pitchFamily="50" charset="-128"/>
            </a:endParaRPr>
          </a:p>
        </p:txBody>
      </p:sp>
      <p:pic>
        <p:nvPicPr>
          <p:cNvPr id="3" name="図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0968" y="4151898"/>
            <a:ext cx="3438525" cy="2243706"/>
          </a:xfrm>
          <a:prstGeom prst="rect">
            <a:avLst/>
          </a:prstGeom>
        </p:spPr>
      </p:pic>
      <p:pic>
        <p:nvPicPr>
          <p:cNvPr id="4"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192000" y="3200862"/>
            <a:ext cx="406400" cy="406400"/>
          </a:xfrm>
          <a:prstGeom prst="rect">
            <a:avLst/>
          </a:prstGeom>
        </p:spPr>
      </p:pic>
    </p:spTree>
    <p:extLst>
      <p:ext uri="{BB962C8B-B14F-4D97-AF65-F5344CB8AC3E}">
        <p14:creationId xmlns:p14="http://schemas.microsoft.com/office/powerpoint/2010/main" val="14953555"/>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37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a:blip r:embed="rId5"/>
          <a:stretch>
            <a:fillRect/>
          </a:stretch>
        </p:blipFill>
        <p:spPr>
          <a:xfrm>
            <a:off x="361949" y="354447"/>
            <a:ext cx="4423153" cy="6235760"/>
          </a:xfrm>
          <a:prstGeom prst="rect">
            <a:avLst/>
          </a:prstGeom>
          <a:ln>
            <a:solidFill>
              <a:schemeClr val="bg1">
                <a:lumMod val="50000"/>
              </a:schemeClr>
            </a:solidFill>
          </a:ln>
        </p:spPr>
      </p:pic>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0707" y="3654272"/>
            <a:ext cx="2085975" cy="2857500"/>
          </a:xfrm>
          <a:prstGeom prst="rect">
            <a:avLst/>
          </a:prstGeom>
        </p:spPr>
      </p:pic>
      <p:pic>
        <p:nvPicPr>
          <p:cNvPr id="5" name="図 4">
            <a:extLst>
              <a:ext uri="{FF2B5EF4-FFF2-40B4-BE49-F238E27FC236}">
                <a16:creationId xmlns:a16="http://schemas.microsoft.com/office/drawing/2014/main" id="{70492CDF-190C-465D-94BA-AFCC3C65BF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6477" y="97654"/>
            <a:ext cx="7130522" cy="3757910"/>
          </a:xfrm>
          <a:prstGeom prst="rect">
            <a:avLst/>
          </a:prstGeom>
        </p:spPr>
      </p:pic>
      <p:sp>
        <p:nvSpPr>
          <p:cNvPr id="6" name="テキスト ボックス 5">
            <a:extLst>
              <a:ext uri="{FF2B5EF4-FFF2-40B4-BE49-F238E27FC236}">
                <a16:creationId xmlns:a16="http://schemas.microsoft.com/office/drawing/2014/main" id="{85326490-7317-4F1A-A8C5-0B9063800004}"/>
              </a:ext>
            </a:extLst>
          </p:cNvPr>
          <p:cNvSpPr txBox="1"/>
          <p:nvPr/>
        </p:nvSpPr>
        <p:spPr>
          <a:xfrm>
            <a:off x="5997623" y="844807"/>
            <a:ext cx="1204158" cy="461665"/>
          </a:xfrm>
          <a:prstGeom prst="rect">
            <a:avLst/>
          </a:prstGeom>
          <a:noFill/>
        </p:spPr>
        <p:txBody>
          <a:bodyPr wrap="square" rtlCol="0">
            <a:spAutoFit/>
          </a:bodyPr>
          <a:lstStyle/>
          <a:p>
            <a:r>
              <a:rPr lang="ja-JP" altLang="en-US" sz="2400" b="1" dirty="0"/>
              <a:t>まずは、</a:t>
            </a:r>
          </a:p>
        </p:txBody>
      </p:sp>
      <p:sp>
        <p:nvSpPr>
          <p:cNvPr id="7" name="テキスト ボックス 6">
            <a:extLst>
              <a:ext uri="{FF2B5EF4-FFF2-40B4-BE49-F238E27FC236}">
                <a16:creationId xmlns:a16="http://schemas.microsoft.com/office/drawing/2014/main" id="{0A34EC39-5B58-4372-A0F5-22CE736C20F0}"/>
              </a:ext>
            </a:extLst>
          </p:cNvPr>
          <p:cNvSpPr txBox="1"/>
          <p:nvPr/>
        </p:nvSpPr>
        <p:spPr>
          <a:xfrm>
            <a:off x="6868356" y="699103"/>
            <a:ext cx="2507063" cy="646331"/>
          </a:xfrm>
          <a:prstGeom prst="rect">
            <a:avLst/>
          </a:prstGeom>
          <a:noFill/>
        </p:spPr>
        <p:txBody>
          <a:bodyPr wrap="square" rtlCol="0">
            <a:spAutoFit/>
          </a:bodyPr>
          <a:lstStyle/>
          <a:p>
            <a:r>
              <a:rPr lang="en-US" altLang="ja-JP" sz="3600" b="1" dirty="0">
                <a:solidFill>
                  <a:srgbClr val="FF0000"/>
                </a:solidFill>
              </a:rPr>
              <a:t>【</a:t>
            </a:r>
            <a:r>
              <a:rPr lang="ja-JP" altLang="en-US" sz="3600" b="1" dirty="0">
                <a:solidFill>
                  <a:srgbClr val="FF0000"/>
                </a:solidFill>
              </a:rPr>
              <a:t>農産物</a:t>
            </a:r>
            <a:r>
              <a:rPr lang="en-US" altLang="ja-JP" sz="3600" b="1" dirty="0">
                <a:solidFill>
                  <a:srgbClr val="FF0000"/>
                </a:solidFill>
              </a:rPr>
              <a:t>】</a:t>
            </a:r>
            <a:endParaRPr lang="ja-JP" altLang="en-US" sz="3600" b="1" dirty="0">
              <a:solidFill>
                <a:srgbClr val="FF0000"/>
              </a:solidFill>
            </a:endParaRPr>
          </a:p>
        </p:txBody>
      </p:sp>
      <p:sp>
        <p:nvSpPr>
          <p:cNvPr id="8" name="テキスト ボックス 7">
            <a:extLst>
              <a:ext uri="{FF2B5EF4-FFF2-40B4-BE49-F238E27FC236}">
                <a16:creationId xmlns:a16="http://schemas.microsoft.com/office/drawing/2014/main" id="{B0047EB3-B74A-428F-9ED3-53B08EFBFD74}"/>
              </a:ext>
            </a:extLst>
          </p:cNvPr>
          <p:cNvSpPr txBox="1"/>
          <p:nvPr/>
        </p:nvSpPr>
        <p:spPr>
          <a:xfrm>
            <a:off x="8998397" y="844806"/>
            <a:ext cx="875413" cy="461665"/>
          </a:xfrm>
          <a:prstGeom prst="rect">
            <a:avLst/>
          </a:prstGeom>
          <a:noFill/>
        </p:spPr>
        <p:txBody>
          <a:bodyPr wrap="square" rtlCol="0">
            <a:spAutoFit/>
          </a:bodyPr>
          <a:lstStyle/>
          <a:p>
            <a:r>
              <a:rPr lang="ja-JP" altLang="en-US" sz="2400" b="1" dirty="0"/>
              <a:t>です。</a:t>
            </a:r>
          </a:p>
        </p:txBody>
      </p:sp>
      <p:sp>
        <p:nvSpPr>
          <p:cNvPr id="9" name="テキスト ボックス 8">
            <a:extLst>
              <a:ext uri="{FF2B5EF4-FFF2-40B4-BE49-F238E27FC236}">
                <a16:creationId xmlns:a16="http://schemas.microsoft.com/office/drawing/2014/main" id="{E85E6E80-BD82-4A91-A531-CF6AEB7C0F1A}"/>
              </a:ext>
            </a:extLst>
          </p:cNvPr>
          <p:cNvSpPr txBox="1"/>
          <p:nvPr/>
        </p:nvSpPr>
        <p:spPr>
          <a:xfrm>
            <a:off x="5477912" y="1414034"/>
            <a:ext cx="6007651" cy="461665"/>
          </a:xfrm>
          <a:prstGeom prst="rect">
            <a:avLst/>
          </a:prstGeom>
          <a:noFill/>
        </p:spPr>
        <p:txBody>
          <a:bodyPr wrap="square" rtlCol="0">
            <a:spAutoFit/>
          </a:bodyPr>
          <a:lstStyle/>
          <a:p>
            <a:r>
              <a:rPr lang="ja-JP" altLang="en-US" sz="2400" b="1" dirty="0"/>
              <a:t>野菜や果物などが、これに当てはまります。</a:t>
            </a:r>
          </a:p>
        </p:txBody>
      </p:sp>
      <p:sp>
        <p:nvSpPr>
          <p:cNvPr id="10" name="テキスト ボックス 9">
            <a:extLst>
              <a:ext uri="{FF2B5EF4-FFF2-40B4-BE49-F238E27FC236}">
                <a16:creationId xmlns:a16="http://schemas.microsoft.com/office/drawing/2014/main" id="{05FBA240-B078-455F-9C20-3F9C54CE7ED5}"/>
              </a:ext>
            </a:extLst>
          </p:cNvPr>
          <p:cNvSpPr txBox="1"/>
          <p:nvPr/>
        </p:nvSpPr>
        <p:spPr>
          <a:xfrm>
            <a:off x="5387868" y="1992218"/>
            <a:ext cx="4332839" cy="461665"/>
          </a:xfrm>
          <a:prstGeom prst="rect">
            <a:avLst/>
          </a:prstGeom>
          <a:noFill/>
        </p:spPr>
        <p:txBody>
          <a:bodyPr wrap="square" rtlCol="0">
            <a:spAutoFit/>
          </a:bodyPr>
          <a:lstStyle/>
          <a:p>
            <a:r>
              <a:rPr lang="ja-JP" altLang="en-US" sz="2400" b="1" dirty="0"/>
              <a:t>農産物で必要な表示事項は、</a:t>
            </a:r>
          </a:p>
        </p:txBody>
      </p:sp>
      <p:sp>
        <p:nvSpPr>
          <p:cNvPr id="11" name="テキスト ボックス 10">
            <a:extLst>
              <a:ext uri="{FF2B5EF4-FFF2-40B4-BE49-F238E27FC236}">
                <a16:creationId xmlns:a16="http://schemas.microsoft.com/office/drawing/2014/main" id="{3C647BF9-F953-4A6E-995B-E3D7AC41BFA7}"/>
              </a:ext>
            </a:extLst>
          </p:cNvPr>
          <p:cNvSpPr txBox="1"/>
          <p:nvPr/>
        </p:nvSpPr>
        <p:spPr>
          <a:xfrm>
            <a:off x="9204301" y="1875699"/>
            <a:ext cx="1310546" cy="646331"/>
          </a:xfrm>
          <a:prstGeom prst="rect">
            <a:avLst/>
          </a:prstGeom>
          <a:noFill/>
        </p:spPr>
        <p:txBody>
          <a:bodyPr wrap="square" rtlCol="0">
            <a:spAutoFit/>
          </a:bodyPr>
          <a:lstStyle/>
          <a:p>
            <a:r>
              <a:rPr lang="ja-JP" altLang="en-US" sz="3600" b="1" dirty="0">
                <a:solidFill>
                  <a:srgbClr val="FF0000"/>
                </a:solidFill>
              </a:rPr>
              <a:t>２</a:t>
            </a:r>
            <a:r>
              <a:rPr lang="ja-JP" altLang="en-US" sz="2400" b="1" dirty="0">
                <a:solidFill>
                  <a:srgbClr val="FF0000"/>
                </a:solidFill>
              </a:rPr>
              <a:t>項目</a:t>
            </a:r>
            <a:endParaRPr lang="ja-JP" altLang="en-US" sz="2400" b="1" dirty="0"/>
          </a:p>
        </p:txBody>
      </p:sp>
      <p:sp>
        <p:nvSpPr>
          <p:cNvPr id="12" name="テキスト ボックス 11">
            <a:extLst>
              <a:ext uri="{FF2B5EF4-FFF2-40B4-BE49-F238E27FC236}">
                <a16:creationId xmlns:a16="http://schemas.microsoft.com/office/drawing/2014/main" id="{929F930B-A117-4744-B388-70B8BAC19CB5}"/>
              </a:ext>
            </a:extLst>
          </p:cNvPr>
          <p:cNvSpPr txBox="1"/>
          <p:nvPr/>
        </p:nvSpPr>
        <p:spPr>
          <a:xfrm>
            <a:off x="10345946" y="2009342"/>
            <a:ext cx="975996" cy="470945"/>
          </a:xfrm>
          <a:prstGeom prst="rect">
            <a:avLst/>
          </a:prstGeom>
          <a:noFill/>
        </p:spPr>
        <p:txBody>
          <a:bodyPr wrap="square" rtlCol="0">
            <a:spAutoFit/>
          </a:bodyPr>
          <a:lstStyle/>
          <a:p>
            <a:r>
              <a:rPr lang="ja-JP" altLang="en-US" sz="2400" b="1" dirty="0"/>
              <a:t>です。</a:t>
            </a:r>
          </a:p>
        </p:txBody>
      </p:sp>
      <p:sp>
        <p:nvSpPr>
          <p:cNvPr id="15" name="テキスト ボックス 14">
            <a:extLst>
              <a:ext uri="{FF2B5EF4-FFF2-40B4-BE49-F238E27FC236}">
                <a16:creationId xmlns:a16="http://schemas.microsoft.com/office/drawing/2014/main" id="{C8B64AA3-D810-4401-A485-59BA232D13AD}"/>
              </a:ext>
            </a:extLst>
          </p:cNvPr>
          <p:cNvSpPr txBox="1"/>
          <p:nvPr/>
        </p:nvSpPr>
        <p:spPr>
          <a:xfrm>
            <a:off x="5997625" y="2570402"/>
            <a:ext cx="5069767" cy="461665"/>
          </a:xfrm>
          <a:prstGeom prst="rect">
            <a:avLst/>
          </a:prstGeom>
          <a:noFill/>
        </p:spPr>
        <p:txBody>
          <a:bodyPr wrap="square" rtlCol="0">
            <a:spAutoFit/>
          </a:bodyPr>
          <a:lstStyle/>
          <a:p>
            <a:r>
              <a:rPr lang="ja-JP" altLang="en-US" sz="2400" b="1" dirty="0"/>
              <a:t>では、１つずつ見ていきましょう。</a:t>
            </a:r>
          </a:p>
        </p:txBody>
      </p:sp>
      <p:sp>
        <p:nvSpPr>
          <p:cNvPr id="19" name="四角形: 角を丸くする 18">
            <a:extLst>
              <a:ext uri="{FF2B5EF4-FFF2-40B4-BE49-F238E27FC236}">
                <a16:creationId xmlns:a16="http://schemas.microsoft.com/office/drawing/2014/main" id="{BF61B280-B76F-435B-AD6A-F80162409E9E}"/>
              </a:ext>
            </a:extLst>
          </p:cNvPr>
          <p:cNvSpPr/>
          <p:nvPr/>
        </p:nvSpPr>
        <p:spPr>
          <a:xfrm>
            <a:off x="361950" y="935056"/>
            <a:ext cx="4423153" cy="1285922"/>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513"/>
                </p14:media>
              </p:ext>
            </p:extLst>
          </p:nvPr>
        </p:nvPicPr>
        <p:blipFill>
          <a:blip r:embed="rId8"/>
          <a:stretch>
            <a:fillRect/>
          </a:stretch>
        </p:blipFill>
        <p:spPr>
          <a:xfrm>
            <a:off x="12192000" y="3167610"/>
            <a:ext cx="406400" cy="406400"/>
          </a:xfrm>
          <a:prstGeom prst="rect">
            <a:avLst/>
          </a:prstGeom>
        </p:spPr>
      </p:pic>
    </p:spTree>
    <p:extLst>
      <p:ext uri="{BB962C8B-B14F-4D97-AF65-F5344CB8AC3E}">
        <p14:creationId xmlns:p14="http://schemas.microsoft.com/office/powerpoint/2010/main" val="1129879232"/>
      </p:ext>
    </p:extLst>
  </p:cSld>
  <p:clrMapOvr>
    <a:masterClrMapping/>
  </p:clrMapOvr>
  <mc:AlternateContent xmlns:mc="http://schemas.openxmlformats.org/markup-compatibility/2006" xmlns:p14="http://schemas.microsoft.com/office/powerpoint/2010/main">
    <mc:Choice Requires="p14">
      <p:transition spd="slow" p14:dur="2000" advClick="0" advTm="13000"/>
    </mc:Choice>
    <mc:Fallback xmlns="">
      <p:transition spd="slow" advClick="0" advTm="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20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7807" y="142043"/>
            <a:ext cx="9773795" cy="4469147"/>
          </a:xfrm>
          <a:prstGeom prst="rect">
            <a:avLst/>
          </a:prstGeom>
        </p:spPr>
      </p:pic>
      <p:pic>
        <p:nvPicPr>
          <p:cNvPr id="3" name="図 2">
            <a:extLst>
              <a:ext uri="{FF2B5EF4-FFF2-40B4-BE49-F238E27FC236}">
                <a16:creationId xmlns:a16="http://schemas.microsoft.com/office/drawing/2014/main" id="{8604EBD9-1635-45B4-88FF-3113C4F8F228}"/>
              </a:ext>
            </a:extLst>
          </p:cNvPr>
          <p:cNvPicPr>
            <a:picLocks noChangeAspect="1"/>
          </p:cNvPicPr>
          <p:nvPr/>
        </p:nvPicPr>
        <p:blipFill rotWithShape="1">
          <a:blip r:embed="rId6"/>
          <a:srcRect t="14715"/>
          <a:stretch/>
        </p:blipFill>
        <p:spPr>
          <a:xfrm>
            <a:off x="186180" y="3930977"/>
            <a:ext cx="4449385" cy="2751112"/>
          </a:xfrm>
          <a:prstGeom prst="rect">
            <a:avLst/>
          </a:prstGeom>
        </p:spPr>
      </p:pic>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15" name="テキスト ボックス 14">
            <a:extLst>
              <a:ext uri="{FF2B5EF4-FFF2-40B4-BE49-F238E27FC236}">
                <a16:creationId xmlns:a16="http://schemas.microsoft.com/office/drawing/2014/main" id="{260177B1-28CE-4723-B548-96C9E182E9DC}"/>
              </a:ext>
            </a:extLst>
          </p:cNvPr>
          <p:cNvSpPr txBox="1"/>
          <p:nvPr/>
        </p:nvSpPr>
        <p:spPr>
          <a:xfrm>
            <a:off x="3887042" y="732930"/>
            <a:ext cx="1156045" cy="461665"/>
          </a:xfrm>
          <a:prstGeom prst="rect">
            <a:avLst/>
          </a:prstGeom>
          <a:noFill/>
        </p:spPr>
        <p:txBody>
          <a:bodyPr wrap="square" rtlCol="0">
            <a:spAutoFit/>
          </a:bodyPr>
          <a:lstStyle/>
          <a:p>
            <a:r>
              <a:rPr lang="ja-JP" altLang="en-US" sz="2400" b="1" dirty="0"/>
              <a:t>まずは、</a:t>
            </a:r>
          </a:p>
        </p:txBody>
      </p:sp>
      <p:sp>
        <p:nvSpPr>
          <p:cNvPr id="16" name="テキスト ボックス 15">
            <a:extLst>
              <a:ext uri="{FF2B5EF4-FFF2-40B4-BE49-F238E27FC236}">
                <a16:creationId xmlns:a16="http://schemas.microsoft.com/office/drawing/2014/main" id="{E65EF672-2DD1-43B4-9EE2-84AE4AEB7F51}"/>
              </a:ext>
            </a:extLst>
          </p:cNvPr>
          <p:cNvSpPr txBox="1"/>
          <p:nvPr/>
        </p:nvSpPr>
        <p:spPr>
          <a:xfrm>
            <a:off x="5042518" y="604026"/>
            <a:ext cx="1651246" cy="646331"/>
          </a:xfrm>
          <a:prstGeom prst="rect">
            <a:avLst/>
          </a:prstGeom>
          <a:noFill/>
        </p:spPr>
        <p:txBody>
          <a:bodyPr wrap="square" rtlCol="0">
            <a:spAutoFit/>
          </a:bodyPr>
          <a:lstStyle/>
          <a:p>
            <a:r>
              <a:rPr lang="ja-JP" altLang="en-US" sz="3600" b="1" dirty="0">
                <a:solidFill>
                  <a:srgbClr val="FF0000"/>
                </a:solidFill>
              </a:rPr>
              <a:t>①名称</a:t>
            </a:r>
          </a:p>
        </p:txBody>
      </p:sp>
      <p:sp>
        <p:nvSpPr>
          <p:cNvPr id="17" name="テキスト ボックス 16">
            <a:extLst>
              <a:ext uri="{FF2B5EF4-FFF2-40B4-BE49-F238E27FC236}">
                <a16:creationId xmlns:a16="http://schemas.microsoft.com/office/drawing/2014/main" id="{B20B90B9-991C-40CC-99DB-5F4920A1F9C5}"/>
              </a:ext>
            </a:extLst>
          </p:cNvPr>
          <p:cNvSpPr txBox="1"/>
          <p:nvPr/>
        </p:nvSpPr>
        <p:spPr>
          <a:xfrm>
            <a:off x="6538589" y="732930"/>
            <a:ext cx="1337237" cy="461665"/>
          </a:xfrm>
          <a:prstGeom prst="rect">
            <a:avLst/>
          </a:prstGeom>
          <a:noFill/>
        </p:spPr>
        <p:txBody>
          <a:bodyPr wrap="square" rtlCol="0">
            <a:spAutoFit/>
          </a:bodyPr>
          <a:lstStyle/>
          <a:p>
            <a:r>
              <a:rPr lang="ja-JP" altLang="en-US" sz="2400" b="1" dirty="0"/>
              <a:t>です。</a:t>
            </a:r>
          </a:p>
        </p:txBody>
      </p:sp>
      <p:sp>
        <p:nvSpPr>
          <p:cNvPr id="9" name="テキスト ボックス 8">
            <a:extLst>
              <a:ext uri="{FF2B5EF4-FFF2-40B4-BE49-F238E27FC236}">
                <a16:creationId xmlns:a16="http://schemas.microsoft.com/office/drawing/2014/main" id="{260177B1-28CE-4723-B548-96C9E182E9DC}"/>
              </a:ext>
            </a:extLst>
          </p:cNvPr>
          <p:cNvSpPr txBox="1"/>
          <p:nvPr/>
        </p:nvSpPr>
        <p:spPr>
          <a:xfrm>
            <a:off x="3190702" y="1258390"/>
            <a:ext cx="3103569" cy="461665"/>
          </a:xfrm>
          <a:prstGeom prst="rect">
            <a:avLst/>
          </a:prstGeom>
          <a:noFill/>
        </p:spPr>
        <p:txBody>
          <a:bodyPr wrap="square" rtlCol="0">
            <a:spAutoFit/>
          </a:bodyPr>
          <a:lstStyle/>
          <a:p>
            <a:r>
              <a:rPr lang="ja-JP" altLang="en-US" sz="2400" b="1" dirty="0"/>
              <a:t>「これが何なのか」</a:t>
            </a:r>
          </a:p>
        </p:txBody>
      </p:sp>
      <p:sp>
        <p:nvSpPr>
          <p:cNvPr id="10" name="テキスト ボックス 9">
            <a:extLst>
              <a:ext uri="{FF2B5EF4-FFF2-40B4-BE49-F238E27FC236}">
                <a16:creationId xmlns:a16="http://schemas.microsoft.com/office/drawing/2014/main" id="{260177B1-28CE-4723-B548-96C9E182E9DC}"/>
              </a:ext>
            </a:extLst>
          </p:cNvPr>
          <p:cNvSpPr txBox="1"/>
          <p:nvPr/>
        </p:nvSpPr>
        <p:spPr>
          <a:xfrm>
            <a:off x="3545646" y="1675108"/>
            <a:ext cx="4275419" cy="461665"/>
          </a:xfrm>
          <a:prstGeom prst="rect">
            <a:avLst/>
          </a:prstGeom>
          <a:noFill/>
        </p:spPr>
        <p:txBody>
          <a:bodyPr wrap="square" rtlCol="0">
            <a:spAutoFit/>
          </a:bodyPr>
          <a:lstStyle/>
          <a:p>
            <a:r>
              <a:rPr lang="ja-JP" altLang="en-US" sz="2400" b="1" dirty="0"/>
              <a:t>分からないと困りますよね。</a:t>
            </a:r>
          </a:p>
        </p:txBody>
      </p:sp>
      <p:sp>
        <p:nvSpPr>
          <p:cNvPr id="11" name="テキスト ボックス 10">
            <a:extLst>
              <a:ext uri="{FF2B5EF4-FFF2-40B4-BE49-F238E27FC236}">
                <a16:creationId xmlns:a16="http://schemas.microsoft.com/office/drawing/2014/main" id="{260177B1-28CE-4723-B548-96C9E182E9DC}"/>
              </a:ext>
            </a:extLst>
          </p:cNvPr>
          <p:cNvSpPr txBox="1"/>
          <p:nvPr/>
        </p:nvSpPr>
        <p:spPr>
          <a:xfrm>
            <a:off x="2913281" y="2212944"/>
            <a:ext cx="3103569" cy="461665"/>
          </a:xfrm>
          <a:prstGeom prst="rect">
            <a:avLst/>
          </a:prstGeom>
          <a:noFill/>
        </p:spPr>
        <p:txBody>
          <a:bodyPr wrap="square" rtlCol="0">
            <a:spAutoFit/>
          </a:bodyPr>
          <a:lstStyle/>
          <a:p>
            <a:r>
              <a:rPr lang="ja-JP" altLang="en-US" sz="2400" b="1" dirty="0"/>
              <a:t>ほうれん草と小松菜、</a:t>
            </a:r>
          </a:p>
        </p:txBody>
      </p:sp>
      <p:sp>
        <p:nvSpPr>
          <p:cNvPr id="12" name="テキスト ボックス 11">
            <a:extLst>
              <a:ext uri="{FF2B5EF4-FFF2-40B4-BE49-F238E27FC236}">
                <a16:creationId xmlns:a16="http://schemas.microsoft.com/office/drawing/2014/main" id="{260177B1-28CE-4723-B548-96C9E182E9DC}"/>
              </a:ext>
            </a:extLst>
          </p:cNvPr>
          <p:cNvSpPr txBox="1"/>
          <p:nvPr/>
        </p:nvSpPr>
        <p:spPr>
          <a:xfrm>
            <a:off x="2913281" y="2640406"/>
            <a:ext cx="8164025" cy="461665"/>
          </a:xfrm>
          <a:prstGeom prst="rect">
            <a:avLst/>
          </a:prstGeom>
          <a:noFill/>
        </p:spPr>
        <p:txBody>
          <a:bodyPr wrap="square" rtlCol="0">
            <a:spAutoFit/>
          </a:bodyPr>
          <a:lstStyle/>
          <a:p>
            <a:r>
              <a:rPr lang="ja-JP" altLang="en-US" sz="2400" b="1" dirty="0"/>
              <a:t>パッと見てすぐに見分けがつかないものはありませんか？</a:t>
            </a:r>
          </a:p>
        </p:txBody>
      </p:sp>
      <p:sp>
        <p:nvSpPr>
          <p:cNvPr id="19" name="テキスト ボックス 18">
            <a:extLst>
              <a:ext uri="{FF2B5EF4-FFF2-40B4-BE49-F238E27FC236}">
                <a16:creationId xmlns:a16="http://schemas.microsoft.com/office/drawing/2014/main" id="{260177B1-28CE-4723-B548-96C9E182E9DC}"/>
              </a:ext>
            </a:extLst>
          </p:cNvPr>
          <p:cNvSpPr txBox="1"/>
          <p:nvPr/>
        </p:nvSpPr>
        <p:spPr>
          <a:xfrm>
            <a:off x="3125196" y="3145274"/>
            <a:ext cx="8164025" cy="461665"/>
          </a:xfrm>
          <a:prstGeom prst="rect">
            <a:avLst/>
          </a:prstGeom>
          <a:noFill/>
        </p:spPr>
        <p:txBody>
          <a:bodyPr wrap="square" rtlCol="0">
            <a:spAutoFit/>
          </a:bodyPr>
          <a:lstStyle/>
          <a:p>
            <a:r>
              <a:rPr lang="ja-JP" altLang="en-US" sz="2400" b="1" dirty="0"/>
              <a:t>名称は、食品を選ぶうえで、まず、大切な事項ですね。</a:t>
            </a:r>
          </a:p>
        </p:txBody>
      </p:sp>
      <p:sp>
        <p:nvSpPr>
          <p:cNvPr id="18" name="テキスト ボックス 17">
            <a:extLst>
              <a:ext uri="{FF2B5EF4-FFF2-40B4-BE49-F238E27FC236}">
                <a16:creationId xmlns:a16="http://schemas.microsoft.com/office/drawing/2014/main" id="{D9936920-DD17-4EFD-813A-B3E3CB0B343D}"/>
              </a:ext>
            </a:extLst>
          </p:cNvPr>
          <p:cNvSpPr txBox="1"/>
          <p:nvPr/>
        </p:nvSpPr>
        <p:spPr>
          <a:xfrm>
            <a:off x="6016850" y="2212944"/>
            <a:ext cx="3030321" cy="461665"/>
          </a:xfrm>
          <a:prstGeom prst="rect">
            <a:avLst/>
          </a:prstGeom>
          <a:noFill/>
        </p:spPr>
        <p:txBody>
          <a:bodyPr wrap="square" rtlCol="0">
            <a:spAutoFit/>
          </a:bodyPr>
          <a:lstStyle/>
          <a:p>
            <a:r>
              <a:rPr lang="ja-JP" altLang="en-US" sz="2400" b="1" dirty="0"/>
              <a:t>小ネギとニラ・・・</a:t>
            </a:r>
          </a:p>
        </p:txBody>
      </p:sp>
      <p:sp>
        <p:nvSpPr>
          <p:cNvPr id="20" name="テキスト ボックス 19">
            <a:extLst>
              <a:ext uri="{FF2B5EF4-FFF2-40B4-BE49-F238E27FC236}">
                <a16:creationId xmlns:a16="http://schemas.microsoft.com/office/drawing/2014/main" id="{242F4CC5-387E-465D-B620-3083BD784D15}"/>
              </a:ext>
            </a:extLst>
          </p:cNvPr>
          <p:cNvSpPr txBox="1"/>
          <p:nvPr/>
        </p:nvSpPr>
        <p:spPr>
          <a:xfrm>
            <a:off x="126291" y="4365850"/>
            <a:ext cx="456451" cy="553998"/>
          </a:xfrm>
          <a:prstGeom prst="rect">
            <a:avLst/>
          </a:prstGeom>
          <a:solidFill>
            <a:schemeClr val="bg1"/>
          </a:solidFill>
        </p:spPr>
        <p:txBody>
          <a:bodyPr wrap="square" lIns="0" tIns="0" rIns="0" bIns="0" rtlCol="0">
            <a:spAutoFit/>
          </a:bodyPr>
          <a:lstStyle/>
          <a:p>
            <a:r>
              <a:rPr lang="ja-JP" altLang="en-US" sz="3600" b="1" dirty="0">
                <a:solidFill>
                  <a:srgbClr val="FF0000"/>
                </a:solidFill>
              </a:rPr>
              <a:t>①</a:t>
            </a:r>
          </a:p>
        </p:txBody>
      </p:sp>
      <p:sp>
        <p:nvSpPr>
          <p:cNvPr id="5" name="四角形: 角を丸くする 4">
            <a:extLst>
              <a:ext uri="{FF2B5EF4-FFF2-40B4-BE49-F238E27FC236}">
                <a16:creationId xmlns:a16="http://schemas.microsoft.com/office/drawing/2014/main" id="{2A7BCA37-A4FD-40D3-A843-5AACB2E96C62}"/>
              </a:ext>
            </a:extLst>
          </p:cNvPr>
          <p:cNvSpPr/>
          <p:nvPr/>
        </p:nvSpPr>
        <p:spPr>
          <a:xfrm>
            <a:off x="678730" y="4288021"/>
            <a:ext cx="2234549" cy="59506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176"/>
                </p14:media>
              </p:ext>
            </p:extLst>
          </p:nvPr>
        </p:nvPicPr>
        <p:blipFill>
          <a:blip r:embed="rId8"/>
          <a:stretch>
            <a:fillRect/>
          </a:stretch>
        </p:blipFill>
        <p:spPr>
          <a:xfrm>
            <a:off x="12192000" y="3247872"/>
            <a:ext cx="406400" cy="406400"/>
          </a:xfrm>
          <a:prstGeom prst="rect">
            <a:avLst/>
          </a:prstGeom>
        </p:spPr>
      </p:pic>
    </p:spTree>
    <p:extLst>
      <p:ext uri="{BB962C8B-B14F-4D97-AF65-F5344CB8AC3E}">
        <p14:creationId xmlns:p14="http://schemas.microsoft.com/office/powerpoint/2010/main" val="3332987406"/>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03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4110" y="142042"/>
            <a:ext cx="10487890" cy="6106358"/>
          </a:xfrm>
          <a:prstGeom prst="rect">
            <a:avLst/>
          </a:prstGeom>
        </p:spPr>
      </p:pic>
      <p:pic>
        <p:nvPicPr>
          <p:cNvPr id="5" name="図 4">
            <a:extLst>
              <a:ext uri="{FF2B5EF4-FFF2-40B4-BE49-F238E27FC236}">
                <a16:creationId xmlns:a16="http://schemas.microsoft.com/office/drawing/2014/main" id="{3FA1DA25-A5B6-4180-BF69-F716C74898DE}"/>
              </a:ext>
            </a:extLst>
          </p:cNvPr>
          <p:cNvPicPr>
            <a:picLocks noChangeAspect="1"/>
          </p:cNvPicPr>
          <p:nvPr/>
        </p:nvPicPr>
        <p:blipFill rotWithShape="1">
          <a:blip r:embed="rId6"/>
          <a:srcRect t="15087"/>
          <a:stretch/>
        </p:blipFill>
        <p:spPr>
          <a:xfrm>
            <a:off x="213795" y="4147793"/>
            <a:ext cx="4171700" cy="2568165"/>
          </a:xfrm>
          <a:prstGeom prst="rect">
            <a:avLst/>
          </a:prstGeom>
        </p:spPr>
      </p:pic>
      <p:sp>
        <p:nvSpPr>
          <p:cNvPr id="15" name="テキスト ボックス 14">
            <a:extLst>
              <a:ext uri="{FF2B5EF4-FFF2-40B4-BE49-F238E27FC236}">
                <a16:creationId xmlns:a16="http://schemas.microsoft.com/office/drawing/2014/main" id="{260177B1-28CE-4723-B548-96C9E182E9DC}"/>
              </a:ext>
            </a:extLst>
          </p:cNvPr>
          <p:cNvSpPr txBox="1"/>
          <p:nvPr/>
        </p:nvSpPr>
        <p:spPr>
          <a:xfrm>
            <a:off x="3766684" y="736254"/>
            <a:ext cx="1197838" cy="461665"/>
          </a:xfrm>
          <a:prstGeom prst="rect">
            <a:avLst/>
          </a:prstGeom>
          <a:noFill/>
        </p:spPr>
        <p:txBody>
          <a:bodyPr wrap="square" rtlCol="0">
            <a:spAutoFit/>
          </a:bodyPr>
          <a:lstStyle/>
          <a:p>
            <a:r>
              <a:rPr lang="ja-JP" altLang="en-US" sz="2400" b="1" dirty="0"/>
              <a:t>つぎは、</a:t>
            </a:r>
          </a:p>
        </p:txBody>
      </p:sp>
      <p:sp>
        <p:nvSpPr>
          <p:cNvPr id="16" name="テキスト ボックス 15">
            <a:extLst>
              <a:ext uri="{FF2B5EF4-FFF2-40B4-BE49-F238E27FC236}">
                <a16:creationId xmlns:a16="http://schemas.microsoft.com/office/drawing/2014/main" id="{E65EF672-2DD1-43B4-9EE2-84AE4AEB7F51}"/>
              </a:ext>
            </a:extLst>
          </p:cNvPr>
          <p:cNvSpPr txBox="1"/>
          <p:nvPr/>
        </p:nvSpPr>
        <p:spPr>
          <a:xfrm>
            <a:off x="4933849" y="624359"/>
            <a:ext cx="2292233" cy="646331"/>
          </a:xfrm>
          <a:prstGeom prst="rect">
            <a:avLst/>
          </a:prstGeom>
          <a:noFill/>
        </p:spPr>
        <p:txBody>
          <a:bodyPr wrap="square" rtlCol="0">
            <a:spAutoFit/>
          </a:bodyPr>
          <a:lstStyle/>
          <a:p>
            <a:r>
              <a:rPr lang="ja-JP" altLang="en-US" sz="3600" b="1" dirty="0">
                <a:solidFill>
                  <a:srgbClr val="0070C0"/>
                </a:solidFill>
              </a:rPr>
              <a:t>②原産地</a:t>
            </a:r>
          </a:p>
        </p:txBody>
      </p:sp>
      <p:sp>
        <p:nvSpPr>
          <p:cNvPr id="17" name="テキスト ボックス 16">
            <a:extLst>
              <a:ext uri="{FF2B5EF4-FFF2-40B4-BE49-F238E27FC236}">
                <a16:creationId xmlns:a16="http://schemas.microsoft.com/office/drawing/2014/main" id="{B20B90B9-991C-40CC-99DB-5F4920A1F9C5}"/>
              </a:ext>
            </a:extLst>
          </p:cNvPr>
          <p:cNvSpPr txBox="1"/>
          <p:nvPr/>
        </p:nvSpPr>
        <p:spPr>
          <a:xfrm>
            <a:off x="6875114" y="732483"/>
            <a:ext cx="1337237" cy="461665"/>
          </a:xfrm>
          <a:prstGeom prst="rect">
            <a:avLst/>
          </a:prstGeom>
          <a:noFill/>
        </p:spPr>
        <p:txBody>
          <a:bodyPr wrap="square" rtlCol="0">
            <a:spAutoFit/>
          </a:bodyPr>
          <a:lstStyle/>
          <a:p>
            <a:r>
              <a:rPr lang="ja-JP" altLang="en-US" sz="2400" b="1" dirty="0"/>
              <a:t>です。</a:t>
            </a:r>
          </a:p>
        </p:txBody>
      </p:sp>
      <p:sp>
        <p:nvSpPr>
          <p:cNvPr id="18" name="テキスト ボックス 17">
            <a:extLst>
              <a:ext uri="{FF2B5EF4-FFF2-40B4-BE49-F238E27FC236}">
                <a16:creationId xmlns:a16="http://schemas.microsoft.com/office/drawing/2014/main" id="{36AD2E7B-A441-4656-B966-7B4C76268D0D}"/>
              </a:ext>
            </a:extLst>
          </p:cNvPr>
          <p:cNvSpPr txBox="1"/>
          <p:nvPr/>
        </p:nvSpPr>
        <p:spPr>
          <a:xfrm>
            <a:off x="2289247" y="1943297"/>
            <a:ext cx="7562805" cy="461665"/>
          </a:xfrm>
          <a:prstGeom prst="rect">
            <a:avLst/>
          </a:prstGeom>
          <a:noFill/>
        </p:spPr>
        <p:txBody>
          <a:bodyPr wrap="square" rtlCol="0">
            <a:spAutoFit/>
          </a:bodyPr>
          <a:lstStyle/>
          <a:p>
            <a:r>
              <a:rPr lang="ja-JP" altLang="en-US" sz="2400" b="1" dirty="0"/>
              <a:t>生鮮食品の輸入の増加及び原産地の多様化等により、</a:t>
            </a:r>
          </a:p>
        </p:txBody>
      </p:sp>
      <p:sp>
        <p:nvSpPr>
          <p:cNvPr id="9" name="テキスト ボックス 8">
            <a:extLst>
              <a:ext uri="{FF2B5EF4-FFF2-40B4-BE49-F238E27FC236}">
                <a16:creationId xmlns:a16="http://schemas.microsoft.com/office/drawing/2014/main" id="{CBC73986-4FDF-47A6-BC42-82F3CC58B827}"/>
              </a:ext>
            </a:extLst>
          </p:cNvPr>
          <p:cNvSpPr txBox="1"/>
          <p:nvPr/>
        </p:nvSpPr>
        <p:spPr>
          <a:xfrm>
            <a:off x="2703415" y="1315921"/>
            <a:ext cx="2735853" cy="461665"/>
          </a:xfrm>
          <a:prstGeom prst="rect">
            <a:avLst/>
          </a:prstGeom>
          <a:noFill/>
        </p:spPr>
        <p:txBody>
          <a:bodyPr wrap="square" rtlCol="0">
            <a:spAutoFit/>
          </a:bodyPr>
          <a:lstStyle/>
          <a:p>
            <a:r>
              <a:rPr lang="ja-JP" altLang="en-US" sz="2400" b="1" dirty="0"/>
              <a:t>食品を選ぶときに、</a:t>
            </a:r>
          </a:p>
        </p:txBody>
      </p:sp>
      <p:sp>
        <p:nvSpPr>
          <p:cNvPr id="12" name="テキスト ボックス 11">
            <a:extLst>
              <a:ext uri="{FF2B5EF4-FFF2-40B4-BE49-F238E27FC236}">
                <a16:creationId xmlns:a16="http://schemas.microsoft.com/office/drawing/2014/main" id="{B5A8F700-6FA6-4754-BFAF-C665622C9EE1}"/>
              </a:ext>
            </a:extLst>
          </p:cNvPr>
          <p:cNvSpPr txBox="1"/>
          <p:nvPr/>
        </p:nvSpPr>
        <p:spPr>
          <a:xfrm>
            <a:off x="3352838" y="3557661"/>
            <a:ext cx="7705491" cy="461665"/>
          </a:xfrm>
          <a:prstGeom prst="rect">
            <a:avLst/>
          </a:prstGeom>
          <a:noFill/>
        </p:spPr>
        <p:txBody>
          <a:bodyPr wrap="square" rtlCol="0">
            <a:spAutoFit/>
          </a:bodyPr>
          <a:lstStyle/>
          <a:p>
            <a:r>
              <a:rPr lang="ja-JP" altLang="en-US" sz="2400" b="1" dirty="0"/>
              <a:t>食品を選ぶうえで、原産地は必要な事項ですね。</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13" name="テキスト ボックス 12">
            <a:extLst>
              <a:ext uri="{FF2B5EF4-FFF2-40B4-BE49-F238E27FC236}">
                <a16:creationId xmlns:a16="http://schemas.microsoft.com/office/drawing/2014/main" id="{FF973E78-D905-4B47-87B6-296B97CCB772}"/>
              </a:ext>
            </a:extLst>
          </p:cNvPr>
          <p:cNvSpPr txBox="1"/>
          <p:nvPr/>
        </p:nvSpPr>
        <p:spPr>
          <a:xfrm>
            <a:off x="5436095" y="1318078"/>
            <a:ext cx="8104987" cy="461665"/>
          </a:xfrm>
          <a:prstGeom prst="rect">
            <a:avLst/>
          </a:prstGeom>
          <a:noFill/>
        </p:spPr>
        <p:txBody>
          <a:bodyPr wrap="square" rtlCol="0">
            <a:spAutoFit/>
          </a:bodyPr>
          <a:lstStyle/>
          <a:p>
            <a:r>
              <a:rPr lang="ja-JP" altLang="en-US" sz="2400" b="1" dirty="0"/>
              <a:t>国産か輸入品か気になりませんか？</a:t>
            </a:r>
          </a:p>
        </p:txBody>
      </p:sp>
      <p:sp>
        <p:nvSpPr>
          <p:cNvPr id="19" name="テキスト ボックス 18">
            <a:extLst>
              <a:ext uri="{FF2B5EF4-FFF2-40B4-BE49-F238E27FC236}">
                <a16:creationId xmlns:a16="http://schemas.microsoft.com/office/drawing/2014/main" id="{BB2F3162-BB12-465F-909A-ED226CCC30ED}"/>
              </a:ext>
            </a:extLst>
          </p:cNvPr>
          <p:cNvSpPr txBox="1"/>
          <p:nvPr/>
        </p:nvSpPr>
        <p:spPr>
          <a:xfrm>
            <a:off x="2289247" y="2410710"/>
            <a:ext cx="9736498" cy="461665"/>
          </a:xfrm>
          <a:prstGeom prst="rect">
            <a:avLst/>
          </a:prstGeom>
          <a:noFill/>
        </p:spPr>
        <p:txBody>
          <a:bodyPr wrap="square" rtlCol="0">
            <a:spAutoFit/>
          </a:bodyPr>
          <a:lstStyle/>
          <a:p>
            <a:r>
              <a:rPr lang="ja-JP" altLang="en-US" sz="2400" b="1" dirty="0"/>
              <a:t>原産地表示の充実・強化を求める消費者からの声が強まったことから</a:t>
            </a:r>
          </a:p>
        </p:txBody>
      </p:sp>
      <p:sp>
        <p:nvSpPr>
          <p:cNvPr id="20" name="テキスト ボックス 19">
            <a:extLst>
              <a:ext uri="{FF2B5EF4-FFF2-40B4-BE49-F238E27FC236}">
                <a16:creationId xmlns:a16="http://schemas.microsoft.com/office/drawing/2014/main" id="{1202A417-8B98-4366-8C24-0AC00B7BDEB1}"/>
              </a:ext>
            </a:extLst>
          </p:cNvPr>
          <p:cNvSpPr txBox="1"/>
          <p:nvPr/>
        </p:nvSpPr>
        <p:spPr>
          <a:xfrm>
            <a:off x="2289247" y="2878123"/>
            <a:ext cx="2675215" cy="461665"/>
          </a:xfrm>
          <a:prstGeom prst="rect">
            <a:avLst/>
          </a:prstGeom>
          <a:noFill/>
        </p:spPr>
        <p:txBody>
          <a:bodyPr wrap="square" rtlCol="0">
            <a:spAutoFit/>
          </a:bodyPr>
          <a:lstStyle/>
          <a:p>
            <a:r>
              <a:rPr lang="ja-JP" altLang="en-US" sz="2400" b="1" dirty="0">
                <a:solidFill>
                  <a:srgbClr val="FF0000"/>
                </a:solidFill>
              </a:rPr>
              <a:t>すべての生鮮食品</a:t>
            </a:r>
            <a:endParaRPr lang="ja-JP" altLang="en-US" sz="2400" b="1" dirty="0"/>
          </a:p>
        </p:txBody>
      </p:sp>
      <p:sp>
        <p:nvSpPr>
          <p:cNvPr id="6" name="四角形: 角を丸くする 5">
            <a:extLst>
              <a:ext uri="{FF2B5EF4-FFF2-40B4-BE49-F238E27FC236}">
                <a16:creationId xmlns:a16="http://schemas.microsoft.com/office/drawing/2014/main" id="{BB36844F-FCD6-4BA8-BBA8-F9DCB2346FB5}"/>
              </a:ext>
            </a:extLst>
          </p:cNvPr>
          <p:cNvSpPr/>
          <p:nvPr/>
        </p:nvSpPr>
        <p:spPr>
          <a:xfrm>
            <a:off x="919355" y="4991829"/>
            <a:ext cx="1730415" cy="613192"/>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テキスト ボックス 21">
            <a:extLst>
              <a:ext uri="{FF2B5EF4-FFF2-40B4-BE49-F238E27FC236}">
                <a16:creationId xmlns:a16="http://schemas.microsoft.com/office/drawing/2014/main" id="{10407175-8453-4C39-9BAE-5726E6C07A23}"/>
              </a:ext>
            </a:extLst>
          </p:cNvPr>
          <p:cNvSpPr txBox="1"/>
          <p:nvPr/>
        </p:nvSpPr>
        <p:spPr>
          <a:xfrm>
            <a:off x="4331238" y="4756127"/>
            <a:ext cx="5394389" cy="461665"/>
          </a:xfrm>
          <a:prstGeom prst="rect">
            <a:avLst/>
          </a:prstGeom>
          <a:noFill/>
        </p:spPr>
        <p:txBody>
          <a:bodyPr wrap="square" rtlCol="0">
            <a:spAutoFit/>
          </a:bodyPr>
          <a:lstStyle/>
          <a:p>
            <a:r>
              <a:rPr lang="ja-JP" altLang="en-US" sz="2400" b="1" dirty="0"/>
              <a:t>農産物に必要な表示事項になります。</a:t>
            </a:r>
          </a:p>
        </p:txBody>
      </p:sp>
      <p:sp>
        <p:nvSpPr>
          <p:cNvPr id="24" name="テキスト ボックス 23">
            <a:extLst>
              <a:ext uri="{FF2B5EF4-FFF2-40B4-BE49-F238E27FC236}">
                <a16:creationId xmlns:a16="http://schemas.microsoft.com/office/drawing/2014/main" id="{64A523AD-A481-4B61-A286-3EFD4D786C6D}"/>
              </a:ext>
            </a:extLst>
          </p:cNvPr>
          <p:cNvSpPr txBox="1"/>
          <p:nvPr/>
        </p:nvSpPr>
        <p:spPr>
          <a:xfrm>
            <a:off x="4362832" y="4311188"/>
            <a:ext cx="2512280" cy="461665"/>
          </a:xfrm>
          <a:prstGeom prst="rect">
            <a:avLst/>
          </a:prstGeom>
          <a:noFill/>
        </p:spPr>
        <p:txBody>
          <a:bodyPr wrap="square" rtlCol="0">
            <a:spAutoFit/>
          </a:bodyPr>
          <a:lstStyle/>
          <a:p>
            <a:r>
              <a:rPr lang="ja-JP" altLang="en-US" sz="2400" b="1" dirty="0"/>
              <a:t>以上の２項目が、</a:t>
            </a:r>
          </a:p>
        </p:txBody>
      </p:sp>
      <p:sp>
        <p:nvSpPr>
          <p:cNvPr id="25" name="テキスト ボックス 24">
            <a:extLst>
              <a:ext uri="{FF2B5EF4-FFF2-40B4-BE49-F238E27FC236}">
                <a16:creationId xmlns:a16="http://schemas.microsoft.com/office/drawing/2014/main" id="{8B0E94D8-F5BA-4756-A586-C95D15BFCCB6}"/>
              </a:ext>
            </a:extLst>
          </p:cNvPr>
          <p:cNvSpPr txBox="1"/>
          <p:nvPr/>
        </p:nvSpPr>
        <p:spPr>
          <a:xfrm>
            <a:off x="4807414" y="2877283"/>
            <a:ext cx="5555786" cy="461665"/>
          </a:xfrm>
          <a:prstGeom prst="rect">
            <a:avLst/>
          </a:prstGeom>
          <a:noFill/>
        </p:spPr>
        <p:txBody>
          <a:bodyPr wrap="square" rtlCol="0">
            <a:spAutoFit/>
          </a:bodyPr>
          <a:lstStyle/>
          <a:p>
            <a:r>
              <a:rPr lang="ja-JP" altLang="en-US" sz="2400" b="1" dirty="0"/>
              <a:t>に原産地表示が義務付けられています。</a:t>
            </a:r>
          </a:p>
        </p:txBody>
      </p:sp>
      <p:sp>
        <p:nvSpPr>
          <p:cNvPr id="23" name="テキスト ボックス 22">
            <a:extLst>
              <a:ext uri="{FF2B5EF4-FFF2-40B4-BE49-F238E27FC236}">
                <a16:creationId xmlns:a16="http://schemas.microsoft.com/office/drawing/2014/main" id="{242F4CC5-387E-465D-B620-3083BD784D15}"/>
              </a:ext>
            </a:extLst>
          </p:cNvPr>
          <p:cNvSpPr txBox="1"/>
          <p:nvPr/>
        </p:nvSpPr>
        <p:spPr>
          <a:xfrm>
            <a:off x="243081" y="5058961"/>
            <a:ext cx="456451" cy="553998"/>
          </a:xfrm>
          <a:prstGeom prst="rect">
            <a:avLst/>
          </a:prstGeom>
          <a:solidFill>
            <a:schemeClr val="bg1"/>
          </a:solidFill>
        </p:spPr>
        <p:txBody>
          <a:bodyPr wrap="square" lIns="0" tIns="0" rIns="0" bIns="0" rtlCol="0">
            <a:spAutoFit/>
          </a:bodyPr>
          <a:lstStyle/>
          <a:p>
            <a:r>
              <a:rPr lang="ja-JP" altLang="en-US" sz="3600" b="1" dirty="0">
                <a:solidFill>
                  <a:srgbClr val="0070C0"/>
                </a:solidFill>
              </a:rPr>
              <a:t>②</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328"/>
                </p14:media>
              </p:ext>
            </p:extLst>
          </p:nvPr>
        </p:nvPicPr>
        <p:blipFill>
          <a:blip r:embed="rId8"/>
          <a:stretch>
            <a:fillRect/>
          </a:stretch>
        </p:blipFill>
        <p:spPr>
          <a:xfrm>
            <a:off x="12300657" y="3164436"/>
            <a:ext cx="406400" cy="406400"/>
          </a:xfrm>
          <a:prstGeom prst="rect">
            <a:avLst/>
          </a:prstGeom>
        </p:spPr>
      </p:pic>
    </p:spTree>
    <p:extLst>
      <p:ext uri="{BB962C8B-B14F-4D97-AF65-F5344CB8AC3E}">
        <p14:creationId xmlns:p14="http://schemas.microsoft.com/office/powerpoint/2010/main" val="1724729608"/>
      </p:ext>
    </p:extLst>
  </p:cSld>
  <p:clrMapOvr>
    <a:masterClrMapping/>
  </p:clrMapOvr>
  <mc:AlternateContent xmlns:mc="http://schemas.openxmlformats.org/markup-compatibility/2006" xmlns:p14="http://schemas.microsoft.com/office/powerpoint/2010/main">
    <mc:Choice Requires="p14">
      <p:transition spd="slow" p14:dur="2000" advClick="0" advTm="34000"/>
    </mc:Choice>
    <mc:Fallback xmlns="">
      <p:transition spd="slow" advClick="0"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4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7807" y="142043"/>
            <a:ext cx="9773795" cy="4469147"/>
          </a:xfrm>
          <a:prstGeom prst="rect">
            <a:avLst/>
          </a:prstGeom>
        </p:spPr>
      </p:pic>
      <p:pic>
        <p:nvPicPr>
          <p:cNvPr id="3" name="図 2">
            <a:extLst>
              <a:ext uri="{FF2B5EF4-FFF2-40B4-BE49-F238E27FC236}">
                <a16:creationId xmlns:a16="http://schemas.microsoft.com/office/drawing/2014/main" id="{8604EBD9-1635-45B4-88FF-3113C4F8F228}"/>
              </a:ext>
            </a:extLst>
          </p:cNvPr>
          <p:cNvPicPr>
            <a:picLocks noChangeAspect="1"/>
          </p:cNvPicPr>
          <p:nvPr/>
        </p:nvPicPr>
        <p:blipFill rotWithShape="1">
          <a:blip r:embed="rId6"/>
          <a:srcRect t="14715"/>
          <a:stretch/>
        </p:blipFill>
        <p:spPr>
          <a:xfrm>
            <a:off x="186180" y="3930977"/>
            <a:ext cx="4449385" cy="2751112"/>
          </a:xfrm>
          <a:prstGeom prst="rect">
            <a:avLst/>
          </a:prstGeom>
        </p:spPr>
      </p:pic>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20" name="テキスト ボックス 19">
            <a:extLst>
              <a:ext uri="{FF2B5EF4-FFF2-40B4-BE49-F238E27FC236}">
                <a16:creationId xmlns:a16="http://schemas.microsoft.com/office/drawing/2014/main" id="{242F4CC5-387E-465D-B620-3083BD784D15}"/>
              </a:ext>
            </a:extLst>
          </p:cNvPr>
          <p:cNvSpPr txBox="1"/>
          <p:nvPr/>
        </p:nvSpPr>
        <p:spPr>
          <a:xfrm>
            <a:off x="749" y="4288022"/>
            <a:ext cx="677981" cy="646331"/>
          </a:xfrm>
          <a:prstGeom prst="rect">
            <a:avLst/>
          </a:prstGeom>
          <a:solidFill>
            <a:schemeClr val="bg1"/>
          </a:solidFill>
        </p:spPr>
        <p:txBody>
          <a:bodyPr wrap="square" rtlCol="0">
            <a:spAutoFit/>
          </a:bodyPr>
          <a:lstStyle/>
          <a:p>
            <a:r>
              <a:rPr lang="ja-JP" altLang="en-US" sz="3600" b="1" dirty="0">
                <a:solidFill>
                  <a:srgbClr val="FF0000"/>
                </a:solidFill>
              </a:rPr>
              <a:t>①</a:t>
            </a:r>
          </a:p>
        </p:txBody>
      </p:sp>
      <p:sp>
        <p:nvSpPr>
          <p:cNvPr id="5" name="四角形: 角を丸くする 4">
            <a:extLst>
              <a:ext uri="{FF2B5EF4-FFF2-40B4-BE49-F238E27FC236}">
                <a16:creationId xmlns:a16="http://schemas.microsoft.com/office/drawing/2014/main" id="{2A7BCA37-A4FD-40D3-A843-5AACB2E96C62}"/>
              </a:ext>
            </a:extLst>
          </p:cNvPr>
          <p:cNvSpPr/>
          <p:nvPr/>
        </p:nvSpPr>
        <p:spPr>
          <a:xfrm>
            <a:off x="678730" y="4288021"/>
            <a:ext cx="2234549" cy="54721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 name="テキスト ボックス 20">
            <a:extLst>
              <a:ext uri="{FF2B5EF4-FFF2-40B4-BE49-F238E27FC236}">
                <a16:creationId xmlns:a16="http://schemas.microsoft.com/office/drawing/2014/main" id="{85326490-7317-4F1A-A8C5-0B9063800004}"/>
              </a:ext>
            </a:extLst>
          </p:cNvPr>
          <p:cNvSpPr txBox="1"/>
          <p:nvPr/>
        </p:nvSpPr>
        <p:spPr>
          <a:xfrm>
            <a:off x="3901335" y="601953"/>
            <a:ext cx="1610137" cy="461665"/>
          </a:xfrm>
          <a:prstGeom prst="rect">
            <a:avLst/>
          </a:prstGeom>
          <a:noFill/>
        </p:spPr>
        <p:txBody>
          <a:bodyPr wrap="square" rtlCol="0">
            <a:spAutoFit/>
          </a:bodyPr>
          <a:lstStyle/>
          <a:p>
            <a:r>
              <a:rPr lang="ja-JP" altLang="en-US" sz="2400" b="1" dirty="0"/>
              <a:t>それでは、</a:t>
            </a:r>
          </a:p>
        </p:txBody>
      </p:sp>
      <p:sp>
        <p:nvSpPr>
          <p:cNvPr id="22" name="テキスト ボックス 21">
            <a:extLst>
              <a:ext uri="{FF2B5EF4-FFF2-40B4-BE49-F238E27FC236}">
                <a16:creationId xmlns:a16="http://schemas.microsoft.com/office/drawing/2014/main" id="{0A34EC39-5B58-4372-A0F5-22CE736C20F0}"/>
              </a:ext>
            </a:extLst>
          </p:cNvPr>
          <p:cNvSpPr txBox="1"/>
          <p:nvPr/>
        </p:nvSpPr>
        <p:spPr>
          <a:xfrm>
            <a:off x="5152129" y="601953"/>
            <a:ext cx="1727907" cy="461665"/>
          </a:xfrm>
          <a:prstGeom prst="rect">
            <a:avLst/>
          </a:prstGeom>
          <a:noFill/>
        </p:spPr>
        <p:txBody>
          <a:bodyPr wrap="square" rtlCol="0">
            <a:spAutoFit/>
          </a:bodyPr>
          <a:lstStyle/>
          <a:p>
            <a:r>
              <a:rPr lang="en-US" altLang="ja-JP" sz="2400" b="1" dirty="0"/>
              <a:t>【</a:t>
            </a:r>
            <a:r>
              <a:rPr lang="ja-JP" altLang="en-US" sz="2400" b="1" dirty="0"/>
              <a:t>農産物</a:t>
            </a:r>
            <a:r>
              <a:rPr lang="en-US" altLang="ja-JP" sz="2400" b="1" dirty="0"/>
              <a:t>】</a:t>
            </a:r>
            <a:endParaRPr lang="ja-JP" altLang="en-US" sz="2400" b="1" dirty="0"/>
          </a:p>
        </p:txBody>
      </p:sp>
      <p:sp>
        <p:nvSpPr>
          <p:cNvPr id="23" name="テキスト ボックス 22">
            <a:extLst>
              <a:ext uri="{FF2B5EF4-FFF2-40B4-BE49-F238E27FC236}">
                <a16:creationId xmlns:a16="http://schemas.microsoft.com/office/drawing/2014/main" id="{B0047EB3-B74A-428F-9ED3-53B08EFBFD74}"/>
              </a:ext>
            </a:extLst>
          </p:cNvPr>
          <p:cNvSpPr txBox="1"/>
          <p:nvPr/>
        </p:nvSpPr>
        <p:spPr>
          <a:xfrm>
            <a:off x="6615383" y="601953"/>
            <a:ext cx="3849415" cy="461665"/>
          </a:xfrm>
          <a:prstGeom prst="rect">
            <a:avLst/>
          </a:prstGeom>
          <a:noFill/>
        </p:spPr>
        <p:txBody>
          <a:bodyPr wrap="square" rtlCol="0">
            <a:spAutoFit/>
          </a:bodyPr>
          <a:lstStyle/>
          <a:p>
            <a:r>
              <a:rPr lang="ja-JP" altLang="en-US" sz="2400" b="1" dirty="0"/>
              <a:t>のおさらいをしましょう。</a:t>
            </a:r>
          </a:p>
        </p:txBody>
      </p:sp>
      <p:sp>
        <p:nvSpPr>
          <p:cNvPr id="24" name="テキスト ボックス 23">
            <a:extLst>
              <a:ext uri="{FF2B5EF4-FFF2-40B4-BE49-F238E27FC236}">
                <a16:creationId xmlns:a16="http://schemas.microsoft.com/office/drawing/2014/main" id="{E85E6E80-BD82-4A91-A531-CF6AEB7C0F1A}"/>
              </a:ext>
            </a:extLst>
          </p:cNvPr>
          <p:cNvSpPr txBox="1"/>
          <p:nvPr/>
        </p:nvSpPr>
        <p:spPr>
          <a:xfrm>
            <a:off x="3182859" y="1111996"/>
            <a:ext cx="4983119" cy="461665"/>
          </a:xfrm>
          <a:prstGeom prst="rect">
            <a:avLst/>
          </a:prstGeom>
          <a:noFill/>
        </p:spPr>
        <p:txBody>
          <a:bodyPr wrap="square" rtlCol="0">
            <a:spAutoFit/>
          </a:bodyPr>
          <a:lstStyle/>
          <a:p>
            <a:r>
              <a:rPr lang="en-US" altLang="ja-JP" sz="2400" b="1" dirty="0"/>
              <a:t>【</a:t>
            </a:r>
            <a:r>
              <a:rPr lang="ja-JP" altLang="en-US" sz="2400" b="1" dirty="0"/>
              <a:t>農産物</a:t>
            </a:r>
            <a:r>
              <a:rPr lang="en-US" altLang="ja-JP" sz="2400" b="1" dirty="0"/>
              <a:t>】</a:t>
            </a:r>
            <a:r>
              <a:rPr lang="ja-JP" altLang="en-US" sz="2400" b="1" dirty="0"/>
              <a:t>に必要な事項は・・・</a:t>
            </a:r>
          </a:p>
        </p:txBody>
      </p:sp>
      <p:sp>
        <p:nvSpPr>
          <p:cNvPr id="25" name="テキスト ボックス 24">
            <a:extLst>
              <a:ext uri="{FF2B5EF4-FFF2-40B4-BE49-F238E27FC236}">
                <a16:creationId xmlns:a16="http://schemas.microsoft.com/office/drawing/2014/main" id="{B39D598F-C5EC-474E-BE9F-D328AB57D98B}"/>
              </a:ext>
            </a:extLst>
          </p:cNvPr>
          <p:cNvSpPr txBox="1"/>
          <p:nvPr/>
        </p:nvSpPr>
        <p:spPr>
          <a:xfrm>
            <a:off x="3267380" y="1586183"/>
            <a:ext cx="1166077" cy="461665"/>
          </a:xfrm>
          <a:prstGeom prst="rect">
            <a:avLst/>
          </a:prstGeom>
          <a:noFill/>
        </p:spPr>
        <p:txBody>
          <a:bodyPr wrap="square" rtlCol="0">
            <a:spAutoFit/>
          </a:bodyPr>
          <a:lstStyle/>
          <a:p>
            <a:r>
              <a:rPr lang="ja-JP" altLang="en-US" sz="2400" b="1" dirty="0">
                <a:solidFill>
                  <a:srgbClr val="FF0000"/>
                </a:solidFill>
              </a:rPr>
              <a:t>①名称</a:t>
            </a:r>
            <a:endParaRPr lang="ja-JP" altLang="en-US" sz="2400" b="1" dirty="0"/>
          </a:p>
        </p:txBody>
      </p:sp>
      <p:sp>
        <p:nvSpPr>
          <p:cNvPr id="26" name="テキスト ボックス 25">
            <a:extLst>
              <a:ext uri="{FF2B5EF4-FFF2-40B4-BE49-F238E27FC236}">
                <a16:creationId xmlns:a16="http://schemas.microsoft.com/office/drawing/2014/main" id="{B4163C6E-7544-4C8D-8221-BC34274B0580}"/>
              </a:ext>
            </a:extLst>
          </p:cNvPr>
          <p:cNvSpPr txBox="1"/>
          <p:nvPr/>
        </p:nvSpPr>
        <p:spPr>
          <a:xfrm>
            <a:off x="4559107" y="1586183"/>
            <a:ext cx="1604796" cy="461665"/>
          </a:xfrm>
          <a:prstGeom prst="rect">
            <a:avLst/>
          </a:prstGeom>
          <a:noFill/>
        </p:spPr>
        <p:txBody>
          <a:bodyPr wrap="square" rtlCol="0">
            <a:spAutoFit/>
          </a:bodyPr>
          <a:lstStyle/>
          <a:p>
            <a:r>
              <a:rPr lang="ja-JP" altLang="en-US" sz="2400" b="1" dirty="0">
                <a:solidFill>
                  <a:srgbClr val="0070C0"/>
                </a:solidFill>
              </a:rPr>
              <a:t>②原産地</a:t>
            </a:r>
          </a:p>
        </p:txBody>
      </p:sp>
      <p:sp>
        <p:nvSpPr>
          <p:cNvPr id="27" name="テキスト ボックス 26">
            <a:extLst>
              <a:ext uri="{FF2B5EF4-FFF2-40B4-BE49-F238E27FC236}">
                <a16:creationId xmlns:a16="http://schemas.microsoft.com/office/drawing/2014/main" id="{97AE3E02-12C3-408A-86AB-12FE164A7FC3}"/>
              </a:ext>
            </a:extLst>
          </p:cNvPr>
          <p:cNvSpPr txBox="1"/>
          <p:nvPr/>
        </p:nvSpPr>
        <p:spPr>
          <a:xfrm>
            <a:off x="5841155" y="1586183"/>
            <a:ext cx="2324823" cy="461665"/>
          </a:xfrm>
          <a:prstGeom prst="rect">
            <a:avLst/>
          </a:prstGeom>
          <a:noFill/>
        </p:spPr>
        <p:txBody>
          <a:bodyPr wrap="square" rtlCol="0">
            <a:spAutoFit/>
          </a:bodyPr>
          <a:lstStyle/>
          <a:p>
            <a:r>
              <a:rPr lang="ja-JP" altLang="en-US" sz="2400" b="1" dirty="0"/>
              <a:t>と、なります。</a:t>
            </a:r>
          </a:p>
        </p:txBody>
      </p:sp>
      <p:sp>
        <p:nvSpPr>
          <p:cNvPr id="28" name="テキスト ボックス 27">
            <a:extLst>
              <a:ext uri="{FF2B5EF4-FFF2-40B4-BE49-F238E27FC236}">
                <a16:creationId xmlns:a16="http://schemas.microsoft.com/office/drawing/2014/main" id="{97AE3E02-12C3-408A-86AB-12FE164A7FC3}"/>
              </a:ext>
            </a:extLst>
          </p:cNvPr>
          <p:cNvSpPr txBox="1"/>
          <p:nvPr/>
        </p:nvSpPr>
        <p:spPr>
          <a:xfrm>
            <a:off x="4195430" y="1586183"/>
            <a:ext cx="472527" cy="461665"/>
          </a:xfrm>
          <a:prstGeom prst="rect">
            <a:avLst/>
          </a:prstGeom>
          <a:noFill/>
        </p:spPr>
        <p:txBody>
          <a:bodyPr wrap="square" rtlCol="0">
            <a:spAutoFit/>
          </a:bodyPr>
          <a:lstStyle/>
          <a:p>
            <a:r>
              <a:rPr lang="ja-JP" altLang="en-US" sz="2400" b="1" dirty="0"/>
              <a:t>と</a:t>
            </a:r>
          </a:p>
        </p:txBody>
      </p:sp>
      <p:sp>
        <p:nvSpPr>
          <p:cNvPr id="29" name="テキスト ボックス 28">
            <a:extLst>
              <a:ext uri="{FF2B5EF4-FFF2-40B4-BE49-F238E27FC236}">
                <a16:creationId xmlns:a16="http://schemas.microsoft.com/office/drawing/2014/main" id="{19E619A0-5B3E-45D1-BD9F-82C33A0197BF}"/>
              </a:ext>
            </a:extLst>
          </p:cNvPr>
          <p:cNvSpPr txBox="1"/>
          <p:nvPr/>
        </p:nvSpPr>
        <p:spPr>
          <a:xfrm>
            <a:off x="3311465" y="2413426"/>
            <a:ext cx="5513880" cy="461665"/>
          </a:xfrm>
          <a:prstGeom prst="rect">
            <a:avLst/>
          </a:prstGeom>
          <a:noFill/>
        </p:spPr>
        <p:txBody>
          <a:bodyPr wrap="square" rtlCol="0">
            <a:spAutoFit/>
          </a:bodyPr>
          <a:lstStyle/>
          <a:p>
            <a:r>
              <a:rPr lang="ja-JP" altLang="en-US" sz="2400" b="1" dirty="0"/>
              <a:t>スーパーなどでお買い物をする際には、</a:t>
            </a:r>
          </a:p>
        </p:txBody>
      </p:sp>
      <p:sp>
        <p:nvSpPr>
          <p:cNvPr id="30" name="テキスト ボックス 29">
            <a:extLst>
              <a:ext uri="{FF2B5EF4-FFF2-40B4-BE49-F238E27FC236}">
                <a16:creationId xmlns:a16="http://schemas.microsoft.com/office/drawing/2014/main" id="{A98E3872-759F-4CD9-B852-36F3176138D8}"/>
              </a:ext>
            </a:extLst>
          </p:cNvPr>
          <p:cNvSpPr txBox="1"/>
          <p:nvPr/>
        </p:nvSpPr>
        <p:spPr>
          <a:xfrm>
            <a:off x="3901335" y="2870266"/>
            <a:ext cx="6634645" cy="461665"/>
          </a:xfrm>
          <a:prstGeom prst="rect">
            <a:avLst/>
          </a:prstGeom>
          <a:noFill/>
        </p:spPr>
        <p:txBody>
          <a:bodyPr wrap="square" rtlCol="0">
            <a:spAutoFit/>
          </a:bodyPr>
          <a:lstStyle/>
          <a:p>
            <a:r>
              <a:rPr lang="ja-JP" altLang="en-US" sz="2400" b="1" dirty="0"/>
              <a:t>表示されているか確認してみてください。</a:t>
            </a:r>
          </a:p>
        </p:txBody>
      </p:sp>
      <p:sp>
        <p:nvSpPr>
          <p:cNvPr id="31" name="テキスト ボックス 30">
            <a:extLst>
              <a:ext uri="{FF2B5EF4-FFF2-40B4-BE49-F238E27FC236}">
                <a16:creationId xmlns:a16="http://schemas.microsoft.com/office/drawing/2014/main" id="{4E3B6B86-9FBC-4F15-B3EF-AFA62D8A7489}"/>
              </a:ext>
            </a:extLst>
          </p:cNvPr>
          <p:cNvSpPr txBox="1"/>
          <p:nvPr/>
        </p:nvSpPr>
        <p:spPr>
          <a:xfrm>
            <a:off x="8751645" y="2413425"/>
            <a:ext cx="2085976" cy="461665"/>
          </a:xfrm>
          <a:prstGeom prst="rect">
            <a:avLst/>
          </a:prstGeom>
          <a:noFill/>
        </p:spPr>
        <p:txBody>
          <a:bodyPr wrap="square" rtlCol="0">
            <a:spAutoFit/>
          </a:bodyPr>
          <a:lstStyle/>
          <a:p>
            <a:r>
              <a:rPr lang="ja-JP" altLang="en-US" sz="2400" b="1" dirty="0"/>
              <a:t>ポップなどで</a:t>
            </a:r>
          </a:p>
        </p:txBody>
      </p:sp>
      <p:sp>
        <p:nvSpPr>
          <p:cNvPr id="32" name="四角形: 角を丸くする 4">
            <a:extLst>
              <a:ext uri="{FF2B5EF4-FFF2-40B4-BE49-F238E27FC236}">
                <a16:creationId xmlns:a16="http://schemas.microsoft.com/office/drawing/2014/main" id="{2A7BCA37-A4FD-40D3-A843-5AACB2E96C62}"/>
              </a:ext>
            </a:extLst>
          </p:cNvPr>
          <p:cNvSpPr/>
          <p:nvPr/>
        </p:nvSpPr>
        <p:spPr>
          <a:xfrm>
            <a:off x="983673" y="4934353"/>
            <a:ext cx="1773382" cy="52506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0070C0"/>
              </a:solidFill>
            </a:endParaRPr>
          </a:p>
        </p:txBody>
      </p:sp>
      <p:sp>
        <p:nvSpPr>
          <p:cNvPr id="33" name="テキスト ボックス 32">
            <a:extLst>
              <a:ext uri="{FF2B5EF4-FFF2-40B4-BE49-F238E27FC236}">
                <a16:creationId xmlns:a16="http://schemas.microsoft.com/office/drawing/2014/main" id="{242F4CC5-387E-465D-B620-3083BD784D15}"/>
              </a:ext>
            </a:extLst>
          </p:cNvPr>
          <p:cNvSpPr txBox="1"/>
          <p:nvPr/>
        </p:nvSpPr>
        <p:spPr>
          <a:xfrm>
            <a:off x="749" y="4929043"/>
            <a:ext cx="677981" cy="646331"/>
          </a:xfrm>
          <a:prstGeom prst="rect">
            <a:avLst/>
          </a:prstGeom>
          <a:solidFill>
            <a:schemeClr val="bg1"/>
          </a:solidFill>
        </p:spPr>
        <p:txBody>
          <a:bodyPr wrap="square" rtlCol="0">
            <a:spAutoFit/>
          </a:bodyPr>
          <a:lstStyle/>
          <a:p>
            <a:r>
              <a:rPr lang="ja-JP" altLang="en-US" sz="3600" b="1" dirty="0">
                <a:solidFill>
                  <a:srgbClr val="0070C0"/>
                </a:solidFill>
              </a:rPr>
              <a:t>②</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880"/>
                </p14:media>
              </p:ext>
            </p:extLst>
          </p:nvPr>
        </p:nvPicPr>
        <p:blipFill>
          <a:blip r:embed="rId8"/>
          <a:stretch>
            <a:fillRect/>
          </a:stretch>
        </p:blipFill>
        <p:spPr>
          <a:xfrm>
            <a:off x="12246213" y="3247872"/>
            <a:ext cx="406400" cy="406400"/>
          </a:xfrm>
          <a:prstGeom prst="rect">
            <a:avLst/>
          </a:prstGeom>
        </p:spPr>
      </p:pic>
    </p:spTree>
    <p:extLst>
      <p:ext uri="{BB962C8B-B14F-4D97-AF65-F5344CB8AC3E}">
        <p14:creationId xmlns:p14="http://schemas.microsoft.com/office/powerpoint/2010/main" val="1058053381"/>
      </p:ext>
    </p:extLst>
  </p:cSld>
  <p:clrMapOvr>
    <a:masterClrMapping/>
  </p:clrMapOvr>
  <mc:AlternateContent xmlns:mc="http://schemas.openxmlformats.org/markup-compatibility/2006" xmlns:p14="http://schemas.microsoft.com/office/powerpoint/2010/main">
    <mc:Choice Requires="p14">
      <p:transition spd="slow" p14:dur="2000" advClick="0" advTm="17000"/>
    </mc:Choice>
    <mc:Fallback xmlns="">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59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p:cNvPicPr>
            <a:picLocks noChangeAspect="1"/>
          </p:cNvPicPr>
          <p:nvPr/>
        </p:nvPicPr>
        <p:blipFill>
          <a:blip r:embed="rId5"/>
          <a:stretch>
            <a:fillRect/>
          </a:stretch>
        </p:blipFill>
        <p:spPr>
          <a:xfrm>
            <a:off x="361949" y="354447"/>
            <a:ext cx="4423153" cy="6235760"/>
          </a:xfrm>
          <a:prstGeom prst="rect">
            <a:avLst/>
          </a:prstGeom>
          <a:ln>
            <a:solidFill>
              <a:schemeClr val="bg1">
                <a:lumMod val="50000"/>
              </a:schemeClr>
            </a:solidFill>
          </a:ln>
        </p:spPr>
      </p:pic>
      <p:pic>
        <p:nvPicPr>
          <p:cNvPr id="5" name="図 4">
            <a:extLst>
              <a:ext uri="{FF2B5EF4-FFF2-40B4-BE49-F238E27FC236}">
                <a16:creationId xmlns:a16="http://schemas.microsoft.com/office/drawing/2014/main" id="{70492CDF-190C-465D-94BA-AFCC3C65BF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6027" y="97653"/>
            <a:ext cx="7644518" cy="5208638"/>
          </a:xfrm>
          <a:prstGeom prst="rect">
            <a:avLst/>
          </a:prstGeom>
        </p:spPr>
      </p:pic>
      <p:sp>
        <p:nvSpPr>
          <p:cNvPr id="6" name="テキスト ボックス 5">
            <a:extLst>
              <a:ext uri="{FF2B5EF4-FFF2-40B4-BE49-F238E27FC236}">
                <a16:creationId xmlns:a16="http://schemas.microsoft.com/office/drawing/2014/main" id="{85326490-7317-4F1A-A8C5-0B9063800004}"/>
              </a:ext>
            </a:extLst>
          </p:cNvPr>
          <p:cNvSpPr txBox="1"/>
          <p:nvPr/>
        </p:nvSpPr>
        <p:spPr>
          <a:xfrm>
            <a:off x="5978974" y="888965"/>
            <a:ext cx="1446733" cy="461665"/>
          </a:xfrm>
          <a:prstGeom prst="rect">
            <a:avLst/>
          </a:prstGeom>
          <a:noFill/>
        </p:spPr>
        <p:txBody>
          <a:bodyPr wrap="square" rtlCol="0">
            <a:spAutoFit/>
          </a:bodyPr>
          <a:lstStyle/>
          <a:p>
            <a:r>
              <a:rPr lang="ja-JP" altLang="en-US" sz="2400" b="1" dirty="0"/>
              <a:t>つぎは、</a:t>
            </a:r>
          </a:p>
        </p:txBody>
      </p:sp>
      <p:sp>
        <p:nvSpPr>
          <p:cNvPr id="7" name="テキスト ボックス 6">
            <a:extLst>
              <a:ext uri="{FF2B5EF4-FFF2-40B4-BE49-F238E27FC236}">
                <a16:creationId xmlns:a16="http://schemas.microsoft.com/office/drawing/2014/main" id="{0A34EC39-5B58-4372-A0F5-22CE736C20F0}"/>
              </a:ext>
            </a:extLst>
          </p:cNvPr>
          <p:cNvSpPr txBox="1"/>
          <p:nvPr/>
        </p:nvSpPr>
        <p:spPr>
          <a:xfrm>
            <a:off x="6837182" y="752372"/>
            <a:ext cx="2495927" cy="646331"/>
          </a:xfrm>
          <a:prstGeom prst="rect">
            <a:avLst/>
          </a:prstGeom>
          <a:noFill/>
        </p:spPr>
        <p:txBody>
          <a:bodyPr wrap="square" rtlCol="0">
            <a:spAutoFit/>
          </a:bodyPr>
          <a:lstStyle/>
          <a:p>
            <a:r>
              <a:rPr lang="en-US" altLang="ja-JP" sz="3600" b="1" dirty="0">
                <a:solidFill>
                  <a:srgbClr val="FF0000"/>
                </a:solidFill>
              </a:rPr>
              <a:t>【</a:t>
            </a:r>
            <a:r>
              <a:rPr lang="ja-JP" altLang="en-US" sz="3600" b="1" dirty="0">
                <a:solidFill>
                  <a:srgbClr val="FF0000"/>
                </a:solidFill>
              </a:rPr>
              <a:t>畜産物</a:t>
            </a:r>
            <a:r>
              <a:rPr lang="en-US" altLang="ja-JP" sz="3600" b="1" dirty="0">
                <a:solidFill>
                  <a:srgbClr val="FF0000"/>
                </a:solidFill>
              </a:rPr>
              <a:t>】</a:t>
            </a:r>
            <a:endParaRPr lang="ja-JP" altLang="en-US" sz="3600" b="1" dirty="0">
              <a:solidFill>
                <a:srgbClr val="FF0000"/>
              </a:solidFill>
            </a:endParaRPr>
          </a:p>
        </p:txBody>
      </p:sp>
      <p:sp>
        <p:nvSpPr>
          <p:cNvPr id="8" name="テキスト ボックス 7">
            <a:extLst>
              <a:ext uri="{FF2B5EF4-FFF2-40B4-BE49-F238E27FC236}">
                <a16:creationId xmlns:a16="http://schemas.microsoft.com/office/drawing/2014/main" id="{B0047EB3-B74A-428F-9ED3-53B08EFBFD74}"/>
              </a:ext>
            </a:extLst>
          </p:cNvPr>
          <p:cNvSpPr txBox="1"/>
          <p:nvPr/>
        </p:nvSpPr>
        <p:spPr>
          <a:xfrm>
            <a:off x="8950022" y="881809"/>
            <a:ext cx="1051763" cy="461665"/>
          </a:xfrm>
          <a:prstGeom prst="rect">
            <a:avLst/>
          </a:prstGeom>
          <a:noFill/>
        </p:spPr>
        <p:txBody>
          <a:bodyPr wrap="square" rtlCol="0">
            <a:spAutoFit/>
          </a:bodyPr>
          <a:lstStyle/>
          <a:p>
            <a:r>
              <a:rPr lang="ja-JP" altLang="en-US" sz="2400" b="1" dirty="0"/>
              <a:t>です。</a:t>
            </a:r>
          </a:p>
        </p:txBody>
      </p:sp>
      <p:sp>
        <p:nvSpPr>
          <p:cNvPr id="9" name="テキスト ボックス 8">
            <a:extLst>
              <a:ext uri="{FF2B5EF4-FFF2-40B4-BE49-F238E27FC236}">
                <a16:creationId xmlns:a16="http://schemas.microsoft.com/office/drawing/2014/main" id="{E85E6E80-BD82-4A91-A531-CF6AEB7C0F1A}"/>
              </a:ext>
            </a:extLst>
          </p:cNvPr>
          <p:cNvSpPr txBox="1"/>
          <p:nvPr/>
        </p:nvSpPr>
        <p:spPr>
          <a:xfrm>
            <a:off x="4949695" y="1410275"/>
            <a:ext cx="7200740" cy="461665"/>
          </a:xfrm>
          <a:prstGeom prst="rect">
            <a:avLst/>
          </a:prstGeom>
          <a:noFill/>
        </p:spPr>
        <p:txBody>
          <a:bodyPr wrap="square" rtlCol="0">
            <a:spAutoFit/>
          </a:bodyPr>
          <a:lstStyle/>
          <a:p>
            <a:r>
              <a:rPr lang="ja-JP" altLang="en-US" sz="2400" b="1" dirty="0"/>
              <a:t>牛肉や豚肉などの食肉等が、これに当てはまります。</a:t>
            </a:r>
          </a:p>
        </p:txBody>
      </p:sp>
      <p:sp>
        <p:nvSpPr>
          <p:cNvPr id="10" name="テキスト ボックス 9">
            <a:extLst>
              <a:ext uri="{FF2B5EF4-FFF2-40B4-BE49-F238E27FC236}">
                <a16:creationId xmlns:a16="http://schemas.microsoft.com/office/drawing/2014/main" id="{05FBA240-B078-455F-9C20-3F9C54CE7ED5}"/>
              </a:ext>
            </a:extLst>
          </p:cNvPr>
          <p:cNvSpPr txBox="1"/>
          <p:nvPr/>
        </p:nvSpPr>
        <p:spPr>
          <a:xfrm>
            <a:off x="5230302" y="2773330"/>
            <a:ext cx="4516928" cy="461665"/>
          </a:xfrm>
          <a:prstGeom prst="rect">
            <a:avLst/>
          </a:prstGeom>
          <a:noFill/>
        </p:spPr>
        <p:txBody>
          <a:bodyPr wrap="square" rtlCol="0">
            <a:spAutoFit/>
          </a:bodyPr>
          <a:lstStyle/>
          <a:p>
            <a:r>
              <a:rPr lang="ja-JP" altLang="en-US" sz="2400" b="1" dirty="0"/>
              <a:t>必要な表示事項が違います。</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0707" y="3654272"/>
            <a:ext cx="2085975" cy="2857500"/>
          </a:xfrm>
          <a:prstGeom prst="rect">
            <a:avLst/>
          </a:prstGeom>
        </p:spPr>
      </p:pic>
      <p:sp>
        <p:nvSpPr>
          <p:cNvPr id="16" name="テキスト ボックス 15">
            <a:extLst>
              <a:ext uri="{FF2B5EF4-FFF2-40B4-BE49-F238E27FC236}">
                <a16:creationId xmlns:a16="http://schemas.microsoft.com/office/drawing/2014/main" id="{9D9DD3D7-62AF-4523-9D94-B55E4E764AA4}"/>
              </a:ext>
            </a:extLst>
          </p:cNvPr>
          <p:cNvSpPr txBox="1"/>
          <p:nvPr/>
        </p:nvSpPr>
        <p:spPr>
          <a:xfrm>
            <a:off x="5230302" y="1966041"/>
            <a:ext cx="2930580" cy="461665"/>
          </a:xfrm>
          <a:prstGeom prst="rect">
            <a:avLst/>
          </a:prstGeom>
          <a:noFill/>
        </p:spPr>
        <p:txBody>
          <a:bodyPr wrap="square" rtlCol="0">
            <a:spAutoFit/>
          </a:bodyPr>
          <a:lstStyle/>
          <a:p>
            <a:r>
              <a:rPr lang="ja-JP" altLang="en-US" sz="2400" b="1" dirty="0"/>
              <a:t>畜産物については、</a:t>
            </a:r>
          </a:p>
        </p:txBody>
      </p:sp>
      <p:sp>
        <p:nvSpPr>
          <p:cNvPr id="17" name="テキスト ボックス 16">
            <a:extLst>
              <a:ext uri="{FF2B5EF4-FFF2-40B4-BE49-F238E27FC236}">
                <a16:creationId xmlns:a16="http://schemas.microsoft.com/office/drawing/2014/main" id="{07BB4750-3501-4597-8BA9-0EEA025D5232}"/>
              </a:ext>
            </a:extLst>
          </p:cNvPr>
          <p:cNvSpPr txBox="1"/>
          <p:nvPr/>
        </p:nvSpPr>
        <p:spPr>
          <a:xfrm>
            <a:off x="5230304" y="2354053"/>
            <a:ext cx="7003256" cy="461665"/>
          </a:xfrm>
          <a:prstGeom prst="rect">
            <a:avLst/>
          </a:prstGeom>
          <a:noFill/>
        </p:spPr>
        <p:txBody>
          <a:bodyPr wrap="square" rtlCol="0">
            <a:spAutoFit/>
          </a:bodyPr>
          <a:lstStyle/>
          <a:p>
            <a:r>
              <a:rPr lang="ja-JP" altLang="en-US" sz="2400" b="1" dirty="0">
                <a:solidFill>
                  <a:srgbClr val="FF0000"/>
                </a:solidFill>
              </a:rPr>
              <a:t>パック詰めされているもの、されていないもの</a:t>
            </a:r>
            <a:r>
              <a:rPr lang="ja-JP" altLang="en-US" sz="2400" b="1" dirty="0"/>
              <a:t>で</a:t>
            </a:r>
          </a:p>
        </p:txBody>
      </p:sp>
      <p:sp>
        <p:nvSpPr>
          <p:cNvPr id="14" name="四角形: 角を丸くする 13">
            <a:extLst>
              <a:ext uri="{FF2B5EF4-FFF2-40B4-BE49-F238E27FC236}">
                <a16:creationId xmlns:a16="http://schemas.microsoft.com/office/drawing/2014/main" id="{55C3328B-893B-4F53-9747-6005441F37C2}"/>
              </a:ext>
            </a:extLst>
          </p:cNvPr>
          <p:cNvSpPr/>
          <p:nvPr/>
        </p:nvSpPr>
        <p:spPr>
          <a:xfrm>
            <a:off x="334933" y="2238233"/>
            <a:ext cx="4423153" cy="3587532"/>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 name="テキスト ボックス 14">
            <a:extLst>
              <a:ext uri="{FF2B5EF4-FFF2-40B4-BE49-F238E27FC236}">
                <a16:creationId xmlns:a16="http://schemas.microsoft.com/office/drawing/2014/main" id="{05FBA240-B078-455F-9C20-3F9C54CE7ED5}"/>
              </a:ext>
            </a:extLst>
          </p:cNvPr>
          <p:cNvSpPr txBox="1"/>
          <p:nvPr/>
        </p:nvSpPr>
        <p:spPr>
          <a:xfrm>
            <a:off x="5826681" y="3391323"/>
            <a:ext cx="1010501" cy="461665"/>
          </a:xfrm>
          <a:prstGeom prst="rect">
            <a:avLst/>
          </a:prstGeom>
          <a:noFill/>
        </p:spPr>
        <p:txBody>
          <a:bodyPr wrap="square" rtlCol="0">
            <a:spAutoFit/>
          </a:bodyPr>
          <a:lstStyle/>
          <a:p>
            <a:r>
              <a:rPr lang="ja-JP" altLang="en-US" sz="2400" b="1" dirty="0"/>
              <a:t>では、</a:t>
            </a:r>
          </a:p>
        </p:txBody>
      </p:sp>
      <p:sp>
        <p:nvSpPr>
          <p:cNvPr id="18" name="テキスト ボックス 17">
            <a:extLst>
              <a:ext uri="{FF2B5EF4-FFF2-40B4-BE49-F238E27FC236}">
                <a16:creationId xmlns:a16="http://schemas.microsoft.com/office/drawing/2014/main" id="{05FBA240-B078-455F-9C20-3F9C54CE7ED5}"/>
              </a:ext>
            </a:extLst>
          </p:cNvPr>
          <p:cNvSpPr txBox="1"/>
          <p:nvPr/>
        </p:nvSpPr>
        <p:spPr>
          <a:xfrm>
            <a:off x="5826679" y="3815950"/>
            <a:ext cx="3788376" cy="461665"/>
          </a:xfrm>
          <a:prstGeom prst="rect">
            <a:avLst/>
          </a:prstGeom>
          <a:noFill/>
        </p:spPr>
        <p:txBody>
          <a:bodyPr wrap="square" rtlCol="0">
            <a:spAutoFit/>
          </a:bodyPr>
          <a:lstStyle/>
          <a:p>
            <a:r>
              <a:rPr lang="ja-JP" altLang="en-US" sz="2400" b="1" dirty="0"/>
              <a:t>順番に見ていきましょう。</a:t>
            </a:r>
          </a:p>
        </p:txBody>
      </p:sp>
      <p:pic>
        <p:nvPicPr>
          <p:cNvPr id="2"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233560" y="2984923"/>
            <a:ext cx="406400" cy="406400"/>
          </a:xfrm>
          <a:prstGeom prst="rect">
            <a:avLst/>
          </a:prstGeom>
        </p:spPr>
      </p:pic>
    </p:spTree>
    <p:extLst>
      <p:ext uri="{BB962C8B-B14F-4D97-AF65-F5344CB8AC3E}">
        <p14:creationId xmlns:p14="http://schemas.microsoft.com/office/powerpoint/2010/main" val="762791051"/>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BE1840B-BCDC-41C3-841B-11913AE7BE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681" y="3646994"/>
            <a:ext cx="2085975" cy="2857500"/>
          </a:xfrm>
          <a:prstGeom prst="rect">
            <a:avLst/>
          </a:prstGeom>
        </p:spPr>
      </p:pic>
      <p:pic>
        <p:nvPicPr>
          <p:cNvPr id="13" name="図 12">
            <a:extLst>
              <a:ext uri="{FF2B5EF4-FFF2-40B4-BE49-F238E27FC236}">
                <a16:creationId xmlns:a16="http://schemas.microsoft.com/office/drawing/2014/main" id="{D4FF44F2-8533-443A-A0B3-88FA73BF27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894" y="707377"/>
            <a:ext cx="10171582" cy="4135211"/>
          </a:xfrm>
          <a:prstGeom prst="rect">
            <a:avLst/>
          </a:prstGeom>
        </p:spPr>
      </p:pic>
      <p:sp>
        <p:nvSpPr>
          <p:cNvPr id="16" name="テキスト ボックス 15">
            <a:extLst>
              <a:ext uri="{FF2B5EF4-FFF2-40B4-BE49-F238E27FC236}">
                <a16:creationId xmlns:a16="http://schemas.microsoft.com/office/drawing/2014/main" id="{1FBF0994-BF4F-43DC-B1FC-F45551D568DC}"/>
              </a:ext>
            </a:extLst>
          </p:cNvPr>
          <p:cNvSpPr txBox="1"/>
          <p:nvPr/>
        </p:nvSpPr>
        <p:spPr>
          <a:xfrm>
            <a:off x="4310742" y="1196365"/>
            <a:ext cx="3666932" cy="461665"/>
          </a:xfrm>
          <a:prstGeom prst="rect">
            <a:avLst/>
          </a:prstGeom>
          <a:noFill/>
        </p:spPr>
        <p:txBody>
          <a:bodyPr wrap="square" rtlCol="0">
            <a:spAutoFit/>
          </a:bodyPr>
          <a:lstStyle/>
          <a:p>
            <a:r>
              <a:rPr lang="ja-JP" altLang="en-US" sz="2400" b="1" dirty="0"/>
              <a:t>皆さん、こんにちは！</a:t>
            </a:r>
            <a:endParaRPr lang="en-US" altLang="ja-JP" sz="2400" b="1" dirty="0"/>
          </a:p>
        </p:txBody>
      </p:sp>
      <p:sp>
        <p:nvSpPr>
          <p:cNvPr id="17" name="テキスト ボックス 16">
            <a:extLst>
              <a:ext uri="{FF2B5EF4-FFF2-40B4-BE49-F238E27FC236}">
                <a16:creationId xmlns:a16="http://schemas.microsoft.com/office/drawing/2014/main" id="{5EF8100E-CF26-442A-AFD6-159DA91213E8}"/>
              </a:ext>
            </a:extLst>
          </p:cNvPr>
          <p:cNvSpPr txBox="1"/>
          <p:nvPr/>
        </p:nvSpPr>
        <p:spPr>
          <a:xfrm>
            <a:off x="2687217" y="1689815"/>
            <a:ext cx="6891143" cy="461665"/>
          </a:xfrm>
          <a:prstGeom prst="rect">
            <a:avLst/>
          </a:prstGeom>
          <a:noFill/>
        </p:spPr>
        <p:txBody>
          <a:bodyPr wrap="square" rtlCol="0">
            <a:spAutoFit/>
          </a:bodyPr>
          <a:lstStyle/>
          <a:p>
            <a:r>
              <a:rPr lang="ja-JP" altLang="en-US" sz="2400" b="1" dirty="0"/>
              <a:t>本日は、熊本県食品表示ウォッチャー講習会を</a:t>
            </a:r>
          </a:p>
        </p:txBody>
      </p:sp>
      <p:sp>
        <p:nvSpPr>
          <p:cNvPr id="18" name="テキスト ボックス 17">
            <a:extLst>
              <a:ext uri="{FF2B5EF4-FFF2-40B4-BE49-F238E27FC236}">
                <a16:creationId xmlns:a16="http://schemas.microsoft.com/office/drawing/2014/main" id="{380CB792-B6F3-454F-B0D7-51177F8D240B}"/>
              </a:ext>
            </a:extLst>
          </p:cNvPr>
          <p:cNvSpPr txBox="1"/>
          <p:nvPr/>
        </p:nvSpPr>
        <p:spPr>
          <a:xfrm>
            <a:off x="2204601" y="2770319"/>
            <a:ext cx="4287641" cy="461665"/>
          </a:xfrm>
          <a:prstGeom prst="rect">
            <a:avLst/>
          </a:prstGeom>
          <a:noFill/>
        </p:spPr>
        <p:txBody>
          <a:bodyPr wrap="square" rtlCol="0">
            <a:spAutoFit/>
          </a:bodyPr>
          <a:lstStyle/>
          <a:p>
            <a:r>
              <a:rPr lang="ja-JP" altLang="en-US" sz="2400" b="1" dirty="0"/>
              <a:t>食品表示の知識がない方にも、</a:t>
            </a:r>
            <a:endParaRPr lang="en-US" altLang="ja-JP" sz="2400" b="1" dirty="0"/>
          </a:p>
        </p:txBody>
      </p:sp>
      <p:pic>
        <p:nvPicPr>
          <p:cNvPr id="20" name="図 19">
            <a:extLst>
              <a:ext uri="{FF2B5EF4-FFF2-40B4-BE49-F238E27FC236}">
                <a16:creationId xmlns:a16="http://schemas.microsoft.com/office/drawing/2014/main" id="{50E0704E-3D08-4A7F-BC9A-5CBE775B13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8201" y="4629431"/>
            <a:ext cx="1347826" cy="1833777"/>
          </a:xfrm>
          <a:prstGeom prst="rect">
            <a:avLst/>
          </a:prstGeom>
        </p:spPr>
      </p:pic>
      <p:pic>
        <p:nvPicPr>
          <p:cNvPr id="22" name="図 21">
            <a:extLst>
              <a:ext uri="{FF2B5EF4-FFF2-40B4-BE49-F238E27FC236}">
                <a16:creationId xmlns:a16="http://schemas.microsoft.com/office/drawing/2014/main" id="{5E436478-E7B3-422E-BA33-D4ED7C037D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85076" y="4629432"/>
            <a:ext cx="1347826" cy="1833777"/>
          </a:xfrm>
          <a:prstGeom prst="rect">
            <a:avLst/>
          </a:prstGeom>
        </p:spPr>
      </p:pic>
      <p:sp>
        <p:nvSpPr>
          <p:cNvPr id="23" name="テキスト ボックス 22">
            <a:extLst>
              <a:ext uri="{FF2B5EF4-FFF2-40B4-BE49-F238E27FC236}">
                <a16:creationId xmlns:a16="http://schemas.microsoft.com/office/drawing/2014/main" id="{E54066AA-DBC1-484F-AC4E-AFF11D4F5791}"/>
              </a:ext>
            </a:extLst>
          </p:cNvPr>
          <p:cNvSpPr txBox="1"/>
          <p:nvPr/>
        </p:nvSpPr>
        <p:spPr>
          <a:xfrm>
            <a:off x="2659225" y="2104827"/>
            <a:ext cx="6891143" cy="461665"/>
          </a:xfrm>
          <a:prstGeom prst="rect">
            <a:avLst/>
          </a:prstGeom>
          <a:noFill/>
        </p:spPr>
        <p:txBody>
          <a:bodyPr wrap="square" rtlCol="0">
            <a:spAutoFit/>
          </a:bodyPr>
          <a:lstStyle/>
          <a:p>
            <a:r>
              <a:rPr lang="ja-JP" altLang="en-US" sz="2400" b="1" dirty="0"/>
              <a:t>受講いただき誠にありがとうございます。</a:t>
            </a:r>
            <a:endParaRPr lang="ja-JP" altLang="en-US" sz="2400" dirty="0"/>
          </a:p>
        </p:txBody>
      </p:sp>
      <p:sp>
        <p:nvSpPr>
          <p:cNvPr id="24" name="テキスト ボックス 23">
            <a:extLst>
              <a:ext uri="{FF2B5EF4-FFF2-40B4-BE49-F238E27FC236}">
                <a16:creationId xmlns:a16="http://schemas.microsoft.com/office/drawing/2014/main" id="{0DD8586B-36B0-4181-A230-95E9228C2B51}"/>
              </a:ext>
            </a:extLst>
          </p:cNvPr>
          <p:cNvSpPr txBox="1"/>
          <p:nvPr/>
        </p:nvSpPr>
        <p:spPr>
          <a:xfrm>
            <a:off x="2197361" y="3185331"/>
            <a:ext cx="3370321" cy="461665"/>
          </a:xfrm>
          <a:prstGeom prst="rect">
            <a:avLst/>
          </a:prstGeom>
          <a:noFill/>
        </p:spPr>
        <p:txBody>
          <a:bodyPr wrap="square" rtlCol="0">
            <a:spAutoFit/>
          </a:bodyPr>
          <a:lstStyle/>
          <a:p>
            <a:r>
              <a:rPr lang="ja-JP" altLang="en-US" sz="2400" b="1" dirty="0"/>
              <a:t>お話していきますので、</a:t>
            </a:r>
            <a:endParaRPr lang="ja-JP" altLang="en-US" sz="2400" dirty="0"/>
          </a:p>
        </p:txBody>
      </p:sp>
      <p:pic>
        <p:nvPicPr>
          <p:cNvPr id="26" name="図 25">
            <a:extLst>
              <a:ext uri="{FF2B5EF4-FFF2-40B4-BE49-F238E27FC236}">
                <a16:creationId xmlns:a16="http://schemas.microsoft.com/office/drawing/2014/main" id="{C8BA31CB-8A2A-4F46-BCCE-4CAC926C26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5910" y="4463320"/>
            <a:ext cx="1760017" cy="2011941"/>
          </a:xfrm>
          <a:prstGeom prst="rect">
            <a:avLst/>
          </a:prstGeom>
        </p:spPr>
      </p:pic>
      <p:pic>
        <p:nvPicPr>
          <p:cNvPr id="28" name="図 27">
            <a:extLst>
              <a:ext uri="{FF2B5EF4-FFF2-40B4-BE49-F238E27FC236}">
                <a16:creationId xmlns:a16="http://schemas.microsoft.com/office/drawing/2014/main" id="{EC0B021B-D3B4-4C7A-8425-B5501E14BC2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567" y="4316117"/>
            <a:ext cx="1876524" cy="2164652"/>
          </a:xfrm>
          <a:prstGeom prst="rect">
            <a:avLst/>
          </a:prstGeom>
        </p:spPr>
      </p:pic>
      <p:sp>
        <p:nvSpPr>
          <p:cNvPr id="14" name="テキスト ボックス 13">
            <a:extLst>
              <a:ext uri="{FF2B5EF4-FFF2-40B4-BE49-F238E27FC236}">
                <a16:creationId xmlns:a16="http://schemas.microsoft.com/office/drawing/2014/main" id="{BFE59ADC-6480-4DC0-91B1-76FA173C5554}"/>
              </a:ext>
            </a:extLst>
          </p:cNvPr>
          <p:cNvSpPr txBox="1"/>
          <p:nvPr/>
        </p:nvSpPr>
        <p:spPr>
          <a:xfrm>
            <a:off x="6393830" y="2770319"/>
            <a:ext cx="3654499" cy="461665"/>
          </a:xfrm>
          <a:prstGeom prst="rect">
            <a:avLst/>
          </a:prstGeom>
          <a:noFill/>
        </p:spPr>
        <p:txBody>
          <a:bodyPr wrap="square" rtlCol="0">
            <a:spAutoFit/>
          </a:bodyPr>
          <a:lstStyle/>
          <a:p>
            <a:r>
              <a:rPr lang="ja-JP" altLang="en-US" sz="2400" b="1" dirty="0"/>
              <a:t>できるだけ分かりやすく</a:t>
            </a:r>
            <a:endParaRPr lang="en-US" altLang="ja-JP" sz="2400" b="1" dirty="0"/>
          </a:p>
        </p:txBody>
      </p:sp>
      <p:sp>
        <p:nvSpPr>
          <p:cNvPr id="15" name="テキスト ボックス 14">
            <a:extLst>
              <a:ext uri="{FF2B5EF4-FFF2-40B4-BE49-F238E27FC236}">
                <a16:creationId xmlns:a16="http://schemas.microsoft.com/office/drawing/2014/main" id="{4773842E-88A1-43C4-B4DF-A132BE57E778}"/>
              </a:ext>
            </a:extLst>
          </p:cNvPr>
          <p:cNvSpPr txBox="1"/>
          <p:nvPr/>
        </p:nvSpPr>
        <p:spPr>
          <a:xfrm>
            <a:off x="5515718" y="3185331"/>
            <a:ext cx="4923912" cy="461665"/>
          </a:xfrm>
          <a:prstGeom prst="rect">
            <a:avLst/>
          </a:prstGeom>
          <a:noFill/>
        </p:spPr>
        <p:txBody>
          <a:bodyPr wrap="square" rtlCol="0">
            <a:spAutoFit/>
          </a:bodyPr>
          <a:lstStyle/>
          <a:p>
            <a:r>
              <a:rPr lang="ja-JP" altLang="en-US" sz="2400" b="1" dirty="0"/>
              <a:t>最後までよろしくお願いします。</a:t>
            </a:r>
            <a:endParaRPr lang="ja-JP" altLang="en-US" sz="2400" dirty="0"/>
          </a:p>
        </p:txBody>
      </p:sp>
      <p:pic>
        <p:nvPicPr>
          <p:cNvPr id="3"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956"/>
                </p14:media>
              </p:ext>
            </p:extLst>
          </p:nvPr>
        </p:nvPicPr>
        <p:blipFill>
          <a:blip r:embed="rId11"/>
          <a:stretch>
            <a:fillRect/>
          </a:stretch>
        </p:blipFill>
        <p:spPr>
          <a:xfrm>
            <a:off x="12309919" y="3212963"/>
            <a:ext cx="406400" cy="406400"/>
          </a:xfrm>
          <a:prstGeom prst="rect">
            <a:avLst/>
          </a:prstGeom>
        </p:spPr>
      </p:pic>
    </p:spTree>
    <p:extLst>
      <p:ext uri="{BB962C8B-B14F-4D97-AF65-F5344CB8AC3E}">
        <p14:creationId xmlns:p14="http://schemas.microsoft.com/office/powerpoint/2010/main" val="368111286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1000"/>
                                  </p:stCondLst>
                                  <p:childTnLst>
                                    <p:cmd type="call" cmd="playFrom(0.0)">
                                      <p:cBhvr>
                                        <p:cTn id="6" dur="189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5"/>
          <a:stretch>
            <a:fillRect/>
          </a:stretch>
        </p:blipFill>
        <p:spPr>
          <a:xfrm>
            <a:off x="361949" y="354447"/>
            <a:ext cx="4423153" cy="6235760"/>
          </a:xfrm>
          <a:prstGeom prst="rect">
            <a:avLst/>
          </a:prstGeom>
          <a:ln>
            <a:solidFill>
              <a:schemeClr val="bg1">
                <a:lumMod val="50000"/>
              </a:schemeClr>
            </a:solidFill>
          </a:ln>
        </p:spPr>
      </p:pic>
      <p:sp>
        <p:nvSpPr>
          <p:cNvPr id="19" name="四角形: 角を丸くする 18">
            <a:extLst>
              <a:ext uri="{FF2B5EF4-FFF2-40B4-BE49-F238E27FC236}">
                <a16:creationId xmlns:a16="http://schemas.microsoft.com/office/drawing/2014/main" id="{BF61B280-B76F-435B-AD6A-F80162409E9E}"/>
              </a:ext>
            </a:extLst>
          </p:cNvPr>
          <p:cNvSpPr/>
          <p:nvPr/>
        </p:nvSpPr>
        <p:spPr>
          <a:xfrm>
            <a:off x="391695" y="2219301"/>
            <a:ext cx="4423153" cy="1685822"/>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テキスト ボックス 1"/>
          <p:cNvSpPr txBox="1"/>
          <p:nvPr/>
        </p:nvSpPr>
        <p:spPr>
          <a:xfrm>
            <a:off x="6732010" y="840404"/>
            <a:ext cx="3408218" cy="923330"/>
          </a:xfrm>
          <a:prstGeom prst="rect">
            <a:avLst/>
          </a:prstGeom>
          <a:noFill/>
        </p:spPr>
        <p:txBody>
          <a:bodyPr wrap="square" rtlCol="0">
            <a:spAutoFit/>
          </a:bodyPr>
          <a:lstStyle/>
          <a:p>
            <a:r>
              <a:rPr lang="en-US" altLang="ja-JP" sz="5400" dirty="0">
                <a:latin typeface="HGP創英角ﾎﾟｯﾌﾟ体" panose="040B0A00000000000000" pitchFamily="50" charset="-128"/>
                <a:ea typeface="HGP創英角ﾎﾟｯﾌﾟ体" panose="040B0A00000000000000" pitchFamily="50" charset="-128"/>
              </a:rPr>
              <a:t>【</a:t>
            </a:r>
            <a:r>
              <a:rPr lang="ja-JP" altLang="en-US" sz="5400" dirty="0">
                <a:latin typeface="HGP創英角ﾎﾟｯﾌﾟ体" panose="040B0A00000000000000" pitchFamily="50" charset="-128"/>
                <a:ea typeface="HGP創英角ﾎﾟｯﾌﾟ体" panose="040B0A00000000000000" pitchFamily="50" charset="-128"/>
              </a:rPr>
              <a:t>畜産物</a:t>
            </a:r>
            <a:r>
              <a:rPr lang="en-US" altLang="ja-JP" sz="5400" dirty="0">
                <a:latin typeface="HGP創英角ﾎﾟｯﾌﾟ体" panose="040B0A00000000000000" pitchFamily="50" charset="-128"/>
                <a:ea typeface="HGP創英角ﾎﾟｯﾌﾟ体" panose="040B0A00000000000000" pitchFamily="50" charset="-128"/>
              </a:rPr>
              <a:t>】</a:t>
            </a:r>
            <a:endParaRPr lang="ja-JP" altLang="en-US" sz="5400" dirty="0">
              <a:latin typeface="HGP創英角ﾎﾟｯﾌﾟ体" panose="040B0A00000000000000" pitchFamily="50" charset="-128"/>
              <a:ea typeface="HGP創英角ﾎﾟｯﾌﾟ体" panose="040B0A00000000000000" pitchFamily="50" charset="-128"/>
            </a:endParaRPr>
          </a:p>
        </p:txBody>
      </p:sp>
      <p:sp>
        <p:nvSpPr>
          <p:cNvPr id="6" name="テキスト ボックス 5"/>
          <p:cNvSpPr txBox="1"/>
          <p:nvPr/>
        </p:nvSpPr>
        <p:spPr>
          <a:xfrm>
            <a:off x="5250875" y="2016050"/>
            <a:ext cx="6941127" cy="707886"/>
          </a:xfrm>
          <a:prstGeom prst="rect">
            <a:avLst/>
          </a:prstGeom>
          <a:noFill/>
        </p:spPr>
        <p:txBody>
          <a:bodyPr wrap="square" rtlCol="0">
            <a:spAutoFit/>
          </a:bodyPr>
          <a:lstStyle/>
          <a:p>
            <a:r>
              <a:rPr lang="en-US" altLang="ja-JP" sz="4000" dirty="0">
                <a:latin typeface="HGP創英角ﾎﾟｯﾌﾟ体" panose="040B0A00000000000000" pitchFamily="50" charset="-128"/>
                <a:ea typeface="HGP創英角ﾎﾟｯﾌﾟ体" panose="040B0A00000000000000" pitchFamily="50" charset="-128"/>
              </a:rPr>
              <a:t>《</a:t>
            </a:r>
            <a:r>
              <a:rPr lang="ja-JP" altLang="en-US" sz="4000" dirty="0">
                <a:latin typeface="HGP創英角ﾎﾟｯﾌﾟ体" panose="040B0A00000000000000" pitchFamily="50" charset="-128"/>
                <a:ea typeface="HGP創英角ﾎﾟｯﾌﾟ体" panose="040B0A00000000000000" pitchFamily="50" charset="-128"/>
              </a:rPr>
              <a:t>パック詰めされていないもの</a:t>
            </a:r>
            <a:r>
              <a:rPr lang="en-US" altLang="ja-JP" sz="4000" dirty="0">
                <a:latin typeface="HGP創英角ﾎﾟｯﾌﾟ体" panose="040B0A00000000000000" pitchFamily="50" charset="-128"/>
                <a:ea typeface="HGP創英角ﾎﾟｯﾌﾟ体" panose="040B0A00000000000000" pitchFamily="50" charset="-128"/>
              </a:rPr>
              <a:t>》</a:t>
            </a:r>
            <a:endParaRPr lang="ja-JP" altLang="en-US" sz="4000" dirty="0">
              <a:latin typeface="HGP創英角ﾎﾟｯﾌﾟ体" panose="040B0A00000000000000" pitchFamily="50" charset="-128"/>
              <a:ea typeface="HGP創英角ﾎﾟｯﾌﾟ体" panose="040B0A00000000000000" pitchFamily="50" charset="-128"/>
            </a:endParaRPr>
          </a:p>
        </p:txBody>
      </p:sp>
      <p:pic>
        <p:nvPicPr>
          <p:cNvPr id="4" name="図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37965" y="3650060"/>
            <a:ext cx="2253095" cy="2773040"/>
          </a:xfrm>
          <a:prstGeom prst="rect">
            <a:avLst/>
          </a:prstGeom>
        </p:spPr>
      </p:pic>
      <p:pic>
        <p:nvPicPr>
          <p:cNvPr id="3"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776"/>
                </p14:media>
              </p:ext>
            </p:extLst>
          </p:nvPr>
        </p:nvPicPr>
        <p:blipFill>
          <a:blip r:embed="rId7"/>
          <a:stretch>
            <a:fillRect/>
          </a:stretch>
        </p:blipFill>
        <p:spPr>
          <a:xfrm>
            <a:off x="12285288" y="3243660"/>
            <a:ext cx="406400" cy="406400"/>
          </a:xfrm>
          <a:prstGeom prst="rect">
            <a:avLst/>
          </a:prstGeom>
        </p:spPr>
      </p:pic>
    </p:spTree>
    <p:extLst>
      <p:ext uri="{BB962C8B-B14F-4D97-AF65-F5344CB8AC3E}">
        <p14:creationId xmlns:p14="http://schemas.microsoft.com/office/powerpoint/2010/main" val="2409522934"/>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51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086" y="50040"/>
            <a:ext cx="11062915" cy="4681981"/>
          </a:xfrm>
          <a:prstGeom prst="rect">
            <a:avLst/>
          </a:prstGeom>
        </p:spPr>
      </p:pic>
      <p:sp>
        <p:nvSpPr>
          <p:cNvPr id="18" name="テキスト ボックス 17">
            <a:extLst>
              <a:ext uri="{FF2B5EF4-FFF2-40B4-BE49-F238E27FC236}">
                <a16:creationId xmlns:a16="http://schemas.microsoft.com/office/drawing/2014/main" id="{36AD2E7B-A441-4656-B966-7B4C76268D0D}"/>
              </a:ext>
            </a:extLst>
          </p:cNvPr>
          <p:cNvSpPr txBox="1"/>
          <p:nvPr/>
        </p:nvSpPr>
        <p:spPr>
          <a:xfrm>
            <a:off x="3204715" y="605834"/>
            <a:ext cx="7563898" cy="461665"/>
          </a:xfrm>
          <a:prstGeom prst="rect">
            <a:avLst/>
          </a:prstGeom>
          <a:noFill/>
        </p:spPr>
        <p:txBody>
          <a:bodyPr wrap="square" rtlCol="0">
            <a:spAutoFit/>
          </a:bodyPr>
          <a:lstStyle/>
          <a:p>
            <a:r>
              <a:rPr lang="ja-JP" altLang="en-US" sz="2400" b="1" dirty="0"/>
              <a:t>まずは、「パック詰めされていない畜産物」について</a:t>
            </a:r>
          </a:p>
        </p:txBody>
      </p:sp>
      <p:sp>
        <p:nvSpPr>
          <p:cNvPr id="20" name="テキスト ボックス 19">
            <a:extLst>
              <a:ext uri="{FF2B5EF4-FFF2-40B4-BE49-F238E27FC236}">
                <a16:creationId xmlns:a16="http://schemas.microsoft.com/office/drawing/2014/main" id="{7CF62C58-42B7-47C0-965A-1C633021F478}"/>
              </a:ext>
            </a:extLst>
          </p:cNvPr>
          <p:cNvSpPr txBox="1"/>
          <p:nvPr/>
        </p:nvSpPr>
        <p:spPr>
          <a:xfrm>
            <a:off x="3204715" y="1067499"/>
            <a:ext cx="2785164" cy="461665"/>
          </a:xfrm>
          <a:prstGeom prst="rect">
            <a:avLst/>
          </a:prstGeom>
          <a:noFill/>
        </p:spPr>
        <p:txBody>
          <a:bodyPr wrap="square" rtlCol="0">
            <a:spAutoFit/>
          </a:bodyPr>
          <a:lstStyle/>
          <a:p>
            <a:r>
              <a:rPr lang="ja-JP" altLang="en-US" sz="2400" b="1" dirty="0"/>
              <a:t>見ていきましょう。</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13" name="テキスト ボックス 12">
            <a:extLst>
              <a:ext uri="{FF2B5EF4-FFF2-40B4-BE49-F238E27FC236}">
                <a16:creationId xmlns:a16="http://schemas.microsoft.com/office/drawing/2014/main" id="{C206DBF0-71C4-4348-9876-825C1A453631}"/>
              </a:ext>
            </a:extLst>
          </p:cNvPr>
          <p:cNvSpPr txBox="1"/>
          <p:nvPr/>
        </p:nvSpPr>
        <p:spPr>
          <a:xfrm>
            <a:off x="2601742" y="1529164"/>
            <a:ext cx="9003519" cy="461665"/>
          </a:xfrm>
          <a:prstGeom prst="rect">
            <a:avLst/>
          </a:prstGeom>
          <a:noFill/>
        </p:spPr>
        <p:txBody>
          <a:bodyPr wrap="square" rtlCol="0">
            <a:spAutoFit/>
          </a:bodyPr>
          <a:lstStyle/>
          <a:p>
            <a:r>
              <a:rPr lang="ja-JP" altLang="en-US" sz="2400" b="1" dirty="0"/>
              <a:t>精肉店などで販売されている食肉が、これに当てはまります。</a:t>
            </a:r>
          </a:p>
        </p:txBody>
      </p:sp>
      <p:sp>
        <p:nvSpPr>
          <p:cNvPr id="15" name="テキスト ボックス 14">
            <a:extLst>
              <a:ext uri="{FF2B5EF4-FFF2-40B4-BE49-F238E27FC236}">
                <a16:creationId xmlns:a16="http://schemas.microsoft.com/office/drawing/2014/main" id="{79A1BA0C-38DB-4DA8-A3BD-D0B601B84713}"/>
              </a:ext>
            </a:extLst>
          </p:cNvPr>
          <p:cNvSpPr txBox="1"/>
          <p:nvPr/>
        </p:nvSpPr>
        <p:spPr>
          <a:xfrm>
            <a:off x="2601741" y="2148030"/>
            <a:ext cx="2181274" cy="461665"/>
          </a:xfrm>
          <a:prstGeom prst="rect">
            <a:avLst/>
          </a:prstGeom>
          <a:noFill/>
        </p:spPr>
        <p:txBody>
          <a:bodyPr wrap="square" rtlCol="0">
            <a:spAutoFit/>
          </a:bodyPr>
          <a:lstStyle/>
          <a:p>
            <a:r>
              <a:rPr lang="ja-JP" altLang="en-US" sz="2400" b="1" dirty="0"/>
              <a:t>必要な事項は、</a:t>
            </a:r>
            <a:endParaRPr lang="ja-JP" altLang="en-US" sz="3600" b="1" dirty="0">
              <a:solidFill>
                <a:srgbClr val="FF0000"/>
              </a:solidFill>
            </a:endParaRPr>
          </a:p>
        </p:txBody>
      </p:sp>
      <p:sp>
        <p:nvSpPr>
          <p:cNvPr id="16" name="テキスト ボックス 15">
            <a:extLst>
              <a:ext uri="{FF2B5EF4-FFF2-40B4-BE49-F238E27FC236}">
                <a16:creationId xmlns:a16="http://schemas.microsoft.com/office/drawing/2014/main" id="{29F9A6DE-7382-46F7-AD39-7B3F534BB9AD}"/>
              </a:ext>
            </a:extLst>
          </p:cNvPr>
          <p:cNvSpPr txBox="1"/>
          <p:nvPr/>
        </p:nvSpPr>
        <p:spPr>
          <a:xfrm>
            <a:off x="4704176" y="1995120"/>
            <a:ext cx="2964700" cy="646331"/>
          </a:xfrm>
          <a:prstGeom prst="rect">
            <a:avLst/>
          </a:prstGeom>
          <a:noFill/>
        </p:spPr>
        <p:txBody>
          <a:bodyPr wrap="square" rtlCol="0">
            <a:spAutoFit/>
          </a:bodyPr>
          <a:lstStyle/>
          <a:p>
            <a:r>
              <a:rPr lang="ja-JP" altLang="en-US" sz="3600" b="1" dirty="0">
                <a:solidFill>
                  <a:srgbClr val="FF0000"/>
                </a:solidFill>
              </a:rPr>
              <a:t>①食肉の種類</a:t>
            </a:r>
          </a:p>
        </p:txBody>
      </p:sp>
      <p:sp>
        <p:nvSpPr>
          <p:cNvPr id="17" name="テキスト ボックス 16">
            <a:extLst>
              <a:ext uri="{FF2B5EF4-FFF2-40B4-BE49-F238E27FC236}">
                <a16:creationId xmlns:a16="http://schemas.microsoft.com/office/drawing/2014/main" id="{5D9C0659-2CC3-4EE0-9242-6F15B1240497}"/>
              </a:ext>
            </a:extLst>
          </p:cNvPr>
          <p:cNvSpPr txBox="1"/>
          <p:nvPr/>
        </p:nvSpPr>
        <p:spPr>
          <a:xfrm>
            <a:off x="7577182" y="2142494"/>
            <a:ext cx="477900" cy="461665"/>
          </a:xfrm>
          <a:prstGeom prst="rect">
            <a:avLst/>
          </a:prstGeom>
          <a:noFill/>
        </p:spPr>
        <p:txBody>
          <a:bodyPr wrap="square" rtlCol="0">
            <a:spAutoFit/>
          </a:bodyPr>
          <a:lstStyle/>
          <a:p>
            <a:r>
              <a:rPr lang="ja-JP" altLang="en-US" sz="2400" b="1" dirty="0"/>
              <a:t>と</a:t>
            </a:r>
          </a:p>
        </p:txBody>
      </p:sp>
      <p:sp>
        <p:nvSpPr>
          <p:cNvPr id="19" name="テキスト ボックス 18">
            <a:extLst>
              <a:ext uri="{FF2B5EF4-FFF2-40B4-BE49-F238E27FC236}">
                <a16:creationId xmlns:a16="http://schemas.microsoft.com/office/drawing/2014/main" id="{9E89F8A3-40C4-441D-882C-9FCFADF74CFF}"/>
              </a:ext>
            </a:extLst>
          </p:cNvPr>
          <p:cNvSpPr txBox="1"/>
          <p:nvPr/>
        </p:nvSpPr>
        <p:spPr>
          <a:xfrm>
            <a:off x="7984172" y="1995120"/>
            <a:ext cx="2077689" cy="646331"/>
          </a:xfrm>
          <a:prstGeom prst="rect">
            <a:avLst/>
          </a:prstGeom>
          <a:noFill/>
        </p:spPr>
        <p:txBody>
          <a:bodyPr wrap="square" rtlCol="0">
            <a:spAutoFit/>
          </a:bodyPr>
          <a:lstStyle/>
          <a:p>
            <a:r>
              <a:rPr lang="ja-JP" altLang="en-US" sz="3600" b="1" dirty="0">
                <a:solidFill>
                  <a:srgbClr val="0070C0"/>
                </a:solidFill>
              </a:rPr>
              <a:t>②原産地</a:t>
            </a:r>
          </a:p>
        </p:txBody>
      </p:sp>
      <p:sp>
        <p:nvSpPr>
          <p:cNvPr id="21" name="テキスト ボックス 20">
            <a:extLst>
              <a:ext uri="{FF2B5EF4-FFF2-40B4-BE49-F238E27FC236}">
                <a16:creationId xmlns:a16="http://schemas.microsoft.com/office/drawing/2014/main" id="{CEE6359E-8528-412A-9FBC-715893518069}"/>
              </a:ext>
            </a:extLst>
          </p:cNvPr>
          <p:cNvSpPr txBox="1"/>
          <p:nvPr/>
        </p:nvSpPr>
        <p:spPr>
          <a:xfrm>
            <a:off x="9934088" y="2136961"/>
            <a:ext cx="915163" cy="461665"/>
          </a:xfrm>
          <a:prstGeom prst="rect">
            <a:avLst/>
          </a:prstGeom>
          <a:noFill/>
        </p:spPr>
        <p:txBody>
          <a:bodyPr wrap="square" rtlCol="0">
            <a:spAutoFit/>
          </a:bodyPr>
          <a:lstStyle/>
          <a:p>
            <a:r>
              <a:rPr lang="ja-JP" altLang="en-US" sz="2400" b="1" dirty="0"/>
              <a:t>です。</a:t>
            </a:r>
          </a:p>
        </p:txBody>
      </p:sp>
      <p:sp>
        <p:nvSpPr>
          <p:cNvPr id="22" name="テキスト ボックス 21">
            <a:extLst>
              <a:ext uri="{FF2B5EF4-FFF2-40B4-BE49-F238E27FC236}">
                <a16:creationId xmlns:a16="http://schemas.microsoft.com/office/drawing/2014/main" id="{E289EAE2-A1D4-42AE-98F5-7CBB6959ACE7}"/>
              </a:ext>
            </a:extLst>
          </p:cNvPr>
          <p:cNvSpPr txBox="1"/>
          <p:nvPr/>
        </p:nvSpPr>
        <p:spPr>
          <a:xfrm>
            <a:off x="2601741" y="2642626"/>
            <a:ext cx="4975443" cy="461665"/>
          </a:xfrm>
          <a:prstGeom prst="rect">
            <a:avLst/>
          </a:prstGeom>
          <a:noFill/>
        </p:spPr>
        <p:txBody>
          <a:bodyPr wrap="square" rtlCol="0">
            <a:spAutoFit/>
          </a:bodyPr>
          <a:lstStyle/>
          <a:p>
            <a:r>
              <a:rPr lang="en-US" altLang="ja-JP" sz="2400" b="1" dirty="0"/>
              <a:t>【</a:t>
            </a:r>
            <a:r>
              <a:rPr lang="ja-JP" altLang="en-US" sz="2400" b="1" dirty="0"/>
              <a:t>農産物</a:t>
            </a:r>
            <a:r>
              <a:rPr lang="en-US" altLang="ja-JP" sz="2400" b="1" dirty="0"/>
              <a:t>】</a:t>
            </a:r>
            <a:r>
              <a:rPr lang="ja-JP" altLang="en-US" sz="2400" b="1" dirty="0"/>
              <a:t>と同じ内容となります。</a:t>
            </a:r>
          </a:p>
        </p:txBody>
      </p:sp>
      <p:sp>
        <p:nvSpPr>
          <p:cNvPr id="23" name="テキスト ボックス 22">
            <a:extLst>
              <a:ext uri="{FF2B5EF4-FFF2-40B4-BE49-F238E27FC236}">
                <a16:creationId xmlns:a16="http://schemas.microsoft.com/office/drawing/2014/main" id="{39B55857-ED3D-4358-836C-F20D6221F6F8}"/>
              </a:ext>
            </a:extLst>
          </p:cNvPr>
          <p:cNvSpPr txBox="1"/>
          <p:nvPr/>
        </p:nvSpPr>
        <p:spPr>
          <a:xfrm>
            <a:off x="2662598" y="3192597"/>
            <a:ext cx="3327282" cy="461665"/>
          </a:xfrm>
          <a:prstGeom prst="rect">
            <a:avLst/>
          </a:prstGeom>
          <a:noFill/>
        </p:spPr>
        <p:txBody>
          <a:bodyPr wrap="square" rtlCol="0">
            <a:spAutoFit/>
          </a:bodyPr>
          <a:lstStyle/>
          <a:p>
            <a:r>
              <a:rPr lang="ja-JP" altLang="en-US" sz="2400" b="1" dirty="0"/>
              <a:t>並んでいるお肉の前に、</a:t>
            </a:r>
          </a:p>
        </p:txBody>
      </p:sp>
      <p:sp>
        <p:nvSpPr>
          <p:cNvPr id="24" name="テキスト ボックス 23">
            <a:extLst>
              <a:ext uri="{FF2B5EF4-FFF2-40B4-BE49-F238E27FC236}">
                <a16:creationId xmlns:a16="http://schemas.microsoft.com/office/drawing/2014/main" id="{1916F8DD-1087-4785-BD2F-48FF70F273C3}"/>
              </a:ext>
            </a:extLst>
          </p:cNvPr>
          <p:cNvSpPr txBox="1"/>
          <p:nvPr/>
        </p:nvSpPr>
        <p:spPr>
          <a:xfrm>
            <a:off x="4071933" y="3608792"/>
            <a:ext cx="3835895" cy="461665"/>
          </a:xfrm>
          <a:prstGeom prst="rect">
            <a:avLst/>
          </a:prstGeom>
          <a:noFill/>
        </p:spPr>
        <p:txBody>
          <a:bodyPr wrap="square" rtlCol="0">
            <a:spAutoFit/>
          </a:bodyPr>
          <a:lstStyle/>
          <a:p>
            <a:r>
              <a:rPr lang="ja-JP" altLang="en-US" sz="2400" b="1" dirty="0"/>
              <a:t>確認してみてください。</a:t>
            </a:r>
          </a:p>
        </p:txBody>
      </p:sp>
      <p:sp>
        <p:nvSpPr>
          <p:cNvPr id="25" name="テキスト ボックス 24">
            <a:extLst>
              <a:ext uri="{FF2B5EF4-FFF2-40B4-BE49-F238E27FC236}">
                <a16:creationId xmlns:a16="http://schemas.microsoft.com/office/drawing/2014/main" id="{231BD3DF-B7FA-4500-8681-2373A31A1382}"/>
              </a:ext>
            </a:extLst>
          </p:cNvPr>
          <p:cNvSpPr txBox="1"/>
          <p:nvPr/>
        </p:nvSpPr>
        <p:spPr>
          <a:xfrm>
            <a:off x="5988541" y="3206425"/>
            <a:ext cx="4218970" cy="461665"/>
          </a:xfrm>
          <a:prstGeom prst="rect">
            <a:avLst/>
          </a:prstGeom>
          <a:noFill/>
        </p:spPr>
        <p:txBody>
          <a:bodyPr wrap="square" rtlCol="0">
            <a:spAutoFit/>
          </a:bodyPr>
          <a:lstStyle/>
          <a:p>
            <a:r>
              <a:rPr lang="ja-JP" altLang="en-US" sz="2400" b="1" dirty="0"/>
              <a:t>この２項目が表示してあるか</a:t>
            </a:r>
          </a:p>
        </p:txBody>
      </p:sp>
      <p:pic>
        <p:nvPicPr>
          <p:cNvPr id="6" name="図 5">
            <a:extLst>
              <a:ext uri="{FF2B5EF4-FFF2-40B4-BE49-F238E27FC236}">
                <a16:creationId xmlns:a16="http://schemas.microsoft.com/office/drawing/2014/main" id="{805CA34E-D4E7-4B03-8E55-88E64E1440AA}"/>
              </a:ext>
            </a:extLst>
          </p:cNvPr>
          <p:cNvPicPr>
            <a:picLocks noChangeAspect="1"/>
          </p:cNvPicPr>
          <p:nvPr/>
        </p:nvPicPr>
        <p:blipFill>
          <a:blip r:embed="rId7"/>
          <a:stretch>
            <a:fillRect/>
          </a:stretch>
        </p:blipFill>
        <p:spPr>
          <a:xfrm>
            <a:off x="252611" y="4056627"/>
            <a:ext cx="4820320" cy="2705421"/>
          </a:xfrm>
          <a:prstGeom prst="rect">
            <a:avLst/>
          </a:prstGeom>
        </p:spPr>
      </p:pic>
      <p:sp>
        <p:nvSpPr>
          <p:cNvPr id="7" name="四角形: 角を丸くする 6">
            <a:extLst>
              <a:ext uri="{FF2B5EF4-FFF2-40B4-BE49-F238E27FC236}">
                <a16:creationId xmlns:a16="http://schemas.microsoft.com/office/drawing/2014/main" id="{56321EA0-28DE-49AC-A322-9D82624B424A}"/>
              </a:ext>
            </a:extLst>
          </p:cNvPr>
          <p:cNvSpPr/>
          <p:nvPr/>
        </p:nvSpPr>
        <p:spPr>
          <a:xfrm>
            <a:off x="2433885" y="4421172"/>
            <a:ext cx="441290" cy="46375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6" name="四角形: 角を丸くする 25">
            <a:extLst>
              <a:ext uri="{FF2B5EF4-FFF2-40B4-BE49-F238E27FC236}">
                <a16:creationId xmlns:a16="http://schemas.microsoft.com/office/drawing/2014/main" id="{80B8982E-5AFF-437F-916E-3642E3524722}"/>
              </a:ext>
            </a:extLst>
          </p:cNvPr>
          <p:cNvSpPr/>
          <p:nvPr/>
        </p:nvSpPr>
        <p:spPr>
          <a:xfrm>
            <a:off x="3057624" y="4967926"/>
            <a:ext cx="1684058" cy="565608"/>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7" name="テキスト ボックス 26">
            <a:extLst>
              <a:ext uri="{FF2B5EF4-FFF2-40B4-BE49-F238E27FC236}">
                <a16:creationId xmlns:a16="http://schemas.microsoft.com/office/drawing/2014/main" id="{44590DE0-D58D-4D85-A7B1-5B67B1A2330A}"/>
              </a:ext>
            </a:extLst>
          </p:cNvPr>
          <p:cNvSpPr txBox="1"/>
          <p:nvPr/>
        </p:nvSpPr>
        <p:spPr>
          <a:xfrm>
            <a:off x="2405282" y="3829255"/>
            <a:ext cx="560340" cy="556545"/>
          </a:xfrm>
          <a:prstGeom prst="rect">
            <a:avLst/>
          </a:prstGeom>
          <a:solidFill>
            <a:schemeClr val="bg1"/>
          </a:solidFill>
        </p:spPr>
        <p:txBody>
          <a:bodyPr wrap="square" lIns="0" tIns="0" rIns="0" bIns="0" rtlCol="0">
            <a:spAutoFit/>
          </a:bodyPr>
          <a:lstStyle/>
          <a:p>
            <a:r>
              <a:rPr lang="ja-JP" altLang="en-US" sz="3600" b="1" dirty="0">
                <a:solidFill>
                  <a:srgbClr val="FF0000"/>
                </a:solidFill>
              </a:rPr>
              <a:t>①</a:t>
            </a:r>
          </a:p>
        </p:txBody>
      </p:sp>
      <p:sp>
        <p:nvSpPr>
          <p:cNvPr id="28" name="テキスト ボックス 27">
            <a:extLst>
              <a:ext uri="{FF2B5EF4-FFF2-40B4-BE49-F238E27FC236}">
                <a16:creationId xmlns:a16="http://schemas.microsoft.com/office/drawing/2014/main" id="{14588BA2-7EAB-4322-B9FD-719A04D4094E}"/>
              </a:ext>
            </a:extLst>
          </p:cNvPr>
          <p:cNvSpPr txBox="1"/>
          <p:nvPr/>
        </p:nvSpPr>
        <p:spPr>
          <a:xfrm>
            <a:off x="2338236" y="4959029"/>
            <a:ext cx="677981" cy="646331"/>
          </a:xfrm>
          <a:prstGeom prst="rect">
            <a:avLst/>
          </a:prstGeom>
          <a:solidFill>
            <a:schemeClr val="bg1"/>
          </a:solidFill>
        </p:spPr>
        <p:txBody>
          <a:bodyPr wrap="square" rtlCol="0">
            <a:spAutoFit/>
          </a:bodyPr>
          <a:lstStyle/>
          <a:p>
            <a:r>
              <a:rPr lang="ja-JP" altLang="en-US" sz="3600" b="1" dirty="0">
                <a:solidFill>
                  <a:srgbClr val="0070C0"/>
                </a:solidFill>
              </a:rPr>
              <a:t>②</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253"/>
                </p14:media>
              </p:ext>
            </p:extLst>
          </p:nvPr>
        </p:nvPicPr>
        <p:blipFill>
          <a:blip r:embed="rId8"/>
          <a:stretch>
            <a:fillRect/>
          </a:stretch>
        </p:blipFill>
        <p:spPr>
          <a:xfrm>
            <a:off x="12252036" y="3220229"/>
            <a:ext cx="406400" cy="406400"/>
          </a:xfrm>
          <a:prstGeom prst="rect">
            <a:avLst/>
          </a:prstGeom>
        </p:spPr>
      </p:pic>
    </p:spTree>
    <p:extLst>
      <p:ext uri="{BB962C8B-B14F-4D97-AF65-F5344CB8AC3E}">
        <p14:creationId xmlns:p14="http://schemas.microsoft.com/office/powerpoint/2010/main" val="1405572588"/>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07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5"/>
          <a:stretch>
            <a:fillRect/>
          </a:stretch>
        </p:blipFill>
        <p:spPr>
          <a:xfrm>
            <a:off x="361949" y="354447"/>
            <a:ext cx="4423153" cy="6235760"/>
          </a:xfrm>
          <a:prstGeom prst="rect">
            <a:avLst/>
          </a:prstGeom>
          <a:ln>
            <a:solidFill>
              <a:schemeClr val="bg1">
                <a:lumMod val="50000"/>
              </a:schemeClr>
            </a:solidFill>
          </a:ln>
        </p:spPr>
      </p:pic>
      <p:sp>
        <p:nvSpPr>
          <p:cNvPr id="19" name="四角形: 角を丸くする 18">
            <a:extLst>
              <a:ext uri="{FF2B5EF4-FFF2-40B4-BE49-F238E27FC236}">
                <a16:creationId xmlns:a16="http://schemas.microsoft.com/office/drawing/2014/main" id="{BF61B280-B76F-435B-AD6A-F80162409E9E}"/>
              </a:ext>
            </a:extLst>
          </p:cNvPr>
          <p:cNvSpPr/>
          <p:nvPr/>
        </p:nvSpPr>
        <p:spPr>
          <a:xfrm>
            <a:off x="345255" y="3903259"/>
            <a:ext cx="4423153" cy="1901795"/>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テキスト ボックス 1"/>
          <p:cNvSpPr txBox="1"/>
          <p:nvPr/>
        </p:nvSpPr>
        <p:spPr>
          <a:xfrm>
            <a:off x="6732010" y="840404"/>
            <a:ext cx="3408218" cy="923330"/>
          </a:xfrm>
          <a:prstGeom prst="rect">
            <a:avLst/>
          </a:prstGeom>
          <a:noFill/>
        </p:spPr>
        <p:txBody>
          <a:bodyPr wrap="square" rtlCol="0">
            <a:spAutoFit/>
          </a:bodyPr>
          <a:lstStyle/>
          <a:p>
            <a:r>
              <a:rPr lang="en-US" altLang="ja-JP" sz="5400" dirty="0">
                <a:latin typeface="HGP創英角ﾎﾟｯﾌﾟ体" panose="040B0A00000000000000" pitchFamily="50" charset="-128"/>
                <a:ea typeface="HGP創英角ﾎﾟｯﾌﾟ体" panose="040B0A00000000000000" pitchFamily="50" charset="-128"/>
              </a:rPr>
              <a:t>【</a:t>
            </a:r>
            <a:r>
              <a:rPr lang="ja-JP" altLang="en-US" sz="5400" dirty="0">
                <a:latin typeface="HGP創英角ﾎﾟｯﾌﾟ体" panose="040B0A00000000000000" pitchFamily="50" charset="-128"/>
                <a:ea typeface="HGP創英角ﾎﾟｯﾌﾟ体" panose="040B0A00000000000000" pitchFamily="50" charset="-128"/>
              </a:rPr>
              <a:t>畜産物</a:t>
            </a:r>
            <a:r>
              <a:rPr lang="en-US" altLang="ja-JP" sz="5400" dirty="0">
                <a:latin typeface="HGP創英角ﾎﾟｯﾌﾟ体" panose="040B0A00000000000000" pitchFamily="50" charset="-128"/>
                <a:ea typeface="HGP創英角ﾎﾟｯﾌﾟ体" panose="040B0A00000000000000" pitchFamily="50" charset="-128"/>
              </a:rPr>
              <a:t>】</a:t>
            </a:r>
            <a:endParaRPr lang="ja-JP" altLang="en-US" sz="5400" dirty="0">
              <a:latin typeface="HGP創英角ﾎﾟｯﾌﾟ体" panose="040B0A00000000000000" pitchFamily="50" charset="-128"/>
              <a:ea typeface="HGP創英角ﾎﾟｯﾌﾟ体" panose="040B0A00000000000000" pitchFamily="50" charset="-128"/>
            </a:endParaRPr>
          </a:p>
        </p:txBody>
      </p:sp>
      <p:sp>
        <p:nvSpPr>
          <p:cNvPr id="6" name="テキスト ボックス 5"/>
          <p:cNvSpPr txBox="1"/>
          <p:nvPr/>
        </p:nvSpPr>
        <p:spPr>
          <a:xfrm>
            <a:off x="5250875" y="2016050"/>
            <a:ext cx="6941127" cy="707886"/>
          </a:xfrm>
          <a:prstGeom prst="rect">
            <a:avLst/>
          </a:prstGeom>
          <a:noFill/>
        </p:spPr>
        <p:txBody>
          <a:bodyPr wrap="square" rtlCol="0">
            <a:spAutoFit/>
          </a:bodyPr>
          <a:lstStyle/>
          <a:p>
            <a:r>
              <a:rPr lang="en-US" altLang="ja-JP" sz="4000" dirty="0">
                <a:latin typeface="HGP創英角ﾎﾟｯﾌﾟ体" panose="040B0A00000000000000" pitchFamily="50" charset="-128"/>
                <a:ea typeface="HGP創英角ﾎﾟｯﾌﾟ体" panose="040B0A00000000000000" pitchFamily="50" charset="-128"/>
              </a:rPr>
              <a:t>《</a:t>
            </a:r>
            <a:r>
              <a:rPr lang="ja-JP" altLang="en-US" sz="4000" dirty="0">
                <a:latin typeface="HGP創英角ﾎﾟｯﾌﾟ体" panose="040B0A00000000000000" pitchFamily="50" charset="-128"/>
                <a:ea typeface="HGP創英角ﾎﾟｯﾌﾟ体" panose="040B0A00000000000000" pitchFamily="50" charset="-128"/>
              </a:rPr>
              <a:t>パック詰めされているもの</a:t>
            </a:r>
            <a:r>
              <a:rPr lang="en-US" altLang="ja-JP" sz="4000" dirty="0">
                <a:latin typeface="HGP創英角ﾎﾟｯﾌﾟ体" panose="040B0A00000000000000" pitchFamily="50" charset="-128"/>
                <a:ea typeface="HGP創英角ﾎﾟｯﾌﾟ体" panose="040B0A00000000000000" pitchFamily="50" charset="-128"/>
              </a:rPr>
              <a:t>》</a:t>
            </a:r>
            <a:endParaRPr lang="ja-JP" altLang="en-US" sz="4000" dirty="0">
              <a:latin typeface="HGP創英角ﾎﾟｯﾌﾟ体" panose="040B0A00000000000000" pitchFamily="50" charset="-128"/>
              <a:ea typeface="HGP創英角ﾎﾟｯﾌﾟ体" panose="040B0A00000000000000" pitchFamily="50" charset="-128"/>
            </a:endParaRPr>
          </a:p>
        </p:txBody>
      </p:sp>
      <p:pic>
        <p:nvPicPr>
          <p:cNvPr id="3" name="図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46127" y="4191623"/>
            <a:ext cx="2819400" cy="2304860"/>
          </a:xfrm>
          <a:prstGeom prst="rect">
            <a:avLst/>
          </a:prstGeom>
        </p:spPr>
      </p:pic>
      <p:pic>
        <p:nvPicPr>
          <p:cNvPr id="4"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557"/>
                </p14:media>
              </p:ext>
            </p:extLst>
          </p:nvPr>
        </p:nvPicPr>
        <p:blipFill>
          <a:blip r:embed="rId7"/>
          <a:stretch>
            <a:fillRect/>
          </a:stretch>
        </p:blipFill>
        <p:spPr>
          <a:xfrm>
            <a:off x="12268661" y="3209175"/>
            <a:ext cx="406400" cy="406400"/>
          </a:xfrm>
          <a:prstGeom prst="rect">
            <a:avLst/>
          </a:prstGeom>
        </p:spPr>
      </p:pic>
    </p:spTree>
    <p:extLst>
      <p:ext uri="{BB962C8B-B14F-4D97-AF65-F5344CB8AC3E}">
        <p14:creationId xmlns:p14="http://schemas.microsoft.com/office/powerpoint/2010/main" val="1807835095"/>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0734" y="194178"/>
            <a:ext cx="10981267" cy="5309157"/>
          </a:xfrm>
          <a:prstGeom prst="rect">
            <a:avLst/>
          </a:prstGeom>
        </p:spPr>
      </p:pic>
      <p:sp>
        <p:nvSpPr>
          <p:cNvPr id="15" name="テキスト ボックス 14">
            <a:extLst>
              <a:ext uri="{FF2B5EF4-FFF2-40B4-BE49-F238E27FC236}">
                <a16:creationId xmlns:a16="http://schemas.microsoft.com/office/drawing/2014/main" id="{260177B1-28CE-4723-B548-96C9E182E9DC}"/>
              </a:ext>
            </a:extLst>
          </p:cNvPr>
          <p:cNvSpPr txBox="1"/>
          <p:nvPr/>
        </p:nvSpPr>
        <p:spPr>
          <a:xfrm>
            <a:off x="2429068" y="1857843"/>
            <a:ext cx="4349732" cy="461665"/>
          </a:xfrm>
          <a:prstGeom prst="rect">
            <a:avLst/>
          </a:prstGeom>
          <a:noFill/>
        </p:spPr>
        <p:txBody>
          <a:bodyPr wrap="square" rtlCol="0">
            <a:spAutoFit/>
          </a:bodyPr>
          <a:lstStyle/>
          <a:p>
            <a:r>
              <a:rPr lang="ja-JP" altLang="en-US" sz="2400" b="1" dirty="0"/>
              <a:t>スーパーで買い物をするとき、</a:t>
            </a:r>
          </a:p>
        </p:txBody>
      </p:sp>
      <p:sp>
        <p:nvSpPr>
          <p:cNvPr id="18" name="テキスト ボックス 17">
            <a:extLst>
              <a:ext uri="{FF2B5EF4-FFF2-40B4-BE49-F238E27FC236}">
                <a16:creationId xmlns:a16="http://schemas.microsoft.com/office/drawing/2014/main" id="{36AD2E7B-A441-4656-B966-7B4C76268D0D}"/>
              </a:ext>
            </a:extLst>
          </p:cNvPr>
          <p:cNvSpPr txBox="1"/>
          <p:nvPr/>
        </p:nvSpPr>
        <p:spPr>
          <a:xfrm>
            <a:off x="1779357" y="2928390"/>
            <a:ext cx="7325215" cy="461665"/>
          </a:xfrm>
          <a:prstGeom prst="rect">
            <a:avLst/>
          </a:prstGeom>
          <a:noFill/>
        </p:spPr>
        <p:txBody>
          <a:bodyPr wrap="square" rtlCol="0">
            <a:spAutoFit/>
          </a:bodyPr>
          <a:lstStyle/>
          <a:p>
            <a:r>
              <a:rPr lang="ja-JP" altLang="en-US" sz="2400" b="1" dirty="0"/>
              <a:t>パック詰めされている畜産物で必要な表示事項は、</a:t>
            </a:r>
          </a:p>
        </p:txBody>
      </p:sp>
      <p:sp>
        <p:nvSpPr>
          <p:cNvPr id="9" name="テキスト ボックス 8">
            <a:extLst>
              <a:ext uri="{FF2B5EF4-FFF2-40B4-BE49-F238E27FC236}">
                <a16:creationId xmlns:a16="http://schemas.microsoft.com/office/drawing/2014/main" id="{CBC73986-4FDF-47A6-BC42-82F3CC58B827}"/>
              </a:ext>
            </a:extLst>
          </p:cNvPr>
          <p:cNvSpPr txBox="1"/>
          <p:nvPr/>
        </p:nvSpPr>
        <p:spPr>
          <a:xfrm>
            <a:off x="2429070" y="2292032"/>
            <a:ext cx="8544595" cy="461665"/>
          </a:xfrm>
          <a:prstGeom prst="rect">
            <a:avLst/>
          </a:prstGeom>
          <a:noFill/>
        </p:spPr>
        <p:txBody>
          <a:bodyPr wrap="square" rtlCol="0">
            <a:spAutoFit/>
          </a:bodyPr>
          <a:lstStyle/>
          <a:p>
            <a:r>
              <a:rPr lang="ja-JP" altLang="en-US" sz="2400" b="1" dirty="0"/>
              <a:t>お肉のパックに、このようなラベルが貼ってありますよね？</a:t>
            </a:r>
          </a:p>
        </p:txBody>
      </p:sp>
      <p:sp>
        <p:nvSpPr>
          <p:cNvPr id="12" name="テキスト ボックス 11">
            <a:extLst>
              <a:ext uri="{FF2B5EF4-FFF2-40B4-BE49-F238E27FC236}">
                <a16:creationId xmlns:a16="http://schemas.microsoft.com/office/drawing/2014/main" id="{B5A8F700-6FA6-4754-BFAF-C665622C9EE1}"/>
              </a:ext>
            </a:extLst>
          </p:cNvPr>
          <p:cNvSpPr txBox="1"/>
          <p:nvPr/>
        </p:nvSpPr>
        <p:spPr>
          <a:xfrm>
            <a:off x="4862254" y="4044578"/>
            <a:ext cx="4784757" cy="461665"/>
          </a:xfrm>
          <a:prstGeom prst="rect">
            <a:avLst/>
          </a:prstGeom>
          <a:noFill/>
        </p:spPr>
        <p:txBody>
          <a:bodyPr wrap="square" rtlCol="0">
            <a:spAutoFit/>
          </a:bodyPr>
          <a:lstStyle/>
          <a:p>
            <a:r>
              <a:rPr lang="ja-JP" altLang="en-US" sz="2400" b="1" dirty="0"/>
              <a:t>では、順番に見ていきましょう。</a:t>
            </a:r>
          </a:p>
        </p:txBody>
      </p:sp>
      <p:sp>
        <p:nvSpPr>
          <p:cNvPr id="19" name="テキスト ボックス 18">
            <a:extLst>
              <a:ext uri="{FF2B5EF4-FFF2-40B4-BE49-F238E27FC236}">
                <a16:creationId xmlns:a16="http://schemas.microsoft.com/office/drawing/2014/main" id="{C89E3D90-77A9-42D8-A5CC-DCC16CBB2989}"/>
              </a:ext>
            </a:extLst>
          </p:cNvPr>
          <p:cNvSpPr txBox="1"/>
          <p:nvPr/>
        </p:nvSpPr>
        <p:spPr>
          <a:xfrm>
            <a:off x="8623776" y="2782659"/>
            <a:ext cx="1307037" cy="646331"/>
          </a:xfrm>
          <a:prstGeom prst="rect">
            <a:avLst/>
          </a:prstGeom>
          <a:noFill/>
        </p:spPr>
        <p:txBody>
          <a:bodyPr wrap="square" rtlCol="0">
            <a:spAutoFit/>
          </a:bodyPr>
          <a:lstStyle/>
          <a:p>
            <a:r>
              <a:rPr lang="ja-JP" altLang="en-US" sz="3600" b="1" dirty="0">
                <a:solidFill>
                  <a:srgbClr val="FF0000"/>
                </a:solidFill>
              </a:rPr>
              <a:t>６</a:t>
            </a:r>
            <a:r>
              <a:rPr lang="ja-JP" altLang="en-US" sz="2400" b="1" dirty="0">
                <a:solidFill>
                  <a:srgbClr val="FF0000"/>
                </a:solidFill>
              </a:rPr>
              <a:t>項目</a:t>
            </a:r>
            <a:endParaRPr lang="ja-JP" altLang="en-US" sz="2400" b="1" dirty="0"/>
          </a:p>
        </p:txBody>
      </p:sp>
      <p:sp>
        <p:nvSpPr>
          <p:cNvPr id="20" name="テキスト ボックス 19">
            <a:extLst>
              <a:ext uri="{FF2B5EF4-FFF2-40B4-BE49-F238E27FC236}">
                <a16:creationId xmlns:a16="http://schemas.microsoft.com/office/drawing/2014/main" id="{7CF62C58-42B7-47C0-965A-1C633021F478}"/>
              </a:ext>
            </a:extLst>
          </p:cNvPr>
          <p:cNvSpPr txBox="1"/>
          <p:nvPr/>
        </p:nvSpPr>
        <p:spPr>
          <a:xfrm>
            <a:off x="9714812" y="2928230"/>
            <a:ext cx="1172608" cy="461665"/>
          </a:xfrm>
          <a:prstGeom prst="rect">
            <a:avLst/>
          </a:prstGeom>
          <a:noFill/>
        </p:spPr>
        <p:txBody>
          <a:bodyPr wrap="square" rtlCol="0">
            <a:spAutoFit/>
          </a:bodyPr>
          <a:lstStyle/>
          <a:p>
            <a:r>
              <a:rPr lang="ja-JP" altLang="en-US" sz="2400" b="1" dirty="0"/>
              <a:t>です。</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21" name="テキスト ボックス 20">
            <a:extLst>
              <a:ext uri="{FF2B5EF4-FFF2-40B4-BE49-F238E27FC236}">
                <a16:creationId xmlns:a16="http://schemas.microsoft.com/office/drawing/2014/main" id="{917014EF-E3B6-4AEF-8AAE-FD4A938CC0ED}"/>
              </a:ext>
            </a:extLst>
          </p:cNvPr>
          <p:cNvSpPr txBox="1"/>
          <p:nvPr/>
        </p:nvSpPr>
        <p:spPr>
          <a:xfrm>
            <a:off x="2753646" y="3390055"/>
            <a:ext cx="6753174" cy="461665"/>
          </a:xfrm>
          <a:prstGeom prst="rect">
            <a:avLst/>
          </a:prstGeom>
          <a:noFill/>
        </p:spPr>
        <p:txBody>
          <a:bodyPr wrap="square" rtlCol="0">
            <a:spAutoFit/>
          </a:bodyPr>
          <a:lstStyle/>
          <a:p>
            <a:r>
              <a:rPr lang="ja-JP" altLang="en-US" sz="2400" b="1" dirty="0"/>
              <a:t>パック詰めされていないものよりも多いですね。</a:t>
            </a:r>
          </a:p>
        </p:txBody>
      </p:sp>
      <p:sp>
        <p:nvSpPr>
          <p:cNvPr id="13" name="テキスト ボックス 12">
            <a:extLst>
              <a:ext uri="{FF2B5EF4-FFF2-40B4-BE49-F238E27FC236}">
                <a16:creationId xmlns:a16="http://schemas.microsoft.com/office/drawing/2014/main" id="{8C014895-9926-47DB-AEB2-A4D00DE37873}"/>
              </a:ext>
            </a:extLst>
          </p:cNvPr>
          <p:cNvSpPr txBox="1"/>
          <p:nvPr/>
        </p:nvSpPr>
        <p:spPr>
          <a:xfrm>
            <a:off x="3136902" y="833275"/>
            <a:ext cx="7210889" cy="461665"/>
          </a:xfrm>
          <a:prstGeom prst="rect">
            <a:avLst/>
          </a:prstGeom>
          <a:noFill/>
        </p:spPr>
        <p:txBody>
          <a:bodyPr wrap="square" rtlCol="0">
            <a:spAutoFit/>
          </a:bodyPr>
          <a:lstStyle/>
          <a:p>
            <a:r>
              <a:rPr lang="ja-JP" altLang="en-US" sz="2400" b="1" dirty="0"/>
              <a:t>つぎは、「パック詰めされている畜産物」について</a:t>
            </a:r>
          </a:p>
        </p:txBody>
      </p:sp>
      <p:sp>
        <p:nvSpPr>
          <p:cNvPr id="16" name="テキスト ボックス 15">
            <a:extLst>
              <a:ext uri="{FF2B5EF4-FFF2-40B4-BE49-F238E27FC236}">
                <a16:creationId xmlns:a16="http://schemas.microsoft.com/office/drawing/2014/main" id="{AD08DBF4-41B1-4346-BF16-0A5429A6E795}"/>
              </a:ext>
            </a:extLst>
          </p:cNvPr>
          <p:cNvSpPr txBox="1"/>
          <p:nvPr/>
        </p:nvSpPr>
        <p:spPr>
          <a:xfrm>
            <a:off x="3136900" y="1256965"/>
            <a:ext cx="4349732" cy="461665"/>
          </a:xfrm>
          <a:prstGeom prst="rect">
            <a:avLst/>
          </a:prstGeom>
          <a:noFill/>
        </p:spPr>
        <p:txBody>
          <a:bodyPr wrap="square" rtlCol="0">
            <a:spAutoFit/>
          </a:bodyPr>
          <a:lstStyle/>
          <a:p>
            <a:r>
              <a:rPr lang="ja-JP" altLang="en-US" sz="2400" b="1" dirty="0"/>
              <a:t>見ていきましょう。</a:t>
            </a:r>
          </a:p>
        </p:txBody>
      </p:sp>
      <p:pic>
        <p:nvPicPr>
          <p:cNvPr id="6" name="図 5">
            <a:extLst>
              <a:ext uri="{FF2B5EF4-FFF2-40B4-BE49-F238E27FC236}">
                <a16:creationId xmlns:a16="http://schemas.microsoft.com/office/drawing/2014/main" id="{18EABC4A-1B9B-4505-9046-4C7AFB061C94}"/>
              </a:ext>
            </a:extLst>
          </p:cNvPr>
          <p:cNvPicPr>
            <a:picLocks noChangeAspect="1"/>
          </p:cNvPicPr>
          <p:nvPr/>
        </p:nvPicPr>
        <p:blipFill>
          <a:blip r:embed="rId7"/>
          <a:stretch>
            <a:fillRect/>
          </a:stretch>
        </p:blipFill>
        <p:spPr>
          <a:xfrm>
            <a:off x="380399" y="3871571"/>
            <a:ext cx="4218212" cy="2857499"/>
          </a:xfrm>
          <a:prstGeom prst="rect">
            <a:avLst/>
          </a:prstGeom>
        </p:spPr>
      </p:pic>
      <p:grpSp>
        <p:nvGrpSpPr>
          <p:cNvPr id="5" name="グループ化 4">
            <a:extLst>
              <a:ext uri="{FF2B5EF4-FFF2-40B4-BE49-F238E27FC236}">
                <a16:creationId xmlns:a16="http://schemas.microsoft.com/office/drawing/2014/main" id="{609F9400-766C-4C91-9BC5-9224030A8AB4}"/>
              </a:ext>
            </a:extLst>
          </p:cNvPr>
          <p:cNvGrpSpPr/>
          <p:nvPr/>
        </p:nvGrpSpPr>
        <p:grpSpPr>
          <a:xfrm>
            <a:off x="495300" y="3978111"/>
            <a:ext cx="3937000" cy="2533661"/>
            <a:chOff x="495300" y="3978111"/>
            <a:chExt cx="3937000" cy="2533661"/>
          </a:xfrm>
        </p:grpSpPr>
        <p:sp>
          <p:nvSpPr>
            <p:cNvPr id="2" name="四角形: 角を丸くする 1">
              <a:extLst>
                <a:ext uri="{FF2B5EF4-FFF2-40B4-BE49-F238E27FC236}">
                  <a16:creationId xmlns:a16="http://schemas.microsoft.com/office/drawing/2014/main" id="{E7A0696F-731B-4DE6-A112-53BECA746246}"/>
                </a:ext>
              </a:extLst>
            </p:cNvPr>
            <p:cNvSpPr/>
            <p:nvPr/>
          </p:nvSpPr>
          <p:spPr>
            <a:xfrm>
              <a:off x="1136650" y="3978111"/>
              <a:ext cx="590550" cy="34879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7" name="四角形: 角を丸くする 16">
              <a:extLst>
                <a:ext uri="{FF2B5EF4-FFF2-40B4-BE49-F238E27FC236}">
                  <a16:creationId xmlns:a16="http://schemas.microsoft.com/office/drawing/2014/main" id="{3C51E3E5-C931-4CD8-B02C-F4E49F7E49E6}"/>
                </a:ext>
              </a:extLst>
            </p:cNvPr>
            <p:cNvSpPr/>
            <p:nvPr/>
          </p:nvSpPr>
          <p:spPr>
            <a:xfrm>
              <a:off x="541566" y="3978111"/>
              <a:ext cx="590550" cy="348792"/>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四角形: 角を丸くする 21">
              <a:extLst>
                <a:ext uri="{FF2B5EF4-FFF2-40B4-BE49-F238E27FC236}">
                  <a16:creationId xmlns:a16="http://schemas.microsoft.com/office/drawing/2014/main" id="{7E1C2540-8AD5-42BA-9C2F-A0CBA1F0FB23}"/>
                </a:ext>
              </a:extLst>
            </p:cNvPr>
            <p:cNvSpPr/>
            <p:nvPr/>
          </p:nvSpPr>
          <p:spPr>
            <a:xfrm>
              <a:off x="1779354" y="4734230"/>
              <a:ext cx="1770295" cy="348792"/>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3" name="四角形: 角を丸くする 22">
              <a:extLst>
                <a:ext uri="{FF2B5EF4-FFF2-40B4-BE49-F238E27FC236}">
                  <a16:creationId xmlns:a16="http://schemas.microsoft.com/office/drawing/2014/main" id="{90B57729-C583-4B8B-8D20-8D5EDCBEA4CE}"/>
                </a:ext>
              </a:extLst>
            </p:cNvPr>
            <p:cNvSpPr/>
            <p:nvPr/>
          </p:nvSpPr>
          <p:spPr>
            <a:xfrm>
              <a:off x="3623732" y="4785711"/>
              <a:ext cx="808568" cy="297311"/>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5" name="四角形: 角を丸くする 24">
              <a:extLst>
                <a:ext uri="{FF2B5EF4-FFF2-40B4-BE49-F238E27FC236}">
                  <a16:creationId xmlns:a16="http://schemas.microsoft.com/office/drawing/2014/main" id="{8ECB1B2B-90A2-41EC-A4F8-97ABB05BA8F8}"/>
                </a:ext>
              </a:extLst>
            </p:cNvPr>
            <p:cNvSpPr/>
            <p:nvPr/>
          </p:nvSpPr>
          <p:spPr>
            <a:xfrm>
              <a:off x="2381250" y="5588000"/>
              <a:ext cx="1092200" cy="318765"/>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6" name="四角形: 角を丸くする 25">
              <a:extLst>
                <a:ext uri="{FF2B5EF4-FFF2-40B4-BE49-F238E27FC236}">
                  <a16:creationId xmlns:a16="http://schemas.microsoft.com/office/drawing/2014/main" id="{214D944C-98AD-4912-985F-932F1A2866FA}"/>
                </a:ext>
              </a:extLst>
            </p:cNvPr>
            <p:cNvSpPr/>
            <p:nvPr/>
          </p:nvSpPr>
          <p:spPr>
            <a:xfrm>
              <a:off x="495300" y="5998544"/>
              <a:ext cx="2641600" cy="513228"/>
            </a:xfrm>
            <a:prstGeom prst="roundRect">
              <a:avLst/>
            </a:prstGeom>
            <a:noFill/>
            <a:ln w="3810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pic>
        <p:nvPicPr>
          <p:cNvPr id="3"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261"/>
                </p14:media>
              </p:ext>
            </p:extLst>
          </p:nvPr>
        </p:nvPicPr>
        <p:blipFill>
          <a:blip r:embed="rId8"/>
          <a:stretch>
            <a:fillRect/>
          </a:stretch>
        </p:blipFill>
        <p:spPr>
          <a:xfrm>
            <a:off x="12293921" y="3214487"/>
            <a:ext cx="406400" cy="406400"/>
          </a:xfrm>
          <a:prstGeom prst="rect">
            <a:avLst/>
          </a:prstGeom>
        </p:spPr>
      </p:pic>
    </p:spTree>
    <p:extLst>
      <p:ext uri="{BB962C8B-B14F-4D97-AF65-F5344CB8AC3E}">
        <p14:creationId xmlns:p14="http://schemas.microsoft.com/office/powerpoint/2010/main" val="1071136396"/>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04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0076" y="309632"/>
            <a:ext cx="9582507" cy="4536490"/>
          </a:xfrm>
          <a:prstGeom prst="rect">
            <a:avLst/>
          </a:prstGeom>
        </p:spPr>
      </p:pic>
      <p:sp>
        <p:nvSpPr>
          <p:cNvPr id="15" name="テキスト ボックス 14">
            <a:extLst>
              <a:ext uri="{FF2B5EF4-FFF2-40B4-BE49-F238E27FC236}">
                <a16:creationId xmlns:a16="http://schemas.microsoft.com/office/drawing/2014/main" id="{260177B1-28CE-4723-B548-96C9E182E9DC}"/>
              </a:ext>
            </a:extLst>
          </p:cNvPr>
          <p:cNvSpPr txBox="1"/>
          <p:nvPr/>
        </p:nvSpPr>
        <p:spPr>
          <a:xfrm>
            <a:off x="3237779" y="1066003"/>
            <a:ext cx="1289638" cy="461665"/>
          </a:xfrm>
          <a:prstGeom prst="rect">
            <a:avLst/>
          </a:prstGeom>
          <a:noFill/>
        </p:spPr>
        <p:txBody>
          <a:bodyPr wrap="square" rtlCol="0">
            <a:spAutoFit/>
          </a:bodyPr>
          <a:lstStyle/>
          <a:p>
            <a:r>
              <a:rPr lang="ja-JP" altLang="en-US" sz="2400" b="1" dirty="0"/>
              <a:t>まずは、</a:t>
            </a:r>
            <a:endParaRPr lang="ja-JP" altLang="en-US" sz="3600" b="1" dirty="0">
              <a:solidFill>
                <a:srgbClr val="FF0000"/>
              </a:solidFill>
            </a:endParaRPr>
          </a:p>
        </p:txBody>
      </p:sp>
      <p:sp>
        <p:nvSpPr>
          <p:cNvPr id="9" name="テキスト ボックス 8">
            <a:extLst>
              <a:ext uri="{FF2B5EF4-FFF2-40B4-BE49-F238E27FC236}">
                <a16:creationId xmlns:a16="http://schemas.microsoft.com/office/drawing/2014/main" id="{CBC73986-4FDF-47A6-BC42-82F3CC58B827}"/>
              </a:ext>
            </a:extLst>
          </p:cNvPr>
          <p:cNvSpPr txBox="1"/>
          <p:nvPr/>
        </p:nvSpPr>
        <p:spPr>
          <a:xfrm>
            <a:off x="3148763" y="2284036"/>
            <a:ext cx="7791732" cy="461665"/>
          </a:xfrm>
          <a:prstGeom prst="rect">
            <a:avLst/>
          </a:prstGeom>
          <a:noFill/>
        </p:spPr>
        <p:txBody>
          <a:bodyPr wrap="square" rtlCol="0">
            <a:spAutoFit/>
          </a:bodyPr>
          <a:lstStyle/>
          <a:p>
            <a:r>
              <a:rPr lang="ja-JP" altLang="en-US" sz="2400" b="1" dirty="0"/>
              <a:t>「これが何のお肉か」という情報はもちろん重要で、</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22" name="テキスト ボックス 21">
            <a:extLst>
              <a:ext uri="{FF2B5EF4-FFF2-40B4-BE49-F238E27FC236}">
                <a16:creationId xmlns:a16="http://schemas.microsoft.com/office/drawing/2014/main" id="{F99F6038-29FE-4B80-A6D1-36D74D6FF600}"/>
              </a:ext>
            </a:extLst>
          </p:cNvPr>
          <p:cNvSpPr txBox="1"/>
          <p:nvPr/>
        </p:nvSpPr>
        <p:spPr>
          <a:xfrm>
            <a:off x="4362450" y="922345"/>
            <a:ext cx="2996364" cy="646331"/>
          </a:xfrm>
          <a:prstGeom prst="rect">
            <a:avLst/>
          </a:prstGeom>
          <a:noFill/>
        </p:spPr>
        <p:txBody>
          <a:bodyPr wrap="square" rtlCol="0">
            <a:spAutoFit/>
          </a:bodyPr>
          <a:lstStyle/>
          <a:p>
            <a:r>
              <a:rPr lang="ja-JP" altLang="en-US" sz="3600" b="1" dirty="0">
                <a:solidFill>
                  <a:srgbClr val="FF0000"/>
                </a:solidFill>
              </a:rPr>
              <a:t>①食肉の種類</a:t>
            </a:r>
          </a:p>
        </p:txBody>
      </p:sp>
      <p:sp>
        <p:nvSpPr>
          <p:cNvPr id="23" name="テキスト ボックス 22">
            <a:extLst>
              <a:ext uri="{FF2B5EF4-FFF2-40B4-BE49-F238E27FC236}">
                <a16:creationId xmlns:a16="http://schemas.microsoft.com/office/drawing/2014/main" id="{3158F1F0-1589-4B56-A219-54E907B37FFF}"/>
              </a:ext>
            </a:extLst>
          </p:cNvPr>
          <p:cNvSpPr txBox="1"/>
          <p:nvPr/>
        </p:nvSpPr>
        <p:spPr>
          <a:xfrm>
            <a:off x="9356384" y="1066003"/>
            <a:ext cx="915163" cy="461665"/>
          </a:xfrm>
          <a:prstGeom prst="rect">
            <a:avLst/>
          </a:prstGeom>
          <a:noFill/>
        </p:spPr>
        <p:txBody>
          <a:bodyPr wrap="square" rtlCol="0">
            <a:spAutoFit/>
          </a:bodyPr>
          <a:lstStyle/>
          <a:p>
            <a:r>
              <a:rPr lang="ja-JP" altLang="en-US" sz="2400" b="1" dirty="0"/>
              <a:t>です。</a:t>
            </a:r>
          </a:p>
        </p:txBody>
      </p:sp>
      <p:sp>
        <p:nvSpPr>
          <p:cNvPr id="24" name="テキスト ボックス 23">
            <a:extLst>
              <a:ext uri="{FF2B5EF4-FFF2-40B4-BE49-F238E27FC236}">
                <a16:creationId xmlns:a16="http://schemas.microsoft.com/office/drawing/2014/main" id="{A0CE783D-14FB-4E5A-AAAE-0ADCCF16A825}"/>
              </a:ext>
            </a:extLst>
          </p:cNvPr>
          <p:cNvSpPr txBox="1"/>
          <p:nvPr/>
        </p:nvSpPr>
        <p:spPr>
          <a:xfrm>
            <a:off x="2905349" y="1739805"/>
            <a:ext cx="7863264" cy="461665"/>
          </a:xfrm>
          <a:prstGeom prst="rect">
            <a:avLst/>
          </a:prstGeom>
          <a:noFill/>
        </p:spPr>
        <p:txBody>
          <a:bodyPr wrap="square" rtlCol="0">
            <a:spAutoFit/>
          </a:bodyPr>
          <a:lstStyle/>
          <a:p>
            <a:r>
              <a:rPr lang="ja-JP" altLang="en-US" sz="2400" b="1" dirty="0"/>
              <a:t>これは、「パック詰めされていない畜産物」と同じです。</a:t>
            </a:r>
          </a:p>
        </p:txBody>
      </p:sp>
      <p:sp>
        <p:nvSpPr>
          <p:cNvPr id="27" name="テキスト ボックス 26">
            <a:extLst>
              <a:ext uri="{FF2B5EF4-FFF2-40B4-BE49-F238E27FC236}">
                <a16:creationId xmlns:a16="http://schemas.microsoft.com/office/drawing/2014/main" id="{F8EDCE64-5B2D-44F1-B3F0-64B445C53D3C}"/>
              </a:ext>
            </a:extLst>
          </p:cNvPr>
          <p:cNvSpPr txBox="1"/>
          <p:nvPr/>
        </p:nvSpPr>
        <p:spPr>
          <a:xfrm>
            <a:off x="7487836" y="922345"/>
            <a:ext cx="2065741" cy="646331"/>
          </a:xfrm>
          <a:prstGeom prst="rect">
            <a:avLst/>
          </a:prstGeom>
          <a:noFill/>
        </p:spPr>
        <p:txBody>
          <a:bodyPr wrap="square" rtlCol="0">
            <a:spAutoFit/>
          </a:bodyPr>
          <a:lstStyle/>
          <a:p>
            <a:r>
              <a:rPr lang="ja-JP" altLang="en-US" sz="3600" b="1" dirty="0">
                <a:solidFill>
                  <a:srgbClr val="0070C0"/>
                </a:solidFill>
              </a:rPr>
              <a:t>②原産地</a:t>
            </a:r>
          </a:p>
        </p:txBody>
      </p:sp>
      <p:sp>
        <p:nvSpPr>
          <p:cNvPr id="28" name="テキスト ボックス 27">
            <a:extLst>
              <a:ext uri="{FF2B5EF4-FFF2-40B4-BE49-F238E27FC236}">
                <a16:creationId xmlns:a16="http://schemas.microsoft.com/office/drawing/2014/main" id="{918F674F-F8BA-453F-9D79-8589A181A882}"/>
              </a:ext>
            </a:extLst>
          </p:cNvPr>
          <p:cNvSpPr txBox="1"/>
          <p:nvPr/>
        </p:nvSpPr>
        <p:spPr>
          <a:xfrm>
            <a:off x="7139557" y="1069669"/>
            <a:ext cx="477900" cy="461665"/>
          </a:xfrm>
          <a:prstGeom prst="rect">
            <a:avLst/>
          </a:prstGeom>
          <a:noFill/>
        </p:spPr>
        <p:txBody>
          <a:bodyPr wrap="square" rtlCol="0">
            <a:spAutoFit/>
          </a:bodyPr>
          <a:lstStyle/>
          <a:p>
            <a:r>
              <a:rPr lang="ja-JP" altLang="en-US" sz="2400" b="1" dirty="0"/>
              <a:t>と</a:t>
            </a:r>
          </a:p>
        </p:txBody>
      </p:sp>
      <p:sp>
        <p:nvSpPr>
          <p:cNvPr id="29" name="テキスト ボックス 28">
            <a:extLst>
              <a:ext uri="{FF2B5EF4-FFF2-40B4-BE49-F238E27FC236}">
                <a16:creationId xmlns:a16="http://schemas.microsoft.com/office/drawing/2014/main" id="{5BF20D77-863E-4C06-986F-8062115726B3}"/>
              </a:ext>
            </a:extLst>
          </p:cNvPr>
          <p:cNvSpPr txBox="1"/>
          <p:nvPr/>
        </p:nvSpPr>
        <p:spPr>
          <a:xfrm>
            <a:off x="3148763" y="2732543"/>
            <a:ext cx="6283362" cy="461665"/>
          </a:xfrm>
          <a:prstGeom prst="rect">
            <a:avLst/>
          </a:prstGeom>
          <a:noFill/>
        </p:spPr>
        <p:txBody>
          <a:bodyPr wrap="square" rtlCol="0">
            <a:spAutoFit/>
          </a:bodyPr>
          <a:lstStyle/>
          <a:p>
            <a:r>
              <a:rPr lang="ja-JP" altLang="en-US" sz="2400" b="1" dirty="0"/>
              <a:t>「国産なのか輸入品なのか」という情報も、</a:t>
            </a:r>
          </a:p>
        </p:txBody>
      </p:sp>
      <p:sp>
        <p:nvSpPr>
          <p:cNvPr id="30" name="テキスト ボックス 29">
            <a:extLst>
              <a:ext uri="{FF2B5EF4-FFF2-40B4-BE49-F238E27FC236}">
                <a16:creationId xmlns:a16="http://schemas.microsoft.com/office/drawing/2014/main" id="{F859D9FF-CE6C-43CA-B211-CAB0E172194B}"/>
              </a:ext>
            </a:extLst>
          </p:cNvPr>
          <p:cNvSpPr txBox="1"/>
          <p:nvPr/>
        </p:nvSpPr>
        <p:spPr>
          <a:xfrm>
            <a:off x="5064576" y="3261995"/>
            <a:ext cx="6283362" cy="461665"/>
          </a:xfrm>
          <a:prstGeom prst="rect">
            <a:avLst/>
          </a:prstGeom>
          <a:noFill/>
        </p:spPr>
        <p:txBody>
          <a:bodyPr wrap="square" rtlCol="0">
            <a:spAutoFit/>
          </a:bodyPr>
          <a:lstStyle/>
          <a:p>
            <a:r>
              <a:rPr lang="ja-JP" altLang="en-US" sz="2400" b="1" dirty="0"/>
              <a:t>食品を選ぶうえで重要なものですね。</a:t>
            </a:r>
          </a:p>
        </p:txBody>
      </p:sp>
      <p:pic>
        <p:nvPicPr>
          <p:cNvPr id="16" name="図 15">
            <a:extLst>
              <a:ext uri="{FF2B5EF4-FFF2-40B4-BE49-F238E27FC236}">
                <a16:creationId xmlns:a16="http://schemas.microsoft.com/office/drawing/2014/main" id="{0AACC2DF-E832-4EFB-B166-486E658960D8}"/>
              </a:ext>
            </a:extLst>
          </p:cNvPr>
          <p:cNvPicPr>
            <a:picLocks noChangeAspect="1"/>
          </p:cNvPicPr>
          <p:nvPr/>
        </p:nvPicPr>
        <p:blipFill>
          <a:blip r:embed="rId7"/>
          <a:stretch>
            <a:fillRect/>
          </a:stretch>
        </p:blipFill>
        <p:spPr>
          <a:xfrm>
            <a:off x="263375" y="3388438"/>
            <a:ext cx="4907339" cy="3287581"/>
          </a:xfrm>
          <a:prstGeom prst="rect">
            <a:avLst/>
          </a:prstGeom>
        </p:spPr>
      </p:pic>
      <p:sp>
        <p:nvSpPr>
          <p:cNvPr id="2" name="四角形: 角を丸くする 1">
            <a:extLst>
              <a:ext uri="{FF2B5EF4-FFF2-40B4-BE49-F238E27FC236}">
                <a16:creationId xmlns:a16="http://schemas.microsoft.com/office/drawing/2014/main" id="{6B0E3C44-1653-41B8-BDB0-902F5D74ADF6}"/>
              </a:ext>
            </a:extLst>
          </p:cNvPr>
          <p:cNvSpPr/>
          <p:nvPr/>
        </p:nvSpPr>
        <p:spPr>
          <a:xfrm>
            <a:off x="1153885" y="3516086"/>
            <a:ext cx="685800" cy="41365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7" name="四角形: 角を丸くする 16">
            <a:extLst>
              <a:ext uri="{FF2B5EF4-FFF2-40B4-BE49-F238E27FC236}">
                <a16:creationId xmlns:a16="http://schemas.microsoft.com/office/drawing/2014/main" id="{FF85A306-CBEB-40BB-8FB0-9EC3D5989BD4}"/>
              </a:ext>
            </a:extLst>
          </p:cNvPr>
          <p:cNvSpPr/>
          <p:nvPr/>
        </p:nvSpPr>
        <p:spPr>
          <a:xfrm>
            <a:off x="454570" y="3516086"/>
            <a:ext cx="685800" cy="41365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 name="テキスト ボックス 2">
            <a:extLst>
              <a:ext uri="{FF2B5EF4-FFF2-40B4-BE49-F238E27FC236}">
                <a16:creationId xmlns:a16="http://schemas.microsoft.com/office/drawing/2014/main" id="{3D563496-4CB8-408E-A09D-7016AB715898}"/>
              </a:ext>
            </a:extLst>
          </p:cNvPr>
          <p:cNvSpPr txBox="1"/>
          <p:nvPr/>
        </p:nvSpPr>
        <p:spPr>
          <a:xfrm>
            <a:off x="1055168" y="3000383"/>
            <a:ext cx="566797" cy="523220"/>
          </a:xfrm>
          <a:prstGeom prst="rect">
            <a:avLst/>
          </a:prstGeom>
          <a:noFill/>
        </p:spPr>
        <p:txBody>
          <a:bodyPr wrap="square" rtlCol="0">
            <a:spAutoFit/>
          </a:bodyPr>
          <a:lstStyle/>
          <a:p>
            <a:r>
              <a:rPr lang="ja-JP" altLang="en-US" sz="2800" b="1" dirty="0">
                <a:solidFill>
                  <a:srgbClr val="FF0000"/>
                </a:solidFill>
              </a:rPr>
              <a:t>①</a:t>
            </a:r>
          </a:p>
        </p:txBody>
      </p:sp>
      <p:sp>
        <p:nvSpPr>
          <p:cNvPr id="19" name="テキスト ボックス 18">
            <a:extLst>
              <a:ext uri="{FF2B5EF4-FFF2-40B4-BE49-F238E27FC236}">
                <a16:creationId xmlns:a16="http://schemas.microsoft.com/office/drawing/2014/main" id="{44C13178-50A6-45F7-BBF1-A508A31124E1}"/>
              </a:ext>
            </a:extLst>
          </p:cNvPr>
          <p:cNvSpPr txBox="1"/>
          <p:nvPr/>
        </p:nvSpPr>
        <p:spPr>
          <a:xfrm>
            <a:off x="368254" y="3009558"/>
            <a:ext cx="566797" cy="523220"/>
          </a:xfrm>
          <a:prstGeom prst="rect">
            <a:avLst/>
          </a:prstGeom>
          <a:noFill/>
        </p:spPr>
        <p:txBody>
          <a:bodyPr wrap="square" rtlCol="0">
            <a:spAutoFit/>
          </a:bodyPr>
          <a:lstStyle/>
          <a:p>
            <a:r>
              <a:rPr lang="ja-JP" altLang="en-US" sz="2800" b="1" dirty="0">
                <a:solidFill>
                  <a:srgbClr val="0070C0"/>
                </a:solidFill>
              </a:rPr>
              <a:t>②</a:t>
            </a:r>
          </a:p>
        </p:txBody>
      </p:sp>
      <p:pic>
        <p:nvPicPr>
          <p:cNvPr id="5"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197"/>
                </p14:media>
              </p:ext>
            </p:extLst>
          </p:nvPr>
        </p:nvPicPr>
        <p:blipFill>
          <a:blip r:embed="rId8"/>
          <a:stretch>
            <a:fillRect/>
          </a:stretch>
        </p:blipFill>
        <p:spPr>
          <a:xfrm>
            <a:off x="12235889" y="3244717"/>
            <a:ext cx="406400" cy="406400"/>
          </a:xfrm>
          <a:prstGeom prst="rect">
            <a:avLst/>
          </a:prstGeom>
        </p:spPr>
      </p:pic>
    </p:spTree>
    <p:extLst>
      <p:ext uri="{BB962C8B-B14F-4D97-AF65-F5344CB8AC3E}">
        <p14:creationId xmlns:p14="http://schemas.microsoft.com/office/powerpoint/2010/main" val="763194386"/>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05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7002" y="306303"/>
            <a:ext cx="9877518" cy="5975964"/>
          </a:xfrm>
          <a:prstGeom prst="rect">
            <a:avLst/>
          </a:prstGeom>
        </p:spPr>
      </p:pic>
      <p:sp>
        <p:nvSpPr>
          <p:cNvPr id="15" name="テキスト ボックス 14">
            <a:extLst>
              <a:ext uri="{FF2B5EF4-FFF2-40B4-BE49-F238E27FC236}">
                <a16:creationId xmlns:a16="http://schemas.microsoft.com/office/drawing/2014/main" id="{260177B1-28CE-4723-B548-96C9E182E9DC}"/>
              </a:ext>
            </a:extLst>
          </p:cNvPr>
          <p:cNvSpPr txBox="1"/>
          <p:nvPr/>
        </p:nvSpPr>
        <p:spPr>
          <a:xfrm>
            <a:off x="3083218" y="1063577"/>
            <a:ext cx="1275631" cy="461665"/>
          </a:xfrm>
          <a:prstGeom prst="rect">
            <a:avLst/>
          </a:prstGeom>
          <a:noFill/>
        </p:spPr>
        <p:txBody>
          <a:bodyPr wrap="square" rtlCol="0">
            <a:spAutoFit/>
          </a:bodyPr>
          <a:lstStyle/>
          <a:p>
            <a:r>
              <a:rPr lang="ja-JP" altLang="en-US" sz="2400" b="1" dirty="0"/>
              <a:t>つぎは、</a:t>
            </a:r>
            <a:endParaRPr lang="ja-JP" altLang="en-US" sz="3600" b="1" dirty="0">
              <a:solidFill>
                <a:srgbClr val="FF0000"/>
              </a:solidFill>
            </a:endParaRPr>
          </a:p>
        </p:txBody>
      </p:sp>
      <p:sp>
        <p:nvSpPr>
          <p:cNvPr id="9" name="テキスト ボックス 8">
            <a:extLst>
              <a:ext uri="{FF2B5EF4-FFF2-40B4-BE49-F238E27FC236}">
                <a16:creationId xmlns:a16="http://schemas.microsoft.com/office/drawing/2014/main" id="{CBC73986-4FDF-47A6-BC42-82F3CC58B827}"/>
              </a:ext>
            </a:extLst>
          </p:cNvPr>
          <p:cNvSpPr txBox="1"/>
          <p:nvPr/>
        </p:nvSpPr>
        <p:spPr>
          <a:xfrm>
            <a:off x="1933896" y="1552892"/>
            <a:ext cx="3574277" cy="461665"/>
          </a:xfrm>
          <a:prstGeom prst="rect">
            <a:avLst/>
          </a:prstGeom>
          <a:noFill/>
        </p:spPr>
        <p:txBody>
          <a:bodyPr wrap="square" rtlCol="0">
            <a:spAutoFit/>
          </a:bodyPr>
          <a:lstStyle/>
          <a:p>
            <a:r>
              <a:rPr lang="ja-JP" altLang="en-US" sz="2400" b="1" dirty="0"/>
              <a:t>「いつまで食べれるか」</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22" name="テキスト ボックス 21">
            <a:extLst>
              <a:ext uri="{FF2B5EF4-FFF2-40B4-BE49-F238E27FC236}">
                <a16:creationId xmlns:a16="http://schemas.microsoft.com/office/drawing/2014/main" id="{F99F6038-29FE-4B80-A6D1-36D74D6FF600}"/>
              </a:ext>
            </a:extLst>
          </p:cNvPr>
          <p:cNvSpPr txBox="1"/>
          <p:nvPr/>
        </p:nvSpPr>
        <p:spPr>
          <a:xfrm>
            <a:off x="4200527" y="935671"/>
            <a:ext cx="2660417" cy="646331"/>
          </a:xfrm>
          <a:prstGeom prst="rect">
            <a:avLst/>
          </a:prstGeom>
          <a:noFill/>
        </p:spPr>
        <p:txBody>
          <a:bodyPr wrap="square" rtlCol="0">
            <a:spAutoFit/>
          </a:bodyPr>
          <a:lstStyle/>
          <a:p>
            <a:r>
              <a:rPr lang="ja-JP" altLang="en-US" sz="3600" b="1" dirty="0">
                <a:solidFill>
                  <a:srgbClr val="FFC000"/>
                </a:solidFill>
              </a:rPr>
              <a:t>③消費期限</a:t>
            </a:r>
          </a:p>
        </p:txBody>
      </p:sp>
      <p:sp>
        <p:nvSpPr>
          <p:cNvPr id="23" name="テキスト ボックス 22">
            <a:extLst>
              <a:ext uri="{FF2B5EF4-FFF2-40B4-BE49-F238E27FC236}">
                <a16:creationId xmlns:a16="http://schemas.microsoft.com/office/drawing/2014/main" id="{3158F1F0-1589-4B56-A219-54E907B37FFF}"/>
              </a:ext>
            </a:extLst>
          </p:cNvPr>
          <p:cNvSpPr txBox="1"/>
          <p:nvPr/>
        </p:nvSpPr>
        <p:spPr>
          <a:xfrm>
            <a:off x="6577209" y="1063577"/>
            <a:ext cx="915163" cy="461665"/>
          </a:xfrm>
          <a:prstGeom prst="rect">
            <a:avLst/>
          </a:prstGeom>
          <a:noFill/>
        </p:spPr>
        <p:txBody>
          <a:bodyPr wrap="square" rtlCol="0">
            <a:spAutoFit/>
          </a:bodyPr>
          <a:lstStyle/>
          <a:p>
            <a:r>
              <a:rPr lang="ja-JP" altLang="en-US" sz="2400" b="1" dirty="0"/>
              <a:t>です。</a:t>
            </a:r>
          </a:p>
        </p:txBody>
      </p:sp>
      <p:sp>
        <p:nvSpPr>
          <p:cNvPr id="29" name="テキスト ボックス 28">
            <a:extLst>
              <a:ext uri="{FF2B5EF4-FFF2-40B4-BE49-F238E27FC236}">
                <a16:creationId xmlns:a16="http://schemas.microsoft.com/office/drawing/2014/main" id="{5BF20D77-863E-4C06-986F-8062115726B3}"/>
              </a:ext>
            </a:extLst>
          </p:cNvPr>
          <p:cNvSpPr txBox="1"/>
          <p:nvPr/>
        </p:nvSpPr>
        <p:spPr>
          <a:xfrm>
            <a:off x="1933896" y="2554717"/>
            <a:ext cx="2046837" cy="461665"/>
          </a:xfrm>
          <a:prstGeom prst="rect">
            <a:avLst/>
          </a:prstGeom>
          <a:noFill/>
        </p:spPr>
        <p:txBody>
          <a:bodyPr wrap="square" rtlCol="0">
            <a:spAutoFit/>
          </a:bodyPr>
          <a:lstStyle/>
          <a:p>
            <a:r>
              <a:rPr lang="ja-JP" altLang="en-US" sz="2400" b="1" dirty="0"/>
              <a:t>消費期限とは、</a:t>
            </a:r>
          </a:p>
        </p:txBody>
      </p:sp>
      <p:sp>
        <p:nvSpPr>
          <p:cNvPr id="30" name="テキスト ボックス 29">
            <a:extLst>
              <a:ext uri="{FF2B5EF4-FFF2-40B4-BE49-F238E27FC236}">
                <a16:creationId xmlns:a16="http://schemas.microsoft.com/office/drawing/2014/main" id="{F859D9FF-CE6C-43CA-B211-CAB0E172194B}"/>
              </a:ext>
            </a:extLst>
          </p:cNvPr>
          <p:cNvSpPr txBox="1"/>
          <p:nvPr/>
        </p:nvSpPr>
        <p:spPr>
          <a:xfrm>
            <a:off x="4117460" y="3014809"/>
            <a:ext cx="4196983" cy="461665"/>
          </a:xfrm>
          <a:prstGeom prst="rect">
            <a:avLst/>
          </a:prstGeom>
          <a:noFill/>
        </p:spPr>
        <p:txBody>
          <a:bodyPr wrap="square" rtlCol="0">
            <a:spAutoFit/>
          </a:bodyPr>
          <a:lstStyle/>
          <a:p>
            <a:r>
              <a:rPr lang="ja-JP" altLang="en-US" sz="2400" b="1" dirty="0">
                <a:solidFill>
                  <a:srgbClr val="FF0000"/>
                </a:solidFill>
              </a:rPr>
              <a:t>食品を安全に食べられる期限</a:t>
            </a:r>
            <a:endParaRPr lang="ja-JP" altLang="en-US" sz="2400" b="1" dirty="0"/>
          </a:p>
        </p:txBody>
      </p:sp>
      <p:sp>
        <p:nvSpPr>
          <p:cNvPr id="16" name="テキスト ボックス 15">
            <a:extLst>
              <a:ext uri="{FF2B5EF4-FFF2-40B4-BE49-F238E27FC236}">
                <a16:creationId xmlns:a16="http://schemas.microsoft.com/office/drawing/2014/main" id="{D631BBAC-9D74-4B81-B4F3-A000D67F852C}"/>
              </a:ext>
            </a:extLst>
          </p:cNvPr>
          <p:cNvSpPr txBox="1"/>
          <p:nvPr/>
        </p:nvSpPr>
        <p:spPr>
          <a:xfrm>
            <a:off x="1933894" y="1994140"/>
            <a:ext cx="8175306" cy="461665"/>
          </a:xfrm>
          <a:prstGeom prst="rect">
            <a:avLst/>
          </a:prstGeom>
          <a:noFill/>
        </p:spPr>
        <p:txBody>
          <a:bodyPr wrap="square" rtlCol="0">
            <a:spAutoFit/>
          </a:bodyPr>
          <a:lstStyle/>
          <a:p>
            <a:r>
              <a:rPr lang="ja-JP" altLang="en-US" sz="2400" b="1" dirty="0"/>
              <a:t>まとめ買いをするときに、よくチェックする事項ですね。</a:t>
            </a:r>
          </a:p>
        </p:txBody>
      </p:sp>
      <p:sp>
        <p:nvSpPr>
          <p:cNvPr id="17" name="テキスト ボックス 16">
            <a:extLst>
              <a:ext uri="{FF2B5EF4-FFF2-40B4-BE49-F238E27FC236}">
                <a16:creationId xmlns:a16="http://schemas.microsoft.com/office/drawing/2014/main" id="{322BC6E6-9A1E-4BAD-8983-D281786B7335}"/>
              </a:ext>
            </a:extLst>
          </p:cNvPr>
          <p:cNvSpPr txBox="1"/>
          <p:nvPr/>
        </p:nvSpPr>
        <p:spPr>
          <a:xfrm>
            <a:off x="4998626" y="3599581"/>
            <a:ext cx="2439122" cy="461665"/>
          </a:xfrm>
          <a:prstGeom prst="rect">
            <a:avLst/>
          </a:prstGeom>
          <a:noFill/>
        </p:spPr>
        <p:txBody>
          <a:bodyPr wrap="square" rtlCol="0">
            <a:spAutoFit/>
          </a:bodyPr>
          <a:lstStyle/>
          <a:p>
            <a:r>
              <a:rPr lang="ja-JP" altLang="en-US" sz="2400" b="1" dirty="0"/>
              <a:t>ちなみに・・・</a:t>
            </a:r>
          </a:p>
        </p:txBody>
      </p:sp>
      <p:sp>
        <p:nvSpPr>
          <p:cNvPr id="18" name="テキスト ボックス 17">
            <a:extLst>
              <a:ext uri="{FF2B5EF4-FFF2-40B4-BE49-F238E27FC236}">
                <a16:creationId xmlns:a16="http://schemas.microsoft.com/office/drawing/2014/main" id="{B378C39A-560F-423B-8B70-03EC2218E224}"/>
              </a:ext>
            </a:extLst>
          </p:cNvPr>
          <p:cNvSpPr txBox="1"/>
          <p:nvPr/>
        </p:nvSpPr>
        <p:spPr>
          <a:xfrm>
            <a:off x="5001115" y="4070627"/>
            <a:ext cx="1917731" cy="461665"/>
          </a:xfrm>
          <a:prstGeom prst="rect">
            <a:avLst/>
          </a:prstGeom>
          <a:noFill/>
        </p:spPr>
        <p:txBody>
          <a:bodyPr wrap="square" rtlCol="0">
            <a:spAutoFit/>
          </a:bodyPr>
          <a:lstStyle/>
          <a:p>
            <a:r>
              <a:rPr lang="ja-JP" altLang="en-US" sz="2400" b="1" dirty="0"/>
              <a:t>この期限は、</a:t>
            </a:r>
            <a:endParaRPr lang="ja-JP" altLang="en-US" sz="2400" b="1" dirty="0">
              <a:solidFill>
                <a:srgbClr val="FF0000"/>
              </a:solidFill>
            </a:endParaRPr>
          </a:p>
        </p:txBody>
      </p:sp>
      <p:sp>
        <p:nvSpPr>
          <p:cNvPr id="19" name="テキスト ボックス 18">
            <a:extLst>
              <a:ext uri="{FF2B5EF4-FFF2-40B4-BE49-F238E27FC236}">
                <a16:creationId xmlns:a16="http://schemas.microsoft.com/office/drawing/2014/main" id="{99D8371D-3628-4CCD-975B-6A2F7422B59C}"/>
              </a:ext>
            </a:extLst>
          </p:cNvPr>
          <p:cNvSpPr txBox="1"/>
          <p:nvPr/>
        </p:nvSpPr>
        <p:spPr>
          <a:xfrm>
            <a:off x="5415311" y="4479260"/>
            <a:ext cx="4848108" cy="461665"/>
          </a:xfrm>
          <a:prstGeom prst="rect">
            <a:avLst/>
          </a:prstGeom>
          <a:noFill/>
        </p:spPr>
        <p:txBody>
          <a:bodyPr wrap="square" rtlCol="0">
            <a:spAutoFit/>
          </a:bodyPr>
          <a:lstStyle/>
          <a:p>
            <a:r>
              <a:rPr lang="ja-JP" altLang="en-US" sz="2400" b="1" dirty="0"/>
              <a:t>ですので、ご注意ください！</a:t>
            </a:r>
          </a:p>
        </p:txBody>
      </p:sp>
      <p:sp>
        <p:nvSpPr>
          <p:cNvPr id="20" name="テキスト ボックス 19">
            <a:extLst>
              <a:ext uri="{FF2B5EF4-FFF2-40B4-BE49-F238E27FC236}">
                <a16:creationId xmlns:a16="http://schemas.microsoft.com/office/drawing/2014/main" id="{4BC2B41F-F94E-4225-AE82-CF7C77E03B60}"/>
              </a:ext>
            </a:extLst>
          </p:cNvPr>
          <p:cNvSpPr txBox="1"/>
          <p:nvPr/>
        </p:nvSpPr>
        <p:spPr>
          <a:xfrm>
            <a:off x="6827062" y="4074538"/>
            <a:ext cx="2274607" cy="461665"/>
          </a:xfrm>
          <a:prstGeom prst="rect">
            <a:avLst/>
          </a:prstGeom>
          <a:noFill/>
        </p:spPr>
        <p:txBody>
          <a:bodyPr wrap="square" rtlCol="0">
            <a:spAutoFit/>
          </a:bodyPr>
          <a:lstStyle/>
          <a:p>
            <a:r>
              <a:rPr lang="ja-JP" altLang="en-US" sz="2400" b="1" dirty="0">
                <a:solidFill>
                  <a:srgbClr val="FF0000"/>
                </a:solidFill>
              </a:rPr>
              <a:t>未開封の場合</a:t>
            </a:r>
          </a:p>
        </p:txBody>
      </p:sp>
      <p:sp>
        <p:nvSpPr>
          <p:cNvPr id="21" name="テキスト ボックス 20">
            <a:extLst>
              <a:ext uri="{FF2B5EF4-FFF2-40B4-BE49-F238E27FC236}">
                <a16:creationId xmlns:a16="http://schemas.microsoft.com/office/drawing/2014/main" id="{9667CEC0-1117-4F3E-AB93-2964626BD4BC}"/>
              </a:ext>
            </a:extLst>
          </p:cNvPr>
          <p:cNvSpPr txBox="1"/>
          <p:nvPr/>
        </p:nvSpPr>
        <p:spPr>
          <a:xfrm>
            <a:off x="4072907" y="2554471"/>
            <a:ext cx="4113599" cy="461665"/>
          </a:xfrm>
          <a:prstGeom prst="rect">
            <a:avLst/>
          </a:prstGeom>
          <a:noFill/>
        </p:spPr>
        <p:txBody>
          <a:bodyPr wrap="square" rtlCol="0">
            <a:spAutoFit/>
          </a:bodyPr>
          <a:lstStyle/>
          <a:p>
            <a:r>
              <a:rPr lang="ja-JP" altLang="en-US" sz="2400" b="1" dirty="0"/>
              <a:t>保存方法を遵守したうえで、</a:t>
            </a:r>
          </a:p>
        </p:txBody>
      </p:sp>
      <p:sp>
        <p:nvSpPr>
          <p:cNvPr id="24" name="テキスト ボックス 23">
            <a:extLst>
              <a:ext uri="{FF2B5EF4-FFF2-40B4-BE49-F238E27FC236}">
                <a16:creationId xmlns:a16="http://schemas.microsoft.com/office/drawing/2014/main" id="{546B4C99-10D2-4F02-981B-971644AD52AD}"/>
              </a:ext>
            </a:extLst>
          </p:cNvPr>
          <p:cNvSpPr txBox="1"/>
          <p:nvPr/>
        </p:nvSpPr>
        <p:spPr>
          <a:xfrm>
            <a:off x="8186506" y="3014809"/>
            <a:ext cx="2003871" cy="461665"/>
          </a:xfrm>
          <a:prstGeom prst="rect">
            <a:avLst/>
          </a:prstGeom>
          <a:noFill/>
        </p:spPr>
        <p:txBody>
          <a:bodyPr wrap="square" rtlCol="0">
            <a:spAutoFit/>
          </a:bodyPr>
          <a:lstStyle/>
          <a:p>
            <a:r>
              <a:rPr lang="ja-JP" altLang="en-US" sz="2400" b="1" dirty="0"/>
              <a:t>を言います。</a:t>
            </a:r>
          </a:p>
        </p:txBody>
      </p:sp>
      <p:pic>
        <p:nvPicPr>
          <p:cNvPr id="25" name="図 24">
            <a:extLst>
              <a:ext uri="{FF2B5EF4-FFF2-40B4-BE49-F238E27FC236}">
                <a16:creationId xmlns:a16="http://schemas.microsoft.com/office/drawing/2014/main" id="{0AACC2DF-E832-4EFB-B166-486E658960D8}"/>
              </a:ext>
            </a:extLst>
          </p:cNvPr>
          <p:cNvPicPr>
            <a:picLocks noChangeAspect="1"/>
          </p:cNvPicPr>
          <p:nvPr/>
        </p:nvPicPr>
        <p:blipFill>
          <a:blip r:embed="rId7"/>
          <a:stretch>
            <a:fillRect/>
          </a:stretch>
        </p:blipFill>
        <p:spPr>
          <a:xfrm>
            <a:off x="313567" y="3536762"/>
            <a:ext cx="4685059" cy="3138669"/>
          </a:xfrm>
          <a:prstGeom prst="rect">
            <a:avLst/>
          </a:prstGeom>
        </p:spPr>
      </p:pic>
      <p:sp>
        <p:nvSpPr>
          <p:cNvPr id="2" name="四角形: 角を丸くする 1">
            <a:extLst>
              <a:ext uri="{FF2B5EF4-FFF2-40B4-BE49-F238E27FC236}">
                <a16:creationId xmlns:a16="http://schemas.microsoft.com/office/drawing/2014/main" id="{E2A8268E-6F01-442B-9598-76577F6D5BC5}"/>
              </a:ext>
            </a:extLst>
          </p:cNvPr>
          <p:cNvSpPr/>
          <p:nvPr/>
        </p:nvSpPr>
        <p:spPr>
          <a:xfrm>
            <a:off x="1906811" y="4490144"/>
            <a:ext cx="1968505" cy="364188"/>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6" name="テキスト ボックス 25">
            <a:extLst>
              <a:ext uri="{FF2B5EF4-FFF2-40B4-BE49-F238E27FC236}">
                <a16:creationId xmlns:a16="http://schemas.microsoft.com/office/drawing/2014/main" id="{81A243FA-3F50-4C5F-9E01-CCAEA076D117}"/>
              </a:ext>
            </a:extLst>
          </p:cNvPr>
          <p:cNvSpPr txBox="1"/>
          <p:nvPr/>
        </p:nvSpPr>
        <p:spPr>
          <a:xfrm>
            <a:off x="1784933" y="4009070"/>
            <a:ext cx="566797" cy="523220"/>
          </a:xfrm>
          <a:prstGeom prst="rect">
            <a:avLst/>
          </a:prstGeom>
          <a:noFill/>
        </p:spPr>
        <p:txBody>
          <a:bodyPr wrap="square" rtlCol="0">
            <a:spAutoFit/>
          </a:bodyPr>
          <a:lstStyle/>
          <a:p>
            <a:r>
              <a:rPr lang="ja-JP" altLang="en-US" sz="2800" b="1" dirty="0">
                <a:solidFill>
                  <a:srgbClr val="FFC000"/>
                </a:solidFill>
              </a:rPr>
              <a:t>③</a:t>
            </a:r>
          </a:p>
        </p:txBody>
      </p:sp>
      <p:sp>
        <p:nvSpPr>
          <p:cNvPr id="27" name="テキスト ボックス 26">
            <a:extLst>
              <a:ext uri="{FF2B5EF4-FFF2-40B4-BE49-F238E27FC236}">
                <a16:creationId xmlns:a16="http://schemas.microsoft.com/office/drawing/2014/main" id="{518A391B-CE7D-49CD-B69E-45027880483F}"/>
              </a:ext>
            </a:extLst>
          </p:cNvPr>
          <p:cNvSpPr txBox="1"/>
          <p:nvPr/>
        </p:nvSpPr>
        <p:spPr>
          <a:xfrm>
            <a:off x="5219323" y="1563860"/>
            <a:ext cx="4118563" cy="461665"/>
          </a:xfrm>
          <a:prstGeom prst="rect">
            <a:avLst/>
          </a:prstGeom>
          <a:noFill/>
        </p:spPr>
        <p:txBody>
          <a:bodyPr wrap="square" rtlCol="0">
            <a:spAutoFit/>
          </a:bodyPr>
          <a:lstStyle/>
          <a:p>
            <a:r>
              <a:rPr lang="ja-JP" altLang="en-US" sz="2400" b="1" dirty="0"/>
              <a:t>は、とても重要な情報です。</a:t>
            </a:r>
          </a:p>
        </p:txBody>
      </p:sp>
      <p:pic>
        <p:nvPicPr>
          <p:cNvPr id="3"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882"/>
                </p14:media>
              </p:ext>
            </p:extLst>
          </p:nvPr>
        </p:nvPicPr>
        <p:blipFill>
          <a:blip r:embed="rId8"/>
          <a:stretch>
            <a:fillRect/>
          </a:stretch>
        </p:blipFill>
        <p:spPr>
          <a:xfrm>
            <a:off x="12232362" y="3294285"/>
            <a:ext cx="406400" cy="406400"/>
          </a:xfrm>
          <a:prstGeom prst="rect">
            <a:avLst/>
          </a:prstGeom>
        </p:spPr>
      </p:pic>
    </p:spTree>
    <p:extLst>
      <p:ext uri="{BB962C8B-B14F-4D97-AF65-F5344CB8AC3E}">
        <p14:creationId xmlns:p14="http://schemas.microsoft.com/office/powerpoint/2010/main" val="1266689184"/>
      </p:ext>
    </p:extLst>
  </p:cSld>
  <p:clrMapOvr>
    <a:masterClrMapping/>
  </p:clrMapOvr>
  <mc:AlternateContent xmlns:mc="http://schemas.openxmlformats.org/markup-compatibility/2006" xmlns:p14="http://schemas.microsoft.com/office/powerpoint/2010/main">
    <mc:Choice Requires="p14">
      <p:transition spd="slow" p14:dur="2000" advClick="0" advTm="26000"/>
    </mc:Choice>
    <mc:Fallback xmlns="">
      <p:transition spd="slow"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56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333" y="309633"/>
            <a:ext cx="11379200" cy="5379969"/>
          </a:xfrm>
          <a:prstGeom prst="rect">
            <a:avLst/>
          </a:prstGeom>
        </p:spPr>
      </p:pic>
      <p:sp>
        <p:nvSpPr>
          <p:cNvPr id="15" name="テキスト ボックス 14">
            <a:extLst>
              <a:ext uri="{FF2B5EF4-FFF2-40B4-BE49-F238E27FC236}">
                <a16:creationId xmlns:a16="http://schemas.microsoft.com/office/drawing/2014/main" id="{260177B1-28CE-4723-B548-96C9E182E9DC}"/>
              </a:ext>
            </a:extLst>
          </p:cNvPr>
          <p:cNvSpPr txBox="1"/>
          <p:nvPr/>
        </p:nvSpPr>
        <p:spPr>
          <a:xfrm>
            <a:off x="3506305" y="1051992"/>
            <a:ext cx="1524773" cy="461665"/>
          </a:xfrm>
          <a:prstGeom prst="rect">
            <a:avLst/>
          </a:prstGeom>
          <a:noFill/>
        </p:spPr>
        <p:txBody>
          <a:bodyPr wrap="square" rtlCol="0">
            <a:spAutoFit/>
          </a:bodyPr>
          <a:lstStyle/>
          <a:p>
            <a:r>
              <a:rPr lang="ja-JP" altLang="en-US" sz="2400" b="1" dirty="0"/>
              <a:t>つづいて、</a:t>
            </a:r>
            <a:endParaRPr lang="ja-JP" altLang="en-US" sz="3600" b="1" dirty="0">
              <a:solidFill>
                <a:srgbClr val="FF0000"/>
              </a:solidFill>
            </a:endParaRPr>
          </a:p>
        </p:txBody>
      </p:sp>
      <p:sp>
        <p:nvSpPr>
          <p:cNvPr id="9" name="テキスト ボックス 8">
            <a:extLst>
              <a:ext uri="{FF2B5EF4-FFF2-40B4-BE49-F238E27FC236}">
                <a16:creationId xmlns:a16="http://schemas.microsoft.com/office/drawing/2014/main" id="{CBC73986-4FDF-47A6-BC42-82F3CC58B827}"/>
              </a:ext>
            </a:extLst>
          </p:cNvPr>
          <p:cNvSpPr txBox="1"/>
          <p:nvPr/>
        </p:nvSpPr>
        <p:spPr>
          <a:xfrm>
            <a:off x="1154771" y="1631283"/>
            <a:ext cx="10270065" cy="461665"/>
          </a:xfrm>
          <a:prstGeom prst="rect">
            <a:avLst/>
          </a:prstGeom>
          <a:noFill/>
        </p:spPr>
        <p:txBody>
          <a:bodyPr wrap="square" rtlCol="0">
            <a:spAutoFit/>
          </a:bodyPr>
          <a:lstStyle/>
          <a:p>
            <a:r>
              <a:rPr lang="ja-JP" altLang="en-US" sz="2400" b="1" dirty="0"/>
              <a:t>「食品を購入してから食べるまでの間、どのように保管すればいいのか」</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22" name="テキスト ボックス 21">
            <a:extLst>
              <a:ext uri="{FF2B5EF4-FFF2-40B4-BE49-F238E27FC236}">
                <a16:creationId xmlns:a16="http://schemas.microsoft.com/office/drawing/2014/main" id="{F99F6038-29FE-4B80-A6D1-36D74D6FF600}"/>
              </a:ext>
            </a:extLst>
          </p:cNvPr>
          <p:cNvSpPr txBox="1"/>
          <p:nvPr/>
        </p:nvSpPr>
        <p:spPr>
          <a:xfrm>
            <a:off x="4964033" y="926107"/>
            <a:ext cx="2523802" cy="646331"/>
          </a:xfrm>
          <a:prstGeom prst="rect">
            <a:avLst/>
          </a:prstGeom>
          <a:noFill/>
        </p:spPr>
        <p:txBody>
          <a:bodyPr wrap="square" rtlCol="0">
            <a:spAutoFit/>
          </a:bodyPr>
          <a:lstStyle/>
          <a:p>
            <a:r>
              <a:rPr lang="ja-JP" altLang="en-US" sz="3600" b="1" dirty="0">
                <a:solidFill>
                  <a:srgbClr val="7030A0"/>
                </a:solidFill>
              </a:rPr>
              <a:t>④保存方法</a:t>
            </a:r>
          </a:p>
        </p:txBody>
      </p:sp>
      <p:sp>
        <p:nvSpPr>
          <p:cNvPr id="23" name="テキスト ボックス 22">
            <a:extLst>
              <a:ext uri="{FF2B5EF4-FFF2-40B4-BE49-F238E27FC236}">
                <a16:creationId xmlns:a16="http://schemas.microsoft.com/office/drawing/2014/main" id="{3158F1F0-1589-4B56-A219-54E907B37FFF}"/>
              </a:ext>
            </a:extLst>
          </p:cNvPr>
          <p:cNvSpPr txBox="1"/>
          <p:nvPr/>
        </p:nvSpPr>
        <p:spPr>
          <a:xfrm>
            <a:off x="7333089" y="1045686"/>
            <a:ext cx="915163" cy="461665"/>
          </a:xfrm>
          <a:prstGeom prst="rect">
            <a:avLst/>
          </a:prstGeom>
          <a:noFill/>
        </p:spPr>
        <p:txBody>
          <a:bodyPr wrap="square" rtlCol="0">
            <a:spAutoFit/>
          </a:bodyPr>
          <a:lstStyle/>
          <a:p>
            <a:r>
              <a:rPr lang="ja-JP" altLang="en-US" sz="2400" b="1" dirty="0"/>
              <a:t>です。</a:t>
            </a:r>
          </a:p>
        </p:txBody>
      </p:sp>
      <p:sp>
        <p:nvSpPr>
          <p:cNvPr id="29" name="テキスト ボックス 28">
            <a:extLst>
              <a:ext uri="{FF2B5EF4-FFF2-40B4-BE49-F238E27FC236}">
                <a16:creationId xmlns:a16="http://schemas.microsoft.com/office/drawing/2014/main" id="{5BF20D77-863E-4C06-986F-8062115726B3}"/>
              </a:ext>
            </a:extLst>
          </p:cNvPr>
          <p:cNvSpPr txBox="1"/>
          <p:nvPr/>
        </p:nvSpPr>
        <p:spPr>
          <a:xfrm>
            <a:off x="1551759" y="2169719"/>
            <a:ext cx="3329577" cy="461665"/>
          </a:xfrm>
          <a:prstGeom prst="rect">
            <a:avLst/>
          </a:prstGeom>
          <a:noFill/>
        </p:spPr>
        <p:txBody>
          <a:bodyPr wrap="square" rtlCol="0">
            <a:spAutoFit/>
          </a:bodyPr>
          <a:lstStyle/>
          <a:p>
            <a:r>
              <a:rPr lang="ja-JP" altLang="en-US" sz="2400" b="1" dirty="0"/>
              <a:t>保存方法を間違えると、</a:t>
            </a:r>
          </a:p>
        </p:txBody>
      </p:sp>
      <p:sp>
        <p:nvSpPr>
          <p:cNvPr id="30" name="テキスト ボックス 29">
            <a:extLst>
              <a:ext uri="{FF2B5EF4-FFF2-40B4-BE49-F238E27FC236}">
                <a16:creationId xmlns:a16="http://schemas.microsoft.com/office/drawing/2014/main" id="{F859D9FF-CE6C-43CA-B211-CAB0E172194B}"/>
              </a:ext>
            </a:extLst>
          </p:cNvPr>
          <p:cNvSpPr txBox="1"/>
          <p:nvPr/>
        </p:nvSpPr>
        <p:spPr>
          <a:xfrm>
            <a:off x="1551759" y="2655949"/>
            <a:ext cx="1757051" cy="461665"/>
          </a:xfrm>
          <a:prstGeom prst="rect">
            <a:avLst/>
          </a:prstGeom>
          <a:noFill/>
        </p:spPr>
        <p:txBody>
          <a:bodyPr wrap="square" rtlCol="0">
            <a:spAutoFit/>
          </a:bodyPr>
          <a:lstStyle/>
          <a:p>
            <a:r>
              <a:rPr lang="ja-JP" altLang="en-US" sz="2400" b="1" dirty="0"/>
              <a:t>もあるので、</a:t>
            </a:r>
          </a:p>
        </p:txBody>
      </p:sp>
      <p:sp>
        <p:nvSpPr>
          <p:cNvPr id="16" name="テキスト ボックス 15">
            <a:extLst>
              <a:ext uri="{FF2B5EF4-FFF2-40B4-BE49-F238E27FC236}">
                <a16:creationId xmlns:a16="http://schemas.microsoft.com/office/drawing/2014/main" id="{E57AD983-EC0C-4109-8AAD-B0AFE73A2B61}"/>
              </a:ext>
            </a:extLst>
          </p:cNvPr>
          <p:cNvSpPr txBox="1"/>
          <p:nvPr/>
        </p:nvSpPr>
        <p:spPr>
          <a:xfrm>
            <a:off x="4964033" y="3336609"/>
            <a:ext cx="4848108" cy="461665"/>
          </a:xfrm>
          <a:prstGeom prst="rect">
            <a:avLst/>
          </a:prstGeom>
          <a:noFill/>
        </p:spPr>
        <p:txBody>
          <a:bodyPr wrap="square" rtlCol="0">
            <a:spAutoFit/>
          </a:bodyPr>
          <a:lstStyle/>
          <a:p>
            <a:r>
              <a:rPr lang="ja-JP" altLang="en-US" sz="2400" b="1" dirty="0"/>
              <a:t>ちなみに・・・</a:t>
            </a:r>
          </a:p>
        </p:txBody>
      </p:sp>
      <p:sp>
        <p:nvSpPr>
          <p:cNvPr id="17" name="テキスト ボックス 16">
            <a:extLst>
              <a:ext uri="{FF2B5EF4-FFF2-40B4-BE49-F238E27FC236}">
                <a16:creationId xmlns:a16="http://schemas.microsoft.com/office/drawing/2014/main" id="{E9218165-293D-4F5C-B35A-0ADA22EB5D81}"/>
              </a:ext>
            </a:extLst>
          </p:cNvPr>
          <p:cNvSpPr txBox="1"/>
          <p:nvPr/>
        </p:nvSpPr>
        <p:spPr>
          <a:xfrm>
            <a:off x="4964033" y="3798274"/>
            <a:ext cx="2428200" cy="461665"/>
          </a:xfrm>
          <a:prstGeom prst="rect">
            <a:avLst/>
          </a:prstGeom>
          <a:noFill/>
        </p:spPr>
        <p:txBody>
          <a:bodyPr wrap="square" rtlCol="0">
            <a:spAutoFit/>
          </a:bodyPr>
          <a:lstStyle/>
          <a:p>
            <a:r>
              <a:rPr lang="ja-JP" altLang="en-US" sz="2400" b="1" dirty="0"/>
              <a:t>この保存方法も、</a:t>
            </a:r>
            <a:endParaRPr lang="ja-JP" altLang="en-US" sz="2400" b="1" dirty="0">
              <a:solidFill>
                <a:srgbClr val="FF0000"/>
              </a:solidFill>
            </a:endParaRPr>
          </a:p>
        </p:txBody>
      </p:sp>
      <p:sp>
        <p:nvSpPr>
          <p:cNvPr id="18" name="テキスト ボックス 17">
            <a:extLst>
              <a:ext uri="{FF2B5EF4-FFF2-40B4-BE49-F238E27FC236}">
                <a16:creationId xmlns:a16="http://schemas.microsoft.com/office/drawing/2014/main" id="{9F78AD19-A3B5-461B-9EE5-86D6AF5D374A}"/>
              </a:ext>
            </a:extLst>
          </p:cNvPr>
          <p:cNvSpPr txBox="1"/>
          <p:nvPr/>
        </p:nvSpPr>
        <p:spPr>
          <a:xfrm>
            <a:off x="5222062" y="4259939"/>
            <a:ext cx="4848108" cy="461665"/>
          </a:xfrm>
          <a:prstGeom prst="rect">
            <a:avLst/>
          </a:prstGeom>
          <a:noFill/>
        </p:spPr>
        <p:txBody>
          <a:bodyPr wrap="square" rtlCol="0">
            <a:spAutoFit/>
          </a:bodyPr>
          <a:lstStyle/>
          <a:p>
            <a:r>
              <a:rPr lang="ja-JP" altLang="en-US" sz="2400" b="1" dirty="0"/>
              <a:t>となりますのでお忘れなく！</a:t>
            </a:r>
          </a:p>
        </p:txBody>
      </p:sp>
      <p:sp>
        <p:nvSpPr>
          <p:cNvPr id="19" name="テキスト ボックス 18">
            <a:extLst>
              <a:ext uri="{FF2B5EF4-FFF2-40B4-BE49-F238E27FC236}">
                <a16:creationId xmlns:a16="http://schemas.microsoft.com/office/drawing/2014/main" id="{6A4D4B3E-BB31-49A1-B241-62047A8AAAD2}"/>
              </a:ext>
            </a:extLst>
          </p:cNvPr>
          <p:cNvSpPr txBox="1"/>
          <p:nvPr/>
        </p:nvSpPr>
        <p:spPr>
          <a:xfrm>
            <a:off x="7333089" y="3798273"/>
            <a:ext cx="2274607" cy="461665"/>
          </a:xfrm>
          <a:prstGeom prst="rect">
            <a:avLst/>
          </a:prstGeom>
          <a:noFill/>
        </p:spPr>
        <p:txBody>
          <a:bodyPr wrap="square" rtlCol="0">
            <a:spAutoFit/>
          </a:bodyPr>
          <a:lstStyle/>
          <a:p>
            <a:r>
              <a:rPr lang="ja-JP" altLang="en-US" sz="2400" b="1" dirty="0">
                <a:solidFill>
                  <a:srgbClr val="FF0000"/>
                </a:solidFill>
              </a:rPr>
              <a:t>未開封の場合</a:t>
            </a:r>
          </a:p>
        </p:txBody>
      </p:sp>
      <p:sp>
        <p:nvSpPr>
          <p:cNvPr id="20" name="テキスト ボックス 19">
            <a:extLst>
              <a:ext uri="{FF2B5EF4-FFF2-40B4-BE49-F238E27FC236}">
                <a16:creationId xmlns:a16="http://schemas.microsoft.com/office/drawing/2014/main" id="{9FAD27D2-6D6C-477F-ABEC-7606475CBEA5}"/>
              </a:ext>
            </a:extLst>
          </p:cNvPr>
          <p:cNvSpPr txBox="1"/>
          <p:nvPr/>
        </p:nvSpPr>
        <p:spPr>
          <a:xfrm>
            <a:off x="4807865" y="2169718"/>
            <a:ext cx="1715485" cy="461665"/>
          </a:xfrm>
          <a:prstGeom prst="rect">
            <a:avLst/>
          </a:prstGeom>
          <a:noFill/>
        </p:spPr>
        <p:txBody>
          <a:bodyPr wrap="square" rtlCol="0">
            <a:spAutoFit/>
          </a:bodyPr>
          <a:lstStyle/>
          <a:p>
            <a:r>
              <a:rPr lang="ja-JP" altLang="en-US" sz="2400" b="1" dirty="0">
                <a:solidFill>
                  <a:srgbClr val="FF0000"/>
                </a:solidFill>
              </a:rPr>
              <a:t>食品の劣化</a:t>
            </a:r>
            <a:endParaRPr lang="ja-JP" altLang="en-US" sz="2400" b="1" dirty="0"/>
          </a:p>
        </p:txBody>
      </p:sp>
      <p:sp>
        <p:nvSpPr>
          <p:cNvPr id="21" name="テキスト ボックス 20">
            <a:extLst>
              <a:ext uri="{FF2B5EF4-FFF2-40B4-BE49-F238E27FC236}">
                <a16:creationId xmlns:a16="http://schemas.microsoft.com/office/drawing/2014/main" id="{325C8CCA-C29B-45CD-AD97-774AC9641D8A}"/>
              </a:ext>
            </a:extLst>
          </p:cNvPr>
          <p:cNvSpPr txBox="1"/>
          <p:nvPr/>
        </p:nvSpPr>
        <p:spPr>
          <a:xfrm>
            <a:off x="6786106" y="2165414"/>
            <a:ext cx="3602232" cy="461665"/>
          </a:xfrm>
          <a:prstGeom prst="rect">
            <a:avLst/>
          </a:prstGeom>
          <a:noFill/>
        </p:spPr>
        <p:txBody>
          <a:bodyPr wrap="square" rtlCol="0">
            <a:spAutoFit/>
          </a:bodyPr>
          <a:lstStyle/>
          <a:p>
            <a:r>
              <a:rPr lang="ja-JP" altLang="en-US" sz="2400" b="1" dirty="0">
                <a:solidFill>
                  <a:srgbClr val="FF0000"/>
                </a:solidFill>
              </a:rPr>
              <a:t>食中毒</a:t>
            </a:r>
            <a:r>
              <a:rPr lang="ja-JP" altLang="en-US" sz="2400" b="1" dirty="0"/>
              <a:t>につながる可能性</a:t>
            </a:r>
          </a:p>
        </p:txBody>
      </p:sp>
      <p:sp>
        <p:nvSpPr>
          <p:cNvPr id="24" name="テキスト ボックス 23">
            <a:extLst>
              <a:ext uri="{FF2B5EF4-FFF2-40B4-BE49-F238E27FC236}">
                <a16:creationId xmlns:a16="http://schemas.microsoft.com/office/drawing/2014/main" id="{1DF7C641-4EAB-4C99-94F5-50A5F5C026CA}"/>
              </a:ext>
            </a:extLst>
          </p:cNvPr>
          <p:cNvSpPr txBox="1"/>
          <p:nvPr/>
        </p:nvSpPr>
        <p:spPr>
          <a:xfrm>
            <a:off x="6396318" y="2165414"/>
            <a:ext cx="474631" cy="461665"/>
          </a:xfrm>
          <a:prstGeom prst="rect">
            <a:avLst/>
          </a:prstGeom>
          <a:noFill/>
        </p:spPr>
        <p:txBody>
          <a:bodyPr wrap="square" rtlCol="0">
            <a:spAutoFit/>
          </a:bodyPr>
          <a:lstStyle/>
          <a:p>
            <a:r>
              <a:rPr lang="ja-JP" altLang="en-US" sz="2400" b="1" dirty="0"/>
              <a:t>や</a:t>
            </a:r>
          </a:p>
        </p:txBody>
      </p:sp>
      <p:sp>
        <p:nvSpPr>
          <p:cNvPr id="25" name="テキスト ボックス 24">
            <a:extLst>
              <a:ext uri="{FF2B5EF4-FFF2-40B4-BE49-F238E27FC236}">
                <a16:creationId xmlns:a16="http://schemas.microsoft.com/office/drawing/2014/main" id="{DFAB0A89-9848-4A80-AD99-2332D3C51F74}"/>
              </a:ext>
            </a:extLst>
          </p:cNvPr>
          <p:cNvSpPr txBox="1"/>
          <p:nvPr/>
        </p:nvSpPr>
        <p:spPr>
          <a:xfrm>
            <a:off x="3308808" y="2664287"/>
            <a:ext cx="3673664" cy="461665"/>
          </a:xfrm>
          <a:prstGeom prst="rect">
            <a:avLst/>
          </a:prstGeom>
          <a:noFill/>
        </p:spPr>
        <p:txBody>
          <a:bodyPr wrap="square" rtlCol="0">
            <a:spAutoFit/>
          </a:bodyPr>
          <a:lstStyle/>
          <a:p>
            <a:r>
              <a:rPr lang="ja-JP" altLang="en-US" sz="2400" b="1" dirty="0"/>
              <a:t>とても重要な情報ですね。</a:t>
            </a:r>
          </a:p>
        </p:txBody>
      </p:sp>
      <p:pic>
        <p:nvPicPr>
          <p:cNvPr id="26" name="図 25">
            <a:extLst>
              <a:ext uri="{FF2B5EF4-FFF2-40B4-BE49-F238E27FC236}">
                <a16:creationId xmlns:a16="http://schemas.microsoft.com/office/drawing/2014/main" id="{0AACC2DF-E832-4EFB-B166-486E658960D8}"/>
              </a:ext>
            </a:extLst>
          </p:cNvPr>
          <p:cNvPicPr>
            <a:picLocks noChangeAspect="1"/>
          </p:cNvPicPr>
          <p:nvPr/>
        </p:nvPicPr>
        <p:blipFill>
          <a:blip r:embed="rId7"/>
          <a:stretch>
            <a:fillRect/>
          </a:stretch>
        </p:blipFill>
        <p:spPr>
          <a:xfrm>
            <a:off x="284605" y="3535325"/>
            <a:ext cx="4620462" cy="3095393"/>
          </a:xfrm>
          <a:prstGeom prst="rect">
            <a:avLst/>
          </a:prstGeom>
        </p:spPr>
      </p:pic>
      <p:sp>
        <p:nvSpPr>
          <p:cNvPr id="27" name="四角形: 角を丸くする 26">
            <a:extLst>
              <a:ext uri="{FF2B5EF4-FFF2-40B4-BE49-F238E27FC236}">
                <a16:creationId xmlns:a16="http://schemas.microsoft.com/office/drawing/2014/main" id="{A83F97E1-7488-4ABE-AC6E-4E6BF2E297A2}"/>
              </a:ext>
            </a:extLst>
          </p:cNvPr>
          <p:cNvSpPr/>
          <p:nvPr/>
        </p:nvSpPr>
        <p:spPr>
          <a:xfrm>
            <a:off x="3816044" y="4490769"/>
            <a:ext cx="905292" cy="364188"/>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8" name="テキスト ボックス 27">
            <a:extLst>
              <a:ext uri="{FF2B5EF4-FFF2-40B4-BE49-F238E27FC236}">
                <a16:creationId xmlns:a16="http://schemas.microsoft.com/office/drawing/2014/main" id="{E1F8D07D-0878-4A2D-B01D-FD596AD2B2DF}"/>
              </a:ext>
            </a:extLst>
          </p:cNvPr>
          <p:cNvSpPr txBox="1"/>
          <p:nvPr/>
        </p:nvSpPr>
        <p:spPr>
          <a:xfrm>
            <a:off x="3701895" y="4043706"/>
            <a:ext cx="566797" cy="523220"/>
          </a:xfrm>
          <a:prstGeom prst="rect">
            <a:avLst/>
          </a:prstGeom>
          <a:noFill/>
        </p:spPr>
        <p:txBody>
          <a:bodyPr wrap="square" rtlCol="0">
            <a:spAutoFit/>
          </a:bodyPr>
          <a:lstStyle/>
          <a:p>
            <a:r>
              <a:rPr lang="ja-JP" altLang="en-US" sz="2800" b="1" dirty="0">
                <a:solidFill>
                  <a:srgbClr val="7030A0"/>
                </a:solidFill>
              </a:rPr>
              <a:t>④</a:t>
            </a:r>
          </a:p>
        </p:txBody>
      </p:sp>
      <p:pic>
        <p:nvPicPr>
          <p:cNvPr id="2"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260349" y="3332125"/>
            <a:ext cx="406400" cy="406400"/>
          </a:xfrm>
          <a:prstGeom prst="rect">
            <a:avLst/>
          </a:prstGeom>
        </p:spPr>
      </p:pic>
    </p:spTree>
    <p:extLst>
      <p:ext uri="{BB962C8B-B14F-4D97-AF65-F5344CB8AC3E}">
        <p14:creationId xmlns:p14="http://schemas.microsoft.com/office/powerpoint/2010/main" val="345916403"/>
      </p:ext>
    </p:extLst>
  </p:cSld>
  <p:clrMapOvr>
    <a:masterClrMapping/>
  </p:clrMapOvr>
  <mc:AlternateContent xmlns:mc="http://schemas.openxmlformats.org/markup-compatibility/2006" xmlns:p14="http://schemas.microsoft.com/office/powerpoint/2010/main">
    <mc:Choice Requires="p14">
      <p:transition spd="slow" p14:dur="2000" advClick="0" advTm="26000"/>
    </mc:Choice>
    <mc:Fallback xmlns="">
      <p:transition spd="slow"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1831" y="309633"/>
            <a:ext cx="9807703" cy="5379969"/>
          </a:xfrm>
          <a:prstGeom prst="rect">
            <a:avLst/>
          </a:prstGeom>
        </p:spPr>
      </p:pic>
      <p:sp>
        <p:nvSpPr>
          <p:cNvPr id="15" name="テキスト ボックス 14">
            <a:extLst>
              <a:ext uri="{FF2B5EF4-FFF2-40B4-BE49-F238E27FC236}">
                <a16:creationId xmlns:a16="http://schemas.microsoft.com/office/drawing/2014/main" id="{260177B1-28CE-4723-B548-96C9E182E9DC}"/>
              </a:ext>
            </a:extLst>
          </p:cNvPr>
          <p:cNvSpPr txBox="1"/>
          <p:nvPr/>
        </p:nvSpPr>
        <p:spPr>
          <a:xfrm>
            <a:off x="4415396" y="1048987"/>
            <a:ext cx="1292925" cy="461665"/>
          </a:xfrm>
          <a:prstGeom prst="rect">
            <a:avLst/>
          </a:prstGeom>
          <a:noFill/>
        </p:spPr>
        <p:txBody>
          <a:bodyPr wrap="square" rtlCol="0">
            <a:spAutoFit/>
          </a:bodyPr>
          <a:lstStyle/>
          <a:p>
            <a:r>
              <a:rPr lang="ja-JP" altLang="en-US" sz="2400" b="1" dirty="0"/>
              <a:t>つぎは、</a:t>
            </a:r>
            <a:endParaRPr lang="ja-JP" altLang="en-US" sz="3600" b="1" dirty="0">
              <a:solidFill>
                <a:srgbClr val="FF0000"/>
              </a:solidFill>
            </a:endParaRPr>
          </a:p>
        </p:txBody>
      </p:sp>
      <p:sp>
        <p:nvSpPr>
          <p:cNvPr id="9" name="テキスト ボックス 8">
            <a:extLst>
              <a:ext uri="{FF2B5EF4-FFF2-40B4-BE49-F238E27FC236}">
                <a16:creationId xmlns:a16="http://schemas.microsoft.com/office/drawing/2014/main" id="{CBC73986-4FDF-47A6-BC42-82F3CC58B827}"/>
              </a:ext>
            </a:extLst>
          </p:cNvPr>
          <p:cNvSpPr txBox="1"/>
          <p:nvPr/>
        </p:nvSpPr>
        <p:spPr>
          <a:xfrm>
            <a:off x="3502247" y="1582652"/>
            <a:ext cx="5669363" cy="461665"/>
          </a:xfrm>
          <a:prstGeom prst="rect">
            <a:avLst/>
          </a:prstGeom>
          <a:noFill/>
        </p:spPr>
        <p:txBody>
          <a:bodyPr wrap="square" rtlCol="0">
            <a:spAutoFit/>
          </a:bodyPr>
          <a:lstStyle/>
          <a:p>
            <a:r>
              <a:rPr lang="ja-JP" altLang="en-US" sz="2400" b="1" dirty="0"/>
              <a:t>「どのくらいの量が入っているのか」</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22" name="テキスト ボックス 21">
            <a:extLst>
              <a:ext uri="{FF2B5EF4-FFF2-40B4-BE49-F238E27FC236}">
                <a16:creationId xmlns:a16="http://schemas.microsoft.com/office/drawing/2014/main" id="{F99F6038-29FE-4B80-A6D1-36D74D6FF600}"/>
              </a:ext>
            </a:extLst>
          </p:cNvPr>
          <p:cNvSpPr txBox="1"/>
          <p:nvPr/>
        </p:nvSpPr>
        <p:spPr>
          <a:xfrm>
            <a:off x="5511055" y="920456"/>
            <a:ext cx="2334615" cy="646331"/>
          </a:xfrm>
          <a:prstGeom prst="rect">
            <a:avLst/>
          </a:prstGeom>
          <a:noFill/>
        </p:spPr>
        <p:txBody>
          <a:bodyPr wrap="square" rtlCol="0">
            <a:spAutoFit/>
          </a:bodyPr>
          <a:lstStyle/>
          <a:p>
            <a:r>
              <a:rPr lang="ja-JP" altLang="en-US" sz="3600" b="1" dirty="0">
                <a:solidFill>
                  <a:srgbClr val="00B050"/>
                </a:solidFill>
              </a:rPr>
              <a:t>⑤内容量</a:t>
            </a:r>
          </a:p>
        </p:txBody>
      </p:sp>
      <p:sp>
        <p:nvSpPr>
          <p:cNvPr id="23" name="テキスト ボックス 22">
            <a:extLst>
              <a:ext uri="{FF2B5EF4-FFF2-40B4-BE49-F238E27FC236}">
                <a16:creationId xmlns:a16="http://schemas.microsoft.com/office/drawing/2014/main" id="{3158F1F0-1589-4B56-A219-54E907B37FFF}"/>
              </a:ext>
            </a:extLst>
          </p:cNvPr>
          <p:cNvSpPr txBox="1"/>
          <p:nvPr/>
        </p:nvSpPr>
        <p:spPr>
          <a:xfrm>
            <a:off x="7425862" y="1055056"/>
            <a:ext cx="915163" cy="461665"/>
          </a:xfrm>
          <a:prstGeom prst="rect">
            <a:avLst/>
          </a:prstGeom>
          <a:noFill/>
        </p:spPr>
        <p:txBody>
          <a:bodyPr wrap="square" rtlCol="0">
            <a:spAutoFit/>
          </a:bodyPr>
          <a:lstStyle/>
          <a:p>
            <a:r>
              <a:rPr lang="ja-JP" altLang="en-US" sz="2400" b="1" dirty="0"/>
              <a:t>です。</a:t>
            </a:r>
          </a:p>
        </p:txBody>
      </p:sp>
      <p:sp>
        <p:nvSpPr>
          <p:cNvPr id="29" name="テキスト ボックス 28">
            <a:extLst>
              <a:ext uri="{FF2B5EF4-FFF2-40B4-BE49-F238E27FC236}">
                <a16:creationId xmlns:a16="http://schemas.microsoft.com/office/drawing/2014/main" id="{5BF20D77-863E-4C06-986F-8062115726B3}"/>
              </a:ext>
            </a:extLst>
          </p:cNvPr>
          <p:cNvSpPr txBox="1"/>
          <p:nvPr/>
        </p:nvSpPr>
        <p:spPr>
          <a:xfrm>
            <a:off x="2914891" y="2084786"/>
            <a:ext cx="1194948" cy="461665"/>
          </a:xfrm>
          <a:prstGeom prst="rect">
            <a:avLst/>
          </a:prstGeom>
          <a:noFill/>
        </p:spPr>
        <p:txBody>
          <a:bodyPr wrap="square" rtlCol="0">
            <a:spAutoFit/>
          </a:bodyPr>
          <a:lstStyle/>
          <a:p>
            <a:r>
              <a:rPr lang="ja-JP" altLang="en-US" sz="2400" b="1" dirty="0"/>
              <a:t>例えば、</a:t>
            </a:r>
          </a:p>
        </p:txBody>
      </p:sp>
      <p:sp>
        <p:nvSpPr>
          <p:cNvPr id="30" name="テキスト ボックス 29">
            <a:extLst>
              <a:ext uri="{FF2B5EF4-FFF2-40B4-BE49-F238E27FC236}">
                <a16:creationId xmlns:a16="http://schemas.microsoft.com/office/drawing/2014/main" id="{F859D9FF-CE6C-43CA-B211-CAB0E172194B}"/>
              </a:ext>
            </a:extLst>
          </p:cNvPr>
          <p:cNvSpPr txBox="1"/>
          <p:nvPr/>
        </p:nvSpPr>
        <p:spPr>
          <a:xfrm>
            <a:off x="2914891" y="2572112"/>
            <a:ext cx="6249500" cy="461665"/>
          </a:xfrm>
          <a:prstGeom prst="rect">
            <a:avLst/>
          </a:prstGeom>
          <a:noFill/>
        </p:spPr>
        <p:txBody>
          <a:bodyPr wrap="square" rtlCol="0">
            <a:spAutoFit/>
          </a:bodyPr>
          <a:lstStyle/>
          <a:p>
            <a:r>
              <a:rPr lang="ja-JP" altLang="en-US" sz="2400" b="1" dirty="0"/>
              <a:t>購入したいときなどに必要な情報ですね。</a:t>
            </a:r>
          </a:p>
        </p:txBody>
      </p:sp>
      <p:sp>
        <p:nvSpPr>
          <p:cNvPr id="16" name="テキスト ボックス 15">
            <a:extLst>
              <a:ext uri="{FF2B5EF4-FFF2-40B4-BE49-F238E27FC236}">
                <a16:creationId xmlns:a16="http://schemas.microsoft.com/office/drawing/2014/main" id="{E57AD983-EC0C-4109-8AAD-B0AFE73A2B61}"/>
              </a:ext>
            </a:extLst>
          </p:cNvPr>
          <p:cNvSpPr txBox="1"/>
          <p:nvPr/>
        </p:nvSpPr>
        <p:spPr>
          <a:xfrm>
            <a:off x="4964035" y="3198059"/>
            <a:ext cx="2461827" cy="461665"/>
          </a:xfrm>
          <a:prstGeom prst="rect">
            <a:avLst/>
          </a:prstGeom>
          <a:noFill/>
        </p:spPr>
        <p:txBody>
          <a:bodyPr wrap="square" rtlCol="0">
            <a:spAutoFit/>
          </a:bodyPr>
          <a:lstStyle/>
          <a:p>
            <a:r>
              <a:rPr lang="ja-JP" altLang="en-US" sz="2400" b="1" dirty="0"/>
              <a:t>ちなみに・・・</a:t>
            </a:r>
          </a:p>
        </p:txBody>
      </p:sp>
      <p:sp>
        <p:nvSpPr>
          <p:cNvPr id="17" name="テキスト ボックス 16">
            <a:extLst>
              <a:ext uri="{FF2B5EF4-FFF2-40B4-BE49-F238E27FC236}">
                <a16:creationId xmlns:a16="http://schemas.microsoft.com/office/drawing/2014/main" id="{E9218165-293D-4F5C-B35A-0ADA22EB5D81}"/>
              </a:ext>
            </a:extLst>
          </p:cNvPr>
          <p:cNvSpPr txBox="1"/>
          <p:nvPr/>
        </p:nvSpPr>
        <p:spPr>
          <a:xfrm>
            <a:off x="4964033" y="3618159"/>
            <a:ext cx="2181834" cy="461665"/>
          </a:xfrm>
          <a:prstGeom prst="rect">
            <a:avLst/>
          </a:prstGeom>
          <a:noFill/>
        </p:spPr>
        <p:txBody>
          <a:bodyPr wrap="square" rtlCol="0">
            <a:spAutoFit/>
          </a:bodyPr>
          <a:lstStyle/>
          <a:p>
            <a:r>
              <a:rPr lang="ja-JP" altLang="en-US" sz="2400" b="1" dirty="0"/>
              <a:t>この内容量は、</a:t>
            </a:r>
            <a:endParaRPr lang="ja-JP" altLang="en-US" sz="2400" b="1" dirty="0">
              <a:solidFill>
                <a:srgbClr val="FF0000"/>
              </a:solidFill>
            </a:endParaRPr>
          </a:p>
        </p:txBody>
      </p:sp>
      <p:sp>
        <p:nvSpPr>
          <p:cNvPr id="18" name="テキスト ボックス 17">
            <a:extLst>
              <a:ext uri="{FF2B5EF4-FFF2-40B4-BE49-F238E27FC236}">
                <a16:creationId xmlns:a16="http://schemas.microsoft.com/office/drawing/2014/main" id="{9F78AD19-A3B5-461B-9EE5-86D6AF5D374A}"/>
              </a:ext>
            </a:extLst>
          </p:cNvPr>
          <p:cNvSpPr txBox="1"/>
          <p:nvPr/>
        </p:nvSpPr>
        <p:spPr>
          <a:xfrm>
            <a:off x="5222062" y="4495471"/>
            <a:ext cx="4848108" cy="461665"/>
          </a:xfrm>
          <a:prstGeom prst="rect">
            <a:avLst/>
          </a:prstGeom>
          <a:noFill/>
        </p:spPr>
        <p:txBody>
          <a:bodyPr wrap="square" rtlCol="0">
            <a:spAutoFit/>
          </a:bodyPr>
          <a:lstStyle/>
          <a:p>
            <a:r>
              <a:rPr lang="ja-JP" altLang="en-US" sz="2400" b="1" dirty="0"/>
              <a:t>表示が義務付けられています。</a:t>
            </a:r>
          </a:p>
        </p:txBody>
      </p:sp>
      <p:sp>
        <p:nvSpPr>
          <p:cNvPr id="19" name="テキスト ボックス 18">
            <a:extLst>
              <a:ext uri="{FF2B5EF4-FFF2-40B4-BE49-F238E27FC236}">
                <a16:creationId xmlns:a16="http://schemas.microsoft.com/office/drawing/2014/main" id="{1D3E7702-B101-4E40-B5B3-E4FE4A426378}"/>
              </a:ext>
            </a:extLst>
          </p:cNvPr>
          <p:cNvSpPr txBox="1"/>
          <p:nvPr/>
        </p:nvSpPr>
        <p:spPr>
          <a:xfrm>
            <a:off x="5248767" y="4056815"/>
            <a:ext cx="1111239" cy="461665"/>
          </a:xfrm>
          <a:prstGeom prst="rect">
            <a:avLst/>
          </a:prstGeom>
          <a:noFill/>
        </p:spPr>
        <p:txBody>
          <a:bodyPr wrap="square" rtlCol="0">
            <a:spAutoFit/>
          </a:bodyPr>
          <a:lstStyle/>
          <a:p>
            <a:r>
              <a:rPr lang="ja-JP" altLang="en-US" sz="2400" b="1" dirty="0">
                <a:solidFill>
                  <a:srgbClr val="FF0000"/>
                </a:solidFill>
              </a:rPr>
              <a:t>計量法</a:t>
            </a:r>
          </a:p>
        </p:txBody>
      </p:sp>
      <p:sp>
        <p:nvSpPr>
          <p:cNvPr id="20" name="テキスト ボックス 19">
            <a:extLst>
              <a:ext uri="{FF2B5EF4-FFF2-40B4-BE49-F238E27FC236}">
                <a16:creationId xmlns:a16="http://schemas.microsoft.com/office/drawing/2014/main" id="{5F226260-1FF8-4A01-966F-AF726E8169A8}"/>
              </a:ext>
            </a:extLst>
          </p:cNvPr>
          <p:cNvSpPr txBox="1"/>
          <p:nvPr/>
        </p:nvSpPr>
        <p:spPr>
          <a:xfrm>
            <a:off x="6279597" y="4056815"/>
            <a:ext cx="1849382" cy="461665"/>
          </a:xfrm>
          <a:prstGeom prst="rect">
            <a:avLst/>
          </a:prstGeom>
          <a:noFill/>
        </p:spPr>
        <p:txBody>
          <a:bodyPr wrap="square" rtlCol="0">
            <a:spAutoFit/>
          </a:bodyPr>
          <a:lstStyle/>
          <a:p>
            <a:r>
              <a:rPr lang="ja-JP" altLang="en-US" sz="2400" b="1" dirty="0"/>
              <a:t>に基づいて</a:t>
            </a:r>
          </a:p>
        </p:txBody>
      </p:sp>
      <p:sp>
        <p:nvSpPr>
          <p:cNvPr id="21" name="テキスト ボックス 20">
            <a:extLst>
              <a:ext uri="{FF2B5EF4-FFF2-40B4-BE49-F238E27FC236}">
                <a16:creationId xmlns:a16="http://schemas.microsoft.com/office/drawing/2014/main" id="{6D43CFE8-70C8-4F6D-8DC8-55819148E211}"/>
              </a:ext>
            </a:extLst>
          </p:cNvPr>
          <p:cNvSpPr txBox="1"/>
          <p:nvPr/>
        </p:nvSpPr>
        <p:spPr>
          <a:xfrm>
            <a:off x="4093783" y="2084807"/>
            <a:ext cx="4560025" cy="461665"/>
          </a:xfrm>
          <a:prstGeom prst="rect">
            <a:avLst/>
          </a:prstGeom>
          <a:noFill/>
        </p:spPr>
        <p:txBody>
          <a:bodyPr wrap="square" rtlCol="0">
            <a:spAutoFit/>
          </a:bodyPr>
          <a:lstStyle/>
          <a:p>
            <a:r>
              <a:rPr lang="ja-JP" altLang="en-US" sz="2400" b="1" dirty="0"/>
              <a:t>レシピどおりに料理を作る際に、</a:t>
            </a:r>
          </a:p>
        </p:txBody>
      </p:sp>
      <p:sp>
        <p:nvSpPr>
          <p:cNvPr id="24" name="テキスト ボックス 23">
            <a:extLst>
              <a:ext uri="{FF2B5EF4-FFF2-40B4-BE49-F238E27FC236}">
                <a16:creationId xmlns:a16="http://schemas.microsoft.com/office/drawing/2014/main" id="{E6674DE7-B1AD-4842-BFF8-A29B41AA0B2E}"/>
              </a:ext>
            </a:extLst>
          </p:cNvPr>
          <p:cNvSpPr txBox="1"/>
          <p:nvPr/>
        </p:nvSpPr>
        <p:spPr>
          <a:xfrm>
            <a:off x="8576615" y="2084786"/>
            <a:ext cx="1715055" cy="461665"/>
          </a:xfrm>
          <a:prstGeom prst="rect">
            <a:avLst/>
          </a:prstGeom>
          <a:noFill/>
        </p:spPr>
        <p:txBody>
          <a:bodyPr wrap="square" rtlCol="0">
            <a:spAutoFit/>
          </a:bodyPr>
          <a:lstStyle/>
          <a:p>
            <a:r>
              <a:rPr lang="ja-JP" altLang="en-US" sz="2400" b="1" dirty="0"/>
              <a:t>必要な量を</a:t>
            </a:r>
          </a:p>
        </p:txBody>
      </p:sp>
      <p:pic>
        <p:nvPicPr>
          <p:cNvPr id="26" name="図 25">
            <a:extLst>
              <a:ext uri="{FF2B5EF4-FFF2-40B4-BE49-F238E27FC236}">
                <a16:creationId xmlns:a16="http://schemas.microsoft.com/office/drawing/2014/main" id="{0AACC2DF-E832-4EFB-B166-486E658960D8}"/>
              </a:ext>
            </a:extLst>
          </p:cNvPr>
          <p:cNvPicPr>
            <a:picLocks noChangeAspect="1"/>
          </p:cNvPicPr>
          <p:nvPr/>
        </p:nvPicPr>
        <p:blipFill>
          <a:blip r:embed="rId7"/>
          <a:stretch>
            <a:fillRect/>
          </a:stretch>
        </p:blipFill>
        <p:spPr>
          <a:xfrm>
            <a:off x="270543" y="3424058"/>
            <a:ext cx="4791314" cy="3209852"/>
          </a:xfrm>
          <a:prstGeom prst="rect">
            <a:avLst/>
          </a:prstGeom>
        </p:spPr>
      </p:pic>
      <p:sp>
        <p:nvSpPr>
          <p:cNvPr id="27" name="四角形: 角を丸くする 26">
            <a:extLst>
              <a:ext uri="{FF2B5EF4-FFF2-40B4-BE49-F238E27FC236}">
                <a16:creationId xmlns:a16="http://schemas.microsoft.com/office/drawing/2014/main" id="{C6BC44A0-D4E3-48C8-A1A8-8A023FD9800A}"/>
              </a:ext>
            </a:extLst>
          </p:cNvPr>
          <p:cNvSpPr/>
          <p:nvPr/>
        </p:nvSpPr>
        <p:spPr>
          <a:xfrm>
            <a:off x="2553409" y="5338459"/>
            <a:ext cx="1191276" cy="364188"/>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8" name="テキスト ボックス 27">
            <a:extLst>
              <a:ext uri="{FF2B5EF4-FFF2-40B4-BE49-F238E27FC236}">
                <a16:creationId xmlns:a16="http://schemas.microsoft.com/office/drawing/2014/main" id="{0CE4278A-8963-4A44-AD4F-B07BE29C02CB}"/>
              </a:ext>
            </a:extLst>
          </p:cNvPr>
          <p:cNvSpPr txBox="1"/>
          <p:nvPr/>
        </p:nvSpPr>
        <p:spPr>
          <a:xfrm>
            <a:off x="2035198" y="5186010"/>
            <a:ext cx="400280" cy="503590"/>
          </a:xfrm>
          <a:prstGeom prst="rect">
            <a:avLst/>
          </a:prstGeom>
          <a:solidFill>
            <a:schemeClr val="bg1"/>
          </a:solidFill>
        </p:spPr>
        <p:txBody>
          <a:bodyPr wrap="square" lIns="36000" tIns="36000" rIns="36000" bIns="36000" rtlCol="0">
            <a:spAutoFit/>
          </a:bodyPr>
          <a:lstStyle/>
          <a:p>
            <a:r>
              <a:rPr lang="ja-JP" altLang="en-US" sz="2800" b="1" dirty="0">
                <a:solidFill>
                  <a:srgbClr val="00B050"/>
                </a:solidFill>
              </a:rPr>
              <a:t>⑤</a:t>
            </a:r>
          </a:p>
        </p:txBody>
      </p:sp>
      <p:sp>
        <p:nvSpPr>
          <p:cNvPr id="31" name="テキスト ボックス 30">
            <a:extLst>
              <a:ext uri="{FF2B5EF4-FFF2-40B4-BE49-F238E27FC236}">
                <a16:creationId xmlns:a16="http://schemas.microsoft.com/office/drawing/2014/main" id="{E9218165-293D-4F5C-B35A-0ADA22EB5D81}"/>
              </a:ext>
            </a:extLst>
          </p:cNvPr>
          <p:cNvSpPr txBox="1"/>
          <p:nvPr/>
        </p:nvSpPr>
        <p:spPr>
          <a:xfrm>
            <a:off x="6986808" y="3618159"/>
            <a:ext cx="3083362" cy="461665"/>
          </a:xfrm>
          <a:prstGeom prst="rect">
            <a:avLst/>
          </a:prstGeom>
          <a:noFill/>
        </p:spPr>
        <p:txBody>
          <a:bodyPr wrap="square" rtlCol="0">
            <a:spAutoFit/>
          </a:bodyPr>
          <a:lstStyle/>
          <a:p>
            <a:r>
              <a:rPr lang="ja-JP" altLang="en-US" sz="2400" b="1" dirty="0">
                <a:solidFill>
                  <a:srgbClr val="FF0000"/>
                </a:solidFill>
              </a:rPr>
              <a:t>食品表示法</a:t>
            </a:r>
            <a:r>
              <a:rPr lang="ja-JP" altLang="en-US" sz="2400" b="1" dirty="0"/>
              <a:t>および</a:t>
            </a:r>
            <a:endParaRPr lang="ja-JP" altLang="en-US" sz="2400" b="1" dirty="0">
              <a:solidFill>
                <a:srgbClr val="FF0000"/>
              </a:solidFill>
            </a:endParaRP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479"/>
                </p14:media>
              </p:ext>
            </p:extLst>
          </p:nvPr>
        </p:nvPicPr>
        <p:blipFill>
          <a:blip r:embed="rId8"/>
          <a:stretch>
            <a:fillRect/>
          </a:stretch>
        </p:blipFill>
        <p:spPr>
          <a:xfrm>
            <a:off x="12243531" y="3272025"/>
            <a:ext cx="406400" cy="406400"/>
          </a:xfrm>
          <a:prstGeom prst="rect">
            <a:avLst/>
          </a:prstGeom>
        </p:spPr>
      </p:pic>
    </p:spTree>
    <p:extLst>
      <p:ext uri="{BB962C8B-B14F-4D97-AF65-F5344CB8AC3E}">
        <p14:creationId xmlns:p14="http://schemas.microsoft.com/office/powerpoint/2010/main" val="806448183"/>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7269" y="237069"/>
            <a:ext cx="10092265" cy="6411637"/>
          </a:xfrm>
          <a:prstGeom prst="rect">
            <a:avLst/>
          </a:prstGeom>
        </p:spPr>
      </p:pic>
      <p:sp>
        <p:nvSpPr>
          <p:cNvPr id="15" name="テキスト ボックス 14">
            <a:extLst>
              <a:ext uri="{FF2B5EF4-FFF2-40B4-BE49-F238E27FC236}">
                <a16:creationId xmlns:a16="http://schemas.microsoft.com/office/drawing/2014/main" id="{260177B1-28CE-4723-B548-96C9E182E9DC}"/>
              </a:ext>
            </a:extLst>
          </p:cNvPr>
          <p:cNvSpPr txBox="1"/>
          <p:nvPr/>
        </p:nvSpPr>
        <p:spPr>
          <a:xfrm>
            <a:off x="4749801" y="549003"/>
            <a:ext cx="1266495" cy="461665"/>
          </a:xfrm>
          <a:prstGeom prst="rect">
            <a:avLst/>
          </a:prstGeom>
          <a:noFill/>
        </p:spPr>
        <p:txBody>
          <a:bodyPr wrap="square" rtlCol="0">
            <a:spAutoFit/>
          </a:bodyPr>
          <a:lstStyle/>
          <a:p>
            <a:r>
              <a:rPr lang="ja-JP" altLang="en-US" sz="2400" b="1" dirty="0"/>
              <a:t>最後は、</a:t>
            </a:r>
            <a:endParaRPr lang="ja-JP" altLang="en-US" sz="3600" b="1" dirty="0">
              <a:solidFill>
                <a:srgbClr val="FF0000"/>
              </a:solidFill>
            </a:endParaRPr>
          </a:p>
        </p:txBody>
      </p:sp>
      <p:sp>
        <p:nvSpPr>
          <p:cNvPr id="9" name="テキスト ボックス 8">
            <a:extLst>
              <a:ext uri="{FF2B5EF4-FFF2-40B4-BE49-F238E27FC236}">
                <a16:creationId xmlns:a16="http://schemas.microsoft.com/office/drawing/2014/main" id="{CBC73986-4FDF-47A6-BC42-82F3CC58B827}"/>
              </a:ext>
            </a:extLst>
          </p:cNvPr>
          <p:cNvSpPr txBox="1"/>
          <p:nvPr/>
        </p:nvSpPr>
        <p:spPr>
          <a:xfrm>
            <a:off x="2975606" y="1617607"/>
            <a:ext cx="3956888" cy="461665"/>
          </a:xfrm>
          <a:prstGeom prst="rect">
            <a:avLst/>
          </a:prstGeom>
          <a:noFill/>
        </p:spPr>
        <p:txBody>
          <a:bodyPr wrap="square" rtlCol="0">
            <a:spAutoFit/>
          </a:bodyPr>
          <a:lstStyle/>
          <a:p>
            <a:r>
              <a:rPr lang="ja-JP" altLang="en-US" sz="2400" b="1" dirty="0"/>
              <a:t>ここで言う「加工者」とは、</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22" name="テキスト ボックス 21">
            <a:extLst>
              <a:ext uri="{FF2B5EF4-FFF2-40B4-BE49-F238E27FC236}">
                <a16:creationId xmlns:a16="http://schemas.microsoft.com/office/drawing/2014/main" id="{F99F6038-29FE-4B80-A6D1-36D74D6FF600}"/>
              </a:ext>
            </a:extLst>
          </p:cNvPr>
          <p:cNvSpPr txBox="1"/>
          <p:nvPr/>
        </p:nvSpPr>
        <p:spPr>
          <a:xfrm>
            <a:off x="3697830" y="1001132"/>
            <a:ext cx="6701760" cy="584775"/>
          </a:xfrm>
          <a:prstGeom prst="rect">
            <a:avLst/>
          </a:prstGeom>
          <a:noFill/>
        </p:spPr>
        <p:txBody>
          <a:bodyPr wrap="square" rtlCol="0">
            <a:spAutoFit/>
          </a:bodyPr>
          <a:lstStyle/>
          <a:p>
            <a:r>
              <a:rPr lang="ja-JP" altLang="en-US" sz="3200" b="1" dirty="0" smtClean="0">
                <a:solidFill>
                  <a:srgbClr val="FF3399"/>
                </a:solidFill>
              </a:rPr>
              <a:t>⑥食品関連事業者</a:t>
            </a:r>
            <a:r>
              <a:rPr lang="ja-JP" altLang="en-US" sz="3200" b="1" dirty="0">
                <a:solidFill>
                  <a:srgbClr val="FF3399"/>
                </a:solidFill>
              </a:rPr>
              <a:t>の名称及び住所</a:t>
            </a:r>
            <a:endParaRPr lang="en-US" altLang="ja-JP" sz="3200" b="1" dirty="0">
              <a:solidFill>
                <a:srgbClr val="FF3399"/>
              </a:solidFill>
            </a:endParaRPr>
          </a:p>
        </p:txBody>
      </p:sp>
      <p:sp>
        <p:nvSpPr>
          <p:cNvPr id="23" name="テキスト ボックス 22">
            <a:extLst>
              <a:ext uri="{FF2B5EF4-FFF2-40B4-BE49-F238E27FC236}">
                <a16:creationId xmlns:a16="http://schemas.microsoft.com/office/drawing/2014/main" id="{3158F1F0-1589-4B56-A219-54E907B37FFF}"/>
              </a:ext>
            </a:extLst>
          </p:cNvPr>
          <p:cNvSpPr txBox="1"/>
          <p:nvPr/>
        </p:nvSpPr>
        <p:spPr>
          <a:xfrm>
            <a:off x="9821714" y="1079873"/>
            <a:ext cx="915163" cy="461665"/>
          </a:xfrm>
          <a:prstGeom prst="rect">
            <a:avLst/>
          </a:prstGeom>
          <a:noFill/>
        </p:spPr>
        <p:txBody>
          <a:bodyPr wrap="square" rtlCol="0">
            <a:spAutoFit/>
          </a:bodyPr>
          <a:lstStyle/>
          <a:p>
            <a:r>
              <a:rPr lang="ja-JP" altLang="en-US" sz="2400" b="1" dirty="0"/>
              <a:t>です。</a:t>
            </a:r>
          </a:p>
        </p:txBody>
      </p:sp>
      <p:sp>
        <p:nvSpPr>
          <p:cNvPr id="29" name="テキスト ボックス 28">
            <a:extLst>
              <a:ext uri="{FF2B5EF4-FFF2-40B4-BE49-F238E27FC236}">
                <a16:creationId xmlns:a16="http://schemas.microsoft.com/office/drawing/2014/main" id="{5BF20D77-863E-4C06-986F-8062115726B3}"/>
              </a:ext>
            </a:extLst>
          </p:cNvPr>
          <p:cNvSpPr txBox="1"/>
          <p:nvPr/>
        </p:nvSpPr>
        <p:spPr>
          <a:xfrm>
            <a:off x="6928092" y="1623898"/>
            <a:ext cx="1767177" cy="461665"/>
          </a:xfrm>
          <a:prstGeom prst="rect">
            <a:avLst/>
          </a:prstGeom>
          <a:noFill/>
        </p:spPr>
        <p:txBody>
          <a:bodyPr wrap="square" rtlCol="0">
            <a:spAutoFit/>
          </a:bodyPr>
          <a:lstStyle/>
          <a:p>
            <a:r>
              <a:rPr lang="ja-JP" altLang="en-US" sz="2400" b="1" dirty="0">
                <a:solidFill>
                  <a:srgbClr val="FF0000"/>
                </a:solidFill>
              </a:rPr>
              <a:t>表示責任者</a:t>
            </a:r>
          </a:p>
        </p:txBody>
      </p:sp>
      <p:sp>
        <p:nvSpPr>
          <p:cNvPr id="30" name="テキスト ボックス 29">
            <a:extLst>
              <a:ext uri="{FF2B5EF4-FFF2-40B4-BE49-F238E27FC236}">
                <a16:creationId xmlns:a16="http://schemas.microsoft.com/office/drawing/2014/main" id="{F859D9FF-CE6C-43CA-B211-CAB0E172194B}"/>
              </a:ext>
            </a:extLst>
          </p:cNvPr>
          <p:cNvSpPr txBox="1"/>
          <p:nvPr/>
        </p:nvSpPr>
        <p:spPr>
          <a:xfrm>
            <a:off x="2780325" y="2051627"/>
            <a:ext cx="2519260" cy="461665"/>
          </a:xfrm>
          <a:prstGeom prst="rect">
            <a:avLst/>
          </a:prstGeom>
          <a:noFill/>
        </p:spPr>
        <p:txBody>
          <a:bodyPr wrap="square" rtlCol="0">
            <a:spAutoFit/>
          </a:bodyPr>
          <a:lstStyle/>
          <a:p>
            <a:r>
              <a:rPr lang="ja-JP" altLang="en-US" sz="2400" b="1" dirty="0"/>
              <a:t>その名のとおり、</a:t>
            </a:r>
            <a:endParaRPr lang="ja-JP" altLang="en-US" sz="2400" b="1" dirty="0">
              <a:solidFill>
                <a:srgbClr val="FF0000"/>
              </a:solidFill>
            </a:endParaRPr>
          </a:p>
        </p:txBody>
      </p:sp>
      <p:sp>
        <p:nvSpPr>
          <p:cNvPr id="16" name="テキスト ボックス 15">
            <a:extLst>
              <a:ext uri="{FF2B5EF4-FFF2-40B4-BE49-F238E27FC236}">
                <a16:creationId xmlns:a16="http://schemas.microsoft.com/office/drawing/2014/main" id="{E57AD983-EC0C-4109-8AAD-B0AFE73A2B61}"/>
              </a:ext>
            </a:extLst>
          </p:cNvPr>
          <p:cNvSpPr txBox="1"/>
          <p:nvPr/>
        </p:nvSpPr>
        <p:spPr>
          <a:xfrm>
            <a:off x="2431835" y="2691973"/>
            <a:ext cx="6263432" cy="461665"/>
          </a:xfrm>
          <a:prstGeom prst="rect">
            <a:avLst/>
          </a:prstGeom>
          <a:noFill/>
        </p:spPr>
        <p:txBody>
          <a:bodyPr wrap="square" rtlCol="0">
            <a:spAutoFit/>
          </a:bodyPr>
          <a:lstStyle/>
          <a:p>
            <a:r>
              <a:rPr lang="ja-JP" altLang="en-US" sz="2400" b="1" dirty="0"/>
              <a:t>購入した食品の表示内容に疑問がある場合、</a:t>
            </a:r>
          </a:p>
        </p:txBody>
      </p:sp>
      <p:sp>
        <p:nvSpPr>
          <p:cNvPr id="17" name="テキスト ボックス 16">
            <a:extLst>
              <a:ext uri="{FF2B5EF4-FFF2-40B4-BE49-F238E27FC236}">
                <a16:creationId xmlns:a16="http://schemas.microsoft.com/office/drawing/2014/main" id="{E9218165-293D-4F5C-B35A-0ADA22EB5D81}"/>
              </a:ext>
            </a:extLst>
          </p:cNvPr>
          <p:cNvSpPr txBox="1"/>
          <p:nvPr/>
        </p:nvSpPr>
        <p:spPr>
          <a:xfrm>
            <a:off x="4848202" y="3630671"/>
            <a:ext cx="1430701" cy="461665"/>
          </a:xfrm>
          <a:prstGeom prst="rect">
            <a:avLst/>
          </a:prstGeom>
          <a:noFill/>
        </p:spPr>
        <p:txBody>
          <a:bodyPr wrap="square" rtlCol="0">
            <a:spAutoFit/>
          </a:bodyPr>
          <a:lstStyle/>
          <a:p>
            <a:r>
              <a:rPr lang="ja-JP" altLang="en-US" sz="2400" b="1" dirty="0"/>
              <a:t>その際の</a:t>
            </a:r>
            <a:endParaRPr lang="ja-JP" altLang="en-US" sz="2400" b="1" dirty="0">
              <a:solidFill>
                <a:srgbClr val="FF0000"/>
              </a:solidFill>
            </a:endParaRPr>
          </a:p>
        </p:txBody>
      </p:sp>
      <p:sp>
        <p:nvSpPr>
          <p:cNvPr id="18" name="テキスト ボックス 17">
            <a:extLst>
              <a:ext uri="{FF2B5EF4-FFF2-40B4-BE49-F238E27FC236}">
                <a16:creationId xmlns:a16="http://schemas.microsoft.com/office/drawing/2014/main" id="{9F78AD19-A3B5-461B-9EE5-86D6AF5D374A}"/>
              </a:ext>
            </a:extLst>
          </p:cNvPr>
          <p:cNvSpPr txBox="1"/>
          <p:nvPr/>
        </p:nvSpPr>
        <p:spPr>
          <a:xfrm>
            <a:off x="4848201" y="4057889"/>
            <a:ext cx="2230780" cy="461665"/>
          </a:xfrm>
          <a:prstGeom prst="rect">
            <a:avLst/>
          </a:prstGeom>
          <a:noFill/>
        </p:spPr>
        <p:txBody>
          <a:bodyPr wrap="square" rtlCol="0">
            <a:spAutoFit/>
          </a:bodyPr>
          <a:lstStyle/>
          <a:p>
            <a:r>
              <a:rPr lang="ja-JP" altLang="en-US" sz="2400" b="1" dirty="0"/>
              <a:t>よいでしょう。</a:t>
            </a:r>
          </a:p>
        </p:txBody>
      </p:sp>
      <p:sp>
        <p:nvSpPr>
          <p:cNvPr id="19" name="テキスト ボックス 18">
            <a:extLst>
              <a:ext uri="{FF2B5EF4-FFF2-40B4-BE49-F238E27FC236}">
                <a16:creationId xmlns:a16="http://schemas.microsoft.com/office/drawing/2014/main" id="{1D3E7702-B101-4E40-B5B3-E4FE4A426378}"/>
              </a:ext>
            </a:extLst>
          </p:cNvPr>
          <p:cNvSpPr txBox="1"/>
          <p:nvPr/>
        </p:nvSpPr>
        <p:spPr>
          <a:xfrm>
            <a:off x="6182304" y="3631455"/>
            <a:ext cx="1555748" cy="461665"/>
          </a:xfrm>
          <a:prstGeom prst="rect">
            <a:avLst/>
          </a:prstGeom>
          <a:noFill/>
        </p:spPr>
        <p:txBody>
          <a:bodyPr wrap="square" rtlCol="0">
            <a:spAutoFit/>
          </a:bodyPr>
          <a:lstStyle/>
          <a:p>
            <a:r>
              <a:rPr lang="ja-JP" altLang="en-US" sz="2400" b="1" dirty="0" smtClean="0">
                <a:solidFill>
                  <a:srgbClr val="FF0000"/>
                </a:solidFill>
              </a:rPr>
              <a:t>問合せ先</a:t>
            </a:r>
            <a:endParaRPr lang="ja-JP" altLang="en-US" sz="2400" b="1" dirty="0">
              <a:solidFill>
                <a:srgbClr val="FF0000"/>
              </a:solidFill>
            </a:endParaRPr>
          </a:p>
        </p:txBody>
      </p:sp>
      <p:sp>
        <p:nvSpPr>
          <p:cNvPr id="20" name="テキスト ボックス 19">
            <a:extLst>
              <a:ext uri="{FF2B5EF4-FFF2-40B4-BE49-F238E27FC236}">
                <a16:creationId xmlns:a16="http://schemas.microsoft.com/office/drawing/2014/main" id="{5F226260-1FF8-4A01-966F-AF726E8169A8}"/>
              </a:ext>
            </a:extLst>
          </p:cNvPr>
          <p:cNvSpPr txBox="1"/>
          <p:nvPr/>
        </p:nvSpPr>
        <p:spPr>
          <a:xfrm>
            <a:off x="7625908" y="3633795"/>
            <a:ext cx="1981671" cy="461665"/>
          </a:xfrm>
          <a:prstGeom prst="rect">
            <a:avLst/>
          </a:prstGeom>
          <a:noFill/>
        </p:spPr>
        <p:txBody>
          <a:bodyPr wrap="square" rtlCol="0">
            <a:spAutoFit/>
          </a:bodyPr>
          <a:lstStyle/>
          <a:p>
            <a:r>
              <a:rPr lang="ja-JP" altLang="en-US" sz="2400" b="1" dirty="0"/>
              <a:t>と考えると</a:t>
            </a:r>
          </a:p>
        </p:txBody>
      </p:sp>
      <p:sp>
        <p:nvSpPr>
          <p:cNvPr id="21" name="テキスト ボックス 20">
            <a:extLst>
              <a:ext uri="{FF2B5EF4-FFF2-40B4-BE49-F238E27FC236}">
                <a16:creationId xmlns:a16="http://schemas.microsoft.com/office/drawing/2014/main" id="{29D9A25F-62F6-4DAE-854B-19D5158A4257}"/>
              </a:ext>
            </a:extLst>
          </p:cNvPr>
          <p:cNvSpPr txBox="1"/>
          <p:nvPr/>
        </p:nvSpPr>
        <p:spPr>
          <a:xfrm>
            <a:off x="8531687" y="1612759"/>
            <a:ext cx="1346571" cy="461665"/>
          </a:xfrm>
          <a:prstGeom prst="rect">
            <a:avLst/>
          </a:prstGeom>
          <a:noFill/>
        </p:spPr>
        <p:txBody>
          <a:bodyPr wrap="square" rtlCol="0">
            <a:spAutoFit/>
          </a:bodyPr>
          <a:lstStyle/>
          <a:p>
            <a:r>
              <a:rPr lang="ja-JP" altLang="en-US" sz="2400" b="1" dirty="0"/>
              <a:t>であり、</a:t>
            </a:r>
          </a:p>
        </p:txBody>
      </p:sp>
      <p:sp>
        <p:nvSpPr>
          <p:cNvPr id="24" name="テキスト ボックス 23">
            <a:extLst>
              <a:ext uri="{FF2B5EF4-FFF2-40B4-BE49-F238E27FC236}">
                <a16:creationId xmlns:a16="http://schemas.microsoft.com/office/drawing/2014/main" id="{2C6A4A7F-F54C-4AFF-8D86-B4B2F2CDA4EE}"/>
              </a:ext>
            </a:extLst>
          </p:cNvPr>
          <p:cNvSpPr txBox="1"/>
          <p:nvPr/>
        </p:nvSpPr>
        <p:spPr>
          <a:xfrm>
            <a:off x="5161487" y="2049913"/>
            <a:ext cx="4249791" cy="461665"/>
          </a:xfrm>
          <a:prstGeom prst="rect">
            <a:avLst/>
          </a:prstGeom>
          <a:noFill/>
        </p:spPr>
        <p:txBody>
          <a:bodyPr wrap="square" rtlCol="0">
            <a:spAutoFit/>
          </a:bodyPr>
          <a:lstStyle/>
          <a:p>
            <a:r>
              <a:rPr lang="ja-JP" altLang="en-US" sz="2400" b="1" dirty="0">
                <a:solidFill>
                  <a:srgbClr val="FF0000"/>
                </a:solidFill>
              </a:rPr>
              <a:t>この食品表示に責任を持つ者</a:t>
            </a:r>
          </a:p>
        </p:txBody>
      </p:sp>
      <p:sp>
        <p:nvSpPr>
          <p:cNvPr id="25" name="テキスト ボックス 24">
            <a:extLst>
              <a:ext uri="{FF2B5EF4-FFF2-40B4-BE49-F238E27FC236}">
                <a16:creationId xmlns:a16="http://schemas.microsoft.com/office/drawing/2014/main" id="{CEA6C691-967D-48C7-8FC3-A69674EB4ACC}"/>
              </a:ext>
            </a:extLst>
          </p:cNvPr>
          <p:cNvSpPr txBox="1"/>
          <p:nvPr/>
        </p:nvSpPr>
        <p:spPr>
          <a:xfrm>
            <a:off x="9204971" y="2050640"/>
            <a:ext cx="1037594" cy="461665"/>
          </a:xfrm>
          <a:prstGeom prst="rect">
            <a:avLst/>
          </a:prstGeom>
          <a:noFill/>
        </p:spPr>
        <p:txBody>
          <a:bodyPr wrap="square" rtlCol="0">
            <a:spAutoFit/>
          </a:bodyPr>
          <a:lstStyle/>
          <a:p>
            <a:r>
              <a:rPr lang="ja-JP" altLang="en-US" sz="2400" b="1" dirty="0"/>
              <a:t>です。</a:t>
            </a:r>
          </a:p>
        </p:txBody>
      </p:sp>
      <p:sp>
        <p:nvSpPr>
          <p:cNvPr id="26" name="テキスト ボックス 25">
            <a:extLst>
              <a:ext uri="{FF2B5EF4-FFF2-40B4-BE49-F238E27FC236}">
                <a16:creationId xmlns:a16="http://schemas.microsoft.com/office/drawing/2014/main" id="{C05A11D8-33B1-4E97-8F41-78E4D962BFA0}"/>
              </a:ext>
            </a:extLst>
          </p:cNvPr>
          <p:cNvSpPr txBox="1"/>
          <p:nvPr/>
        </p:nvSpPr>
        <p:spPr>
          <a:xfrm>
            <a:off x="3863980" y="3149729"/>
            <a:ext cx="7399866" cy="461665"/>
          </a:xfrm>
          <a:prstGeom prst="rect">
            <a:avLst/>
          </a:prstGeom>
          <a:noFill/>
        </p:spPr>
        <p:txBody>
          <a:bodyPr wrap="square" rtlCol="0">
            <a:spAutoFit/>
          </a:bodyPr>
          <a:lstStyle/>
          <a:p>
            <a:r>
              <a:rPr lang="ja-JP" altLang="en-US" sz="2400" b="1" dirty="0"/>
              <a:t>どこに聞けばいいのか分からないと困りますよね？</a:t>
            </a:r>
          </a:p>
        </p:txBody>
      </p:sp>
      <p:sp>
        <p:nvSpPr>
          <p:cNvPr id="27" name="テキスト ボックス 26">
            <a:extLst>
              <a:ext uri="{FF2B5EF4-FFF2-40B4-BE49-F238E27FC236}">
                <a16:creationId xmlns:a16="http://schemas.microsoft.com/office/drawing/2014/main" id="{412007DF-5765-4AC3-AFAF-24B91A952E93}"/>
              </a:ext>
            </a:extLst>
          </p:cNvPr>
          <p:cNvSpPr txBox="1"/>
          <p:nvPr/>
        </p:nvSpPr>
        <p:spPr>
          <a:xfrm>
            <a:off x="4749801" y="4624197"/>
            <a:ext cx="2085975" cy="461665"/>
          </a:xfrm>
          <a:prstGeom prst="rect">
            <a:avLst/>
          </a:prstGeom>
          <a:noFill/>
        </p:spPr>
        <p:txBody>
          <a:bodyPr wrap="square" rtlCol="0">
            <a:spAutoFit/>
          </a:bodyPr>
          <a:lstStyle/>
          <a:p>
            <a:r>
              <a:rPr lang="ja-JP" altLang="en-US" sz="2400" b="1" dirty="0"/>
              <a:t>以上６項目が、</a:t>
            </a:r>
          </a:p>
        </p:txBody>
      </p:sp>
      <p:sp>
        <p:nvSpPr>
          <p:cNvPr id="28" name="テキスト ボックス 27">
            <a:extLst>
              <a:ext uri="{FF2B5EF4-FFF2-40B4-BE49-F238E27FC236}">
                <a16:creationId xmlns:a16="http://schemas.microsoft.com/office/drawing/2014/main" id="{E436CFAC-0743-47DD-9E92-6635B184E994}"/>
              </a:ext>
            </a:extLst>
          </p:cNvPr>
          <p:cNvSpPr txBox="1"/>
          <p:nvPr/>
        </p:nvSpPr>
        <p:spPr>
          <a:xfrm>
            <a:off x="5182447" y="5469751"/>
            <a:ext cx="3793068" cy="461665"/>
          </a:xfrm>
          <a:prstGeom prst="rect">
            <a:avLst/>
          </a:prstGeom>
          <a:noFill/>
        </p:spPr>
        <p:txBody>
          <a:bodyPr wrap="square" rtlCol="0">
            <a:spAutoFit/>
          </a:bodyPr>
          <a:lstStyle/>
          <a:p>
            <a:r>
              <a:rPr lang="ja-JP" altLang="en-US" sz="2400" b="1" dirty="0"/>
              <a:t>で必要な事項になります。</a:t>
            </a:r>
          </a:p>
        </p:txBody>
      </p:sp>
      <p:pic>
        <p:nvPicPr>
          <p:cNvPr id="31" name="図 30">
            <a:extLst>
              <a:ext uri="{FF2B5EF4-FFF2-40B4-BE49-F238E27FC236}">
                <a16:creationId xmlns:a16="http://schemas.microsoft.com/office/drawing/2014/main" id="{0AACC2DF-E832-4EFB-B166-486E658960D8}"/>
              </a:ext>
            </a:extLst>
          </p:cNvPr>
          <p:cNvPicPr>
            <a:picLocks noChangeAspect="1"/>
          </p:cNvPicPr>
          <p:nvPr/>
        </p:nvPicPr>
        <p:blipFill>
          <a:blip r:embed="rId7"/>
          <a:stretch>
            <a:fillRect/>
          </a:stretch>
        </p:blipFill>
        <p:spPr>
          <a:xfrm>
            <a:off x="273003" y="3583636"/>
            <a:ext cx="4575196" cy="3065068"/>
          </a:xfrm>
          <a:prstGeom prst="rect">
            <a:avLst/>
          </a:prstGeom>
        </p:spPr>
      </p:pic>
      <p:sp>
        <p:nvSpPr>
          <p:cNvPr id="33" name="テキスト ボックス 32">
            <a:extLst>
              <a:ext uri="{FF2B5EF4-FFF2-40B4-BE49-F238E27FC236}">
                <a16:creationId xmlns:a16="http://schemas.microsoft.com/office/drawing/2014/main" id="{F391D705-A95C-4909-85F7-D4CE8E131FA9}"/>
              </a:ext>
            </a:extLst>
          </p:cNvPr>
          <p:cNvSpPr txBox="1"/>
          <p:nvPr/>
        </p:nvSpPr>
        <p:spPr>
          <a:xfrm>
            <a:off x="173902" y="5368268"/>
            <a:ext cx="400280" cy="503590"/>
          </a:xfrm>
          <a:prstGeom prst="rect">
            <a:avLst/>
          </a:prstGeom>
          <a:solidFill>
            <a:schemeClr val="bg1"/>
          </a:solidFill>
        </p:spPr>
        <p:txBody>
          <a:bodyPr wrap="square" lIns="36000" tIns="36000" rIns="36000" bIns="36000" rtlCol="0">
            <a:spAutoFit/>
          </a:bodyPr>
          <a:lstStyle/>
          <a:p>
            <a:r>
              <a:rPr lang="ja-JP" altLang="en-US" sz="2800" b="1" dirty="0">
                <a:solidFill>
                  <a:srgbClr val="FF3399"/>
                </a:solidFill>
              </a:rPr>
              <a:t>⑥</a:t>
            </a:r>
          </a:p>
        </p:txBody>
      </p:sp>
      <p:sp>
        <p:nvSpPr>
          <p:cNvPr id="32" name="四角形: 角を丸くする 31">
            <a:extLst>
              <a:ext uri="{FF2B5EF4-FFF2-40B4-BE49-F238E27FC236}">
                <a16:creationId xmlns:a16="http://schemas.microsoft.com/office/drawing/2014/main" id="{7B9B613A-C197-4436-A257-A5E6FBF3688B}"/>
              </a:ext>
            </a:extLst>
          </p:cNvPr>
          <p:cNvSpPr/>
          <p:nvPr/>
        </p:nvSpPr>
        <p:spPr>
          <a:xfrm>
            <a:off x="420127" y="5871858"/>
            <a:ext cx="2954443" cy="536845"/>
          </a:xfrm>
          <a:prstGeom prst="roundRect">
            <a:avLst/>
          </a:prstGeom>
          <a:noFill/>
          <a:ln w="3810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3399"/>
              </a:solidFill>
            </a:endParaRPr>
          </a:p>
        </p:txBody>
      </p:sp>
      <p:sp>
        <p:nvSpPr>
          <p:cNvPr id="34" name="テキスト ボックス 33">
            <a:extLst>
              <a:ext uri="{FF2B5EF4-FFF2-40B4-BE49-F238E27FC236}">
                <a16:creationId xmlns:a16="http://schemas.microsoft.com/office/drawing/2014/main" id="{106D2BF2-BF65-47A5-A4BB-F8AC3D71E7B5}"/>
              </a:ext>
            </a:extLst>
          </p:cNvPr>
          <p:cNvSpPr txBox="1"/>
          <p:nvPr/>
        </p:nvSpPr>
        <p:spPr>
          <a:xfrm>
            <a:off x="4631870" y="5045657"/>
            <a:ext cx="4975827" cy="461665"/>
          </a:xfrm>
          <a:prstGeom prst="rect">
            <a:avLst/>
          </a:prstGeom>
          <a:noFill/>
        </p:spPr>
        <p:txBody>
          <a:bodyPr wrap="square" rtlCol="0">
            <a:spAutoFit/>
          </a:bodyPr>
          <a:lstStyle/>
          <a:p>
            <a:r>
              <a:rPr lang="ja-JP" altLang="en-US" sz="2400" b="1" dirty="0"/>
              <a:t>「パック詰めされている畜産物」</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580"/>
                </p14:media>
              </p:ext>
            </p:extLst>
          </p:nvPr>
        </p:nvPicPr>
        <p:blipFill>
          <a:blip r:embed="rId8"/>
          <a:stretch>
            <a:fillRect/>
          </a:stretch>
        </p:blipFill>
        <p:spPr>
          <a:xfrm>
            <a:off x="12237596" y="3380436"/>
            <a:ext cx="406400" cy="406400"/>
          </a:xfrm>
          <a:prstGeom prst="rect">
            <a:avLst/>
          </a:prstGeom>
        </p:spPr>
      </p:pic>
    </p:spTree>
    <p:extLst>
      <p:ext uri="{BB962C8B-B14F-4D97-AF65-F5344CB8AC3E}">
        <p14:creationId xmlns:p14="http://schemas.microsoft.com/office/powerpoint/2010/main" val="85384192"/>
      </p:ext>
    </p:extLst>
  </p:cSld>
  <p:clrMapOvr>
    <a:masterClrMapping/>
  </p:clrMapOvr>
  <mc:AlternateContent xmlns:mc="http://schemas.openxmlformats.org/markup-compatibility/2006" xmlns:p14="http://schemas.microsoft.com/office/powerpoint/2010/main">
    <mc:Choice Requires="p14">
      <p:transition spd="slow" p14:dur="2000" advClick="0" advTm="32000"/>
    </mc:Choice>
    <mc:Fallback xmlns="">
      <p:transition spd="slow" advClick="0"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316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0707" y="3654272"/>
            <a:ext cx="2085975" cy="2857500"/>
          </a:xfrm>
          <a:prstGeom prst="rect">
            <a:avLst/>
          </a:prstGeom>
        </p:spPr>
      </p:pic>
      <p:pic>
        <p:nvPicPr>
          <p:cNvPr id="5" name="図 4">
            <a:extLst>
              <a:ext uri="{FF2B5EF4-FFF2-40B4-BE49-F238E27FC236}">
                <a16:creationId xmlns:a16="http://schemas.microsoft.com/office/drawing/2014/main" id="{70492CDF-190C-465D-94BA-AFCC3C65BF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2196" y="233986"/>
            <a:ext cx="10256906" cy="4053834"/>
          </a:xfrm>
          <a:prstGeom prst="rect">
            <a:avLst/>
          </a:prstGeom>
        </p:spPr>
      </p:pic>
      <p:sp>
        <p:nvSpPr>
          <p:cNvPr id="6" name="テキスト ボックス 5">
            <a:extLst>
              <a:ext uri="{FF2B5EF4-FFF2-40B4-BE49-F238E27FC236}">
                <a16:creationId xmlns:a16="http://schemas.microsoft.com/office/drawing/2014/main" id="{85326490-7317-4F1A-A8C5-0B9063800004}"/>
              </a:ext>
            </a:extLst>
          </p:cNvPr>
          <p:cNvSpPr txBox="1"/>
          <p:nvPr/>
        </p:nvSpPr>
        <p:spPr>
          <a:xfrm>
            <a:off x="3901335" y="601953"/>
            <a:ext cx="1610137" cy="461665"/>
          </a:xfrm>
          <a:prstGeom prst="rect">
            <a:avLst/>
          </a:prstGeom>
          <a:noFill/>
        </p:spPr>
        <p:txBody>
          <a:bodyPr wrap="square" rtlCol="0">
            <a:spAutoFit/>
          </a:bodyPr>
          <a:lstStyle/>
          <a:p>
            <a:r>
              <a:rPr lang="ja-JP" altLang="en-US" sz="2400" b="1" dirty="0"/>
              <a:t>それでは、</a:t>
            </a:r>
          </a:p>
        </p:txBody>
      </p:sp>
      <p:sp>
        <p:nvSpPr>
          <p:cNvPr id="7" name="テキスト ボックス 6">
            <a:extLst>
              <a:ext uri="{FF2B5EF4-FFF2-40B4-BE49-F238E27FC236}">
                <a16:creationId xmlns:a16="http://schemas.microsoft.com/office/drawing/2014/main" id="{0A34EC39-5B58-4372-A0F5-22CE736C20F0}"/>
              </a:ext>
            </a:extLst>
          </p:cNvPr>
          <p:cNvSpPr txBox="1"/>
          <p:nvPr/>
        </p:nvSpPr>
        <p:spPr>
          <a:xfrm>
            <a:off x="5152129" y="601953"/>
            <a:ext cx="1727907" cy="461665"/>
          </a:xfrm>
          <a:prstGeom prst="rect">
            <a:avLst/>
          </a:prstGeom>
          <a:noFill/>
        </p:spPr>
        <p:txBody>
          <a:bodyPr wrap="square" rtlCol="0">
            <a:spAutoFit/>
          </a:bodyPr>
          <a:lstStyle/>
          <a:p>
            <a:r>
              <a:rPr lang="en-US" altLang="ja-JP" sz="2400" b="1" dirty="0"/>
              <a:t>【</a:t>
            </a:r>
            <a:r>
              <a:rPr lang="ja-JP" altLang="en-US" sz="2400" b="1" dirty="0"/>
              <a:t>畜産物</a:t>
            </a:r>
            <a:r>
              <a:rPr lang="en-US" altLang="ja-JP" sz="2400" b="1" dirty="0"/>
              <a:t>】</a:t>
            </a:r>
            <a:endParaRPr lang="ja-JP" altLang="en-US" sz="2400" b="1" dirty="0"/>
          </a:p>
        </p:txBody>
      </p:sp>
      <p:sp>
        <p:nvSpPr>
          <p:cNvPr id="8" name="テキスト ボックス 7">
            <a:extLst>
              <a:ext uri="{FF2B5EF4-FFF2-40B4-BE49-F238E27FC236}">
                <a16:creationId xmlns:a16="http://schemas.microsoft.com/office/drawing/2014/main" id="{B0047EB3-B74A-428F-9ED3-53B08EFBFD74}"/>
              </a:ext>
            </a:extLst>
          </p:cNvPr>
          <p:cNvSpPr txBox="1"/>
          <p:nvPr/>
        </p:nvSpPr>
        <p:spPr>
          <a:xfrm>
            <a:off x="6615383" y="601953"/>
            <a:ext cx="3849415" cy="461665"/>
          </a:xfrm>
          <a:prstGeom prst="rect">
            <a:avLst/>
          </a:prstGeom>
          <a:noFill/>
        </p:spPr>
        <p:txBody>
          <a:bodyPr wrap="square" rtlCol="0">
            <a:spAutoFit/>
          </a:bodyPr>
          <a:lstStyle/>
          <a:p>
            <a:r>
              <a:rPr lang="ja-JP" altLang="en-US" sz="2400" b="1" dirty="0"/>
              <a:t>のおさらいをしましょう。</a:t>
            </a:r>
          </a:p>
        </p:txBody>
      </p:sp>
      <p:sp>
        <p:nvSpPr>
          <p:cNvPr id="9" name="テキスト ボックス 8">
            <a:extLst>
              <a:ext uri="{FF2B5EF4-FFF2-40B4-BE49-F238E27FC236}">
                <a16:creationId xmlns:a16="http://schemas.microsoft.com/office/drawing/2014/main" id="{E85E6E80-BD82-4A91-A531-CF6AEB7C0F1A}"/>
              </a:ext>
            </a:extLst>
          </p:cNvPr>
          <p:cNvSpPr txBox="1"/>
          <p:nvPr/>
        </p:nvSpPr>
        <p:spPr>
          <a:xfrm>
            <a:off x="3182859" y="1111996"/>
            <a:ext cx="8313047" cy="461665"/>
          </a:xfrm>
          <a:prstGeom prst="rect">
            <a:avLst/>
          </a:prstGeom>
          <a:noFill/>
        </p:spPr>
        <p:txBody>
          <a:bodyPr wrap="square" rtlCol="0">
            <a:spAutoFit/>
          </a:bodyPr>
          <a:lstStyle/>
          <a:p>
            <a:r>
              <a:rPr lang="ja-JP" altLang="en-US" sz="2400" b="1" dirty="0"/>
              <a:t>「パック詰めされていないもの」に必要な事項は・・・</a:t>
            </a:r>
          </a:p>
        </p:txBody>
      </p:sp>
      <p:sp>
        <p:nvSpPr>
          <p:cNvPr id="18" name="テキスト ボックス 17">
            <a:extLst>
              <a:ext uri="{FF2B5EF4-FFF2-40B4-BE49-F238E27FC236}">
                <a16:creationId xmlns:a16="http://schemas.microsoft.com/office/drawing/2014/main" id="{B39D598F-C5EC-474E-BE9F-D328AB57D98B}"/>
              </a:ext>
            </a:extLst>
          </p:cNvPr>
          <p:cNvSpPr txBox="1"/>
          <p:nvPr/>
        </p:nvSpPr>
        <p:spPr>
          <a:xfrm>
            <a:off x="3267379" y="1586183"/>
            <a:ext cx="2193603" cy="461665"/>
          </a:xfrm>
          <a:prstGeom prst="rect">
            <a:avLst/>
          </a:prstGeom>
          <a:noFill/>
        </p:spPr>
        <p:txBody>
          <a:bodyPr wrap="square" rtlCol="0">
            <a:spAutoFit/>
          </a:bodyPr>
          <a:lstStyle/>
          <a:p>
            <a:r>
              <a:rPr lang="ja-JP" altLang="en-US" sz="2400" b="1" dirty="0">
                <a:solidFill>
                  <a:srgbClr val="FF0000"/>
                </a:solidFill>
              </a:rPr>
              <a:t>①食肉の種類</a:t>
            </a:r>
            <a:endParaRPr lang="ja-JP" altLang="en-US" sz="2400" b="1" dirty="0"/>
          </a:p>
        </p:txBody>
      </p:sp>
      <p:sp>
        <p:nvSpPr>
          <p:cNvPr id="19" name="テキスト ボックス 18">
            <a:extLst>
              <a:ext uri="{FF2B5EF4-FFF2-40B4-BE49-F238E27FC236}">
                <a16:creationId xmlns:a16="http://schemas.microsoft.com/office/drawing/2014/main" id="{B4163C6E-7544-4C8D-8221-BC34274B0580}"/>
              </a:ext>
            </a:extLst>
          </p:cNvPr>
          <p:cNvSpPr txBox="1"/>
          <p:nvPr/>
        </p:nvSpPr>
        <p:spPr>
          <a:xfrm>
            <a:off x="5213682" y="1586183"/>
            <a:ext cx="1604796" cy="461665"/>
          </a:xfrm>
          <a:prstGeom prst="rect">
            <a:avLst/>
          </a:prstGeom>
          <a:noFill/>
        </p:spPr>
        <p:txBody>
          <a:bodyPr wrap="square" rtlCol="0">
            <a:spAutoFit/>
          </a:bodyPr>
          <a:lstStyle/>
          <a:p>
            <a:r>
              <a:rPr lang="ja-JP" altLang="en-US" sz="2400" b="1" dirty="0">
                <a:solidFill>
                  <a:srgbClr val="0070C0"/>
                </a:solidFill>
              </a:rPr>
              <a:t>②原産地</a:t>
            </a:r>
          </a:p>
        </p:txBody>
      </p:sp>
      <p:sp>
        <p:nvSpPr>
          <p:cNvPr id="20" name="テキスト ボックス 19">
            <a:extLst>
              <a:ext uri="{FF2B5EF4-FFF2-40B4-BE49-F238E27FC236}">
                <a16:creationId xmlns:a16="http://schemas.microsoft.com/office/drawing/2014/main" id="{9FBF99F1-A26D-46A5-B6D9-CF19892BF93C}"/>
              </a:ext>
            </a:extLst>
          </p:cNvPr>
          <p:cNvSpPr txBox="1"/>
          <p:nvPr/>
        </p:nvSpPr>
        <p:spPr>
          <a:xfrm>
            <a:off x="3186722" y="2051706"/>
            <a:ext cx="7680003" cy="461665"/>
          </a:xfrm>
          <a:prstGeom prst="rect">
            <a:avLst/>
          </a:prstGeom>
          <a:noFill/>
        </p:spPr>
        <p:txBody>
          <a:bodyPr wrap="square" rtlCol="0">
            <a:spAutoFit/>
          </a:bodyPr>
          <a:lstStyle/>
          <a:p>
            <a:r>
              <a:rPr lang="ja-JP" altLang="en-US" sz="2400" b="1" dirty="0"/>
              <a:t>「パック詰めされているもの」に必要な事項は・・・</a:t>
            </a:r>
          </a:p>
        </p:txBody>
      </p:sp>
      <p:sp>
        <p:nvSpPr>
          <p:cNvPr id="21" name="テキスト ボックス 20">
            <a:extLst>
              <a:ext uri="{FF2B5EF4-FFF2-40B4-BE49-F238E27FC236}">
                <a16:creationId xmlns:a16="http://schemas.microsoft.com/office/drawing/2014/main" id="{6BC5B635-91FF-4D8F-9BE5-53354FE102F8}"/>
              </a:ext>
            </a:extLst>
          </p:cNvPr>
          <p:cNvSpPr txBox="1"/>
          <p:nvPr/>
        </p:nvSpPr>
        <p:spPr>
          <a:xfrm>
            <a:off x="3272079" y="2522323"/>
            <a:ext cx="2193603" cy="461665"/>
          </a:xfrm>
          <a:prstGeom prst="rect">
            <a:avLst/>
          </a:prstGeom>
          <a:noFill/>
        </p:spPr>
        <p:txBody>
          <a:bodyPr wrap="square" rtlCol="0">
            <a:spAutoFit/>
          </a:bodyPr>
          <a:lstStyle/>
          <a:p>
            <a:r>
              <a:rPr lang="ja-JP" altLang="en-US" sz="2400" b="1" dirty="0">
                <a:solidFill>
                  <a:srgbClr val="FF0000"/>
                </a:solidFill>
              </a:rPr>
              <a:t>①食肉の種類</a:t>
            </a:r>
            <a:endParaRPr lang="ja-JP" altLang="en-US" sz="2400" b="1" dirty="0"/>
          </a:p>
        </p:txBody>
      </p:sp>
      <p:sp>
        <p:nvSpPr>
          <p:cNvPr id="22" name="テキスト ボックス 21">
            <a:extLst>
              <a:ext uri="{FF2B5EF4-FFF2-40B4-BE49-F238E27FC236}">
                <a16:creationId xmlns:a16="http://schemas.microsoft.com/office/drawing/2014/main" id="{0B869A71-37CF-49D6-BB4C-A5CF7EECFFE5}"/>
              </a:ext>
            </a:extLst>
          </p:cNvPr>
          <p:cNvSpPr txBox="1"/>
          <p:nvPr/>
        </p:nvSpPr>
        <p:spPr>
          <a:xfrm>
            <a:off x="5260968" y="2522323"/>
            <a:ext cx="1604796" cy="461665"/>
          </a:xfrm>
          <a:prstGeom prst="rect">
            <a:avLst/>
          </a:prstGeom>
          <a:noFill/>
        </p:spPr>
        <p:txBody>
          <a:bodyPr wrap="square" rtlCol="0">
            <a:spAutoFit/>
          </a:bodyPr>
          <a:lstStyle/>
          <a:p>
            <a:r>
              <a:rPr lang="ja-JP" altLang="en-US" sz="2400" b="1" dirty="0">
                <a:solidFill>
                  <a:srgbClr val="0070C0"/>
                </a:solidFill>
              </a:rPr>
              <a:t>②原産地</a:t>
            </a:r>
          </a:p>
        </p:txBody>
      </p:sp>
      <p:sp>
        <p:nvSpPr>
          <p:cNvPr id="23" name="テキスト ボックス 22">
            <a:extLst>
              <a:ext uri="{FF2B5EF4-FFF2-40B4-BE49-F238E27FC236}">
                <a16:creationId xmlns:a16="http://schemas.microsoft.com/office/drawing/2014/main" id="{B009C8F5-E9F7-4882-9B4D-86165F2305C8}"/>
              </a:ext>
            </a:extLst>
          </p:cNvPr>
          <p:cNvSpPr txBox="1"/>
          <p:nvPr/>
        </p:nvSpPr>
        <p:spPr>
          <a:xfrm>
            <a:off x="6701144" y="2522323"/>
            <a:ext cx="1768854" cy="461665"/>
          </a:xfrm>
          <a:prstGeom prst="rect">
            <a:avLst/>
          </a:prstGeom>
          <a:noFill/>
        </p:spPr>
        <p:txBody>
          <a:bodyPr wrap="square" rtlCol="0">
            <a:spAutoFit/>
          </a:bodyPr>
          <a:lstStyle/>
          <a:p>
            <a:r>
              <a:rPr lang="ja-JP" altLang="en-US" sz="2400" b="1" dirty="0">
                <a:solidFill>
                  <a:srgbClr val="FFC000"/>
                </a:solidFill>
              </a:rPr>
              <a:t>③消費期限</a:t>
            </a:r>
          </a:p>
        </p:txBody>
      </p:sp>
      <p:sp>
        <p:nvSpPr>
          <p:cNvPr id="24" name="テキスト ボックス 23">
            <a:extLst>
              <a:ext uri="{FF2B5EF4-FFF2-40B4-BE49-F238E27FC236}">
                <a16:creationId xmlns:a16="http://schemas.microsoft.com/office/drawing/2014/main" id="{3A9B523D-5B23-4484-817A-14658F4EA219}"/>
              </a:ext>
            </a:extLst>
          </p:cNvPr>
          <p:cNvSpPr txBox="1"/>
          <p:nvPr/>
        </p:nvSpPr>
        <p:spPr>
          <a:xfrm>
            <a:off x="8428358" y="2522323"/>
            <a:ext cx="1768854" cy="461665"/>
          </a:xfrm>
          <a:prstGeom prst="rect">
            <a:avLst/>
          </a:prstGeom>
          <a:noFill/>
        </p:spPr>
        <p:txBody>
          <a:bodyPr wrap="square" rtlCol="0">
            <a:spAutoFit/>
          </a:bodyPr>
          <a:lstStyle/>
          <a:p>
            <a:r>
              <a:rPr lang="ja-JP" altLang="en-US" sz="2400" b="1" dirty="0">
                <a:solidFill>
                  <a:srgbClr val="7030A0"/>
                </a:solidFill>
              </a:rPr>
              <a:t>④保存方法</a:t>
            </a:r>
          </a:p>
        </p:txBody>
      </p:sp>
      <p:sp>
        <p:nvSpPr>
          <p:cNvPr id="25" name="テキスト ボックス 24">
            <a:extLst>
              <a:ext uri="{FF2B5EF4-FFF2-40B4-BE49-F238E27FC236}">
                <a16:creationId xmlns:a16="http://schemas.microsoft.com/office/drawing/2014/main" id="{5AD87A6C-5B09-4FA1-821D-086CD8EE1BBF}"/>
              </a:ext>
            </a:extLst>
          </p:cNvPr>
          <p:cNvSpPr txBox="1"/>
          <p:nvPr/>
        </p:nvSpPr>
        <p:spPr>
          <a:xfrm>
            <a:off x="10125534" y="2522323"/>
            <a:ext cx="1604796" cy="461665"/>
          </a:xfrm>
          <a:prstGeom prst="rect">
            <a:avLst/>
          </a:prstGeom>
          <a:noFill/>
        </p:spPr>
        <p:txBody>
          <a:bodyPr wrap="square" rtlCol="0">
            <a:spAutoFit/>
          </a:bodyPr>
          <a:lstStyle/>
          <a:p>
            <a:r>
              <a:rPr lang="ja-JP" altLang="en-US" sz="2400" b="1" dirty="0">
                <a:solidFill>
                  <a:srgbClr val="00B050"/>
                </a:solidFill>
              </a:rPr>
              <a:t>⑤内容量</a:t>
            </a:r>
          </a:p>
        </p:txBody>
      </p:sp>
      <p:sp>
        <p:nvSpPr>
          <p:cNvPr id="26" name="テキスト ボックス 25">
            <a:extLst>
              <a:ext uri="{FF2B5EF4-FFF2-40B4-BE49-F238E27FC236}">
                <a16:creationId xmlns:a16="http://schemas.microsoft.com/office/drawing/2014/main" id="{ED700294-EF57-4C8E-86CE-B679FBBCF5C9}"/>
              </a:ext>
            </a:extLst>
          </p:cNvPr>
          <p:cNvSpPr txBox="1"/>
          <p:nvPr/>
        </p:nvSpPr>
        <p:spPr>
          <a:xfrm>
            <a:off x="3275648" y="2955402"/>
            <a:ext cx="5219885" cy="461665"/>
          </a:xfrm>
          <a:prstGeom prst="rect">
            <a:avLst/>
          </a:prstGeom>
          <a:noFill/>
        </p:spPr>
        <p:txBody>
          <a:bodyPr wrap="square" rtlCol="0">
            <a:spAutoFit/>
          </a:bodyPr>
          <a:lstStyle/>
          <a:p>
            <a:r>
              <a:rPr lang="ja-JP" altLang="en-US" sz="2400" b="1" dirty="0" smtClean="0">
                <a:solidFill>
                  <a:srgbClr val="FF3399"/>
                </a:solidFill>
              </a:rPr>
              <a:t>⑥</a:t>
            </a:r>
            <a:r>
              <a:rPr lang="ja-JP" altLang="en-US" sz="2400" b="1" dirty="0">
                <a:solidFill>
                  <a:srgbClr val="FF3399"/>
                </a:solidFill>
              </a:rPr>
              <a:t>食品</a:t>
            </a:r>
            <a:r>
              <a:rPr lang="ja-JP" altLang="en-US" sz="2400" b="1" dirty="0" smtClean="0">
                <a:solidFill>
                  <a:srgbClr val="FF3399"/>
                </a:solidFill>
              </a:rPr>
              <a:t>関連事業者</a:t>
            </a:r>
            <a:r>
              <a:rPr lang="ja-JP" altLang="en-US" sz="2400" b="1" dirty="0">
                <a:solidFill>
                  <a:srgbClr val="FF3399"/>
                </a:solidFill>
              </a:rPr>
              <a:t>の名称及び所在地</a:t>
            </a:r>
          </a:p>
        </p:txBody>
      </p:sp>
      <p:sp>
        <p:nvSpPr>
          <p:cNvPr id="27" name="テキスト ボックス 26">
            <a:extLst>
              <a:ext uri="{FF2B5EF4-FFF2-40B4-BE49-F238E27FC236}">
                <a16:creationId xmlns:a16="http://schemas.microsoft.com/office/drawing/2014/main" id="{97AE3E02-12C3-408A-86AB-12FE164A7FC3}"/>
              </a:ext>
            </a:extLst>
          </p:cNvPr>
          <p:cNvSpPr txBox="1"/>
          <p:nvPr/>
        </p:nvSpPr>
        <p:spPr>
          <a:xfrm>
            <a:off x="8294278" y="2952471"/>
            <a:ext cx="2324823" cy="461665"/>
          </a:xfrm>
          <a:prstGeom prst="rect">
            <a:avLst/>
          </a:prstGeom>
          <a:noFill/>
        </p:spPr>
        <p:txBody>
          <a:bodyPr wrap="square" rtlCol="0">
            <a:spAutoFit/>
          </a:bodyPr>
          <a:lstStyle/>
          <a:p>
            <a:r>
              <a:rPr lang="ja-JP" altLang="en-US" sz="2400" b="1" dirty="0"/>
              <a:t>と、なります。</a:t>
            </a:r>
          </a:p>
        </p:txBody>
      </p:sp>
      <p:pic>
        <p:nvPicPr>
          <p:cNvPr id="30" name="図 29">
            <a:extLst>
              <a:ext uri="{FF2B5EF4-FFF2-40B4-BE49-F238E27FC236}">
                <a16:creationId xmlns:a16="http://schemas.microsoft.com/office/drawing/2014/main" id="{9C47CEB1-3680-4E4F-BE6C-40D558E7FA92}"/>
              </a:ext>
            </a:extLst>
          </p:cNvPr>
          <p:cNvPicPr>
            <a:picLocks noChangeAspect="1"/>
          </p:cNvPicPr>
          <p:nvPr/>
        </p:nvPicPr>
        <p:blipFill>
          <a:blip r:embed="rId7"/>
          <a:stretch>
            <a:fillRect/>
          </a:stretch>
        </p:blipFill>
        <p:spPr>
          <a:xfrm>
            <a:off x="4433666" y="4618102"/>
            <a:ext cx="3496927" cy="2070411"/>
          </a:xfrm>
          <a:prstGeom prst="rect">
            <a:avLst/>
          </a:prstGeom>
        </p:spPr>
      </p:pic>
      <p:sp>
        <p:nvSpPr>
          <p:cNvPr id="31" name="四角形: 角を丸くする 30">
            <a:extLst>
              <a:ext uri="{FF2B5EF4-FFF2-40B4-BE49-F238E27FC236}">
                <a16:creationId xmlns:a16="http://schemas.microsoft.com/office/drawing/2014/main" id="{FA2E2BD5-7B7D-4CF5-A7E6-8ACD52ABB16C}"/>
              </a:ext>
            </a:extLst>
          </p:cNvPr>
          <p:cNvSpPr/>
          <p:nvPr/>
        </p:nvSpPr>
        <p:spPr>
          <a:xfrm>
            <a:off x="6016081" y="4897080"/>
            <a:ext cx="320136" cy="35490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2" name="四角形: 角を丸くする 31">
            <a:extLst>
              <a:ext uri="{FF2B5EF4-FFF2-40B4-BE49-F238E27FC236}">
                <a16:creationId xmlns:a16="http://schemas.microsoft.com/office/drawing/2014/main" id="{BE7133CE-EEA6-4405-AF61-27F876E82F67}"/>
              </a:ext>
            </a:extLst>
          </p:cNvPr>
          <p:cNvSpPr/>
          <p:nvPr/>
        </p:nvSpPr>
        <p:spPr>
          <a:xfrm>
            <a:off x="6468578" y="5315501"/>
            <a:ext cx="1221709" cy="432850"/>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4" name="テキスト ボックス 33">
            <a:extLst>
              <a:ext uri="{FF2B5EF4-FFF2-40B4-BE49-F238E27FC236}">
                <a16:creationId xmlns:a16="http://schemas.microsoft.com/office/drawing/2014/main" id="{6EED936C-AE0C-4B63-A616-25424D128B74}"/>
              </a:ext>
            </a:extLst>
          </p:cNvPr>
          <p:cNvSpPr txBox="1"/>
          <p:nvPr/>
        </p:nvSpPr>
        <p:spPr>
          <a:xfrm>
            <a:off x="5976733" y="5321348"/>
            <a:ext cx="491845" cy="461665"/>
          </a:xfrm>
          <a:prstGeom prst="rect">
            <a:avLst/>
          </a:prstGeom>
          <a:noFill/>
        </p:spPr>
        <p:txBody>
          <a:bodyPr wrap="square" rtlCol="0">
            <a:spAutoFit/>
          </a:bodyPr>
          <a:lstStyle/>
          <a:p>
            <a:r>
              <a:rPr lang="ja-JP" altLang="en-US" sz="2400" b="1" dirty="0">
                <a:solidFill>
                  <a:srgbClr val="0070C0"/>
                </a:solidFill>
              </a:rPr>
              <a:t>②</a:t>
            </a:r>
          </a:p>
        </p:txBody>
      </p:sp>
      <p:pic>
        <p:nvPicPr>
          <p:cNvPr id="36" name="図 35">
            <a:extLst>
              <a:ext uri="{FF2B5EF4-FFF2-40B4-BE49-F238E27FC236}">
                <a16:creationId xmlns:a16="http://schemas.microsoft.com/office/drawing/2014/main" id="{F5A3588D-2E9C-480D-9CC7-F0E3A359E562}"/>
              </a:ext>
            </a:extLst>
          </p:cNvPr>
          <p:cNvPicPr>
            <a:picLocks noChangeAspect="1"/>
          </p:cNvPicPr>
          <p:nvPr/>
        </p:nvPicPr>
        <p:blipFill>
          <a:blip r:embed="rId8"/>
          <a:stretch>
            <a:fillRect/>
          </a:stretch>
        </p:blipFill>
        <p:spPr>
          <a:xfrm>
            <a:off x="329047" y="4159730"/>
            <a:ext cx="3790142" cy="2509925"/>
          </a:xfrm>
          <a:prstGeom prst="rect">
            <a:avLst/>
          </a:prstGeom>
        </p:spPr>
      </p:pic>
      <p:sp>
        <p:nvSpPr>
          <p:cNvPr id="37" name="四角形: 角を丸くする 36">
            <a:extLst>
              <a:ext uri="{FF2B5EF4-FFF2-40B4-BE49-F238E27FC236}">
                <a16:creationId xmlns:a16="http://schemas.microsoft.com/office/drawing/2014/main" id="{ED99F874-8D77-44F4-ACC1-8D1A2FA11355}"/>
              </a:ext>
            </a:extLst>
          </p:cNvPr>
          <p:cNvSpPr/>
          <p:nvPr/>
        </p:nvSpPr>
        <p:spPr>
          <a:xfrm>
            <a:off x="1008553" y="4253311"/>
            <a:ext cx="530620" cy="30636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8" name="四角形: 角を丸くする 37">
            <a:extLst>
              <a:ext uri="{FF2B5EF4-FFF2-40B4-BE49-F238E27FC236}">
                <a16:creationId xmlns:a16="http://schemas.microsoft.com/office/drawing/2014/main" id="{0F9A72BB-7F84-4440-A736-2214DFDCDA5F}"/>
              </a:ext>
            </a:extLst>
          </p:cNvPr>
          <p:cNvSpPr/>
          <p:nvPr/>
        </p:nvSpPr>
        <p:spPr>
          <a:xfrm>
            <a:off x="473859" y="4253311"/>
            <a:ext cx="530620" cy="306366"/>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9" name="四角形: 角を丸くする 38">
            <a:extLst>
              <a:ext uri="{FF2B5EF4-FFF2-40B4-BE49-F238E27FC236}">
                <a16:creationId xmlns:a16="http://schemas.microsoft.com/office/drawing/2014/main" id="{A8E9CBB5-C7CF-4E1A-8A74-10A7A0D6BC3D}"/>
              </a:ext>
            </a:extLst>
          </p:cNvPr>
          <p:cNvSpPr/>
          <p:nvPr/>
        </p:nvSpPr>
        <p:spPr>
          <a:xfrm>
            <a:off x="1586036" y="4917459"/>
            <a:ext cx="1590643" cy="306366"/>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0" name="四角形: 角を丸くする 39">
            <a:extLst>
              <a:ext uri="{FF2B5EF4-FFF2-40B4-BE49-F238E27FC236}">
                <a16:creationId xmlns:a16="http://schemas.microsoft.com/office/drawing/2014/main" id="{6ECA6095-FB0A-46C3-AE39-EF2B4A8807C0}"/>
              </a:ext>
            </a:extLst>
          </p:cNvPr>
          <p:cNvSpPr/>
          <p:nvPr/>
        </p:nvSpPr>
        <p:spPr>
          <a:xfrm>
            <a:off x="3243244" y="4962680"/>
            <a:ext cx="726513" cy="261147"/>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1" name="四角形: 角を丸くする 40">
            <a:extLst>
              <a:ext uri="{FF2B5EF4-FFF2-40B4-BE49-F238E27FC236}">
                <a16:creationId xmlns:a16="http://schemas.microsoft.com/office/drawing/2014/main" id="{9AC08455-6AEA-411B-94DD-490B42BAB3CF}"/>
              </a:ext>
            </a:extLst>
          </p:cNvPr>
          <p:cNvSpPr/>
          <p:nvPr/>
        </p:nvSpPr>
        <p:spPr>
          <a:xfrm>
            <a:off x="2126849" y="5667380"/>
            <a:ext cx="981362" cy="27999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2" name="四角形: 角を丸くする 41">
            <a:extLst>
              <a:ext uri="{FF2B5EF4-FFF2-40B4-BE49-F238E27FC236}">
                <a16:creationId xmlns:a16="http://schemas.microsoft.com/office/drawing/2014/main" id="{9BC34AB4-DDB6-4C14-B84E-AD5A0D20B75A}"/>
              </a:ext>
            </a:extLst>
          </p:cNvPr>
          <p:cNvSpPr/>
          <p:nvPr/>
        </p:nvSpPr>
        <p:spPr>
          <a:xfrm>
            <a:off x="432288" y="6027987"/>
            <a:ext cx="2373527" cy="450801"/>
          </a:xfrm>
          <a:prstGeom prst="roundRect">
            <a:avLst/>
          </a:prstGeom>
          <a:noFill/>
          <a:ln w="3810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3399"/>
              </a:solidFill>
            </a:endParaRPr>
          </a:p>
        </p:txBody>
      </p:sp>
      <p:sp>
        <p:nvSpPr>
          <p:cNvPr id="43" name="テキスト ボックス 42">
            <a:extLst>
              <a:ext uri="{FF2B5EF4-FFF2-40B4-BE49-F238E27FC236}">
                <a16:creationId xmlns:a16="http://schemas.microsoft.com/office/drawing/2014/main" id="{88E013CB-3A40-447F-9883-B3563EDCEBD1}"/>
              </a:ext>
            </a:extLst>
          </p:cNvPr>
          <p:cNvSpPr txBox="1"/>
          <p:nvPr/>
        </p:nvSpPr>
        <p:spPr>
          <a:xfrm>
            <a:off x="947416" y="3791646"/>
            <a:ext cx="447094" cy="461665"/>
          </a:xfrm>
          <a:prstGeom prst="rect">
            <a:avLst/>
          </a:prstGeom>
          <a:noFill/>
        </p:spPr>
        <p:txBody>
          <a:bodyPr wrap="square" rtlCol="0">
            <a:spAutoFit/>
          </a:bodyPr>
          <a:lstStyle/>
          <a:p>
            <a:r>
              <a:rPr lang="ja-JP" altLang="en-US" sz="2400" b="1" dirty="0">
                <a:solidFill>
                  <a:srgbClr val="FF0000"/>
                </a:solidFill>
              </a:rPr>
              <a:t>①</a:t>
            </a:r>
          </a:p>
        </p:txBody>
      </p:sp>
      <p:sp>
        <p:nvSpPr>
          <p:cNvPr id="44" name="テキスト ボックス 43">
            <a:extLst>
              <a:ext uri="{FF2B5EF4-FFF2-40B4-BE49-F238E27FC236}">
                <a16:creationId xmlns:a16="http://schemas.microsoft.com/office/drawing/2014/main" id="{EDC74ED5-6B71-4BBF-84CE-F2E24ACB85E1}"/>
              </a:ext>
            </a:extLst>
          </p:cNvPr>
          <p:cNvSpPr txBox="1"/>
          <p:nvPr/>
        </p:nvSpPr>
        <p:spPr>
          <a:xfrm>
            <a:off x="374446" y="3795418"/>
            <a:ext cx="491845" cy="461665"/>
          </a:xfrm>
          <a:prstGeom prst="rect">
            <a:avLst/>
          </a:prstGeom>
          <a:noFill/>
        </p:spPr>
        <p:txBody>
          <a:bodyPr wrap="square" rtlCol="0">
            <a:spAutoFit/>
          </a:bodyPr>
          <a:lstStyle/>
          <a:p>
            <a:r>
              <a:rPr lang="ja-JP" altLang="en-US" sz="2400" b="1" dirty="0">
                <a:solidFill>
                  <a:srgbClr val="0070C0"/>
                </a:solidFill>
              </a:rPr>
              <a:t>②</a:t>
            </a:r>
          </a:p>
        </p:txBody>
      </p:sp>
      <p:sp>
        <p:nvSpPr>
          <p:cNvPr id="45" name="テキスト ボックス 44">
            <a:extLst>
              <a:ext uri="{FF2B5EF4-FFF2-40B4-BE49-F238E27FC236}">
                <a16:creationId xmlns:a16="http://schemas.microsoft.com/office/drawing/2014/main" id="{E1C8B41E-8946-49E7-BE5C-881D403501E7}"/>
              </a:ext>
            </a:extLst>
          </p:cNvPr>
          <p:cNvSpPr txBox="1"/>
          <p:nvPr/>
        </p:nvSpPr>
        <p:spPr>
          <a:xfrm>
            <a:off x="1224754" y="4898356"/>
            <a:ext cx="314419" cy="369332"/>
          </a:xfrm>
          <a:prstGeom prst="rect">
            <a:avLst/>
          </a:prstGeom>
          <a:solidFill>
            <a:schemeClr val="bg1"/>
          </a:solidFill>
        </p:spPr>
        <p:txBody>
          <a:bodyPr wrap="square" lIns="0" tIns="0" rIns="0" bIns="0" rtlCol="0">
            <a:spAutoFit/>
          </a:bodyPr>
          <a:lstStyle/>
          <a:p>
            <a:r>
              <a:rPr lang="ja-JP" altLang="en-US" sz="2400" b="1" dirty="0">
                <a:solidFill>
                  <a:srgbClr val="FFC000"/>
                </a:solidFill>
              </a:rPr>
              <a:t>③</a:t>
            </a:r>
          </a:p>
        </p:txBody>
      </p:sp>
      <p:sp>
        <p:nvSpPr>
          <p:cNvPr id="46" name="テキスト ボックス 45">
            <a:extLst>
              <a:ext uri="{FF2B5EF4-FFF2-40B4-BE49-F238E27FC236}">
                <a16:creationId xmlns:a16="http://schemas.microsoft.com/office/drawing/2014/main" id="{3AE3AC96-1D0A-4BF1-8553-8F0D84A76644}"/>
              </a:ext>
            </a:extLst>
          </p:cNvPr>
          <p:cNvSpPr txBox="1"/>
          <p:nvPr/>
        </p:nvSpPr>
        <p:spPr>
          <a:xfrm>
            <a:off x="3329289" y="4570227"/>
            <a:ext cx="314419" cy="369332"/>
          </a:xfrm>
          <a:prstGeom prst="rect">
            <a:avLst/>
          </a:prstGeom>
          <a:solidFill>
            <a:schemeClr val="bg1"/>
          </a:solidFill>
        </p:spPr>
        <p:txBody>
          <a:bodyPr wrap="square" lIns="0" tIns="0" rIns="0" bIns="0" rtlCol="0">
            <a:spAutoFit/>
          </a:bodyPr>
          <a:lstStyle/>
          <a:p>
            <a:r>
              <a:rPr lang="ja-JP" altLang="en-US" sz="2400" b="1" dirty="0">
                <a:solidFill>
                  <a:srgbClr val="7030A0"/>
                </a:solidFill>
              </a:rPr>
              <a:t>④</a:t>
            </a:r>
          </a:p>
        </p:txBody>
      </p:sp>
      <p:sp>
        <p:nvSpPr>
          <p:cNvPr id="47" name="テキスト ボックス 46">
            <a:extLst>
              <a:ext uri="{FF2B5EF4-FFF2-40B4-BE49-F238E27FC236}">
                <a16:creationId xmlns:a16="http://schemas.microsoft.com/office/drawing/2014/main" id="{83E0A461-06C7-4486-81CE-5CD01903C498}"/>
              </a:ext>
            </a:extLst>
          </p:cNvPr>
          <p:cNvSpPr txBox="1"/>
          <p:nvPr/>
        </p:nvSpPr>
        <p:spPr>
          <a:xfrm>
            <a:off x="1754173" y="5570371"/>
            <a:ext cx="310849" cy="369332"/>
          </a:xfrm>
          <a:prstGeom prst="rect">
            <a:avLst/>
          </a:prstGeom>
          <a:solidFill>
            <a:schemeClr val="bg1"/>
          </a:solidFill>
        </p:spPr>
        <p:txBody>
          <a:bodyPr wrap="square" lIns="0" tIns="0" rIns="0" bIns="0" rtlCol="0">
            <a:spAutoFit/>
          </a:bodyPr>
          <a:lstStyle/>
          <a:p>
            <a:r>
              <a:rPr lang="ja-JP" altLang="en-US" sz="2400" b="1" dirty="0">
                <a:solidFill>
                  <a:srgbClr val="00B050"/>
                </a:solidFill>
              </a:rPr>
              <a:t>⑤</a:t>
            </a:r>
          </a:p>
        </p:txBody>
      </p:sp>
      <p:sp>
        <p:nvSpPr>
          <p:cNvPr id="48" name="テキスト ボックス 47">
            <a:extLst>
              <a:ext uri="{FF2B5EF4-FFF2-40B4-BE49-F238E27FC236}">
                <a16:creationId xmlns:a16="http://schemas.microsoft.com/office/drawing/2014/main" id="{EAA90A0B-7249-4C83-93A6-C57DEA825CA5}"/>
              </a:ext>
            </a:extLst>
          </p:cNvPr>
          <p:cNvSpPr txBox="1"/>
          <p:nvPr/>
        </p:nvSpPr>
        <p:spPr>
          <a:xfrm>
            <a:off x="438612" y="5600986"/>
            <a:ext cx="310849" cy="369332"/>
          </a:xfrm>
          <a:prstGeom prst="rect">
            <a:avLst/>
          </a:prstGeom>
          <a:solidFill>
            <a:schemeClr val="bg1"/>
          </a:solidFill>
        </p:spPr>
        <p:txBody>
          <a:bodyPr wrap="square" lIns="0" tIns="0" rIns="0" bIns="0" rtlCol="0">
            <a:spAutoFit/>
          </a:bodyPr>
          <a:lstStyle/>
          <a:p>
            <a:r>
              <a:rPr lang="ja-JP" altLang="en-US" sz="2400" b="1" dirty="0">
                <a:solidFill>
                  <a:srgbClr val="FF3399"/>
                </a:solidFill>
              </a:rPr>
              <a:t>⑥</a:t>
            </a:r>
          </a:p>
        </p:txBody>
      </p:sp>
      <p:sp>
        <p:nvSpPr>
          <p:cNvPr id="49" name="テキスト ボックス 48">
            <a:extLst>
              <a:ext uri="{FF2B5EF4-FFF2-40B4-BE49-F238E27FC236}">
                <a16:creationId xmlns:a16="http://schemas.microsoft.com/office/drawing/2014/main" id="{4C9E2D96-19D0-4831-8385-C84654142FD0}"/>
              </a:ext>
            </a:extLst>
          </p:cNvPr>
          <p:cNvSpPr txBox="1"/>
          <p:nvPr/>
        </p:nvSpPr>
        <p:spPr>
          <a:xfrm>
            <a:off x="5803667" y="4493068"/>
            <a:ext cx="314419" cy="369332"/>
          </a:xfrm>
          <a:prstGeom prst="rect">
            <a:avLst/>
          </a:prstGeom>
          <a:solidFill>
            <a:schemeClr val="bg1"/>
          </a:solidFill>
        </p:spPr>
        <p:txBody>
          <a:bodyPr wrap="square" lIns="0" tIns="0" rIns="0" bIns="0" rtlCol="0">
            <a:spAutoFit/>
          </a:bodyPr>
          <a:lstStyle/>
          <a:p>
            <a:r>
              <a:rPr lang="ja-JP" altLang="en-US" sz="2400" b="1" dirty="0">
                <a:solidFill>
                  <a:srgbClr val="FF0000"/>
                </a:solidFill>
              </a:rPr>
              <a:t>①</a:t>
            </a:r>
          </a:p>
        </p:txBody>
      </p:sp>
      <p:pic>
        <p:nvPicPr>
          <p:cNvPr id="14" name="図 13">
            <a:extLst>
              <a:ext uri="{FF2B5EF4-FFF2-40B4-BE49-F238E27FC236}">
                <a16:creationId xmlns:a16="http://schemas.microsoft.com/office/drawing/2014/main" id="{8AC18F24-6523-4DC4-AA36-EEE100CA3C37}"/>
              </a:ext>
            </a:extLst>
          </p:cNvPr>
          <p:cNvPicPr>
            <a:picLocks noChangeAspect="1"/>
          </p:cNvPicPr>
          <p:nvPr/>
        </p:nvPicPr>
        <p:blipFill>
          <a:blip r:embed="rId9"/>
          <a:stretch>
            <a:fillRect/>
          </a:stretch>
        </p:blipFill>
        <p:spPr>
          <a:xfrm>
            <a:off x="329047" y="3537855"/>
            <a:ext cx="3100581" cy="302079"/>
          </a:xfrm>
          <a:prstGeom prst="rect">
            <a:avLst/>
          </a:prstGeom>
        </p:spPr>
      </p:pic>
      <p:pic>
        <p:nvPicPr>
          <p:cNvPr id="16" name="図 15">
            <a:extLst>
              <a:ext uri="{FF2B5EF4-FFF2-40B4-BE49-F238E27FC236}">
                <a16:creationId xmlns:a16="http://schemas.microsoft.com/office/drawing/2014/main" id="{4E6FF850-0C4A-4C05-A0FA-DF36FAB31911}"/>
              </a:ext>
            </a:extLst>
          </p:cNvPr>
          <p:cNvPicPr>
            <a:picLocks noChangeAspect="1"/>
          </p:cNvPicPr>
          <p:nvPr/>
        </p:nvPicPr>
        <p:blipFill>
          <a:blip r:embed="rId10"/>
          <a:stretch>
            <a:fillRect/>
          </a:stretch>
        </p:blipFill>
        <p:spPr>
          <a:xfrm>
            <a:off x="4473007" y="4160621"/>
            <a:ext cx="3248805" cy="265661"/>
          </a:xfrm>
          <a:prstGeom prst="rect">
            <a:avLst/>
          </a:prstGeom>
        </p:spPr>
      </p:pic>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450"/>
                </p14:media>
              </p:ext>
            </p:extLst>
          </p:nvPr>
        </p:nvPicPr>
        <p:blipFill>
          <a:blip r:embed="rId11"/>
          <a:stretch>
            <a:fillRect/>
          </a:stretch>
        </p:blipFill>
        <p:spPr>
          <a:xfrm>
            <a:off x="12239840" y="3282494"/>
            <a:ext cx="406400" cy="406400"/>
          </a:xfrm>
          <a:prstGeom prst="rect">
            <a:avLst/>
          </a:prstGeom>
        </p:spPr>
      </p:pic>
    </p:spTree>
    <p:extLst>
      <p:ext uri="{BB962C8B-B14F-4D97-AF65-F5344CB8AC3E}">
        <p14:creationId xmlns:p14="http://schemas.microsoft.com/office/powerpoint/2010/main" val="1471350781"/>
      </p:ext>
    </p:extLst>
  </p:cSld>
  <p:clrMapOvr>
    <a:masterClrMapping/>
  </p:clrMapOvr>
  <mc:AlternateContent xmlns:mc="http://schemas.openxmlformats.org/markup-compatibility/2006" xmlns:p14="http://schemas.microsoft.com/office/powerpoint/2010/main">
    <mc:Choice Requires="p14">
      <p:transition spd="slow" p14:dur="2000" advClick="0" advTm="26000"/>
    </mc:Choice>
    <mc:Fallback xmlns="">
      <p:transition spd="slow"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51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8553A8D1-0462-4748-A59C-67C70E3579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9612" y="3737962"/>
            <a:ext cx="2085975" cy="2857500"/>
          </a:xfrm>
          <a:prstGeom prst="rect">
            <a:avLst/>
          </a:prstGeom>
        </p:spPr>
      </p:pic>
      <p:pic>
        <p:nvPicPr>
          <p:cNvPr id="6" name="図 5">
            <a:extLst>
              <a:ext uri="{FF2B5EF4-FFF2-40B4-BE49-F238E27FC236}">
                <a16:creationId xmlns:a16="http://schemas.microsoft.com/office/drawing/2014/main" id="{D675F3F2-A069-4165-9627-B65D121DFC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7818" y="575017"/>
            <a:ext cx="10396346" cy="2988128"/>
          </a:xfrm>
          <a:prstGeom prst="rect">
            <a:avLst/>
          </a:prstGeom>
        </p:spPr>
      </p:pic>
      <p:sp>
        <p:nvSpPr>
          <p:cNvPr id="7" name="テキスト ボックス 6">
            <a:extLst>
              <a:ext uri="{FF2B5EF4-FFF2-40B4-BE49-F238E27FC236}">
                <a16:creationId xmlns:a16="http://schemas.microsoft.com/office/drawing/2014/main" id="{F0C58AE3-B7D6-46AF-AEA9-E34982EF6118}"/>
              </a:ext>
            </a:extLst>
          </p:cNvPr>
          <p:cNvSpPr txBox="1"/>
          <p:nvPr/>
        </p:nvSpPr>
        <p:spPr>
          <a:xfrm>
            <a:off x="3620277" y="1359738"/>
            <a:ext cx="6531428" cy="461665"/>
          </a:xfrm>
          <a:prstGeom prst="rect">
            <a:avLst/>
          </a:prstGeom>
          <a:noFill/>
        </p:spPr>
        <p:txBody>
          <a:bodyPr wrap="square" rtlCol="0">
            <a:spAutoFit/>
          </a:bodyPr>
          <a:lstStyle/>
          <a:p>
            <a:r>
              <a:rPr lang="ja-JP" altLang="en-US" sz="2400" b="1" dirty="0"/>
              <a:t>早速ですが、皆さんに質問です。</a:t>
            </a:r>
          </a:p>
        </p:txBody>
      </p:sp>
      <p:sp>
        <p:nvSpPr>
          <p:cNvPr id="8" name="テキスト ボックス 7">
            <a:extLst>
              <a:ext uri="{FF2B5EF4-FFF2-40B4-BE49-F238E27FC236}">
                <a16:creationId xmlns:a16="http://schemas.microsoft.com/office/drawing/2014/main" id="{F233798B-8DEE-448A-A3DA-5ED433B4521E}"/>
              </a:ext>
            </a:extLst>
          </p:cNvPr>
          <p:cNvSpPr txBox="1"/>
          <p:nvPr/>
        </p:nvSpPr>
        <p:spPr>
          <a:xfrm>
            <a:off x="4609324" y="883877"/>
            <a:ext cx="1959429" cy="461665"/>
          </a:xfrm>
          <a:prstGeom prst="rect">
            <a:avLst/>
          </a:prstGeom>
          <a:noFill/>
        </p:spPr>
        <p:txBody>
          <a:bodyPr wrap="square" rtlCol="0">
            <a:spAutoFit/>
          </a:bodyPr>
          <a:lstStyle/>
          <a:p>
            <a:r>
              <a:rPr lang="ja-JP" altLang="en-US" sz="2400" b="1" dirty="0"/>
              <a:t>では・・・</a:t>
            </a:r>
          </a:p>
        </p:txBody>
      </p:sp>
      <p:sp>
        <p:nvSpPr>
          <p:cNvPr id="9" name="テキスト ボックス 8">
            <a:extLst>
              <a:ext uri="{FF2B5EF4-FFF2-40B4-BE49-F238E27FC236}">
                <a16:creationId xmlns:a16="http://schemas.microsoft.com/office/drawing/2014/main" id="{5B46C6C2-CB00-4CB1-9EFC-7F2D4E2F9739}"/>
              </a:ext>
            </a:extLst>
          </p:cNvPr>
          <p:cNvSpPr txBox="1"/>
          <p:nvPr/>
        </p:nvSpPr>
        <p:spPr>
          <a:xfrm>
            <a:off x="2883159" y="1945033"/>
            <a:ext cx="4329404" cy="461665"/>
          </a:xfrm>
          <a:prstGeom prst="rect">
            <a:avLst/>
          </a:prstGeom>
          <a:noFill/>
        </p:spPr>
        <p:txBody>
          <a:bodyPr wrap="square" rtlCol="0">
            <a:spAutoFit/>
          </a:bodyPr>
          <a:lstStyle/>
          <a:p>
            <a:r>
              <a:rPr lang="ja-JP" altLang="en-US" sz="2400" b="1" dirty="0"/>
              <a:t>皆さんは、食品を買うとき、</a:t>
            </a:r>
          </a:p>
        </p:txBody>
      </p:sp>
      <p:sp>
        <p:nvSpPr>
          <p:cNvPr id="10" name="テキスト ボックス 9">
            <a:extLst>
              <a:ext uri="{FF2B5EF4-FFF2-40B4-BE49-F238E27FC236}">
                <a16:creationId xmlns:a16="http://schemas.microsoft.com/office/drawing/2014/main" id="{9A3901AF-DD10-45AA-8D66-E4080F4FD9CA}"/>
              </a:ext>
            </a:extLst>
          </p:cNvPr>
          <p:cNvSpPr txBox="1"/>
          <p:nvPr/>
        </p:nvSpPr>
        <p:spPr>
          <a:xfrm>
            <a:off x="6885991" y="1945033"/>
            <a:ext cx="5728996" cy="461665"/>
          </a:xfrm>
          <a:prstGeom prst="rect">
            <a:avLst/>
          </a:prstGeom>
          <a:noFill/>
        </p:spPr>
        <p:txBody>
          <a:bodyPr wrap="square" rtlCol="0">
            <a:spAutoFit/>
          </a:bodyPr>
          <a:lstStyle/>
          <a:p>
            <a:r>
              <a:rPr lang="ja-JP" altLang="en-US" sz="2400" b="1" dirty="0"/>
              <a:t>何を基準に選んでいますか？</a:t>
            </a:r>
          </a:p>
        </p:txBody>
      </p:sp>
      <p:pic>
        <p:nvPicPr>
          <p:cNvPr id="14" name="図 13">
            <a:extLst>
              <a:ext uri="{FF2B5EF4-FFF2-40B4-BE49-F238E27FC236}">
                <a16:creationId xmlns:a16="http://schemas.microsoft.com/office/drawing/2014/main" id="{1DC54E5D-148D-4F61-A18A-B1EF31938F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93252" y="2528135"/>
            <a:ext cx="4200818" cy="1833485"/>
          </a:xfrm>
          <a:prstGeom prst="rect">
            <a:avLst/>
          </a:prstGeom>
        </p:spPr>
      </p:pic>
      <p:sp>
        <p:nvSpPr>
          <p:cNvPr id="15" name="テキスト ボックス 14">
            <a:extLst>
              <a:ext uri="{FF2B5EF4-FFF2-40B4-BE49-F238E27FC236}">
                <a16:creationId xmlns:a16="http://schemas.microsoft.com/office/drawing/2014/main" id="{BB1EE5B8-C614-4811-A2C9-5E689A61B8C1}"/>
              </a:ext>
            </a:extLst>
          </p:cNvPr>
          <p:cNvSpPr txBox="1"/>
          <p:nvPr/>
        </p:nvSpPr>
        <p:spPr>
          <a:xfrm>
            <a:off x="1488605" y="2852937"/>
            <a:ext cx="2495619" cy="461665"/>
          </a:xfrm>
          <a:prstGeom prst="rect">
            <a:avLst/>
          </a:prstGeom>
          <a:noFill/>
        </p:spPr>
        <p:txBody>
          <a:bodyPr wrap="square" rtlCol="0">
            <a:spAutoFit/>
          </a:bodyPr>
          <a:lstStyle/>
          <a:p>
            <a:r>
              <a:rPr lang="ja-JP" altLang="en-US" sz="2400" b="1" dirty="0"/>
              <a:t>やっぱり・・・</a:t>
            </a:r>
          </a:p>
        </p:txBody>
      </p:sp>
      <p:sp>
        <p:nvSpPr>
          <p:cNvPr id="16" name="テキスト ボックス 15">
            <a:extLst>
              <a:ext uri="{FF2B5EF4-FFF2-40B4-BE49-F238E27FC236}">
                <a16:creationId xmlns:a16="http://schemas.microsoft.com/office/drawing/2014/main" id="{49BF5C3A-E227-452F-A040-BD405AC6BFDF}"/>
              </a:ext>
            </a:extLst>
          </p:cNvPr>
          <p:cNvSpPr txBox="1"/>
          <p:nvPr/>
        </p:nvSpPr>
        <p:spPr>
          <a:xfrm>
            <a:off x="1621302" y="3276299"/>
            <a:ext cx="3152679" cy="461665"/>
          </a:xfrm>
          <a:prstGeom prst="rect">
            <a:avLst/>
          </a:prstGeom>
          <a:noFill/>
        </p:spPr>
        <p:txBody>
          <a:bodyPr wrap="square" rtlCol="0">
            <a:spAutoFit/>
          </a:bodyPr>
          <a:lstStyle/>
          <a:p>
            <a:r>
              <a:rPr lang="ja-JP" altLang="en-US" sz="2400" b="1" dirty="0"/>
              <a:t>値段は重要よね！</a:t>
            </a:r>
          </a:p>
        </p:txBody>
      </p:sp>
      <p:grpSp>
        <p:nvGrpSpPr>
          <p:cNvPr id="2" name="グループ化 1">
            <a:extLst>
              <a:ext uri="{FF2B5EF4-FFF2-40B4-BE49-F238E27FC236}">
                <a16:creationId xmlns:a16="http://schemas.microsoft.com/office/drawing/2014/main" id="{8954A073-B3A0-4770-A9EA-8109AC8250DF}"/>
              </a:ext>
            </a:extLst>
          </p:cNvPr>
          <p:cNvGrpSpPr/>
          <p:nvPr/>
        </p:nvGrpSpPr>
        <p:grpSpPr>
          <a:xfrm>
            <a:off x="424471" y="4375378"/>
            <a:ext cx="1866568" cy="2118730"/>
            <a:chOff x="424471" y="4375378"/>
            <a:chExt cx="1866568" cy="2118730"/>
          </a:xfrm>
        </p:grpSpPr>
        <p:pic>
          <p:nvPicPr>
            <p:cNvPr id="12" name="図 11">
              <a:extLst>
                <a:ext uri="{FF2B5EF4-FFF2-40B4-BE49-F238E27FC236}">
                  <a16:creationId xmlns:a16="http://schemas.microsoft.com/office/drawing/2014/main" id="{6FEF5118-1BDB-4C08-B476-BD57A14C3F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3971" y="4375378"/>
              <a:ext cx="1857068" cy="2118730"/>
            </a:xfrm>
            <a:prstGeom prst="rect">
              <a:avLst/>
            </a:prstGeom>
          </p:spPr>
        </p:pic>
        <p:pic>
          <p:nvPicPr>
            <p:cNvPr id="18" name="図 17">
              <a:extLst>
                <a:ext uri="{FF2B5EF4-FFF2-40B4-BE49-F238E27FC236}">
                  <a16:creationId xmlns:a16="http://schemas.microsoft.com/office/drawing/2014/main" id="{A9999CFE-1078-4FF4-9F0B-62F75CB9222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6103049">
              <a:off x="357787" y="4464978"/>
              <a:ext cx="400106" cy="266737"/>
            </a:xfrm>
            <a:prstGeom prst="rect">
              <a:avLst/>
            </a:prstGeom>
          </p:spPr>
        </p:pic>
      </p:grpSp>
      <p:pic>
        <p:nvPicPr>
          <p:cNvPr id="20" name="図 19">
            <a:extLst>
              <a:ext uri="{FF2B5EF4-FFF2-40B4-BE49-F238E27FC236}">
                <a16:creationId xmlns:a16="http://schemas.microsoft.com/office/drawing/2014/main" id="{B4787222-C747-4140-8AF7-F811D13648A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91041" y="4347864"/>
            <a:ext cx="1710875" cy="2118730"/>
          </a:xfrm>
          <a:prstGeom prst="rect">
            <a:avLst/>
          </a:prstGeom>
        </p:spPr>
      </p:pic>
      <p:pic>
        <p:nvPicPr>
          <p:cNvPr id="22" name="図 21">
            <a:extLst>
              <a:ext uri="{FF2B5EF4-FFF2-40B4-BE49-F238E27FC236}">
                <a16:creationId xmlns:a16="http://schemas.microsoft.com/office/drawing/2014/main" id="{BB3BA2F7-F9F2-4965-AE38-A4D810AC660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3420582" y="3429002"/>
            <a:ext cx="4876800" cy="1638935"/>
          </a:xfrm>
          <a:prstGeom prst="rect">
            <a:avLst/>
          </a:prstGeom>
        </p:spPr>
      </p:pic>
      <p:sp>
        <p:nvSpPr>
          <p:cNvPr id="25" name="テキスト ボックス 24">
            <a:extLst>
              <a:ext uri="{FF2B5EF4-FFF2-40B4-BE49-F238E27FC236}">
                <a16:creationId xmlns:a16="http://schemas.microsoft.com/office/drawing/2014/main" id="{A7E42AE2-6977-4B99-96DA-60F2980CBA12}"/>
              </a:ext>
            </a:extLst>
          </p:cNvPr>
          <p:cNvSpPr txBox="1"/>
          <p:nvPr/>
        </p:nvSpPr>
        <p:spPr>
          <a:xfrm>
            <a:off x="3984225" y="3942216"/>
            <a:ext cx="3620278" cy="461665"/>
          </a:xfrm>
          <a:prstGeom prst="rect">
            <a:avLst/>
          </a:prstGeom>
          <a:noFill/>
        </p:spPr>
        <p:txBody>
          <a:bodyPr wrap="square" rtlCol="0">
            <a:spAutoFit/>
          </a:bodyPr>
          <a:lstStyle/>
          <a:p>
            <a:r>
              <a:rPr lang="ja-JP" altLang="en-US" sz="2400" b="1" dirty="0"/>
              <a:t>カロリーも気になるわ！</a:t>
            </a:r>
          </a:p>
        </p:txBody>
      </p:sp>
      <p:pic>
        <p:nvPicPr>
          <p:cNvPr id="26" name="図 25">
            <a:extLst>
              <a:ext uri="{FF2B5EF4-FFF2-40B4-BE49-F238E27FC236}">
                <a16:creationId xmlns:a16="http://schemas.microsoft.com/office/drawing/2014/main" id="{D74E26E6-C306-4B65-9934-7C34267BC0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4497355" y="4514324"/>
            <a:ext cx="5654350" cy="1904651"/>
          </a:xfrm>
          <a:prstGeom prst="rect">
            <a:avLst/>
          </a:prstGeom>
        </p:spPr>
      </p:pic>
      <p:sp>
        <p:nvSpPr>
          <p:cNvPr id="27" name="テキスト ボックス 26">
            <a:extLst>
              <a:ext uri="{FF2B5EF4-FFF2-40B4-BE49-F238E27FC236}">
                <a16:creationId xmlns:a16="http://schemas.microsoft.com/office/drawing/2014/main" id="{81690F29-E0AC-4678-A9F2-E3948121B89A}"/>
              </a:ext>
            </a:extLst>
          </p:cNvPr>
          <p:cNvSpPr txBox="1"/>
          <p:nvPr/>
        </p:nvSpPr>
        <p:spPr>
          <a:xfrm>
            <a:off x="5640146" y="4915527"/>
            <a:ext cx="3152679" cy="461665"/>
          </a:xfrm>
          <a:prstGeom prst="rect">
            <a:avLst/>
          </a:prstGeom>
          <a:noFill/>
        </p:spPr>
        <p:txBody>
          <a:bodyPr wrap="square" rtlCol="0">
            <a:spAutoFit/>
          </a:bodyPr>
          <a:lstStyle/>
          <a:p>
            <a:r>
              <a:rPr lang="ja-JP" altLang="en-US" sz="2400" b="1" dirty="0"/>
              <a:t>確かに。</a:t>
            </a:r>
          </a:p>
        </p:txBody>
      </p:sp>
      <p:sp>
        <p:nvSpPr>
          <p:cNvPr id="28" name="テキスト ボックス 27">
            <a:extLst>
              <a:ext uri="{FF2B5EF4-FFF2-40B4-BE49-F238E27FC236}">
                <a16:creationId xmlns:a16="http://schemas.microsoft.com/office/drawing/2014/main" id="{F9D79F81-644C-4319-82E3-889E8062DD91}"/>
              </a:ext>
            </a:extLst>
          </p:cNvPr>
          <p:cNvSpPr txBox="1"/>
          <p:nvPr/>
        </p:nvSpPr>
        <p:spPr>
          <a:xfrm>
            <a:off x="5640146" y="5327957"/>
            <a:ext cx="4109665" cy="461665"/>
          </a:xfrm>
          <a:prstGeom prst="rect">
            <a:avLst/>
          </a:prstGeom>
          <a:noFill/>
        </p:spPr>
        <p:txBody>
          <a:bodyPr wrap="square" rtlCol="0">
            <a:spAutoFit/>
          </a:bodyPr>
          <a:lstStyle/>
          <a:p>
            <a:r>
              <a:rPr lang="ja-JP" altLang="en-US" sz="2400" b="1" dirty="0"/>
              <a:t>どちらも食品を選ぶうえで</a:t>
            </a:r>
          </a:p>
        </p:txBody>
      </p:sp>
      <p:sp>
        <p:nvSpPr>
          <p:cNvPr id="29" name="テキスト ボックス 28">
            <a:extLst>
              <a:ext uri="{FF2B5EF4-FFF2-40B4-BE49-F238E27FC236}">
                <a16:creationId xmlns:a16="http://schemas.microsoft.com/office/drawing/2014/main" id="{DE31DBBF-3E6B-4A7F-9C86-7B95829AF2A6}"/>
              </a:ext>
            </a:extLst>
          </p:cNvPr>
          <p:cNvSpPr txBox="1"/>
          <p:nvPr/>
        </p:nvSpPr>
        <p:spPr>
          <a:xfrm>
            <a:off x="5640146" y="5675300"/>
            <a:ext cx="4109665" cy="461665"/>
          </a:xfrm>
          <a:prstGeom prst="rect">
            <a:avLst/>
          </a:prstGeom>
          <a:noFill/>
        </p:spPr>
        <p:txBody>
          <a:bodyPr wrap="square" rtlCol="0">
            <a:spAutoFit/>
          </a:bodyPr>
          <a:lstStyle/>
          <a:p>
            <a:r>
              <a:rPr lang="ja-JP" altLang="en-US" sz="2400" b="1" dirty="0"/>
              <a:t>大切な情報ですね。</a:t>
            </a:r>
          </a:p>
        </p:txBody>
      </p:sp>
      <p:pic>
        <p:nvPicPr>
          <p:cNvPr id="3"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703"/>
                </p14:media>
              </p:ext>
            </p:extLst>
          </p:nvPr>
        </p:nvPicPr>
        <p:blipFill>
          <a:blip r:embed="rId12"/>
          <a:stretch>
            <a:fillRect/>
          </a:stretch>
        </p:blipFill>
        <p:spPr>
          <a:xfrm>
            <a:off x="12411787" y="3156745"/>
            <a:ext cx="406400" cy="406400"/>
          </a:xfrm>
          <a:prstGeom prst="rect">
            <a:avLst/>
          </a:prstGeom>
        </p:spPr>
      </p:pic>
    </p:spTree>
    <p:extLst>
      <p:ext uri="{BB962C8B-B14F-4D97-AF65-F5344CB8AC3E}">
        <p14:creationId xmlns:p14="http://schemas.microsoft.com/office/powerpoint/2010/main" val="3099164385"/>
      </p:ext>
    </p:extLst>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48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0492CDF-190C-465D-94BA-AFCC3C65BF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5777" y="361952"/>
            <a:ext cx="7896225" cy="3904039"/>
          </a:xfrm>
          <a:prstGeom prst="rect">
            <a:avLst/>
          </a:prstGeom>
        </p:spPr>
      </p:pic>
      <p:pic>
        <p:nvPicPr>
          <p:cNvPr id="18" name="図 17"/>
          <p:cNvPicPr>
            <a:picLocks noChangeAspect="1"/>
          </p:cNvPicPr>
          <p:nvPr/>
        </p:nvPicPr>
        <p:blipFill>
          <a:blip r:embed="rId6"/>
          <a:stretch>
            <a:fillRect/>
          </a:stretch>
        </p:blipFill>
        <p:spPr>
          <a:xfrm>
            <a:off x="216890" y="361951"/>
            <a:ext cx="4422415" cy="6235200"/>
          </a:xfrm>
          <a:prstGeom prst="rect">
            <a:avLst/>
          </a:prstGeom>
          <a:ln>
            <a:solidFill>
              <a:schemeClr val="bg1">
                <a:lumMod val="50000"/>
              </a:schemeClr>
            </a:solidFill>
          </a:ln>
        </p:spPr>
      </p:pic>
      <p:sp>
        <p:nvSpPr>
          <p:cNvPr id="6" name="テキスト ボックス 5">
            <a:extLst>
              <a:ext uri="{FF2B5EF4-FFF2-40B4-BE49-F238E27FC236}">
                <a16:creationId xmlns:a16="http://schemas.microsoft.com/office/drawing/2014/main" id="{85326490-7317-4F1A-A8C5-0B9063800004}"/>
              </a:ext>
            </a:extLst>
          </p:cNvPr>
          <p:cNvSpPr txBox="1"/>
          <p:nvPr/>
        </p:nvSpPr>
        <p:spPr>
          <a:xfrm>
            <a:off x="5427951" y="952486"/>
            <a:ext cx="1446733" cy="461665"/>
          </a:xfrm>
          <a:prstGeom prst="rect">
            <a:avLst/>
          </a:prstGeom>
          <a:noFill/>
        </p:spPr>
        <p:txBody>
          <a:bodyPr wrap="square" rtlCol="0">
            <a:spAutoFit/>
          </a:bodyPr>
          <a:lstStyle/>
          <a:p>
            <a:r>
              <a:rPr lang="ja-JP" altLang="en-US" sz="2400" b="1" dirty="0"/>
              <a:t>つぎは、</a:t>
            </a:r>
          </a:p>
        </p:txBody>
      </p:sp>
      <p:sp>
        <p:nvSpPr>
          <p:cNvPr id="7" name="テキスト ボックス 6">
            <a:extLst>
              <a:ext uri="{FF2B5EF4-FFF2-40B4-BE49-F238E27FC236}">
                <a16:creationId xmlns:a16="http://schemas.microsoft.com/office/drawing/2014/main" id="{0A34EC39-5B58-4372-A0F5-22CE736C20F0}"/>
              </a:ext>
            </a:extLst>
          </p:cNvPr>
          <p:cNvSpPr txBox="1"/>
          <p:nvPr/>
        </p:nvSpPr>
        <p:spPr>
          <a:xfrm>
            <a:off x="6318983" y="807622"/>
            <a:ext cx="2495927" cy="646331"/>
          </a:xfrm>
          <a:prstGeom prst="rect">
            <a:avLst/>
          </a:prstGeom>
          <a:noFill/>
        </p:spPr>
        <p:txBody>
          <a:bodyPr wrap="square" rtlCol="0">
            <a:spAutoFit/>
          </a:bodyPr>
          <a:lstStyle/>
          <a:p>
            <a:r>
              <a:rPr lang="en-US" altLang="ja-JP" sz="3600" b="1" dirty="0">
                <a:solidFill>
                  <a:srgbClr val="FF0000"/>
                </a:solidFill>
              </a:rPr>
              <a:t>【</a:t>
            </a:r>
            <a:r>
              <a:rPr lang="ja-JP" altLang="en-US" sz="3600" b="1" dirty="0">
                <a:solidFill>
                  <a:srgbClr val="FF0000"/>
                </a:solidFill>
              </a:rPr>
              <a:t>水産物</a:t>
            </a:r>
            <a:r>
              <a:rPr lang="en-US" altLang="ja-JP" sz="3600" b="1" dirty="0">
                <a:solidFill>
                  <a:srgbClr val="FF0000"/>
                </a:solidFill>
              </a:rPr>
              <a:t>】</a:t>
            </a:r>
            <a:endParaRPr lang="ja-JP" altLang="en-US" sz="3600" b="1" dirty="0">
              <a:solidFill>
                <a:srgbClr val="FF0000"/>
              </a:solidFill>
            </a:endParaRPr>
          </a:p>
        </p:txBody>
      </p:sp>
      <p:sp>
        <p:nvSpPr>
          <p:cNvPr id="8" name="テキスト ボックス 7">
            <a:extLst>
              <a:ext uri="{FF2B5EF4-FFF2-40B4-BE49-F238E27FC236}">
                <a16:creationId xmlns:a16="http://schemas.microsoft.com/office/drawing/2014/main" id="{B0047EB3-B74A-428F-9ED3-53B08EFBFD74}"/>
              </a:ext>
            </a:extLst>
          </p:cNvPr>
          <p:cNvSpPr txBox="1"/>
          <p:nvPr/>
        </p:nvSpPr>
        <p:spPr>
          <a:xfrm>
            <a:off x="8366002" y="956980"/>
            <a:ext cx="1051763" cy="461665"/>
          </a:xfrm>
          <a:prstGeom prst="rect">
            <a:avLst/>
          </a:prstGeom>
          <a:noFill/>
        </p:spPr>
        <p:txBody>
          <a:bodyPr wrap="square" rtlCol="0">
            <a:spAutoFit/>
          </a:bodyPr>
          <a:lstStyle/>
          <a:p>
            <a:r>
              <a:rPr lang="ja-JP" altLang="en-US" sz="2400" b="1" dirty="0"/>
              <a:t>です。</a:t>
            </a:r>
          </a:p>
        </p:txBody>
      </p:sp>
      <p:sp>
        <p:nvSpPr>
          <p:cNvPr id="9" name="テキスト ボックス 8">
            <a:extLst>
              <a:ext uri="{FF2B5EF4-FFF2-40B4-BE49-F238E27FC236}">
                <a16:creationId xmlns:a16="http://schemas.microsoft.com/office/drawing/2014/main" id="{E85E6E80-BD82-4A91-A531-CF6AEB7C0F1A}"/>
              </a:ext>
            </a:extLst>
          </p:cNvPr>
          <p:cNvSpPr txBox="1"/>
          <p:nvPr/>
        </p:nvSpPr>
        <p:spPr>
          <a:xfrm>
            <a:off x="4713454" y="1506151"/>
            <a:ext cx="7200740" cy="461665"/>
          </a:xfrm>
          <a:prstGeom prst="rect">
            <a:avLst/>
          </a:prstGeom>
          <a:noFill/>
        </p:spPr>
        <p:txBody>
          <a:bodyPr wrap="square" rtlCol="0">
            <a:spAutoFit/>
          </a:bodyPr>
          <a:lstStyle/>
          <a:p>
            <a:r>
              <a:rPr lang="ja-JP" altLang="en-US" sz="2400" b="1" dirty="0"/>
              <a:t>魚や貝などの魚介類が、これに当てはまります。</a:t>
            </a:r>
          </a:p>
        </p:txBody>
      </p:sp>
      <p:sp>
        <p:nvSpPr>
          <p:cNvPr id="10" name="テキスト ボックス 9">
            <a:extLst>
              <a:ext uri="{FF2B5EF4-FFF2-40B4-BE49-F238E27FC236}">
                <a16:creationId xmlns:a16="http://schemas.microsoft.com/office/drawing/2014/main" id="{05FBA240-B078-455F-9C20-3F9C54CE7ED5}"/>
              </a:ext>
            </a:extLst>
          </p:cNvPr>
          <p:cNvSpPr txBox="1"/>
          <p:nvPr/>
        </p:nvSpPr>
        <p:spPr>
          <a:xfrm>
            <a:off x="5309264" y="2917301"/>
            <a:ext cx="4516928" cy="461665"/>
          </a:xfrm>
          <a:prstGeom prst="rect">
            <a:avLst/>
          </a:prstGeom>
          <a:noFill/>
        </p:spPr>
        <p:txBody>
          <a:bodyPr wrap="square" rtlCol="0">
            <a:spAutoFit/>
          </a:bodyPr>
          <a:lstStyle/>
          <a:p>
            <a:r>
              <a:rPr lang="ja-JP" altLang="en-US" sz="2400" b="1" dirty="0"/>
              <a:t>必要な表示事項が違います。</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0707" y="3654272"/>
            <a:ext cx="2085975" cy="2857500"/>
          </a:xfrm>
          <a:prstGeom prst="rect">
            <a:avLst/>
          </a:prstGeom>
        </p:spPr>
      </p:pic>
      <p:sp>
        <p:nvSpPr>
          <p:cNvPr id="16" name="テキスト ボックス 15">
            <a:extLst>
              <a:ext uri="{FF2B5EF4-FFF2-40B4-BE49-F238E27FC236}">
                <a16:creationId xmlns:a16="http://schemas.microsoft.com/office/drawing/2014/main" id="{9D9DD3D7-62AF-4523-9D94-B55E4E764AA4}"/>
              </a:ext>
            </a:extLst>
          </p:cNvPr>
          <p:cNvSpPr txBox="1"/>
          <p:nvPr/>
        </p:nvSpPr>
        <p:spPr>
          <a:xfrm>
            <a:off x="4686026" y="2073576"/>
            <a:ext cx="2930580" cy="461665"/>
          </a:xfrm>
          <a:prstGeom prst="rect">
            <a:avLst/>
          </a:prstGeom>
          <a:noFill/>
        </p:spPr>
        <p:txBody>
          <a:bodyPr wrap="square" rtlCol="0">
            <a:spAutoFit/>
          </a:bodyPr>
          <a:lstStyle/>
          <a:p>
            <a:r>
              <a:rPr lang="ja-JP" altLang="en-US" sz="2400" b="1" dirty="0"/>
              <a:t>水産物についても、</a:t>
            </a:r>
          </a:p>
        </p:txBody>
      </p:sp>
      <p:sp>
        <p:nvSpPr>
          <p:cNvPr id="17" name="テキスト ボックス 16">
            <a:extLst>
              <a:ext uri="{FF2B5EF4-FFF2-40B4-BE49-F238E27FC236}">
                <a16:creationId xmlns:a16="http://schemas.microsoft.com/office/drawing/2014/main" id="{07BB4750-3501-4597-8BA9-0EEA025D5232}"/>
              </a:ext>
            </a:extLst>
          </p:cNvPr>
          <p:cNvSpPr txBox="1"/>
          <p:nvPr/>
        </p:nvSpPr>
        <p:spPr>
          <a:xfrm>
            <a:off x="4686028" y="2495439"/>
            <a:ext cx="7228166" cy="461665"/>
          </a:xfrm>
          <a:prstGeom prst="rect">
            <a:avLst/>
          </a:prstGeom>
          <a:noFill/>
        </p:spPr>
        <p:txBody>
          <a:bodyPr wrap="square" rtlCol="0">
            <a:spAutoFit/>
          </a:bodyPr>
          <a:lstStyle/>
          <a:p>
            <a:r>
              <a:rPr lang="ja-JP" altLang="en-US" sz="2400" b="1" dirty="0">
                <a:solidFill>
                  <a:srgbClr val="FF0000"/>
                </a:solidFill>
              </a:rPr>
              <a:t>パック詰めされているものと、されていないもの</a:t>
            </a:r>
            <a:r>
              <a:rPr lang="ja-JP" altLang="en-US" sz="2400" b="1" dirty="0"/>
              <a:t>で</a:t>
            </a:r>
          </a:p>
        </p:txBody>
      </p:sp>
      <p:sp>
        <p:nvSpPr>
          <p:cNvPr id="14" name="四角形: 角を丸くする 13">
            <a:extLst>
              <a:ext uri="{FF2B5EF4-FFF2-40B4-BE49-F238E27FC236}">
                <a16:creationId xmlns:a16="http://schemas.microsoft.com/office/drawing/2014/main" id="{0F888E57-3632-4CDC-9268-4DA6DB6D1573}"/>
              </a:ext>
            </a:extLst>
          </p:cNvPr>
          <p:cNvSpPr/>
          <p:nvPr/>
        </p:nvSpPr>
        <p:spPr>
          <a:xfrm>
            <a:off x="273439" y="261258"/>
            <a:ext cx="4311678" cy="3892732"/>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672"/>
                </p14:media>
              </p:ext>
            </p:extLst>
          </p:nvPr>
        </p:nvPicPr>
        <p:blipFill>
          <a:blip r:embed="rId8"/>
          <a:stretch>
            <a:fillRect/>
          </a:stretch>
        </p:blipFill>
        <p:spPr>
          <a:xfrm>
            <a:off x="12260349" y="3175766"/>
            <a:ext cx="406400" cy="406400"/>
          </a:xfrm>
          <a:prstGeom prst="rect">
            <a:avLst/>
          </a:prstGeom>
        </p:spPr>
      </p:pic>
    </p:spTree>
    <p:extLst>
      <p:ext uri="{BB962C8B-B14F-4D97-AF65-F5344CB8AC3E}">
        <p14:creationId xmlns:p14="http://schemas.microsoft.com/office/powerpoint/2010/main" val="1777745530"/>
      </p:ext>
    </p:extLst>
  </p:cSld>
  <p:clrMapOvr>
    <a:masterClrMapping/>
  </p:clrMapOvr>
  <mc:AlternateContent xmlns:mc="http://schemas.openxmlformats.org/markup-compatibility/2006" xmlns:p14="http://schemas.microsoft.com/office/powerpoint/2010/main">
    <mc:Choice Requires="p14">
      <p:transition spd="slow" p14:dur="2000" advClick="0" advTm="17000"/>
    </mc:Choice>
    <mc:Fallback xmlns="">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5"/>
          <a:stretch>
            <a:fillRect/>
          </a:stretch>
        </p:blipFill>
        <p:spPr>
          <a:xfrm>
            <a:off x="156982" y="169913"/>
            <a:ext cx="4428872" cy="6525633"/>
          </a:xfrm>
          <a:prstGeom prst="rect">
            <a:avLst/>
          </a:prstGeom>
          <a:ln>
            <a:solidFill>
              <a:schemeClr val="bg1">
                <a:lumMod val="50000"/>
              </a:schemeClr>
            </a:solidFill>
          </a:ln>
        </p:spPr>
      </p:pic>
      <p:sp>
        <p:nvSpPr>
          <p:cNvPr id="19" name="四角形: 角を丸くする 18">
            <a:extLst>
              <a:ext uri="{FF2B5EF4-FFF2-40B4-BE49-F238E27FC236}">
                <a16:creationId xmlns:a16="http://schemas.microsoft.com/office/drawing/2014/main" id="{BF61B280-B76F-435B-AD6A-F80162409E9E}"/>
              </a:ext>
            </a:extLst>
          </p:cNvPr>
          <p:cNvSpPr/>
          <p:nvPr/>
        </p:nvSpPr>
        <p:spPr>
          <a:xfrm>
            <a:off x="156982" y="209837"/>
            <a:ext cx="4428872" cy="1806213"/>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テキスト ボックス 1"/>
          <p:cNvSpPr txBox="1"/>
          <p:nvPr/>
        </p:nvSpPr>
        <p:spPr>
          <a:xfrm>
            <a:off x="6732010" y="840404"/>
            <a:ext cx="3408218" cy="923330"/>
          </a:xfrm>
          <a:prstGeom prst="rect">
            <a:avLst/>
          </a:prstGeom>
          <a:noFill/>
        </p:spPr>
        <p:txBody>
          <a:bodyPr wrap="square" rtlCol="0">
            <a:spAutoFit/>
          </a:bodyPr>
          <a:lstStyle/>
          <a:p>
            <a:r>
              <a:rPr lang="en-US" altLang="ja-JP" sz="5400" dirty="0">
                <a:latin typeface="HGP創英角ﾎﾟｯﾌﾟ体" panose="040B0A00000000000000" pitchFamily="50" charset="-128"/>
                <a:ea typeface="HGP創英角ﾎﾟｯﾌﾟ体" panose="040B0A00000000000000" pitchFamily="50" charset="-128"/>
              </a:rPr>
              <a:t>【</a:t>
            </a:r>
            <a:r>
              <a:rPr lang="ja-JP" altLang="en-US" sz="5400" dirty="0">
                <a:latin typeface="HGP創英角ﾎﾟｯﾌﾟ体" panose="040B0A00000000000000" pitchFamily="50" charset="-128"/>
                <a:ea typeface="HGP創英角ﾎﾟｯﾌﾟ体" panose="040B0A00000000000000" pitchFamily="50" charset="-128"/>
              </a:rPr>
              <a:t>水産物</a:t>
            </a:r>
            <a:r>
              <a:rPr lang="en-US" altLang="ja-JP" sz="5400" dirty="0">
                <a:latin typeface="HGP創英角ﾎﾟｯﾌﾟ体" panose="040B0A00000000000000" pitchFamily="50" charset="-128"/>
                <a:ea typeface="HGP創英角ﾎﾟｯﾌﾟ体" panose="040B0A00000000000000" pitchFamily="50" charset="-128"/>
              </a:rPr>
              <a:t>】</a:t>
            </a:r>
            <a:endParaRPr lang="ja-JP" altLang="en-US" sz="5400" dirty="0">
              <a:latin typeface="HGP創英角ﾎﾟｯﾌﾟ体" panose="040B0A00000000000000" pitchFamily="50" charset="-128"/>
              <a:ea typeface="HGP創英角ﾎﾟｯﾌﾟ体" panose="040B0A00000000000000" pitchFamily="50" charset="-128"/>
            </a:endParaRPr>
          </a:p>
        </p:txBody>
      </p:sp>
      <p:sp>
        <p:nvSpPr>
          <p:cNvPr id="6" name="テキスト ボックス 5"/>
          <p:cNvSpPr txBox="1"/>
          <p:nvPr/>
        </p:nvSpPr>
        <p:spPr>
          <a:xfrm>
            <a:off x="5250875" y="2016050"/>
            <a:ext cx="6941127" cy="707886"/>
          </a:xfrm>
          <a:prstGeom prst="rect">
            <a:avLst/>
          </a:prstGeom>
          <a:noFill/>
        </p:spPr>
        <p:txBody>
          <a:bodyPr wrap="square" rtlCol="0">
            <a:spAutoFit/>
          </a:bodyPr>
          <a:lstStyle/>
          <a:p>
            <a:r>
              <a:rPr lang="en-US" altLang="ja-JP" sz="4000" dirty="0">
                <a:latin typeface="HGP創英角ﾎﾟｯﾌﾟ体" panose="040B0A00000000000000" pitchFamily="50" charset="-128"/>
                <a:ea typeface="HGP創英角ﾎﾟｯﾌﾟ体" panose="040B0A00000000000000" pitchFamily="50" charset="-128"/>
              </a:rPr>
              <a:t>《</a:t>
            </a:r>
            <a:r>
              <a:rPr lang="ja-JP" altLang="en-US" sz="4000" dirty="0">
                <a:latin typeface="HGP創英角ﾎﾟｯﾌﾟ体" panose="040B0A00000000000000" pitchFamily="50" charset="-128"/>
                <a:ea typeface="HGP創英角ﾎﾟｯﾌﾟ体" panose="040B0A00000000000000" pitchFamily="50" charset="-128"/>
              </a:rPr>
              <a:t>パック詰めされていないもの</a:t>
            </a:r>
            <a:r>
              <a:rPr lang="en-US" altLang="ja-JP" sz="4000" dirty="0">
                <a:latin typeface="HGP創英角ﾎﾟｯﾌﾟ体" panose="040B0A00000000000000" pitchFamily="50" charset="-128"/>
                <a:ea typeface="HGP創英角ﾎﾟｯﾌﾟ体" panose="040B0A00000000000000" pitchFamily="50" charset="-128"/>
              </a:rPr>
              <a:t>》</a:t>
            </a:r>
            <a:endParaRPr lang="ja-JP" altLang="en-US" sz="4000" dirty="0">
              <a:latin typeface="HGP創英角ﾎﾟｯﾌﾟ体" panose="040B0A00000000000000" pitchFamily="50" charset="-128"/>
              <a:ea typeface="HGP創英角ﾎﾟｯﾌﾟ体" panose="040B0A00000000000000" pitchFamily="50" charset="-128"/>
            </a:endParaRPr>
          </a:p>
        </p:txBody>
      </p:sp>
      <p:pic>
        <p:nvPicPr>
          <p:cNvPr id="3" name="図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1150" y="4094018"/>
            <a:ext cx="2270414" cy="2270414"/>
          </a:xfrm>
          <a:prstGeom prst="rect">
            <a:avLst/>
          </a:prstGeom>
        </p:spPr>
      </p:pic>
      <p:pic>
        <p:nvPicPr>
          <p:cNvPr id="4"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246"/>
                </p14:media>
              </p:ext>
            </p:extLst>
          </p:nvPr>
        </p:nvPicPr>
        <p:blipFill>
          <a:blip r:embed="rId7"/>
          <a:stretch>
            <a:fillRect/>
          </a:stretch>
        </p:blipFill>
        <p:spPr>
          <a:xfrm>
            <a:off x="12268662" y="3229529"/>
            <a:ext cx="406400" cy="406400"/>
          </a:xfrm>
          <a:prstGeom prst="rect">
            <a:avLst/>
          </a:prstGeom>
        </p:spPr>
      </p:pic>
    </p:spTree>
    <p:extLst>
      <p:ext uri="{BB962C8B-B14F-4D97-AF65-F5344CB8AC3E}">
        <p14:creationId xmlns:p14="http://schemas.microsoft.com/office/powerpoint/2010/main" val="3005278796"/>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52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086" y="2"/>
            <a:ext cx="11062915" cy="4912731"/>
          </a:xfrm>
          <a:prstGeom prst="rect">
            <a:avLst/>
          </a:prstGeom>
        </p:spPr>
      </p:pic>
      <p:sp>
        <p:nvSpPr>
          <p:cNvPr id="18" name="テキスト ボックス 17">
            <a:extLst>
              <a:ext uri="{FF2B5EF4-FFF2-40B4-BE49-F238E27FC236}">
                <a16:creationId xmlns:a16="http://schemas.microsoft.com/office/drawing/2014/main" id="{36AD2E7B-A441-4656-B966-7B4C76268D0D}"/>
              </a:ext>
            </a:extLst>
          </p:cNvPr>
          <p:cNvSpPr txBox="1"/>
          <p:nvPr/>
        </p:nvSpPr>
        <p:spPr>
          <a:xfrm>
            <a:off x="3204715" y="605834"/>
            <a:ext cx="1009066" cy="461665"/>
          </a:xfrm>
          <a:prstGeom prst="rect">
            <a:avLst/>
          </a:prstGeom>
          <a:noFill/>
        </p:spPr>
        <p:txBody>
          <a:bodyPr wrap="square" rtlCol="0">
            <a:spAutoFit/>
          </a:bodyPr>
          <a:lstStyle/>
          <a:p>
            <a:r>
              <a:rPr lang="ja-JP" altLang="en-US" sz="2400" b="1" dirty="0"/>
              <a:t>まず、</a:t>
            </a:r>
          </a:p>
        </p:txBody>
      </p:sp>
      <p:sp>
        <p:nvSpPr>
          <p:cNvPr id="20" name="テキスト ボックス 19">
            <a:extLst>
              <a:ext uri="{FF2B5EF4-FFF2-40B4-BE49-F238E27FC236}">
                <a16:creationId xmlns:a16="http://schemas.microsoft.com/office/drawing/2014/main" id="{7CF62C58-42B7-47C0-965A-1C633021F478}"/>
              </a:ext>
            </a:extLst>
          </p:cNvPr>
          <p:cNvSpPr txBox="1"/>
          <p:nvPr/>
        </p:nvSpPr>
        <p:spPr>
          <a:xfrm>
            <a:off x="3204716" y="1067499"/>
            <a:ext cx="4438145" cy="461665"/>
          </a:xfrm>
          <a:prstGeom prst="rect">
            <a:avLst/>
          </a:prstGeom>
          <a:noFill/>
        </p:spPr>
        <p:txBody>
          <a:bodyPr wrap="square" rtlCol="0">
            <a:spAutoFit/>
          </a:bodyPr>
          <a:lstStyle/>
          <a:p>
            <a:r>
              <a:rPr lang="ja-JP" altLang="en-US" sz="2400" b="1" dirty="0"/>
              <a:t>について見ていきましょう。</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13" name="テキスト ボックス 12">
            <a:extLst>
              <a:ext uri="{FF2B5EF4-FFF2-40B4-BE49-F238E27FC236}">
                <a16:creationId xmlns:a16="http://schemas.microsoft.com/office/drawing/2014/main" id="{C206DBF0-71C4-4348-9876-825C1A453631}"/>
              </a:ext>
            </a:extLst>
          </p:cNvPr>
          <p:cNvSpPr txBox="1"/>
          <p:nvPr/>
        </p:nvSpPr>
        <p:spPr>
          <a:xfrm>
            <a:off x="2431564" y="1529164"/>
            <a:ext cx="9110200" cy="461665"/>
          </a:xfrm>
          <a:prstGeom prst="rect">
            <a:avLst/>
          </a:prstGeom>
          <a:noFill/>
        </p:spPr>
        <p:txBody>
          <a:bodyPr wrap="square" rtlCol="0">
            <a:spAutoFit/>
          </a:bodyPr>
          <a:lstStyle/>
          <a:p>
            <a:r>
              <a:rPr lang="ja-JP" altLang="en-US" sz="2400" b="1" dirty="0"/>
              <a:t>鮮魚店などで販売されている魚介類が、これに当てはまります。</a:t>
            </a:r>
          </a:p>
        </p:txBody>
      </p:sp>
      <p:sp>
        <p:nvSpPr>
          <p:cNvPr id="15" name="テキスト ボックス 14">
            <a:extLst>
              <a:ext uri="{FF2B5EF4-FFF2-40B4-BE49-F238E27FC236}">
                <a16:creationId xmlns:a16="http://schemas.microsoft.com/office/drawing/2014/main" id="{79A1BA0C-38DB-4DA8-A3BD-D0B601B84713}"/>
              </a:ext>
            </a:extLst>
          </p:cNvPr>
          <p:cNvSpPr txBox="1"/>
          <p:nvPr/>
        </p:nvSpPr>
        <p:spPr>
          <a:xfrm>
            <a:off x="2601741" y="2148030"/>
            <a:ext cx="2181274" cy="461665"/>
          </a:xfrm>
          <a:prstGeom prst="rect">
            <a:avLst/>
          </a:prstGeom>
          <a:noFill/>
        </p:spPr>
        <p:txBody>
          <a:bodyPr wrap="square" rtlCol="0">
            <a:spAutoFit/>
          </a:bodyPr>
          <a:lstStyle/>
          <a:p>
            <a:r>
              <a:rPr lang="ja-JP" altLang="en-US" sz="2400" b="1" dirty="0"/>
              <a:t>必要な事項は、</a:t>
            </a:r>
            <a:endParaRPr lang="ja-JP" altLang="en-US" sz="3600" b="1" dirty="0">
              <a:solidFill>
                <a:srgbClr val="FF0000"/>
              </a:solidFill>
            </a:endParaRPr>
          </a:p>
        </p:txBody>
      </p:sp>
      <p:sp>
        <p:nvSpPr>
          <p:cNvPr id="16" name="テキスト ボックス 15">
            <a:extLst>
              <a:ext uri="{FF2B5EF4-FFF2-40B4-BE49-F238E27FC236}">
                <a16:creationId xmlns:a16="http://schemas.microsoft.com/office/drawing/2014/main" id="{29F9A6DE-7382-46F7-AD39-7B3F534BB9AD}"/>
              </a:ext>
            </a:extLst>
          </p:cNvPr>
          <p:cNvSpPr txBox="1"/>
          <p:nvPr/>
        </p:nvSpPr>
        <p:spPr>
          <a:xfrm>
            <a:off x="4704177" y="1995120"/>
            <a:ext cx="1612804" cy="646331"/>
          </a:xfrm>
          <a:prstGeom prst="rect">
            <a:avLst/>
          </a:prstGeom>
          <a:noFill/>
        </p:spPr>
        <p:txBody>
          <a:bodyPr wrap="square" rtlCol="0">
            <a:spAutoFit/>
          </a:bodyPr>
          <a:lstStyle/>
          <a:p>
            <a:r>
              <a:rPr lang="ja-JP" altLang="en-US" sz="3600" b="1" dirty="0">
                <a:solidFill>
                  <a:srgbClr val="FF0000"/>
                </a:solidFill>
              </a:rPr>
              <a:t>①名称</a:t>
            </a:r>
          </a:p>
        </p:txBody>
      </p:sp>
      <p:sp>
        <p:nvSpPr>
          <p:cNvPr id="17" name="テキスト ボックス 16">
            <a:extLst>
              <a:ext uri="{FF2B5EF4-FFF2-40B4-BE49-F238E27FC236}">
                <a16:creationId xmlns:a16="http://schemas.microsoft.com/office/drawing/2014/main" id="{5D9C0659-2CC3-4EE0-9242-6F15B1240497}"/>
              </a:ext>
            </a:extLst>
          </p:cNvPr>
          <p:cNvSpPr txBox="1"/>
          <p:nvPr/>
        </p:nvSpPr>
        <p:spPr>
          <a:xfrm>
            <a:off x="6124967" y="2148028"/>
            <a:ext cx="477900" cy="461665"/>
          </a:xfrm>
          <a:prstGeom prst="rect">
            <a:avLst/>
          </a:prstGeom>
          <a:noFill/>
        </p:spPr>
        <p:txBody>
          <a:bodyPr wrap="square" rtlCol="0">
            <a:spAutoFit/>
          </a:bodyPr>
          <a:lstStyle/>
          <a:p>
            <a:r>
              <a:rPr lang="ja-JP" altLang="en-US" sz="2400" b="1" dirty="0"/>
              <a:t>と</a:t>
            </a:r>
          </a:p>
        </p:txBody>
      </p:sp>
      <p:sp>
        <p:nvSpPr>
          <p:cNvPr id="19" name="テキスト ボックス 18">
            <a:extLst>
              <a:ext uri="{FF2B5EF4-FFF2-40B4-BE49-F238E27FC236}">
                <a16:creationId xmlns:a16="http://schemas.microsoft.com/office/drawing/2014/main" id="{9E89F8A3-40C4-441D-882C-9FCFADF74CFF}"/>
              </a:ext>
            </a:extLst>
          </p:cNvPr>
          <p:cNvSpPr txBox="1"/>
          <p:nvPr/>
        </p:nvSpPr>
        <p:spPr>
          <a:xfrm>
            <a:off x="6517634" y="2008424"/>
            <a:ext cx="2140672" cy="646331"/>
          </a:xfrm>
          <a:prstGeom prst="rect">
            <a:avLst/>
          </a:prstGeom>
          <a:noFill/>
        </p:spPr>
        <p:txBody>
          <a:bodyPr wrap="square" rtlCol="0">
            <a:spAutoFit/>
          </a:bodyPr>
          <a:lstStyle/>
          <a:p>
            <a:r>
              <a:rPr lang="ja-JP" altLang="en-US" sz="3600" b="1" dirty="0">
                <a:solidFill>
                  <a:srgbClr val="0070C0"/>
                </a:solidFill>
              </a:rPr>
              <a:t>②原産地</a:t>
            </a:r>
          </a:p>
        </p:txBody>
      </p:sp>
      <p:sp>
        <p:nvSpPr>
          <p:cNvPr id="21" name="テキスト ボックス 20">
            <a:extLst>
              <a:ext uri="{FF2B5EF4-FFF2-40B4-BE49-F238E27FC236}">
                <a16:creationId xmlns:a16="http://schemas.microsoft.com/office/drawing/2014/main" id="{CEE6359E-8528-412A-9FBC-715893518069}"/>
              </a:ext>
            </a:extLst>
          </p:cNvPr>
          <p:cNvSpPr txBox="1"/>
          <p:nvPr/>
        </p:nvSpPr>
        <p:spPr>
          <a:xfrm>
            <a:off x="8419419" y="2148028"/>
            <a:ext cx="915163" cy="461665"/>
          </a:xfrm>
          <a:prstGeom prst="rect">
            <a:avLst/>
          </a:prstGeom>
          <a:noFill/>
        </p:spPr>
        <p:txBody>
          <a:bodyPr wrap="square" rtlCol="0">
            <a:spAutoFit/>
          </a:bodyPr>
          <a:lstStyle/>
          <a:p>
            <a:r>
              <a:rPr lang="ja-JP" altLang="en-US" sz="2400" b="1" dirty="0"/>
              <a:t>です。</a:t>
            </a:r>
          </a:p>
        </p:txBody>
      </p:sp>
      <p:sp>
        <p:nvSpPr>
          <p:cNvPr id="22" name="テキスト ボックス 21">
            <a:extLst>
              <a:ext uri="{FF2B5EF4-FFF2-40B4-BE49-F238E27FC236}">
                <a16:creationId xmlns:a16="http://schemas.microsoft.com/office/drawing/2014/main" id="{0D098C39-082E-4D09-ADD4-EFA03D39C2C5}"/>
              </a:ext>
            </a:extLst>
          </p:cNvPr>
          <p:cNvSpPr txBox="1"/>
          <p:nvPr/>
        </p:nvSpPr>
        <p:spPr>
          <a:xfrm>
            <a:off x="2312181" y="2722618"/>
            <a:ext cx="7847820" cy="461665"/>
          </a:xfrm>
          <a:prstGeom prst="rect">
            <a:avLst/>
          </a:prstGeom>
          <a:noFill/>
        </p:spPr>
        <p:txBody>
          <a:bodyPr wrap="square" rtlCol="0">
            <a:spAutoFit/>
          </a:bodyPr>
          <a:lstStyle/>
          <a:p>
            <a:r>
              <a:rPr lang="ja-JP" altLang="en-US" sz="2400" b="1" dirty="0"/>
              <a:t>「パック詰めされていない畜産物」と同じ事項ですね。</a:t>
            </a:r>
          </a:p>
        </p:txBody>
      </p:sp>
      <p:sp>
        <p:nvSpPr>
          <p:cNvPr id="24" name="テキスト ボックス 23">
            <a:extLst>
              <a:ext uri="{FF2B5EF4-FFF2-40B4-BE49-F238E27FC236}">
                <a16:creationId xmlns:a16="http://schemas.microsoft.com/office/drawing/2014/main" id="{19E619A0-5B3E-45D1-BD9F-82C33A0197BF}"/>
              </a:ext>
            </a:extLst>
          </p:cNvPr>
          <p:cNvSpPr txBox="1"/>
          <p:nvPr/>
        </p:nvSpPr>
        <p:spPr>
          <a:xfrm>
            <a:off x="2929509" y="3203928"/>
            <a:ext cx="4593083" cy="461665"/>
          </a:xfrm>
          <a:prstGeom prst="rect">
            <a:avLst/>
          </a:prstGeom>
          <a:noFill/>
        </p:spPr>
        <p:txBody>
          <a:bodyPr wrap="square" rtlCol="0">
            <a:spAutoFit/>
          </a:bodyPr>
          <a:lstStyle/>
          <a:p>
            <a:r>
              <a:rPr lang="ja-JP" altLang="en-US" sz="2400" b="1" dirty="0"/>
              <a:t>鮮魚店でお買い物をする際には、</a:t>
            </a:r>
          </a:p>
        </p:txBody>
      </p:sp>
      <p:sp>
        <p:nvSpPr>
          <p:cNvPr id="23" name="テキスト ボックス 22">
            <a:extLst>
              <a:ext uri="{FF2B5EF4-FFF2-40B4-BE49-F238E27FC236}">
                <a16:creationId xmlns:a16="http://schemas.microsoft.com/office/drawing/2014/main" id="{A98E3872-759F-4CD9-B852-36F3176138D8}"/>
              </a:ext>
            </a:extLst>
          </p:cNvPr>
          <p:cNvSpPr txBox="1"/>
          <p:nvPr/>
        </p:nvSpPr>
        <p:spPr>
          <a:xfrm>
            <a:off x="3519377" y="3685239"/>
            <a:ext cx="6634645" cy="461665"/>
          </a:xfrm>
          <a:prstGeom prst="rect">
            <a:avLst/>
          </a:prstGeom>
          <a:noFill/>
        </p:spPr>
        <p:txBody>
          <a:bodyPr wrap="square" rtlCol="0">
            <a:spAutoFit/>
          </a:bodyPr>
          <a:lstStyle/>
          <a:p>
            <a:r>
              <a:rPr lang="ja-JP" altLang="en-US" sz="2400" b="1" dirty="0"/>
              <a:t>表示されているか確認してみてください。</a:t>
            </a:r>
          </a:p>
        </p:txBody>
      </p:sp>
      <p:sp>
        <p:nvSpPr>
          <p:cNvPr id="25" name="テキスト ボックス 24">
            <a:extLst>
              <a:ext uri="{FF2B5EF4-FFF2-40B4-BE49-F238E27FC236}">
                <a16:creationId xmlns:a16="http://schemas.microsoft.com/office/drawing/2014/main" id="{1AD5593F-FBB2-47D2-9B1D-693685C09673}"/>
              </a:ext>
            </a:extLst>
          </p:cNvPr>
          <p:cNvSpPr txBox="1"/>
          <p:nvPr/>
        </p:nvSpPr>
        <p:spPr>
          <a:xfrm>
            <a:off x="3969859" y="605834"/>
            <a:ext cx="5221277" cy="461665"/>
          </a:xfrm>
          <a:prstGeom prst="rect">
            <a:avLst/>
          </a:prstGeom>
          <a:noFill/>
        </p:spPr>
        <p:txBody>
          <a:bodyPr wrap="square" rtlCol="0">
            <a:spAutoFit/>
          </a:bodyPr>
          <a:lstStyle/>
          <a:p>
            <a:r>
              <a:rPr lang="ja-JP" altLang="en-US" sz="2400" b="1" dirty="0"/>
              <a:t>「パック詰めされていない水産物」</a:t>
            </a:r>
          </a:p>
        </p:txBody>
      </p:sp>
      <p:sp>
        <p:nvSpPr>
          <p:cNvPr id="26" name="テキスト ボックス 25">
            <a:extLst>
              <a:ext uri="{FF2B5EF4-FFF2-40B4-BE49-F238E27FC236}">
                <a16:creationId xmlns:a16="http://schemas.microsoft.com/office/drawing/2014/main" id="{4E3B6B86-9FBC-4F15-B3EF-AFA62D8A7489}"/>
              </a:ext>
            </a:extLst>
          </p:cNvPr>
          <p:cNvSpPr txBox="1"/>
          <p:nvPr/>
        </p:nvSpPr>
        <p:spPr>
          <a:xfrm>
            <a:off x="7487493" y="3203928"/>
            <a:ext cx="2085976" cy="461665"/>
          </a:xfrm>
          <a:prstGeom prst="rect">
            <a:avLst/>
          </a:prstGeom>
          <a:noFill/>
        </p:spPr>
        <p:txBody>
          <a:bodyPr wrap="square" rtlCol="0">
            <a:spAutoFit/>
          </a:bodyPr>
          <a:lstStyle/>
          <a:p>
            <a:r>
              <a:rPr lang="ja-JP" altLang="en-US" sz="2400" b="1" dirty="0"/>
              <a:t>ポップなどで</a:t>
            </a:r>
          </a:p>
        </p:txBody>
      </p:sp>
      <p:pic>
        <p:nvPicPr>
          <p:cNvPr id="5" name="図 4">
            <a:extLst>
              <a:ext uri="{FF2B5EF4-FFF2-40B4-BE49-F238E27FC236}">
                <a16:creationId xmlns:a16="http://schemas.microsoft.com/office/drawing/2014/main" id="{203F1049-F38D-4CEF-BF82-B2B3031E9B57}"/>
              </a:ext>
            </a:extLst>
          </p:cNvPr>
          <p:cNvPicPr>
            <a:picLocks noChangeAspect="1"/>
          </p:cNvPicPr>
          <p:nvPr/>
        </p:nvPicPr>
        <p:blipFill>
          <a:blip r:embed="rId7"/>
          <a:stretch>
            <a:fillRect/>
          </a:stretch>
        </p:blipFill>
        <p:spPr>
          <a:xfrm>
            <a:off x="351589" y="4146902"/>
            <a:ext cx="4881909" cy="2539682"/>
          </a:xfrm>
          <a:prstGeom prst="rect">
            <a:avLst/>
          </a:prstGeom>
        </p:spPr>
      </p:pic>
      <p:sp>
        <p:nvSpPr>
          <p:cNvPr id="27" name="四角形: 角を丸くする 26">
            <a:extLst>
              <a:ext uri="{FF2B5EF4-FFF2-40B4-BE49-F238E27FC236}">
                <a16:creationId xmlns:a16="http://schemas.microsoft.com/office/drawing/2014/main" id="{93A9B2A3-65C0-4456-B235-FEE37CBA01B2}"/>
              </a:ext>
            </a:extLst>
          </p:cNvPr>
          <p:cNvSpPr/>
          <p:nvPr/>
        </p:nvSpPr>
        <p:spPr>
          <a:xfrm>
            <a:off x="848413" y="4459765"/>
            <a:ext cx="2516956" cy="67784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8" name="四角形: 角を丸くする 27">
            <a:extLst>
              <a:ext uri="{FF2B5EF4-FFF2-40B4-BE49-F238E27FC236}">
                <a16:creationId xmlns:a16="http://schemas.microsoft.com/office/drawing/2014/main" id="{A5B11CB3-68F4-4310-8125-00E71410813A}"/>
              </a:ext>
            </a:extLst>
          </p:cNvPr>
          <p:cNvSpPr/>
          <p:nvPr/>
        </p:nvSpPr>
        <p:spPr>
          <a:xfrm>
            <a:off x="907588" y="5206740"/>
            <a:ext cx="1600928" cy="463484"/>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9" name="テキスト ボックス 28">
            <a:extLst>
              <a:ext uri="{FF2B5EF4-FFF2-40B4-BE49-F238E27FC236}">
                <a16:creationId xmlns:a16="http://schemas.microsoft.com/office/drawing/2014/main" id="{37D5785C-5AE0-429E-87F2-BFB5B1C62D9A}"/>
              </a:ext>
            </a:extLst>
          </p:cNvPr>
          <p:cNvSpPr txBox="1"/>
          <p:nvPr/>
        </p:nvSpPr>
        <p:spPr>
          <a:xfrm>
            <a:off x="173540" y="4491277"/>
            <a:ext cx="566797" cy="646331"/>
          </a:xfrm>
          <a:prstGeom prst="rect">
            <a:avLst/>
          </a:prstGeom>
          <a:solidFill>
            <a:schemeClr val="bg1"/>
          </a:solidFill>
        </p:spPr>
        <p:txBody>
          <a:bodyPr wrap="square" rtlCol="0">
            <a:spAutoFit/>
          </a:bodyPr>
          <a:lstStyle/>
          <a:p>
            <a:r>
              <a:rPr lang="ja-JP" altLang="en-US" sz="3600" b="1" dirty="0">
                <a:solidFill>
                  <a:srgbClr val="FF0000"/>
                </a:solidFill>
              </a:rPr>
              <a:t>①</a:t>
            </a:r>
          </a:p>
        </p:txBody>
      </p:sp>
      <p:sp>
        <p:nvSpPr>
          <p:cNvPr id="30" name="テキスト ボックス 29">
            <a:extLst>
              <a:ext uri="{FF2B5EF4-FFF2-40B4-BE49-F238E27FC236}">
                <a16:creationId xmlns:a16="http://schemas.microsoft.com/office/drawing/2014/main" id="{08C52E15-CC74-4094-BFFD-2E9535F9A193}"/>
              </a:ext>
            </a:extLst>
          </p:cNvPr>
          <p:cNvSpPr txBox="1"/>
          <p:nvPr/>
        </p:nvSpPr>
        <p:spPr>
          <a:xfrm>
            <a:off x="173539" y="5115316"/>
            <a:ext cx="566797" cy="646331"/>
          </a:xfrm>
          <a:prstGeom prst="rect">
            <a:avLst/>
          </a:prstGeom>
          <a:solidFill>
            <a:schemeClr val="bg1"/>
          </a:solidFill>
        </p:spPr>
        <p:txBody>
          <a:bodyPr wrap="square" rtlCol="0">
            <a:spAutoFit/>
          </a:bodyPr>
          <a:lstStyle/>
          <a:p>
            <a:r>
              <a:rPr lang="ja-JP" altLang="en-US" sz="3600" b="1" dirty="0">
                <a:solidFill>
                  <a:srgbClr val="0070C0"/>
                </a:solidFill>
              </a:rPr>
              <a:t>②</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402"/>
                </p14:media>
              </p:ext>
            </p:extLst>
          </p:nvPr>
        </p:nvPicPr>
        <p:blipFill>
          <a:blip r:embed="rId8"/>
          <a:stretch>
            <a:fillRect/>
          </a:stretch>
        </p:blipFill>
        <p:spPr>
          <a:xfrm>
            <a:off x="12269474" y="3434760"/>
            <a:ext cx="406400" cy="406400"/>
          </a:xfrm>
          <a:prstGeom prst="rect">
            <a:avLst/>
          </a:prstGeom>
        </p:spPr>
      </p:pic>
    </p:spTree>
    <p:extLst>
      <p:ext uri="{BB962C8B-B14F-4D97-AF65-F5344CB8AC3E}">
        <p14:creationId xmlns:p14="http://schemas.microsoft.com/office/powerpoint/2010/main" val="398278360"/>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21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5"/>
          <a:stretch>
            <a:fillRect/>
          </a:stretch>
        </p:blipFill>
        <p:spPr>
          <a:xfrm>
            <a:off x="156982" y="169913"/>
            <a:ext cx="4428872" cy="6525633"/>
          </a:xfrm>
          <a:prstGeom prst="rect">
            <a:avLst/>
          </a:prstGeom>
          <a:ln>
            <a:solidFill>
              <a:schemeClr val="bg1">
                <a:lumMod val="50000"/>
              </a:schemeClr>
            </a:solidFill>
          </a:ln>
        </p:spPr>
      </p:pic>
      <p:sp>
        <p:nvSpPr>
          <p:cNvPr id="19" name="四角形: 角を丸くする 18">
            <a:extLst>
              <a:ext uri="{FF2B5EF4-FFF2-40B4-BE49-F238E27FC236}">
                <a16:creationId xmlns:a16="http://schemas.microsoft.com/office/drawing/2014/main" id="{BF61B280-B76F-435B-AD6A-F80162409E9E}"/>
              </a:ext>
            </a:extLst>
          </p:cNvPr>
          <p:cNvSpPr/>
          <p:nvPr/>
        </p:nvSpPr>
        <p:spPr>
          <a:xfrm>
            <a:off x="263235" y="1985728"/>
            <a:ext cx="4281053" cy="2216300"/>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テキスト ボックス 1"/>
          <p:cNvSpPr txBox="1"/>
          <p:nvPr/>
        </p:nvSpPr>
        <p:spPr>
          <a:xfrm>
            <a:off x="6732010" y="840404"/>
            <a:ext cx="3408218" cy="923330"/>
          </a:xfrm>
          <a:prstGeom prst="rect">
            <a:avLst/>
          </a:prstGeom>
          <a:noFill/>
        </p:spPr>
        <p:txBody>
          <a:bodyPr wrap="square" rtlCol="0">
            <a:spAutoFit/>
          </a:bodyPr>
          <a:lstStyle/>
          <a:p>
            <a:r>
              <a:rPr lang="en-US" altLang="ja-JP" sz="5400" dirty="0">
                <a:latin typeface="HGP創英角ﾎﾟｯﾌﾟ体" panose="040B0A00000000000000" pitchFamily="50" charset="-128"/>
                <a:ea typeface="HGP創英角ﾎﾟｯﾌﾟ体" panose="040B0A00000000000000" pitchFamily="50" charset="-128"/>
              </a:rPr>
              <a:t>【</a:t>
            </a:r>
            <a:r>
              <a:rPr lang="ja-JP" altLang="en-US" sz="5400" dirty="0">
                <a:latin typeface="HGP創英角ﾎﾟｯﾌﾟ体" panose="040B0A00000000000000" pitchFamily="50" charset="-128"/>
                <a:ea typeface="HGP創英角ﾎﾟｯﾌﾟ体" panose="040B0A00000000000000" pitchFamily="50" charset="-128"/>
              </a:rPr>
              <a:t>水産物</a:t>
            </a:r>
            <a:r>
              <a:rPr lang="en-US" altLang="ja-JP" sz="5400" dirty="0">
                <a:latin typeface="HGP創英角ﾎﾟｯﾌﾟ体" panose="040B0A00000000000000" pitchFamily="50" charset="-128"/>
                <a:ea typeface="HGP創英角ﾎﾟｯﾌﾟ体" panose="040B0A00000000000000" pitchFamily="50" charset="-128"/>
              </a:rPr>
              <a:t>】</a:t>
            </a:r>
            <a:endParaRPr lang="ja-JP" altLang="en-US" sz="5400" dirty="0">
              <a:latin typeface="HGP創英角ﾎﾟｯﾌﾟ体" panose="040B0A00000000000000" pitchFamily="50" charset="-128"/>
              <a:ea typeface="HGP創英角ﾎﾟｯﾌﾟ体" panose="040B0A00000000000000" pitchFamily="50" charset="-128"/>
            </a:endParaRPr>
          </a:p>
        </p:txBody>
      </p:sp>
      <p:sp>
        <p:nvSpPr>
          <p:cNvPr id="6" name="テキスト ボックス 5"/>
          <p:cNvSpPr txBox="1"/>
          <p:nvPr/>
        </p:nvSpPr>
        <p:spPr>
          <a:xfrm>
            <a:off x="5250875" y="2016050"/>
            <a:ext cx="6941127" cy="707886"/>
          </a:xfrm>
          <a:prstGeom prst="rect">
            <a:avLst/>
          </a:prstGeom>
          <a:noFill/>
        </p:spPr>
        <p:txBody>
          <a:bodyPr wrap="square" rtlCol="0">
            <a:spAutoFit/>
          </a:bodyPr>
          <a:lstStyle/>
          <a:p>
            <a:r>
              <a:rPr lang="en-US" altLang="ja-JP" sz="4000" dirty="0">
                <a:latin typeface="HGP創英角ﾎﾟｯﾌﾟ体" panose="040B0A00000000000000" pitchFamily="50" charset="-128"/>
                <a:ea typeface="HGP創英角ﾎﾟｯﾌﾟ体" panose="040B0A00000000000000" pitchFamily="50" charset="-128"/>
              </a:rPr>
              <a:t>《</a:t>
            </a:r>
            <a:r>
              <a:rPr lang="ja-JP" altLang="en-US" sz="4000" dirty="0">
                <a:latin typeface="HGP創英角ﾎﾟｯﾌﾟ体" panose="040B0A00000000000000" pitchFamily="50" charset="-128"/>
                <a:ea typeface="HGP創英角ﾎﾟｯﾌﾟ体" panose="040B0A00000000000000" pitchFamily="50" charset="-128"/>
              </a:rPr>
              <a:t>パック詰めされているもの</a:t>
            </a:r>
            <a:r>
              <a:rPr lang="en-US" altLang="ja-JP" sz="4000" dirty="0">
                <a:latin typeface="HGP創英角ﾎﾟｯﾌﾟ体" panose="040B0A00000000000000" pitchFamily="50" charset="-128"/>
                <a:ea typeface="HGP創英角ﾎﾟｯﾌﾟ体" panose="040B0A00000000000000" pitchFamily="50" charset="-128"/>
              </a:rPr>
              <a:t>》</a:t>
            </a:r>
            <a:endParaRPr lang="ja-JP" altLang="en-US" sz="4000" dirty="0">
              <a:latin typeface="HGP創英角ﾎﾟｯﾌﾟ体" panose="040B0A00000000000000" pitchFamily="50" charset="-128"/>
              <a:ea typeface="HGP創英角ﾎﾟｯﾌﾟ体" panose="040B0A00000000000000" pitchFamily="50" charset="-128"/>
            </a:endParaRPr>
          </a:p>
        </p:txBody>
      </p:sp>
      <p:pic>
        <p:nvPicPr>
          <p:cNvPr id="4" name="図 3"/>
          <p:cNvPicPr>
            <a:picLocks noChangeAspect="1"/>
          </p:cNvPicPr>
          <p:nvPr/>
        </p:nvPicPr>
        <p:blipFill>
          <a:blip r:embed="rId6"/>
          <a:stretch>
            <a:fillRect/>
          </a:stretch>
        </p:blipFill>
        <p:spPr>
          <a:xfrm>
            <a:off x="7338147" y="4077333"/>
            <a:ext cx="4230398" cy="2173232"/>
          </a:xfrm>
          <a:prstGeom prst="rect">
            <a:avLst/>
          </a:prstGeom>
        </p:spPr>
      </p:pic>
      <p:pic>
        <p:nvPicPr>
          <p:cNvPr id="3"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183"/>
                </p14:media>
              </p:ext>
            </p:extLst>
          </p:nvPr>
        </p:nvPicPr>
        <p:blipFill>
          <a:blip r:embed="rId7"/>
          <a:stretch>
            <a:fillRect/>
          </a:stretch>
        </p:blipFill>
        <p:spPr>
          <a:xfrm>
            <a:off x="12260349" y="3229529"/>
            <a:ext cx="406400" cy="406400"/>
          </a:xfrm>
          <a:prstGeom prst="rect">
            <a:avLst/>
          </a:prstGeom>
        </p:spPr>
      </p:pic>
    </p:spTree>
    <p:extLst>
      <p:ext uri="{BB962C8B-B14F-4D97-AF65-F5344CB8AC3E}">
        <p14:creationId xmlns:p14="http://schemas.microsoft.com/office/powerpoint/2010/main" val="209338062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4213" y="124559"/>
            <a:ext cx="10247789" cy="5447911"/>
          </a:xfrm>
          <a:prstGeom prst="rect">
            <a:avLst/>
          </a:prstGeom>
        </p:spPr>
      </p:pic>
      <p:sp>
        <p:nvSpPr>
          <p:cNvPr id="18" name="テキスト ボックス 17">
            <a:extLst>
              <a:ext uri="{FF2B5EF4-FFF2-40B4-BE49-F238E27FC236}">
                <a16:creationId xmlns:a16="http://schemas.microsoft.com/office/drawing/2014/main" id="{36AD2E7B-A441-4656-B966-7B4C76268D0D}"/>
              </a:ext>
            </a:extLst>
          </p:cNvPr>
          <p:cNvSpPr txBox="1"/>
          <p:nvPr/>
        </p:nvSpPr>
        <p:spPr>
          <a:xfrm>
            <a:off x="3435351" y="891550"/>
            <a:ext cx="1545032" cy="461665"/>
          </a:xfrm>
          <a:prstGeom prst="rect">
            <a:avLst/>
          </a:prstGeom>
          <a:noFill/>
        </p:spPr>
        <p:txBody>
          <a:bodyPr wrap="square" rtlCol="0">
            <a:spAutoFit/>
          </a:bodyPr>
          <a:lstStyle/>
          <a:p>
            <a:r>
              <a:rPr lang="ja-JP" altLang="en-US" sz="2400" b="1" dirty="0"/>
              <a:t>つづいて、</a:t>
            </a:r>
          </a:p>
        </p:txBody>
      </p:sp>
      <p:sp>
        <p:nvSpPr>
          <p:cNvPr id="19" name="テキスト ボックス 18">
            <a:extLst>
              <a:ext uri="{FF2B5EF4-FFF2-40B4-BE49-F238E27FC236}">
                <a16:creationId xmlns:a16="http://schemas.microsoft.com/office/drawing/2014/main" id="{C89E3D90-77A9-42D8-A5CC-DCC16CBB2989}"/>
              </a:ext>
            </a:extLst>
          </p:cNvPr>
          <p:cNvSpPr txBox="1"/>
          <p:nvPr/>
        </p:nvSpPr>
        <p:spPr>
          <a:xfrm>
            <a:off x="6102648" y="1285860"/>
            <a:ext cx="1307037" cy="646331"/>
          </a:xfrm>
          <a:prstGeom prst="rect">
            <a:avLst/>
          </a:prstGeom>
          <a:noFill/>
        </p:spPr>
        <p:txBody>
          <a:bodyPr wrap="square" rtlCol="0">
            <a:spAutoFit/>
          </a:bodyPr>
          <a:lstStyle/>
          <a:p>
            <a:r>
              <a:rPr lang="ja-JP" altLang="en-US" sz="3600" b="1" dirty="0">
                <a:solidFill>
                  <a:srgbClr val="FF0000"/>
                </a:solidFill>
              </a:rPr>
              <a:t>５</a:t>
            </a:r>
            <a:r>
              <a:rPr lang="ja-JP" altLang="en-US" sz="2400" b="1" dirty="0">
                <a:solidFill>
                  <a:srgbClr val="FF0000"/>
                </a:solidFill>
              </a:rPr>
              <a:t>項目</a:t>
            </a:r>
            <a:endParaRPr lang="ja-JP" altLang="en-US" sz="2400" b="1" dirty="0"/>
          </a:p>
        </p:txBody>
      </p:sp>
      <p:sp>
        <p:nvSpPr>
          <p:cNvPr id="20" name="テキスト ボックス 19">
            <a:extLst>
              <a:ext uri="{FF2B5EF4-FFF2-40B4-BE49-F238E27FC236}">
                <a16:creationId xmlns:a16="http://schemas.microsoft.com/office/drawing/2014/main" id="{7CF62C58-42B7-47C0-965A-1C633021F478}"/>
              </a:ext>
            </a:extLst>
          </p:cNvPr>
          <p:cNvSpPr txBox="1"/>
          <p:nvPr/>
        </p:nvSpPr>
        <p:spPr>
          <a:xfrm>
            <a:off x="7204327" y="1412576"/>
            <a:ext cx="1172608" cy="461665"/>
          </a:xfrm>
          <a:prstGeom prst="rect">
            <a:avLst/>
          </a:prstGeom>
          <a:noFill/>
        </p:spPr>
        <p:txBody>
          <a:bodyPr wrap="square" rtlCol="0">
            <a:spAutoFit/>
          </a:bodyPr>
          <a:lstStyle/>
          <a:p>
            <a:r>
              <a:rPr lang="ja-JP" altLang="en-US" sz="2400" b="1" dirty="0"/>
              <a:t>です。</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16" name="テキスト ボックス 15">
            <a:extLst>
              <a:ext uri="{FF2B5EF4-FFF2-40B4-BE49-F238E27FC236}">
                <a16:creationId xmlns:a16="http://schemas.microsoft.com/office/drawing/2014/main" id="{E837B1CE-F737-4CFA-B829-403A2F71DD19}"/>
              </a:ext>
            </a:extLst>
          </p:cNvPr>
          <p:cNvSpPr txBox="1"/>
          <p:nvPr/>
        </p:nvSpPr>
        <p:spPr>
          <a:xfrm>
            <a:off x="2468860" y="2019127"/>
            <a:ext cx="1562071" cy="646331"/>
          </a:xfrm>
          <a:prstGeom prst="rect">
            <a:avLst/>
          </a:prstGeom>
          <a:noFill/>
        </p:spPr>
        <p:txBody>
          <a:bodyPr wrap="square" rtlCol="0">
            <a:spAutoFit/>
          </a:bodyPr>
          <a:lstStyle/>
          <a:p>
            <a:r>
              <a:rPr lang="ja-JP" altLang="en-US" sz="3600" b="1" dirty="0">
                <a:solidFill>
                  <a:srgbClr val="FF0000"/>
                </a:solidFill>
              </a:rPr>
              <a:t>①名称</a:t>
            </a:r>
          </a:p>
        </p:txBody>
      </p:sp>
      <p:sp>
        <p:nvSpPr>
          <p:cNvPr id="17" name="テキスト ボックス 16">
            <a:extLst>
              <a:ext uri="{FF2B5EF4-FFF2-40B4-BE49-F238E27FC236}">
                <a16:creationId xmlns:a16="http://schemas.microsoft.com/office/drawing/2014/main" id="{74D8D7C8-70ED-4F4D-BEC2-6BB114291B07}"/>
              </a:ext>
            </a:extLst>
          </p:cNvPr>
          <p:cNvSpPr txBox="1"/>
          <p:nvPr/>
        </p:nvSpPr>
        <p:spPr>
          <a:xfrm>
            <a:off x="4139054" y="2019127"/>
            <a:ext cx="2171419" cy="646331"/>
          </a:xfrm>
          <a:prstGeom prst="rect">
            <a:avLst/>
          </a:prstGeom>
          <a:noFill/>
        </p:spPr>
        <p:txBody>
          <a:bodyPr wrap="square" rtlCol="0">
            <a:spAutoFit/>
          </a:bodyPr>
          <a:lstStyle/>
          <a:p>
            <a:r>
              <a:rPr lang="ja-JP" altLang="en-US" sz="3600" b="1" dirty="0">
                <a:solidFill>
                  <a:srgbClr val="0070C0"/>
                </a:solidFill>
              </a:rPr>
              <a:t>②原産地</a:t>
            </a:r>
          </a:p>
        </p:txBody>
      </p:sp>
      <p:sp>
        <p:nvSpPr>
          <p:cNvPr id="22" name="テキスト ボックス 21">
            <a:extLst>
              <a:ext uri="{FF2B5EF4-FFF2-40B4-BE49-F238E27FC236}">
                <a16:creationId xmlns:a16="http://schemas.microsoft.com/office/drawing/2014/main" id="{659C6C05-520C-46E9-A6DD-65877D154F9D}"/>
              </a:ext>
            </a:extLst>
          </p:cNvPr>
          <p:cNvSpPr txBox="1"/>
          <p:nvPr/>
        </p:nvSpPr>
        <p:spPr>
          <a:xfrm>
            <a:off x="6265127" y="2019127"/>
            <a:ext cx="2570458" cy="646331"/>
          </a:xfrm>
          <a:prstGeom prst="rect">
            <a:avLst/>
          </a:prstGeom>
          <a:noFill/>
        </p:spPr>
        <p:txBody>
          <a:bodyPr wrap="square" rtlCol="0">
            <a:spAutoFit/>
          </a:bodyPr>
          <a:lstStyle/>
          <a:p>
            <a:r>
              <a:rPr lang="ja-JP" altLang="en-US" sz="3600" b="1" dirty="0">
                <a:solidFill>
                  <a:srgbClr val="FFC000"/>
                </a:solidFill>
              </a:rPr>
              <a:t>③消費期限</a:t>
            </a:r>
          </a:p>
        </p:txBody>
      </p:sp>
      <p:sp>
        <p:nvSpPr>
          <p:cNvPr id="23" name="テキスト ボックス 22">
            <a:extLst>
              <a:ext uri="{FF2B5EF4-FFF2-40B4-BE49-F238E27FC236}">
                <a16:creationId xmlns:a16="http://schemas.microsoft.com/office/drawing/2014/main" id="{7EC009EE-4AA9-499B-8A4F-0D94FDDECA34}"/>
              </a:ext>
            </a:extLst>
          </p:cNvPr>
          <p:cNvSpPr txBox="1"/>
          <p:nvPr/>
        </p:nvSpPr>
        <p:spPr>
          <a:xfrm>
            <a:off x="8895198" y="2019127"/>
            <a:ext cx="2570459" cy="646331"/>
          </a:xfrm>
          <a:prstGeom prst="rect">
            <a:avLst/>
          </a:prstGeom>
          <a:noFill/>
        </p:spPr>
        <p:txBody>
          <a:bodyPr wrap="square" rtlCol="0">
            <a:spAutoFit/>
          </a:bodyPr>
          <a:lstStyle/>
          <a:p>
            <a:r>
              <a:rPr lang="ja-JP" altLang="en-US" sz="3600" b="1" dirty="0">
                <a:solidFill>
                  <a:srgbClr val="7030A0"/>
                </a:solidFill>
              </a:rPr>
              <a:t>④保存方法</a:t>
            </a:r>
            <a:endParaRPr lang="ja-JP" altLang="en-US" sz="2400" b="1" dirty="0"/>
          </a:p>
        </p:txBody>
      </p:sp>
      <p:sp>
        <p:nvSpPr>
          <p:cNvPr id="24" name="テキスト ボックス 23">
            <a:extLst>
              <a:ext uri="{FF2B5EF4-FFF2-40B4-BE49-F238E27FC236}">
                <a16:creationId xmlns:a16="http://schemas.microsoft.com/office/drawing/2014/main" id="{268AD4A1-71C2-49BE-815D-519C5C13BE0E}"/>
              </a:ext>
            </a:extLst>
          </p:cNvPr>
          <p:cNvSpPr txBox="1"/>
          <p:nvPr/>
        </p:nvSpPr>
        <p:spPr>
          <a:xfrm>
            <a:off x="2904290" y="2643452"/>
            <a:ext cx="5749006" cy="646331"/>
          </a:xfrm>
          <a:prstGeom prst="rect">
            <a:avLst/>
          </a:prstGeom>
          <a:noFill/>
        </p:spPr>
        <p:txBody>
          <a:bodyPr wrap="square" rtlCol="0">
            <a:spAutoFit/>
          </a:bodyPr>
          <a:lstStyle/>
          <a:p>
            <a:r>
              <a:rPr lang="ja-JP" altLang="en-US" sz="3600" b="1" dirty="0">
                <a:solidFill>
                  <a:srgbClr val="FF3399"/>
                </a:solidFill>
              </a:rPr>
              <a:t>⑤加工者の名称及び所在地</a:t>
            </a:r>
          </a:p>
        </p:txBody>
      </p:sp>
      <p:sp>
        <p:nvSpPr>
          <p:cNvPr id="25" name="テキスト ボックス 24">
            <a:extLst>
              <a:ext uri="{FF2B5EF4-FFF2-40B4-BE49-F238E27FC236}">
                <a16:creationId xmlns:a16="http://schemas.microsoft.com/office/drawing/2014/main" id="{B5087EB2-EE39-45C8-AC1D-26E6F1DE4CAA}"/>
              </a:ext>
            </a:extLst>
          </p:cNvPr>
          <p:cNvSpPr txBox="1"/>
          <p:nvPr/>
        </p:nvSpPr>
        <p:spPr>
          <a:xfrm>
            <a:off x="8644813" y="2828118"/>
            <a:ext cx="1912777" cy="461665"/>
          </a:xfrm>
          <a:prstGeom prst="rect">
            <a:avLst/>
          </a:prstGeom>
          <a:noFill/>
        </p:spPr>
        <p:txBody>
          <a:bodyPr wrap="square" rtlCol="0">
            <a:spAutoFit/>
          </a:bodyPr>
          <a:lstStyle/>
          <a:p>
            <a:r>
              <a:rPr lang="ja-JP" altLang="en-US" sz="2400" b="1" dirty="0"/>
              <a:t>となります。</a:t>
            </a:r>
          </a:p>
        </p:txBody>
      </p:sp>
      <p:sp>
        <p:nvSpPr>
          <p:cNvPr id="26" name="テキスト ボックス 25">
            <a:extLst>
              <a:ext uri="{FF2B5EF4-FFF2-40B4-BE49-F238E27FC236}">
                <a16:creationId xmlns:a16="http://schemas.microsoft.com/office/drawing/2014/main" id="{77A2DB3E-9AE2-4C4F-9DF4-8391215F39A7}"/>
              </a:ext>
            </a:extLst>
          </p:cNvPr>
          <p:cNvSpPr txBox="1"/>
          <p:nvPr/>
        </p:nvSpPr>
        <p:spPr>
          <a:xfrm>
            <a:off x="4927743" y="3452443"/>
            <a:ext cx="3717069" cy="461665"/>
          </a:xfrm>
          <a:prstGeom prst="rect">
            <a:avLst/>
          </a:prstGeom>
          <a:noFill/>
        </p:spPr>
        <p:txBody>
          <a:bodyPr wrap="square" rtlCol="0">
            <a:spAutoFit/>
          </a:bodyPr>
          <a:lstStyle/>
          <a:p>
            <a:r>
              <a:rPr lang="ja-JP" altLang="en-US" sz="2400" b="1" dirty="0"/>
              <a:t>各事項についての説明は、</a:t>
            </a:r>
          </a:p>
        </p:txBody>
      </p:sp>
      <p:sp>
        <p:nvSpPr>
          <p:cNvPr id="27" name="テキスト ボックス 26">
            <a:extLst>
              <a:ext uri="{FF2B5EF4-FFF2-40B4-BE49-F238E27FC236}">
                <a16:creationId xmlns:a16="http://schemas.microsoft.com/office/drawing/2014/main" id="{F00E198F-F4F6-40D8-AE78-DC1E4D9A4FAD}"/>
              </a:ext>
            </a:extLst>
          </p:cNvPr>
          <p:cNvSpPr txBox="1"/>
          <p:nvPr/>
        </p:nvSpPr>
        <p:spPr>
          <a:xfrm>
            <a:off x="4927744" y="4291120"/>
            <a:ext cx="4545908" cy="461665"/>
          </a:xfrm>
          <a:prstGeom prst="rect">
            <a:avLst/>
          </a:prstGeom>
          <a:noFill/>
        </p:spPr>
        <p:txBody>
          <a:bodyPr wrap="square" rtlCol="0">
            <a:spAutoFit/>
          </a:bodyPr>
          <a:lstStyle/>
          <a:p>
            <a:r>
              <a:rPr lang="ja-JP" altLang="en-US" sz="2400" b="1" dirty="0"/>
              <a:t>と同じなので省略します。</a:t>
            </a:r>
          </a:p>
        </p:txBody>
      </p:sp>
      <p:sp>
        <p:nvSpPr>
          <p:cNvPr id="28" name="テキスト ボックス 27">
            <a:extLst>
              <a:ext uri="{FF2B5EF4-FFF2-40B4-BE49-F238E27FC236}">
                <a16:creationId xmlns:a16="http://schemas.microsoft.com/office/drawing/2014/main" id="{0D569E12-5D20-45B6-8725-337CECCCB2E8}"/>
              </a:ext>
            </a:extLst>
          </p:cNvPr>
          <p:cNvSpPr txBox="1"/>
          <p:nvPr/>
        </p:nvSpPr>
        <p:spPr>
          <a:xfrm>
            <a:off x="3385049" y="1412576"/>
            <a:ext cx="3126243" cy="461665"/>
          </a:xfrm>
          <a:prstGeom prst="rect">
            <a:avLst/>
          </a:prstGeom>
          <a:noFill/>
        </p:spPr>
        <p:txBody>
          <a:bodyPr wrap="square" rtlCol="0">
            <a:spAutoFit/>
          </a:bodyPr>
          <a:lstStyle/>
          <a:p>
            <a:r>
              <a:rPr lang="ja-JP" altLang="en-US" sz="2400" b="1" dirty="0"/>
              <a:t>必要な表示事項は、</a:t>
            </a:r>
          </a:p>
        </p:txBody>
      </p:sp>
      <p:sp>
        <p:nvSpPr>
          <p:cNvPr id="29" name="テキスト ボックス 28">
            <a:extLst>
              <a:ext uri="{FF2B5EF4-FFF2-40B4-BE49-F238E27FC236}">
                <a16:creationId xmlns:a16="http://schemas.microsoft.com/office/drawing/2014/main" id="{D976519E-AEC1-4718-8516-0FE70B2A4D33}"/>
              </a:ext>
            </a:extLst>
          </p:cNvPr>
          <p:cNvSpPr txBox="1"/>
          <p:nvPr/>
        </p:nvSpPr>
        <p:spPr>
          <a:xfrm>
            <a:off x="4784296" y="891550"/>
            <a:ext cx="5524254" cy="461665"/>
          </a:xfrm>
          <a:prstGeom prst="rect">
            <a:avLst/>
          </a:prstGeom>
          <a:noFill/>
        </p:spPr>
        <p:txBody>
          <a:bodyPr wrap="square" rtlCol="0">
            <a:spAutoFit/>
          </a:bodyPr>
          <a:lstStyle/>
          <a:p>
            <a:r>
              <a:rPr lang="ja-JP" altLang="en-US" sz="2400" b="1" dirty="0"/>
              <a:t>「パック詰めされている水産物」です。</a:t>
            </a:r>
          </a:p>
        </p:txBody>
      </p:sp>
      <p:sp>
        <p:nvSpPr>
          <p:cNvPr id="31" name="テキスト ボックス 30">
            <a:extLst>
              <a:ext uri="{FF2B5EF4-FFF2-40B4-BE49-F238E27FC236}">
                <a16:creationId xmlns:a16="http://schemas.microsoft.com/office/drawing/2014/main" id="{4BC6B15C-1FF3-41D1-8976-E82E72C74E2C}"/>
              </a:ext>
            </a:extLst>
          </p:cNvPr>
          <p:cNvSpPr txBox="1"/>
          <p:nvPr/>
        </p:nvSpPr>
        <p:spPr>
          <a:xfrm>
            <a:off x="8464934" y="3452443"/>
            <a:ext cx="1533169" cy="461665"/>
          </a:xfrm>
          <a:prstGeom prst="rect">
            <a:avLst/>
          </a:prstGeom>
          <a:noFill/>
        </p:spPr>
        <p:txBody>
          <a:bodyPr wrap="square" rtlCol="0">
            <a:spAutoFit/>
          </a:bodyPr>
          <a:lstStyle/>
          <a:p>
            <a:r>
              <a:rPr lang="ja-JP" altLang="en-US" sz="2400" b="1" dirty="0"/>
              <a:t>基本的に</a:t>
            </a:r>
          </a:p>
        </p:txBody>
      </p:sp>
      <p:sp>
        <p:nvSpPr>
          <p:cNvPr id="32" name="テキスト ボックス 31">
            <a:extLst>
              <a:ext uri="{FF2B5EF4-FFF2-40B4-BE49-F238E27FC236}">
                <a16:creationId xmlns:a16="http://schemas.microsoft.com/office/drawing/2014/main" id="{33046A21-10A8-4FD6-93B7-8D4EE5C3A0C8}"/>
              </a:ext>
            </a:extLst>
          </p:cNvPr>
          <p:cNvSpPr txBox="1"/>
          <p:nvPr/>
        </p:nvSpPr>
        <p:spPr>
          <a:xfrm>
            <a:off x="4927745" y="3862285"/>
            <a:ext cx="4949681" cy="461665"/>
          </a:xfrm>
          <a:prstGeom prst="rect">
            <a:avLst/>
          </a:prstGeom>
          <a:noFill/>
        </p:spPr>
        <p:txBody>
          <a:bodyPr wrap="square" rtlCol="0">
            <a:spAutoFit/>
          </a:bodyPr>
          <a:lstStyle/>
          <a:p>
            <a:r>
              <a:rPr lang="ja-JP" altLang="en-US" sz="2400" b="1" dirty="0"/>
              <a:t>「パック詰めされている畜産物」</a:t>
            </a:r>
          </a:p>
        </p:txBody>
      </p:sp>
      <p:pic>
        <p:nvPicPr>
          <p:cNvPr id="5" name="図 4">
            <a:extLst>
              <a:ext uri="{FF2B5EF4-FFF2-40B4-BE49-F238E27FC236}">
                <a16:creationId xmlns:a16="http://schemas.microsoft.com/office/drawing/2014/main" id="{FB5A268D-0C77-48F1-8C23-D8BD876BB6CA}"/>
              </a:ext>
            </a:extLst>
          </p:cNvPr>
          <p:cNvPicPr>
            <a:picLocks noChangeAspect="1"/>
          </p:cNvPicPr>
          <p:nvPr/>
        </p:nvPicPr>
        <p:blipFill>
          <a:blip r:embed="rId7"/>
          <a:stretch>
            <a:fillRect/>
          </a:stretch>
        </p:blipFill>
        <p:spPr>
          <a:xfrm>
            <a:off x="155267" y="3687774"/>
            <a:ext cx="4825116" cy="3026037"/>
          </a:xfrm>
          <a:prstGeom prst="rect">
            <a:avLst/>
          </a:prstGeom>
        </p:spPr>
      </p:pic>
      <p:sp>
        <p:nvSpPr>
          <p:cNvPr id="30" name="四角形: 角を丸くする 29">
            <a:extLst>
              <a:ext uri="{FF2B5EF4-FFF2-40B4-BE49-F238E27FC236}">
                <a16:creationId xmlns:a16="http://schemas.microsoft.com/office/drawing/2014/main" id="{71AB231F-0077-4E3F-9724-2DEB4186D2E3}"/>
              </a:ext>
            </a:extLst>
          </p:cNvPr>
          <p:cNvSpPr/>
          <p:nvPr/>
        </p:nvSpPr>
        <p:spPr>
          <a:xfrm>
            <a:off x="1320565" y="3961241"/>
            <a:ext cx="1215244" cy="40984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3" name="四角形: 角を丸くする 32">
            <a:extLst>
              <a:ext uri="{FF2B5EF4-FFF2-40B4-BE49-F238E27FC236}">
                <a16:creationId xmlns:a16="http://schemas.microsoft.com/office/drawing/2014/main" id="{2E35C30B-4673-4B03-A95E-A76E21F5848D}"/>
              </a:ext>
            </a:extLst>
          </p:cNvPr>
          <p:cNvSpPr/>
          <p:nvPr/>
        </p:nvSpPr>
        <p:spPr>
          <a:xfrm>
            <a:off x="338869" y="3961241"/>
            <a:ext cx="912016" cy="409842"/>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5" name="四角形: 角を丸くする 34">
            <a:extLst>
              <a:ext uri="{FF2B5EF4-FFF2-40B4-BE49-F238E27FC236}">
                <a16:creationId xmlns:a16="http://schemas.microsoft.com/office/drawing/2014/main" id="{09227DC4-E9EC-452F-B57B-FF842EE77FDA}"/>
              </a:ext>
            </a:extLst>
          </p:cNvPr>
          <p:cNvSpPr/>
          <p:nvPr/>
        </p:nvSpPr>
        <p:spPr>
          <a:xfrm>
            <a:off x="338868" y="4901937"/>
            <a:ext cx="1980125" cy="260687"/>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6" name="四角形: 角を丸くする 35">
            <a:extLst>
              <a:ext uri="{FF2B5EF4-FFF2-40B4-BE49-F238E27FC236}">
                <a16:creationId xmlns:a16="http://schemas.microsoft.com/office/drawing/2014/main" id="{BCDFD63C-D47B-442C-B5F4-5DEC508BFBE2}"/>
              </a:ext>
            </a:extLst>
          </p:cNvPr>
          <p:cNvSpPr/>
          <p:nvPr/>
        </p:nvSpPr>
        <p:spPr>
          <a:xfrm>
            <a:off x="2394986" y="4916432"/>
            <a:ext cx="1980125" cy="260687"/>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7" name="四角形: 角を丸くする 36">
            <a:extLst>
              <a:ext uri="{FF2B5EF4-FFF2-40B4-BE49-F238E27FC236}">
                <a16:creationId xmlns:a16="http://schemas.microsoft.com/office/drawing/2014/main" id="{769EECDA-7F8B-4351-B7B2-D449C80B6D48}"/>
              </a:ext>
            </a:extLst>
          </p:cNvPr>
          <p:cNvSpPr/>
          <p:nvPr/>
        </p:nvSpPr>
        <p:spPr>
          <a:xfrm>
            <a:off x="367879" y="6054598"/>
            <a:ext cx="3289721" cy="540188"/>
          </a:xfrm>
          <a:prstGeom prst="roundRect">
            <a:avLst/>
          </a:prstGeom>
          <a:noFill/>
          <a:ln w="3810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3399"/>
              </a:solidFill>
            </a:endParaRPr>
          </a:p>
        </p:txBody>
      </p:sp>
      <p:sp>
        <p:nvSpPr>
          <p:cNvPr id="38" name="テキスト ボックス 37">
            <a:extLst>
              <a:ext uri="{FF2B5EF4-FFF2-40B4-BE49-F238E27FC236}">
                <a16:creationId xmlns:a16="http://schemas.microsoft.com/office/drawing/2014/main" id="{5D79CEF8-BDC8-4F3F-BA8B-1375FD52AD98}"/>
              </a:ext>
            </a:extLst>
          </p:cNvPr>
          <p:cNvSpPr txBox="1"/>
          <p:nvPr/>
        </p:nvSpPr>
        <p:spPr>
          <a:xfrm>
            <a:off x="1360194" y="3548298"/>
            <a:ext cx="279729" cy="365808"/>
          </a:xfrm>
          <a:prstGeom prst="rect">
            <a:avLst/>
          </a:prstGeom>
          <a:solidFill>
            <a:schemeClr val="bg1"/>
          </a:solidFill>
        </p:spPr>
        <p:txBody>
          <a:bodyPr wrap="square" lIns="0" tIns="0" rIns="0" bIns="0" rtlCol="0">
            <a:spAutoFit/>
          </a:bodyPr>
          <a:lstStyle/>
          <a:p>
            <a:r>
              <a:rPr lang="ja-JP" altLang="en-US" sz="2400" b="1" dirty="0">
                <a:solidFill>
                  <a:srgbClr val="FF0000"/>
                </a:solidFill>
              </a:rPr>
              <a:t>①</a:t>
            </a:r>
          </a:p>
        </p:txBody>
      </p:sp>
      <p:sp>
        <p:nvSpPr>
          <p:cNvPr id="39" name="テキスト ボックス 38">
            <a:extLst>
              <a:ext uri="{FF2B5EF4-FFF2-40B4-BE49-F238E27FC236}">
                <a16:creationId xmlns:a16="http://schemas.microsoft.com/office/drawing/2014/main" id="{AF63F78A-7B32-4736-91D6-4AAA56DFE0E9}"/>
              </a:ext>
            </a:extLst>
          </p:cNvPr>
          <p:cNvSpPr txBox="1"/>
          <p:nvPr/>
        </p:nvSpPr>
        <p:spPr>
          <a:xfrm>
            <a:off x="312580" y="3538927"/>
            <a:ext cx="279729" cy="365808"/>
          </a:xfrm>
          <a:prstGeom prst="rect">
            <a:avLst/>
          </a:prstGeom>
          <a:solidFill>
            <a:schemeClr val="bg1"/>
          </a:solidFill>
        </p:spPr>
        <p:txBody>
          <a:bodyPr wrap="square" lIns="0" tIns="0" rIns="0" bIns="0" rtlCol="0">
            <a:spAutoFit/>
          </a:bodyPr>
          <a:lstStyle/>
          <a:p>
            <a:r>
              <a:rPr lang="ja-JP" altLang="en-US" sz="2400" b="1" dirty="0">
                <a:solidFill>
                  <a:srgbClr val="0070C0"/>
                </a:solidFill>
              </a:rPr>
              <a:t>②</a:t>
            </a:r>
          </a:p>
        </p:txBody>
      </p:sp>
      <p:sp>
        <p:nvSpPr>
          <p:cNvPr id="40" name="テキスト ボックス 39">
            <a:extLst>
              <a:ext uri="{FF2B5EF4-FFF2-40B4-BE49-F238E27FC236}">
                <a16:creationId xmlns:a16="http://schemas.microsoft.com/office/drawing/2014/main" id="{29C58CFC-3DD7-4D94-A5FA-98A2AE839B3C}"/>
              </a:ext>
            </a:extLst>
          </p:cNvPr>
          <p:cNvSpPr txBox="1"/>
          <p:nvPr/>
        </p:nvSpPr>
        <p:spPr>
          <a:xfrm>
            <a:off x="312580" y="4519930"/>
            <a:ext cx="279729" cy="365808"/>
          </a:xfrm>
          <a:prstGeom prst="rect">
            <a:avLst/>
          </a:prstGeom>
          <a:solidFill>
            <a:schemeClr val="bg1"/>
          </a:solidFill>
        </p:spPr>
        <p:txBody>
          <a:bodyPr wrap="square" lIns="0" tIns="0" rIns="0" bIns="0" rtlCol="0">
            <a:spAutoFit/>
          </a:bodyPr>
          <a:lstStyle/>
          <a:p>
            <a:r>
              <a:rPr lang="ja-JP" altLang="en-US" sz="2400" b="1" dirty="0">
                <a:solidFill>
                  <a:srgbClr val="FFC000"/>
                </a:solidFill>
              </a:rPr>
              <a:t>③</a:t>
            </a:r>
          </a:p>
        </p:txBody>
      </p:sp>
      <p:sp>
        <p:nvSpPr>
          <p:cNvPr id="41" name="テキスト ボックス 40">
            <a:extLst>
              <a:ext uri="{FF2B5EF4-FFF2-40B4-BE49-F238E27FC236}">
                <a16:creationId xmlns:a16="http://schemas.microsoft.com/office/drawing/2014/main" id="{47C8AE36-9638-4707-BCC8-D4F6401BDFEF}"/>
              </a:ext>
            </a:extLst>
          </p:cNvPr>
          <p:cNvSpPr txBox="1"/>
          <p:nvPr/>
        </p:nvSpPr>
        <p:spPr>
          <a:xfrm>
            <a:off x="2396528" y="4520042"/>
            <a:ext cx="279729" cy="365808"/>
          </a:xfrm>
          <a:prstGeom prst="rect">
            <a:avLst/>
          </a:prstGeom>
          <a:solidFill>
            <a:schemeClr val="bg1"/>
          </a:solidFill>
        </p:spPr>
        <p:txBody>
          <a:bodyPr wrap="square" lIns="0" tIns="0" rIns="0" bIns="0" rtlCol="0">
            <a:spAutoFit/>
          </a:bodyPr>
          <a:lstStyle/>
          <a:p>
            <a:r>
              <a:rPr lang="ja-JP" altLang="en-US" sz="2400" b="1" dirty="0">
                <a:solidFill>
                  <a:srgbClr val="7030A0"/>
                </a:solidFill>
              </a:rPr>
              <a:t>④</a:t>
            </a:r>
          </a:p>
        </p:txBody>
      </p:sp>
      <p:sp>
        <p:nvSpPr>
          <p:cNvPr id="42" name="テキスト ボックス 41">
            <a:extLst>
              <a:ext uri="{FF2B5EF4-FFF2-40B4-BE49-F238E27FC236}">
                <a16:creationId xmlns:a16="http://schemas.microsoft.com/office/drawing/2014/main" id="{7E118ED1-2260-4117-8841-666689B7A8B9}"/>
              </a:ext>
            </a:extLst>
          </p:cNvPr>
          <p:cNvSpPr txBox="1"/>
          <p:nvPr/>
        </p:nvSpPr>
        <p:spPr>
          <a:xfrm>
            <a:off x="431773" y="5614367"/>
            <a:ext cx="322371" cy="369332"/>
          </a:xfrm>
          <a:prstGeom prst="rect">
            <a:avLst/>
          </a:prstGeom>
          <a:solidFill>
            <a:schemeClr val="bg1"/>
          </a:solidFill>
        </p:spPr>
        <p:txBody>
          <a:bodyPr wrap="square" lIns="0" tIns="0" rIns="0" bIns="0" rtlCol="0">
            <a:spAutoFit/>
          </a:bodyPr>
          <a:lstStyle/>
          <a:p>
            <a:r>
              <a:rPr lang="ja-JP" altLang="en-US" sz="2400" b="1" dirty="0">
                <a:solidFill>
                  <a:srgbClr val="FF3399"/>
                </a:solidFill>
              </a:rPr>
              <a:t>⑤</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374"/>
                </p14:media>
              </p:ext>
            </p:extLst>
          </p:nvPr>
        </p:nvPicPr>
        <p:blipFill>
          <a:blip r:embed="rId8"/>
          <a:stretch>
            <a:fillRect/>
          </a:stretch>
        </p:blipFill>
        <p:spPr>
          <a:xfrm>
            <a:off x="12240778" y="3289783"/>
            <a:ext cx="406400" cy="406400"/>
          </a:xfrm>
          <a:prstGeom prst="rect">
            <a:avLst/>
          </a:prstGeom>
        </p:spPr>
      </p:pic>
    </p:spTree>
    <p:extLst>
      <p:ext uri="{BB962C8B-B14F-4D97-AF65-F5344CB8AC3E}">
        <p14:creationId xmlns:p14="http://schemas.microsoft.com/office/powerpoint/2010/main" val="1430970802"/>
      </p:ext>
    </p:extLst>
  </p:cSld>
  <p:clrMapOvr>
    <a:masterClrMapping/>
  </p:clrMapOvr>
  <mc:AlternateContent xmlns:mc="http://schemas.openxmlformats.org/markup-compatibility/2006" xmlns:p14="http://schemas.microsoft.com/office/powerpoint/2010/main">
    <mc:Choice Requires="p14">
      <p:transition spd="slow" p14:dur="2000" advClick="0" advTm="22000"/>
    </mc:Choice>
    <mc:Fallback xmlns="">
      <p:transition spd="slow" advClick="0"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1514" y="158646"/>
            <a:ext cx="9747455" cy="4715012"/>
          </a:xfrm>
          <a:prstGeom prst="rect">
            <a:avLst/>
          </a:prstGeom>
        </p:spPr>
      </p:pic>
      <p:sp>
        <p:nvSpPr>
          <p:cNvPr id="18" name="テキスト ボックス 17">
            <a:extLst>
              <a:ext uri="{FF2B5EF4-FFF2-40B4-BE49-F238E27FC236}">
                <a16:creationId xmlns:a16="http://schemas.microsoft.com/office/drawing/2014/main" id="{36AD2E7B-A441-4656-B966-7B4C76268D0D}"/>
              </a:ext>
            </a:extLst>
          </p:cNvPr>
          <p:cNvSpPr txBox="1"/>
          <p:nvPr/>
        </p:nvSpPr>
        <p:spPr>
          <a:xfrm>
            <a:off x="4443331" y="631730"/>
            <a:ext cx="2491742" cy="461665"/>
          </a:xfrm>
          <a:prstGeom prst="rect">
            <a:avLst/>
          </a:prstGeom>
          <a:noFill/>
        </p:spPr>
        <p:txBody>
          <a:bodyPr wrap="square" rtlCol="0">
            <a:spAutoFit/>
          </a:bodyPr>
          <a:lstStyle/>
          <a:p>
            <a:r>
              <a:rPr lang="ja-JP" altLang="en-US" sz="2400" b="1" dirty="0"/>
              <a:t>ちなみに・・・</a:t>
            </a:r>
          </a:p>
        </p:txBody>
      </p:sp>
      <p:sp>
        <p:nvSpPr>
          <p:cNvPr id="20" name="テキスト ボックス 19">
            <a:extLst>
              <a:ext uri="{FF2B5EF4-FFF2-40B4-BE49-F238E27FC236}">
                <a16:creationId xmlns:a16="http://schemas.microsoft.com/office/drawing/2014/main" id="{7CF62C58-42B7-47C0-965A-1C633021F478}"/>
              </a:ext>
            </a:extLst>
          </p:cNvPr>
          <p:cNvSpPr txBox="1"/>
          <p:nvPr/>
        </p:nvSpPr>
        <p:spPr>
          <a:xfrm>
            <a:off x="3189249" y="1551904"/>
            <a:ext cx="1448008" cy="461665"/>
          </a:xfrm>
          <a:prstGeom prst="rect">
            <a:avLst/>
          </a:prstGeom>
          <a:noFill/>
        </p:spPr>
        <p:txBody>
          <a:bodyPr wrap="square" rtlCol="0">
            <a:spAutoFit/>
          </a:bodyPr>
          <a:lstStyle/>
          <a:p>
            <a:r>
              <a:rPr lang="ja-JP" altLang="en-US" sz="2400" b="1" dirty="0"/>
              <a:t>いわゆる</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21" name="テキスト ボックス 20">
            <a:extLst>
              <a:ext uri="{FF2B5EF4-FFF2-40B4-BE49-F238E27FC236}">
                <a16:creationId xmlns:a16="http://schemas.microsoft.com/office/drawing/2014/main" id="{917014EF-E3B6-4AEF-8AAE-FD4A938CC0ED}"/>
              </a:ext>
            </a:extLst>
          </p:cNvPr>
          <p:cNvSpPr txBox="1"/>
          <p:nvPr/>
        </p:nvSpPr>
        <p:spPr>
          <a:xfrm>
            <a:off x="6877989" y="1094522"/>
            <a:ext cx="2945415" cy="461665"/>
          </a:xfrm>
          <a:prstGeom prst="rect">
            <a:avLst/>
          </a:prstGeom>
          <a:noFill/>
        </p:spPr>
        <p:txBody>
          <a:bodyPr wrap="square" rtlCol="0">
            <a:spAutoFit/>
          </a:bodyPr>
          <a:lstStyle/>
          <a:p>
            <a:r>
              <a:rPr lang="ja-JP" altLang="en-US" sz="2400" b="1" dirty="0">
                <a:solidFill>
                  <a:srgbClr val="FF0000"/>
                </a:solidFill>
              </a:rPr>
              <a:t>切り身・むき身以外</a:t>
            </a:r>
          </a:p>
        </p:txBody>
      </p:sp>
      <p:sp>
        <p:nvSpPr>
          <p:cNvPr id="22" name="テキスト ボックス 21">
            <a:extLst>
              <a:ext uri="{FF2B5EF4-FFF2-40B4-BE49-F238E27FC236}">
                <a16:creationId xmlns:a16="http://schemas.microsoft.com/office/drawing/2014/main" id="{659C6C05-520C-46E9-A6DD-65877D154F9D}"/>
              </a:ext>
            </a:extLst>
          </p:cNvPr>
          <p:cNvSpPr txBox="1"/>
          <p:nvPr/>
        </p:nvSpPr>
        <p:spPr>
          <a:xfrm>
            <a:off x="3189249" y="1960589"/>
            <a:ext cx="2076454" cy="461665"/>
          </a:xfrm>
          <a:prstGeom prst="rect">
            <a:avLst/>
          </a:prstGeom>
          <a:noFill/>
        </p:spPr>
        <p:txBody>
          <a:bodyPr wrap="square" rtlCol="0">
            <a:spAutoFit/>
          </a:bodyPr>
          <a:lstStyle/>
          <a:p>
            <a:r>
              <a:rPr lang="ja-JP" altLang="en-US" sz="2400" b="1" dirty="0"/>
              <a:t>③消費期限、</a:t>
            </a:r>
          </a:p>
        </p:txBody>
      </p:sp>
      <p:sp>
        <p:nvSpPr>
          <p:cNvPr id="23" name="テキスト ボックス 22">
            <a:extLst>
              <a:ext uri="{FF2B5EF4-FFF2-40B4-BE49-F238E27FC236}">
                <a16:creationId xmlns:a16="http://schemas.microsoft.com/office/drawing/2014/main" id="{7EC009EE-4AA9-499B-8A4F-0D94FDDECA34}"/>
              </a:ext>
            </a:extLst>
          </p:cNvPr>
          <p:cNvSpPr txBox="1"/>
          <p:nvPr/>
        </p:nvSpPr>
        <p:spPr>
          <a:xfrm>
            <a:off x="4962955" y="1954852"/>
            <a:ext cx="1938580" cy="461665"/>
          </a:xfrm>
          <a:prstGeom prst="rect">
            <a:avLst/>
          </a:prstGeom>
          <a:noFill/>
        </p:spPr>
        <p:txBody>
          <a:bodyPr wrap="square" rtlCol="0">
            <a:spAutoFit/>
          </a:bodyPr>
          <a:lstStyle/>
          <a:p>
            <a:r>
              <a:rPr lang="ja-JP" altLang="en-US" sz="2400" b="1" dirty="0"/>
              <a:t>④保存方法、</a:t>
            </a:r>
          </a:p>
        </p:txBody>
      </p:sp>
      <p:sp>
        <p:nvSpPr>
          <p:cNvPr id="24" name="テキスト ボックス 23">
            <a:extLst>
              <a:ext uri="{FF2B5EF4-FFF2-40B4-BE49-F238E27FC236}">
                <a16:creationId xmlns:a16="http://schemas.microsoft.com/office/drawing/2014/main" id="{268AD4A1-71C2-49BE-815D-519C5C13BE0E}"/>
              </a:ext>
            </a:extLst>
          </p:cNvPr>
          <p:cNvSpPr txBox="1"/>
          <p:nvPr/>
        </p:nvSpPr>
        <p:spPr>
          <a:xfrm>
            <a:off x="6734703" y="1960362"/>
            <a:ext cx="3970095" cy="461665"/>
          </a:xfrm>
          <a:prstGeom prst="rect">
            <a:avLst/>
          </a:prstGeom>
          <a:noFill/>
        </p:spPr>
        <p:txBody>
          <a:bodyPr wrap="square" rtlCol="0">
            <a:spAutoFit/>
          </a:bodyPr>
          <a:lstStyle/>
          <a:p>
            <a:r>
              <a:rPr lang="ja-JP" altLang="en-US" sz="2400" b="1" dirty="0"/>
              <a:t>⑤加工者の名称及び所在地</a:t>
            </a:r>
          </a:p>
        </p:txBody>
      </p:sp>
      <p:sp>
        <p:nvSpPr>
          <p:cNvPr id="25" name="テキスト ボックス 24">
            <a:extLst>
              <a:ext uri="{FF2B5EF4-FFF2-40B4-BE49-F238E27FC236}">
                <a16:creationId xmlns:a16="http://schemas.microsoft.com/office/drawing/2014/main" id="{B5087EB2-EE39-45C8-AC1D-26E6F1DE4CAA}"/>
              </a:ext>
            </a:extLst>
          </p:cNvPr>
          <p:cNvSpPr txBox="1"/>
          <p:nvPr/>
        </p:nvSpPr>
        <p:spPr>
          <a:xfrm>
            <a:off x="3192058" y="2357800"/>
            <a:ext cx="3173269" cy="461665"/>
          </a:xfrm>
          <a:prstGeom prst="rect">
            <a:avLst/>
          </a:prstGeom>
          <a:noFill/>
        </p:spPr>
        <p:txBody>
          <a:bodyPr wrap="square" rtlCol="0">
            <a:spAutoFit/>
          </a:bodyPr>
          <a:lstStyle/>
          <a:p>
            <a:r>
              <a:rPr lang="ja-JP" altLang="en-US" sz="2400" b="1" dirty="0"/>
              <a:t>は、</a:t>
            </a:r>
            <a:r>
              <a:rPr lang="ja-JP" altLang="en-US" sz="2400" b="1" dirty="0">
                <a:solidFill>
                  <a:srgbClr val="FF0000"/>
                </a:solidFill>
              </a:rPr>
              <a:t>不要</a:t>
            </a:r>
            <a:r>
              <a:rPr lang="ja-JP" altLang="en-US" sz="2400" b="1" dirty="0"/>
              <a:t>となります。</a:t>
            </a:r>
          </a:p>
        </p:txBody>
      </p:sp>
      <p:sp>
        <p:nvSpPr>
          <p:cNvPr id="26" name="テキスト ボックス 25">
            <a:extLst>
              <a:ext uri="{FF2B5EF4-FFF2-40B4-BE49-F238E27FC236}">
                <a16:creationId xmlns:a16="http://schemas.microsoft.com/office/drawing/2014/main" id="{77A2DB3E-9AE2-4C4F-9DF4-8391215F39A7}"/>
              </a:ext>
            </a:extLst>
          </p:cNvPr>
          <p:cNvSpPr txBox="1"/>
          <p:nvPr/>
        </p:nvSpPr>
        <p:spPr>
          <a:xfrm>
            <a:off x="3189251" y="2893092"/>
            <a:ext cx="1193855" cy="461665"/>
          </a:xfrm>
          <a:prstGeom prst="rect">
            <a:avLst/>
          </a:prstGeom>
          <a:noFill/>
        </p:spPr>
        <p:txBody>
          <a:bodyPr wrap="square" rtlCol="0">
            <a:spAutoFit/>
          </a:bodyPr>
          <a:lstStyle/>
          <a:p>
            <a:r>
              <a:rPr lang="ja-JP" altLang="en-US" sz="2400" b="1" dirty="0"/>
              <a:t>つまり、</a:t>
            </a:r>
          </a:p>
        </p:txBody>
      </p:sp>
      <p:sp>
        <p:nvSpPr>
          <p:cNvPr id="28" name="テキスト ボックス 27">
            <a:extLst>
              <a:ext uri="{FF2B5EF4-FFF2-40B4-BE49-F238E27FC236}">
                <a16:creationId xmlns:a16="http://schemas.microsoft.com/office/drawing/2014/main" id="{9FFC5080-12DC-4FB5-9503-72EBC1E181AF}"/>
              </a:ext>
            </a:extLst>
          </p:cNvPr>
          <p:cNvSpPr txBox="1"/>
          <p:nvPr/>
        </p:nvSpPr>
        <p:spPr>
          <a:xfrm>
            <a:off x="3553858" y="1090239"/>
            <a:ext cx="3406143" cy="461665"/>
          </a:xfrm>
          <a:prstGeom prst="rect">
            <a:avLst/>
          </a:prstGeom>
          <a:noFill/>
        </p:spPr>
        <p:txBody>
          <a:bodyPr wrap="square" rtlCol="0">
            <a:spAutoFit/>
          </a:bodyPr>
          <a:lstStyle/>
          <a:p>
            <a:r>
              <a:rPr lang="ja-JP" altLang="en-US" sz="2400" b="1" dirty="0"/>
              <a:t>パック詰めの場合でも、</a:t>
            </a:r>
          </a:p>
        </p:txBody>
      </p:sp>
      <p:sp>
        <p:nvSpPr>
          <p:cNvPr id="29" name="テキスト ボックス 28">
            <a:extLst>
              <a:ext uri="{FF2B5EF4-FFF2-40B4-BE49-F238E27FC236}">
                <a16:creationId xmlns:a16="http://schemas.microsoft.com/office/drawing/2014/main" id="{C1B089A4-12FB-4746-858C-5CAA6B048C24}"/>
              </a:ext>
            </a:extLst>
          </p:cNvPr>
          <p:cNvSpPr txBox="1"/>
          <p:nvPr/>
        </p:nvSpPr>
        <p:spPr>
          <a:xfrm>
            <a:off x="4450553" y="1551904"/>
            <a:ext cx="2386839" cy="461665"/>
          </a:xfrm>
          <a:prstGeom prst="rect">
            <a:avLst/>
          </a:prstGeom>
          <a:noFill/>
        </p:spPr>
        <p:txBody>
          <a:bodyPr wrap="square" rtlCol="0">
            <a:spAutoFit/>
          </a:bodyPr>
          <a:lstStyle/>
          <a:p>
            <a:r>
              <a:rPr lang="ja-JP" altLang="en-US" sz="2400" b="1" dirty="0">
                <a:solidFill>
                  <a:srgbClr val="FF0000"/>
                </a:solidFill>
              </a:rPr>
              <a:t>丸のままの状態</a:t>
            </a:r>
          </a:p>
        </p:txBody>
      </p:sp>
      <p:sp>
        <p:nvSpPr>
          <p:cNvPr id="30" name="テキスト ボックス 29">
            <a:extLst>
              <a:ext uri="{FF2B5EF4-FFF2-40B4-BE49-F238E27FC236}">
                <a16:creationId xmlns:a16="http://schemas.microsoft.com/office/drawing/2014/main" id="{776F2251-7ADC-4932-880E-1D16347E8570}"/>
              </a:ext>
            </a:extLst>
          </p:cNvPr>
          <p:cNvSpPr txBox="1"/>
          <p:nvPr/>
        </p:nvSpPr>
        <p:spPr>
          <a:xfrm>
            <a:off x="6606391" y="1551904"/>
            <a:ext cx="4955667" cy="461665"/>
          </a:xfrm>
          <a:prstGeom prst="rect">
            <a:avLst/>
          </a:prstGeom>
          <a:noFill/>
        </p:spPr>
        <p:txBody>
          <a:bodyPr wrap="square" rtlCol="0">
            <a:spAutoFit/>
          </a:bodyPr>
          <a:lstStyle/>
          <a:p>
            <a:r>
              <a:rPr lang="ja-JP" altLang="en-US" sz="2400" b="1" dirty="0"/>
              <a:t>で販売されているものについては、</a:t>
            </a:r>
          </a:p>
        </p:txBody>
      </p:sp>
      <p:sp>
        <p:nvSpPr>
          <p:cNvPr id="31" name="テキスト ボックス 30">
            <a:extLst>
              <a:ext uri="{FF2B5EF4-FFF2-40B4-BE49-F238E27FC236}">
                <a16:creationId xmlns:a16="http://schemas.microsoft.com/office/drawing/2014/main" id="{C7771141-ECD7-485C-BA7D-EBD2710970E6}"/>
              </a:ext>
            </a:extLst>
          </p:cNvPr>
          <p:cNvSpPr txBox="1"/>
          <p:nvPr/>
        </p:nvSpPr>
        <p:spPr>
          <a:xfrm>
            <a:off x="3189249" y="3279170"/>
            <a:ext cx="2754158" cy="461665"/>
          </a:xfrm>
          <a:prstGeom prst="rect">
            <a:avLst/>
          </a:prstGeom>
          <a:noFill/>
        </p:spPr>
        <p:txBody>
          <a:bodyPr wrap="square" rtlCol="0">
            <a:spAutoFit/>
          </a:bodyPr>
          <a:lstStyle/>
          <a:p>
            <a:r>
              <a:rPr lang="ja-JP" altLang="en-US" sz="2400" b="1" dirty="0"/>
              <a:t>必要な表示事項は、</a:t>
            </a:r>
          </a:p>
        </p:txBody>
      </p:sp>
      <p:sp>
        <p:nvSpPr>
          <p:cNvPr id="32" name="テキスト ボックス 31">
            <a:extLst>
              <a:ext uri="{FF2B5EF4-FFF2-40B4-BE49-F238E27FC236}">
                <a16:creationId xmlns:a16="http://schemas.microsoft.com/office/drawing/2014/main" id="{0B372611-C2E3-4BD8-83EC-CF509625A8D1}"/>
              </a:ext>
            </a:extLst>
          </p:cNvPr>
          <p:cNvSpPr txBox="1"/>
          <p:nvPr/>
        </p:nvSpPr>
        <p:spPr>
          <a:xfrm>
            <a:off x="5763662" y="3279170"/>
            <a:ext cx="1198624" cy="461665"/>
          </a:xfrm>
          <a:prstGeom prst="rect">
            <a:avLst/>
          </a:prstGeom>
          <a:noFill/>
        </p:spPr>
        <p:txBody>
          <a:bodyPr wrap="square" rtlCol="0">
            <a:spAutoFit/>
          </a:bodyPr>
          <a:lstStyle/>
          <a:p>
            <a:r>
              <a:rPr lang="ja-JP" altLang="en-US" sz="2400" b="1" dirty="0">
                <a:solidFill>
                  <a:srgbClr val="FF0000"/>
                </a:solidFill>
              </a:rPr>
              <a:t>①名称</a:t>
            </a:r>
          </a:p>
        </p:txBody>
      </p:sp>
      <p:sp>
        <p:nvSpPr>
          <p:cNvPr id="33" name="テキスト ボックス 32">
            <a:extLst>
              <a:ext uri="{FF2B5EF4-FFF2-40B4-BE49-F238E27FC236}">
                <a16:creationId xmlns:a16="http://schemas.microsoft.com/office/drawing/2014/main" id="{FF533BC3-55A0-4C4C-8173-473413E33C11}"/>
              </a:ext>
            </a:extLst>
          </p:cNvPr>
          <p:cNvSpPr txBox="1"/>
          <p:nvPr/>
        </p:nvSpPr>
        <p:spPr>
          <a:xfrm>
            <a:off x="6773491" y="3279170"/>
            <a:ext cx="447139" cy="461665"/>
          </a:xfrm>
          <a:prstGeom prst="rect">
            <a:avLst/>
          </a:prstGeom>
          <a:noFill/>
        </p:spPr>
        <p:txBody>
          <a:bodyPr wrap="square" rtlCol="0">
            <a:spAutoFit/>
          </a:bodyPr>
          <a:lstStyle/>
          <a:p>
            <a:r>
              <a:rPr lang="ja-JP" altLang="en-US" sz="2400" b="1" dirty="0"/>
              <a:t>と</a:t>
            </a:r>
          </a:p>
        </p:txBody>
      </p:sp>
      <p:sp>
        <p:nvSpPr>
          <p:cNvPr id="34" name="テキスト ボックス 33">
            <a:extLst>
              <a:ext uri="{FF2B5EF4-FFF2-40B4-BE49-F238E27FC236}">
                <a16:creationId xmlns:a16="http://schemas.microsoft.com/office/drawing/2014/main" id="{BC12DC4B-5940-4AD2-90FC-87C3737C220E}"/>
              </a:ext>
            </a:extLst>
          </p:cNvPr>
          <p:cNvSpPr txBox="1"/>
          <p:nvPr/>
        </p:nvSpPr>
        <p:spPr>
          <a:xfrm>
            <a:off x="7153979" y="3279170"/>
            <a:ext cx="1514336" cy="461665"/>
          </a:xfrm>
          <a:prstGeom prst="rect">
            <a:avLst/>
          </a:prstGeom>
          <a:noFill/>
        </p:spPr>
        <p:txBody>
          <a:bodyPr wrap="square" rtlCol="0">
            <a:spAutoFit/>
          </a:bodyPr>
          <a:lstStyle/>
          <a:p>
            <a:r>
              <a:rPr lang="ja-JP" altLang="en-US" sz="2400" b="1" dirty="0">
                <a:solidFill>
                  <a:srgbClr val="0070C0"/>
                </a:solidFill>
              </a:rPr>
              <a:t>②原産地</a:t>
            </a:r>
          </a:p>
        </p:txBody>
      </p:sp>
      <p:sp>
        <p:nvSpPr>
          <p:cNvPr id="35" name="テキスト ボックス 34">
            <a:extLst>
              <a:ext uri="{FF2B5EF4-FFF2-40B4-BE49-F238E27FC236}">
                <a16:creationId xmlns:a16="http://schemas.microsoft.com/office/drawing/2014/main" id="{75F40328-C44B-4F80-820A-89B4C3990D2E}"/>
              </a:ext>
            </a:extLst>
          </p:cNvPr>
          <p:cNvSpPr txBox="1"/>
          <p:nvPr/>
        </p:nvSpPr>
        <p:spPr>
          <a:xfrm>
            <a:off x="8461321" y="3279170"/>
            <a:ext cx="2204808" cy="461665"/>
          </a:xfrm>
          <a:prstGeom prst="rect">
            <a:avLst/>
          </a:prstGeom>
          <a:noFill/>
        </p:spPr>
        <p:txBody>
          <a:bodyPr wrap="square" rtlCol="0">
            <a:spAutoFit/>
          </a:bodyPr>
          <a:lstStyle/>
          <a:p>
            <a:r>
              <a:rPr lang="ja-JP" altLang="en-US" sz="2400" b="1" dirty="0"/>
              <a:t>となります。</a:t>
            </a:r>
          </a:p>
        </p:txBody>
      </p:sp>
      <p:cxnSp>
        <p:nvCxnSpPr>
          <p:cNvPr id="3" name="直線コネクタ 2">
            <a:extLst>
              <a:ext uri="{FF2B5EF4-FFF2-40B4-BE49-F238E27FC236}">
                <a16:creationId xmlns:a16="http://schemas.microsoft.com/office/drawing/2014/main" id="{14BDE675-EEE6-43CC-B42F-636C895A41A7}"/>
              </a:ext>
            </a:extLst>
          </p:cNvPr>
          <p:cNvCxnSpPr>
            <a:cxnSpLocks/>
          </p:cNvCxnSpPr>
          <p:nvPr/>
        </p:nvCxnSpPr>
        <p:spPr>
          <a:xfrm>
            <a:off x="627583" y="6511772"/>
            <a:ext cx="8021518" cy="0"/>
          </a:xfrm>
          <a:prstGeom prst="line">
            <a:avLst/>
          </a:prstGeom>
          <a:ln w="762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6E809451-FDD9-41F2-B1BB-4B09D61CC0B5}"/>
              </a:ext>
            </a:extLst>
          </p:cNvPr>
          <p:cNvSpPr txBox="1"/>
          <p:nvPr/>
        </p:nvSpPr>
        <p:spPr>
          <a:xfrm>
            <a:off x="4302125" y="2889202"/>
            <a:ext cx="5533920" cy="461665"/>
          </a:xfrm>
          <a:prstGeom prst="rect">
            <a:avLst/>
          </a:prstGeom>
          <a:noFill/>
        </p:spPr>
        <p:txBody>
          <a:bodyPr wrap="square" rtlCol="0">
            <a:spAutoFit/>
          </a:bodyPr>
          <a:lstStyle/>
          <a:p>
            <a:r>
              <a:rPr lang="ja-JP" altLang="en-US" sz="2400" b="1" dirty="0"/>
              <a:t>パック詰めされていないものと同じく、</a:t>
            </a:r>
          </a:p>
        </p:txBody>
      </p:sp>
      <p:pic>
        <p:nvPicPr>
          <p:cNvPr id="5" name="図 4">
            <a:extLst>
              <a:ext uri="{FF2B5EF4-FFF2-40B4-BE49-F238E27FC236}">
                <a16:creationId xmlns:a16="http://schemas.microsoft.com/office/drawing/2014/main" id="{D30C7CFC-CA65-43C7-8287-0B76F8E9829C}"/>
              </a:ext>
            </a:extLst>
          </p:cNvPr>
          <p:cNvPicPr>
            <a:picLocks noChangeAspect="1"/>
          </p:cNvPicPr>
          <p:nvPr/>
        </p:nvPicPr>
        <p:blipFill rotWithShape="1">
          <a:blip r:embed="rId7">
            <a:extLst>
              <a:ext uri="{28A0092B-C50C-407E-A947-70E740481C1C}">
                <a14:useLocalDpi xmlns:a14="http://schemas.microsoft.com/office/drawing/2010/main" val="0"/>
              </a:ext>
            </a:extLst>
          </a:blip>
          <a:srcRect t="90685"/>
          <a:stretch/>
        </p:blipFill>
        <p:spPr>
          <a:xfrm>
            <a:off x="180309" y="6134924"/>
            <a:ext cx="8649907" cy="348738"/>
          </a:xfrm>
          <a:prstGeom prst="rect">
            <a:avLst/>
          </a:prstGeom>
        </p:spPr>
      </p:pic>
      <p:pic>
        <p:nvPicPr>
          <p:cNvPr id="36" name="図 35">
            <a:extLst>
              <a:ext uri="{FF2B5EF4-FFF2-40B4-BE49-F238E27FC236}">
                <a16:creationId xmlns:a16="http://schemas.microsoft.com/office/drawing/2014/main" id="{BFA8B2EB-4041-4C89-8A34-4F742A40D2A0}"/>
              </a:ext>
            </a:extLst>
          </p:cNvPr>
          <p:cNvPicPr>
            <a:picLocks noChangeAspect="1"/>
          </p:cNvPicPr>
          <p:nvPr/>
        </p:nvPicPr>
        <p:blipFill>
          <a:blip r:embed="rId8"/>
          <a:stretch>
            <a:fillRect/>
          </a:stretch>
        </p:blipFill>
        <p:spPr>
          <a:xfrm>
            <a:off x="599682" y="3793632"/>
            <a:ext cx="3702443" cy="2321960"/>
          </a:xfrm>
          <a:prstGeom prst="rect">
            <a:avLst/>
          </a:prstGeom>
        </p:spPr>
      </p:pic>
      <p:sp>
        <p:nvSpPr>
          <p:cNvPr id="2" name="四角形: 角を丸くする 1">
            <a:extLst>
              <a:ext uri="{FF2B5EF4-FFF2-40B4-BE49-F238E27FC236}">
                <a16:creationId xmlns:a16="http://schemas.microsoft.com/office/drawing/2014/main" id="{00173CD0-034F-4B82-8449-3384842844ED}"/>
              </a:ext>
            </a:extLst>
          </p:cNvPr>
          <p:cNvSpPr/>
          <p:nvPr/>
        </p:nvSpPr>
        <p:spPr>
          <a:xfrm>
            <a:off x="744718" y="3985336"/>
            <a:ext cx="697583" cy="348738"/>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7" name="四角形: 角を丸くする 36">
            <a:extLst>
              <a:ext uri="{FF2B5EF4-FFF2-40B4-BE49-F238E27FC236}">
                <a16:creationId xmlns:a16="http://schemas.microsoft.com/office/drawing/2014/main" id="{8C458A8C-DA25-41E0-B3EE-CA076D549F92}"/>
              </a:ext>
            </a:extLst>
          </p:cNvPr>
          <p:cNvSpPr/>
          <p:nvPr/>
        </p:nvSpPr>
        <p:spPr>
          <a:xfrm>
            <a:off x="1515016" y="3985007"/>
            <a:ext cx="926526" cy="36723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8" name="テキスト ボックス 37">
            <a:extLst>
              <a:ext uri="{FF2B5EF4-FFF2-40B4-BE49-F238E27FC236}">
                <a16:creationId xmlns:a16="http://schemas.microsoft.com/office/drawing/2014/main" id="{8BD73764-CA94-4E3D-9841-A28C54E4C71F}"/>
              </a:ext>
            </a:extLst>
          </p:cNvPr>
          <p:cNvSpPr txBox="1"/>
          <p:nvPr/>
        </p:nvSpPr>
        <p:spPr>
          <a:xfrm>
            <a:off x="1495042" y="3516710"/>
            <a:ext cx="447094" cy="415498"/>
          </a:xfrm>
          <a:prstGeom prst="rect">
            <a:avLst/>
          </a:prstGeom>
          <a:solidFill>
            <a:schemeClr val="bg1"/>
          </a:solidFill>
        </p:spPr>
        <p:txBody>
          <a:bodyPr wrap="square" lIns="36000" rIns="36000" bIns="0" rtlCol="0">
            <a:spAutoFit/>
          </a:bodyPr>
          <a:lstStyle/>
          <a:p>
            <a:r>
              <a:rPr lang="ja-JP" altLang="en-US" sz="2400" b="1" dirty="0">
                <a:solidFill>
                  <a:srgbClr val="FF0000"/>
                </a:solidFill>
              </a:rPr>
              <a:t>①</a:t>
            </a:r>
          </a:p>
        </p:txBody>
      </p:sp>
      <p:sp>
        <p:nvSpPr>
          <p:cNvPr id="39" name="テキスト ボックス 38">
            <a:extLst>
              <a:ext uri="{FF2B5EF4-FFF2-40B4-BE49-F238E27FC236}">
                <a16:creationId xmlns:a16="http://schemas.microsoft.com/office/drawing/2014/main" id="{609CE998-B03C-4A45-9517-76DCE6A0857B}"/>
              </a:ext>
            </a:extLst>
          </p:cNvPr>
          <p:cNvSpPr txBox="1"/>
          <p:nvPr/>
        </p:nvSpPr>
        <p:spPr>
          <a:xfrm>
            <a:off x="769013" y="3525793"/>
            <a:ext cx="447094" cy="415498"/>
          </a:xfrm>
          <a:prstGeom prst="rect">
            <a:avLst/>
          </a:prstGeom>
          <a:solidFill>
            <a:schemeClr val="bg1"/>
          </a:solidFill>
        </p:spPr>
        <p:txBody>
          <a:bodyPr wrap="square" lIns="36000" rIns="36000" bIns="0" rtlCol="0">
            <a:spAutoFit/>
          </a:bodyPr>
          <a:lstStyle/>
          <a:p>
            <a:r>
              <a:rPr lang="ja-JP" altLang="en-US" sz="2400" b="1" dirty="0">
                <a:solidFill>
                  <a:srgbClr val="0070C0"/>
                </a:solidFill>
              </a:rPr>
              <a:t>②</a:t>
            </a:r>
          </a:p>
        </p:txBody>
      </p:sp>
      <p:sp>
        <p:nvSpPr>
          <p:cNvPr id="40" name="テキスト ボックス 39">
            <a:extLst>
              <a:ext uri="{FF2B5EF4-FFF2-40B4-BE49-F238E27FC236}">
                <a16:creationId xmlns:a16="http://schemas.microsoft.com/office/drawing/2014/main" id="{B96B3508-5FCD-4A68-A915-BE408242475E}"/>
              </a:ext>
            </a:extLst>
          </p:cNvPr>
          <p:cNvSpPr txBox="1"/>
          <p:nvPr/>
        </p:nvSpPr>
        <p:spPr>
          <a:xfrm>
            <a:off x="464998" y="2949051"/>
            <a:ext cx="2420644" cy="646331"/>
          </a:xfrm>
          <a:prstGeom prst="rect">
            <a:avLst/>
          </a:prstGeom>
          <a:noFill/>
        </p:spPr>
        <p:txBody>
          <a:bodyPr wrap="square" rtlCol="0">
            <a:spAutoFit/>
          </a:bodyPr>
          <a:lstStyle/>
          <a:p>
            <a:r>
              <a:rPr lang="en-US" altLang="ja-JP" dirty="0">
                <a:latin typeface="HGP創英角ﾎﾟｯﾌﾟ体" panose="040B0A00000000000000" pitchFamily="50" charset="-128"/>
                <a:ea typeface="HGP創英角ﾎﾟｯﾌﾟ体" panose="040B0A00000000000000" pitchFamily="50" charset="-128"/>
              </a:rPr>
              <a:t>《</a:t>
            </a:r>
            <a:r>
              <a:rPr lang="ja-JP" altLang="en-US" dirty="0">
                <a:latin typeface="HGP創英角ﾎﾟｯﾌﾟ体" panose="040B0A00000000000000" pitchFamily="50" charset="-128"/>
                <a:ea typeface="HGP創英角ﾎﾟｯﾌﾟ体" panose="040B0A00000000000000" pitchFamily="50" charset="-128"/>
              </a:rPr>
              <a:t>丸のままの状態で</a:t>
            </a:r>
            <a:endParaRPr lang="en-US" altLang="ja-JP" dirty="0">
              <a:latin typeface="HGP創英角ﾎﾟｯﾌﾟ体" panose="040B0A00000000000000" pitchFamily="50" charset="-128"/>
              <a:ea typeface="HGP創英角ﾎﾟｯﾌﾟ体" panose="040B0A00000000000000" pitchFamily="50" charset="-128"/>
            </a:endParaRPr>
          </a:p>
          <a:p>
            <a:r>
              <a:rPr lang="ja-JP" altLang="en-US" dirty="0">
                <a:latin typeface="HGP創英角ﾎﾟｯﾌﾟ体" panose="040B0A00000000000000" pitchFamily="50" charset="-128"/>
                <a:ea typeface="HGP創英角ﾎﾟｯﾌﾟ体" panose="040B0A00000000000000" pitchFamily="50" charset="-128"/>
              </a:rPr>
              <a:t>　　　　　　必要な事項</a:t>
            </a:r>
            <a:r>
              <a:rPr lang="en-US" altLang="ja-JP" dirty="0">
                <a:latin typeface="HGP創英角ﾎﾟｯﾌﾟ体" panose="040B0A00000000000000" pitchFamily="50" charset="-128"/>
                <a:ea typeface="HGP創英角ﾎﾟｯﾌﾟ体" panose="040B0A00000000000000" pitchFamily="50" charset="-128"/>
              </a:rPr>
              <a:t>》</a:t>
            </a:r>
            <a:endParaRPr lang="ja-JP" altLang="en-US" dirty="0">
              <a:latin typeface="HGP創英角ﾎﾟｯﾌﾟ体" panose="040B0A00000000000000" pitchFamily="50" charset="-128"/>
              <a:ea typeface="HGP創英角ﾎﾟｯﾌﾟ体" panose="040B0A00000000000000" pitchFamily="50" charset="-128"/>
            </a:endParaRPr>
          </a:p>
        </p:txBody>
      </p:sp>
      <p:pic>
        <p:nvPicPr>
          <p:cNvPr id="6" name="図 5"/>
          <p:cNvPicPr>
            <a:picLocks noChangeAspect="1"/>
          </p:cNvPicPr>
          <p:nvPr/>
        </p:nvPicPr>
        <p:blipFill>
          <a:blip r:embed="rId9"/>
          <a:stretch>
            <a:fillRect/>
          </a:stretch>
        </p:blipFill>
        <p:spPr>
          <a:xfrm>
            <a:off x="4579391" y="4795392"/>
            <a:ext cx="2486428" cy="1064532"/>
          </a:xfrm>
          <a:prstGeom prst="rect">
            <a:avLst/>
          </a:prstGeom>
        </p:spPr>
      </p:pic>
      <p:pic>
        <p:nvPicPr>
          <p:cNvPr id="7"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236434" y="3279170"/>
            <a:ext cx="406400" cy="406400"/>
          </a:xfrm>
          <a:prstGeom prst="rect">
            <a:avLst/>
          </a:prstGeom>
        </p:spPr>
      </p:pic>
    </p:spTree>
    <p:extLst>
      <p:ext uri="{BB962C8B-B14F-4D97-AF65-F5344CB8AC3E}">
        <p14:creationId xmlns:p14="http://schemas.microsoft.com/office/powerpoint/2010/main" val="3134928068"/>
      </p:ext>
    </p:extLst>
  </p:cSld>
  <p:clrMapOvr>
    <a:masterClrMapping/>
  </p:clrMapOvr>
  <mc:AlternateContent xmlns:mc="http://schemas.openxmlformats.org/markup-compatibility/2006" xmlns:p14="http://schemas.microsoft.com/office/powerpoint/2010/main">
    <mc:Choice Requires="p14">
      <p:transition spd="slow" p14:dur="2000" advClick="0" advTm="28000"/>
    </mc:Choice>
    <mc:Fallback xmlns="">
      <p:transition spd="slow" advClick="0"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0492CDF-190C-465D-94BA-AFCC3C65BF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293" y="346230"/>
            <a:ext cx="11538682" cy="3839273"/>
          </a:xfrm>
          <a:prstGeom prst="rect">
            <a:avLst/>
          </a:prstGeom>
        </p:spPr>
      </p:pic>
      <p:sp>
        <p:nvSpPr>
          <p:cNvPr id="6" name="テキスト ボックス 5">
            <a:extLst>
              <a:ext uri="{FF2B5EF4-FFF2-40B4-BE49-F238E27FC236}">
                <a16:creationId xmlns:a16="http://schemas.microsoft.com/office/drawing/2014/main" id="{85326490-7317-4F1A-A8C5-0B9063800004}"/>
              </a:ext>
            </a:extLst>
          </p:cNvPr>
          <p:cNvSpPr txBox="1"/>
          <p:nvPr/>
        </p:nvSpPr>
        <p:spPr>
          <a:xfrm>
            <a:off x="2509054" y="899954"/>
            <a:ext cx="1610137" cy="461665"/>
          </a:xfrm>
          <a:prstGeom prst="rect">
            <a:avLst/>
          </a:prstGeom>
          <a:noFill/>
        </p:spPr>
        <p:txBody>
          <a:bodyPr wrap="square" rtlCol="0">
            <a:spAutoFit/>
          </a:bodyPr>
          <a:lstStyle/>
          <a:p>
            <a:r>
              <a:rPr lang="ja-JP" altLang="en-US" sz="2400" b="1" dirty="0"/>
              <a:t>それでは、</a:t>
            </a:r>
          </a:p>
        </p:txBody>
      </p:sp>
      <p:sp>
        <p:nvSpPr>
          <p:cNvPr id="7" name="テキスト ボックス 6">
            <a:extLst>
              <a:ext uri="{FF2B5EF4-FFF2-40B4-BE49-F238E27FC236}">
                <a16:creationId xmlns:a16="http://schemas.microsoft.com/office/drawing/2014/main" id="{0A34EC39-5B58-4372-A0F5-22CE736C20F0}"/>
              </a:ext>
            </a:extLst>
          </p:cNvPr>
          <p:cNvSpPr txBox="1"/>
          <p:nvPr/>
        </p:nvSpPr>
        <p:spPr>
          <a:xfrm>
            <a:off x="3822074" y="899954"/>
            <a:ext cx="1727907" cy="461665"/>
          </a:xfrm>
          <a:prstGeom prst="rect">
            <a:avLst/>
          </a:prstGeom>
          <a:noFill/>
        </p:spPr>
        <p:txBody>
          <a:bodyPr wrap="square" rtlCol="0">
            <a:spAutoFit/>
          </a:bodyPr>
          <a:lstStyle/>
          <a:p>
            <a:r>
              <a:rPr lang="en-US" altLang="ja-JP" sz="2400" b="1" dirty="0"/>
              <a:t>【</a:t>
            </a:r>
            <a:r>
              <a:rPr lang="ja-JP" altLang="en-US" sz="2400" b="1" dirty="0"/>
              <a:t>水産物</a:t>
            </a:r>
            <a:r>
              <a:rPr lang="en-US" altLang="ja-JP" sz="2400" b="1" dirty="0"/>
              <a:t>】</a:t>
            </a:r>
            <a:endParaRPr lang="ja-JP" altLang="en-US" sz="2400" b="1" dirty="0"/>
          </a:p>
        </p:txBody>
      </p:sp>
      <p:sp>
        <p:nvSpPr>
          <p:cNvPr id="8" name="テキスト ボックス 7">
            <a:extLst>
              <a:ext uri="{FF2B5EF4-FFF2-40B4-BE49-F238E27FC236}">
                <a16:creationId xmlns:a16="http://schemas.microsoft.com/office/drawing/2014/main" id="{B0047EB3-B74A-428F-9ED3-53B08EFBFD74}"/>
              </a:ext>
            </a:extLst>
          </p:cNvPr>
          <p:cNvSpPr txBox="1"/>
          <p:nvPr/>
        </p:nvSpPr>
        <p:spPr>
          <a:xfrm>
            <a:off x="5353540" y="893842"/>
            <a:ext cx="3849415" cy="461665"/>
          </a:xfrm>
          <a:prstGeom prst="rect">
            <a:avLst/>
          </a:prstGeom>
          <a:noFill/>
        </p:spPr>
        <p:txBody>
          <a:bodyPr wrap="square" rtlCol="0">
            <a:spAutoFit/>
          </a:bodyPr>
          <a:lstStyle/>
          <a:p>
            <a:r>
              <a:rPr lang="ja-JP" altLang="en-US" sz="2400" b="1" dirty="0"/>
              <a:t>のおさらいをしましょう。</a:t>
            </a:r>
          </a:p>
        </p:txBody>
      </p:sp>
      <p:sp>
        <p:nvSpPr>
          <p:cNvPr id="9" name="テキスト ボックス 8">
            <a:extLst>
              <a:ext uri="{FF2B5EF4-FFF2-40B4-BE49-F238E27FC236}">
                <a16:creationId xmlns:a16="http://schemas.microsoft.com/office/drawing/2014/main" id="{E85E6E80-BD82-4A91-A531-CF6AEB7C0F1A}"/>
              </a:ext>
            </a:extLst>
          </p:cNvPr>
          <p:cNvSpPr txBox="1"/>
          <p:nvPr/>
        </p:nvSpPr>
        <p:spPr>
          <a:xfrm>
            <a:off x="1505517" y="1400789"/>
            <a:ext cx="8719138" cy="461665"/>
          </a:xfrm>
          <a:prstGeom prst="rect">
            <a:avLst/>
          </a:prstGeom>
          <a:noFill/>
        </p:spPr>
        <p:txBody>
          <a:bodyPr wrap="square" rtlCol="0">
            <a:spAutoFit/>
          </a:bodyPr>
          <a:lstStyle/>
          <a:p>
            <a:r>
              <a:rPr lang="ja-JP" altLang="en-US" sz="2400" b="1" dirty="0"/>
              <a:t>「パック詰めされていないもの」に必要な表示事項は・・・</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0707" y="3654272"/>
            <a:ext cx="2085975" cy="2857500"/>
          </a:xfrm>
          <a:prstGeom prst="rect">
            <a:avLst/>
          </a:prstGeom>
        </p:spPr>
      </p:pic>
      <p:sp>
        <p:nvSpPr>
          <p:cNvPr id="18" name="テキスト ボックス 17">
            <a:extLst>
              <a:ext uri="{FF2B5EF4-FFF2-40B4-BE49-F238E27FC236}">
                <a16:creationId xmlns:a16="http://schemas.microsoft.com/office/drawing/2014/main" id="{B39D598F-C5EC-474E-BE9F-D328AB57D98B}"/>
              </a:ext>
            </a:extLst>
          </p:cNvPr>
          <p:cNvSpPr txBox="1"/>
          <p:nvPr/>
        </p:nvSpPr>
        <p:spPr>
          <a:xfrm>
            <a:off x="1753168" y="1865498"/>
            <a:ext cx="1151959" cy="461665"/>
          </a:xfrm>
          <a:prstGeom prst="rect">
            <a:avLst/>
          </a:prstGeom>
          <a:noFill/>
        </p:spPr>
        <p:txBody>
          <a:bodyPr wrap="square" rtlCol="0">
            <a:spAutoFit/>
          </a:bodyPr>
          <a:lstStyle/>
          <a:p>
            <a:r>
              <a:rPr lang="ja-JP" altLang="en-US" sz="2400" b="1" dirty="0">
                <a:solidFill>
                  <a:srgbClr val="FF0000"/>
                </a:solidFill>
              </a:rPr>
              <a:t>①名称</a:t>
            </a:r>
            <a:endParaRPr lang="ja-JP" altLang="en-US" sz="2400" b="1" dirty="0"/>
          </a:p>
        </p:txBody>
      </p:sp>
      <p:sp>
        <p:nvSpPr>
          <p:cNvPr id="19" name="テキスト ボックス 18">
            <a:extLst>
              <a:ext uri="{FF2B5EF4-FFF2-40B4-BE49-F238E27FC236}">
                <a16:creationId xmlns:a16="http://schemas.microsoft.com/office/drawing/2014/main" id="{B4163C6E-7544-4C8D-8221-BC34274B0580}"/>
              </a:ext>
            </a:extLst>
          </p:cNvPr>
          <p:cNvSpPr txBox="1"/>
          <p:nvPr/>
        </p:nvSpPr>
        <p:spPr>
          <a:xfrm>
            <a:off x="2849966" y="1861777"/>
            <a:ext cx="1604796" cy="461665"/>
          </a:xfrm>
          <a:prstGeom prst="rect">
            <a:avLst/>
          </a:prstGeom>
          <a:noFill/>
        </p:spPr>
        <p:txBody>
          <a:bodyPr wrap="square" rtlCol="0">
            <a:spAutoFit/>
          </a:bodyPr>
          <a:lstStyle/>
          <a:p>
            <a:r>
              <a:rPr lang="ja-JP" altLang="en-US" sz="2400" b="1" dirty="0">
                <a:solidFill>
                  <a:srgbClr val="0070C0"/>
                </a:solidFill>
              </a:rPr>
              <a:t>②原産地</a:t>
            </a:r>
          </a:p>
        </p:txBody>
      </p:sp>
      <p:sp>
        <p:nvSpPr>
          <p:cNvPr id="20" name="テキスト ボックス 19">
            <a:extLst>
              <a:ext uri="{FF2B5EF4-FFF2-40B4-BE49-F238E27FC236}">
                <a16:creationId xmlns:a16="http://schemas.microsoft.com/office/drawing/2014/main" id="{9FBF99F1-A26D-46A5-B6D9-CF19892BF93C}"/>
              </a:ext>
            </a:extLst>
          </p:cNvPr>
          <p:cNvSpPr txBox="1"/>
          <p:nvPr/>
        </p:nvSpPr>
        <p:spPr>
          <a:xfrm>
            <a:off x="1505517" y="2299582"/>
            <a:ext cx="8414338" cy="461665"/>
          </a:xfrm>
          <a:prstGeom prst="rect">
            <a:avLst/>
          </a:prstGeom>
          <a:noFill/>
        </p:spPr>
        <p:txBody>
          <a:bodyPr wrap="square" rtlCol="0">
            <a:spAutoFit/>
          </a:bodyPr>
          <a:lstStyle/>
          <a:p>
            <a:r>
              <a:rPr lang="ja-JP" altLang="en-US" sz="2400" b="1" dirty="0"/>
              <a:t>「パック詰めされているもの」に必要な表示事項は・・・</a:t>
            </a:r>
          </a:p>
        </p:txBody>
      </p:sp>
      <p:sp>
        <p:nvSpPr>
          <p:cNvPr id="21" name="テキスト ボックス 20">
            <a:extLst>
              <a:ext uri="{FF2B5EF4-FFF2-40B4-BE49-F238E27FC236}">
                <a16:creationId xmlns:a16="http://schemas.microsoft.com/office/drawing/2014/main" id="{6BC5B635-91FF-4D8F-9BE5-53354FE102F8}"/>
              </a:ext>
            </a:extLst>
          </p:cNvPr>
          <p:cNvSpPr txBox="1"/>
          <p:nvPr/>
        </p:nvSpPr>
        <p:spPr>
          <a:xfrm>
            <a:off x="1589369" y="2775520"/>
            <a:ext cx="1142517" cy="461665"/>
          </a:xfrm>
          <a:prstGeom prst="rect">
            <a:avLst/>
          </a:prstGeom>
          <a:noFill/>
        </p:spPr>
        <p:txBody>
          <a:bodyPr wrap="square" rtlCol="0">
            <a:spAutoFit/>
          </a:bodyPr>
          <a:lstStyle/>
          <a:p>
            <a:r>
              <a:rPr lang="ja-JP" altLang="en-US" sz="2400" b="1" dirty="0">
                <a:solidFill>
                  <a:srgbClr val="FF0000"/>
                </a:solidFill>
              </a:rPr>
              <a:t>①名称</a:t>
            </a:r>
            <a:endParaRPr lang="ja-JP" altLang="en-US" sz="2400" b="1" dirty="0"/>
          </a:p>
        </p:txBody>
      </p:sp>
      <p:sp>
        <p:nvSpPr>
          <p:cNvPr id="22" name="テキスト ボックス 21">
            <a:extLst>
              <a:ext uri="{FF2B5EF4-FFF2-40B4-BE49-F238E27FC236}">
                <a16:creationId xmlns:a16="http://schemas.microsoft.com/office/drawing/2014/main" id="{0B869A71-37CF-49D6-BB4C-A5CF7EECFFE5}"/>
              </a:ext>
            </a:extLst>
          </p:cNvPr>
          <p:cNvSpPr txBox="1"/>
          <p:nvPr/>
        </p:nvSpPr>
        <p:spPr>
          <a:xfrm>
            <a:off x="2619382" y="2774115"/>
            <a:ext cx="1604796" cy="461665"/>
          </a:xfrm>
          <a:prstGeom prst="rect">
            <a:avLst/>
          </a:prstGeom>
          <a:noFill/>
        </p:spPr>
        <p:txBody>
          <a:bodyPr wrap="square" rtlCol="0">
            <a:spAutoFit/>
          </a:bodyPr>
          <a:lstStyle/>
          <a:p>
            <a:r>
              <a:rPr lang="ja-JP" altLang="en-US" sz="2400" b="1" dirty="0">
                <a:solidFill>
                  <a:srgbClr val="0070C0"/>
                </a:solidFill>
              </a:rPr>
              <a:t>②原産地</a:t>
            </a:r>
          </a:p>
        </p:txBody>
      </p:sp>
      <p:sp>
        <p:nvSpPr>
          <p:cNvPr id="23" name="テキスト ボックス 22">
            <a:extLst>
              <a:ext uri="{FF2B5EF4-FFF2-40B4-BE49-F238E27FC236}">
                <a16:creationId xmlns:a16="http://schemas.microsoft.com/office/drawing/2014/main" id="{B009C8F5-E9F7-4882-9B4D-86165F2305C8}"/>
              </a:ext>
            </a:extLst>
          </p:cNvPr>
          <p:cNvSpPr txBox="1"/>
          <p:nvPr/>
        </p:nvSpPr>
        <p:spPr>
          <a:xfrm>
            <a:off x="3997790" y="2786788"/>
            <a:ext cx="1768854" cy="461665"/>
          </a:xfrm>
          <a:prstGeom prst="rect">
            <a:avLst/>
          </a:prstGeom>
          <a:noFill/>
        </p:spPr>
        <p:txBody>
          <a:bodyPr wrap="square" rtlCol="0">
            <a:spAutoFit/>
          </a:bodyPr>
          <a:lstStyle/>
          <a:p>
            <a:r>
              <a:rPr lang="ja-JP" altLang="en-US" sz="2400" b="1" dirty="0">
                <a:solidFill>
                  <a:srgbClr val="FFC000"/>
                </a:solidFill>
              </a:rPr>
              <a:t>③消費期限</a:t>
            </a:r>
          </a:p>
        </p:txBody>
      </p:sp>
      <p:sp>
        <p:nvSpPr>
          <p:cNvPr id="24" name="テキスト ボックス 23">
            <a:extLst>
              <a:ext uri="{FF2B5EF4-FFF2-40B4-BE49-F238E27FC236}">
                <a16:creationId xmlns:a16="http://schemas.microsoft.com/office/drawing/2014/main" id="{3A9B523D-5B23-4484-817A-14658F4EA219}"/>
              </a:ext>
            </a:extLst>
          </p:cNvPr>
          <p:cNvSpPr txBox="1"/>
          <p:nvPr/>
        </p:nvSpPr>
        <p:spPr>
          <a:xfrm>
            <a:off x="5662040" y="2790550"/>
            <a:ext cx="1768854" cy="461665"/>
          </a:xfrm>
          <a:prstGeom prst="rect">
            <a:avLst/>
          </a:prstGeom>
          <a:noFill/>
        </p:spPr>
        <p:txBody>
          <a:bodyPr wrap="square" rtlCol="0">
            <a:spAutoFit/>
          </a:bodyPr>
          <a:lstStyle/>
          <a:p>
            <a:r>
              <a:rPr lang="ja-JP" altLang="en-US" sz="2400" b="1" dirty="0">
                <a:solidFill>
                  <a:srgbClr val="7030A0"/>
                </a:solidFill>
              </a:rPr>
              <a:t>④保存方法</a:t>
            </a:r>
          </a:p>
        </p:txBody>
      </p:sp>
      <p:sp>
        <p:nvSpPr>
          <p:cNvPr id="27" name="テキスト ボックス 26">
            <a:extLst>
              <a:ext uri="{FF2B5EF4-FFF2-40B4-BE49-F238E27FC236}">
                <a16:creationId xmlns:a16="http://schemas.microsoft.com/office/drawing/2014/main" id="{97AE3E02-12C3-408A-86AB-12FE164A7FC3}"/>
              </a:ext>
            </a:extLst>
          </p:cNvPr>
          <p:cNvSpPr txBox="1"/>
          <p:nvPr/>
        </p:nvSpPr>
        <p:spPr>
          <a:xfrm>
            <a:off x="4882219" y="3281516"/>
            <a:ext cx="2324823" cy="461665"/>
          </a:xfrm>
          <a:prstGeom prst="rect">
            <a:avLst/>
          </a:prstGeom>
          <a:noFill/>
        </p:spPr>
        <p:txBody>
          <a:bodyPr wrap="square" rtlCol="0">
            <a:spAutoFit/>
          </a:bodyPr>
          <a:lstStyle/>
          <a:p>
            <a:r>
              <a:rPr lang="ja-JP" altLang="en-US" sz="2400" b="1" dirty="0"/>
              <a:t>と、なります。</a:t>
            </a:r>
          </a:p>
        </p:txBody>
      </p:sp>
      <p:sp>
        <p:nvSpPr>
          <p:cNvPr id="28" name="テキスト ボックス 27">
            <a:extLst>
              <a:ext uri="{FF2B5EF4-FFF2-40B4-BE49-F238E27FC236}">
                <a16:creationId xmlns:a16="http://schemas.microsoft.com/office/drawing/2014/main" id="{E2BA1AE3-3381-46F6-BBA3-290CC537A7A7}"/>
              </a:ext>
            </a:extLst>
          </p:cNvPr>
          <p:cNvSpPr txBox="1"/>
          <p:nvPr/>
        </p:nvSpPr>
        <p:spPr>
          <a:xfrm>
            <a:off x="7278245" y="2780941"/>
            <a:ext cx="3910896" cy="461665"/>
          </a:xfrm>
          <a:prstGeom prst="rect">
            <a:avLst/>
          </a:prstGeom>
          <a:noFill/>
        </p:spPr>
        <p:txBody>
          <a:bodyPr wrap="square" rtlCol="0">
            <a:spAutoFit/>
          </a:bodyPr>
          <a:lstStyle/>
          <a:p>
            <a:r>
              <a:rPr lang="ja-JP" altLang="en-US" sz="2400" b="1" dirty="0">
                <a:solidFill>
                  <a:srgbClr val="FF3399"/>
                </a:solidFill>
              </a:rPr>
              <a:t>⑤加工者の名称及び所在地</a:t>
            </a:r>
          </a:p>
        </p:txBody>
      </p:sp>
      <p:pic>
        <p:nvPicPr>
          <p:cNvPr id="3" name="図 2">
            <a:extLst>
              <a:ext uri="{FF2B5EF4-FFF2-40B4-BE49-F238E27FC236}">
                <a16:creationId xmlns:a16="http://schemas.microsoft.com/office/drawing/2014/main" id="{671B4522-073B-4ED4-B0C5-B74CE3CC1D82}"/>
              </a:ext>
            </a:extLst>
          </p:cNvPr>
          <p:cNvPicPr>
            <a:picLocks noChangeAspect="1"/>
          </p:cNvPicPr>
          <p:nvPr/>
        </p:nvPicPr>
        <p:blipFill>
          <a:blip r:embed="rId7"/>
          <a:stretch>
            <a:fillRect/>
          </a:stretch>
        </p:blipFill>
        <p:spPr>
          <a:xfrm>
            <a:off x="318428" y="3822015"/>
            <a:ext cx="4021433" cy="2522013"/>
          </a:xfrm>
          <a:prstGeom prst="rect">
            <a:avLst/>
          </a:prstGeom>
        </p:spPr>
      </p:pic>
      <p:pic>
        <p:nvPicPr>
          <p:cNvPr id="25" name="図 24">
            <a:extLst>
              <a:ext uri="{FF2B5EF4-FFF2-40B4-BE49-F238E27FC236}">
                <a16:creationId xmlns:a16="http://schemas.microsoft.com/office/drawing/2014/main" id="{A1E8B392-AF2A-4B1E-ABF2-71531C2230B5}"/>
              </a:ext>
            </a:extLst>
          </p:cNvPr>
          <p:cNvPicPr>
            <a:picLocks noChangeAspect="1"/>
          </p:cNvPicPr>
          <p:nvPr/>
        </p:nvPicPr>
        <p:blipFill rotWithShape="1">
          <a:blip r:embed="rId8">
            <a:extLst>
              <a:ext uri="{28A0092B-C50C-407E-A947-70E740481C1C}">
                <a14:useLocalDpi xmlns:a14="http://schemas.microsoft.com/office/drawing/2010/main" val="0"/>
              </a:ext>
            </a:extLst>
          </a:blip>
          <a:srcRect t="90685"/>
          <a:stretch/>
        </p:blipFill>
        <p:spPr>
          <a:xfrm>
            <a:off x="55200" y="6407866"/>
            <a:ext cx="5711444" cy="230268"/>
          </a:xfrm>
          <a:prstGeom prst="rect">
            <a:avLst/>
          </a:prstGeom>
        </p:spPr>
      </p:pic>
      <p:pic>
        <p:nvPicPr>
          <p:cNvPr id="26" name="図 25">
            <a:extLst>
              <a:ext uri="{FF2B5EF4-FFF2-40B4-BE49-F238E27FC236}">
                <a16:creationId xmlns:a16="http://schemas.microsoft.com/office/drawing/2014/main" id="{C56D4250-F888-4FB3-9195-8D2BC9442B2C}"/>
              </a:ext>
            </a:extLst>
          </p:cNvPr>
          <p:cNvPicPr>
            <a:picLocks noChangeAspect="1"/>
          </p:cNvPicPr>
          <p:nvPr/>
        </p:nvPicPr>
        <p:blipFill>
          <a:blip r:embed="rId9"/>
          <a:stretch>
            <a:fillRect/>
          </a:stretch>
        </p:blipFill>
        <p:spPr>
          <a:xfrm>
            <a:off x="346708" y="3321178"/>
            <a:ext cx="3100581" cy="302079"/>
          </a:xfrm>
          <a:prstGeom prst="rect">
            <a:avLst/>
          </a:prstGeom>
        </p:spPr>
      </p:pic>
      <p:pic>
        <p:nvPicPr>
          <p:cNvPr id="13" name="図 12">
            <a:extLst>
              <a:ext uri="{FF2B5EF4-FFF2-40B4-BE49-F238E27FC236}">
                <a16:creationId xmlns:a16="http://schemas.microsoft.com/office/drawing/2014/main" id="{F2BBCEAE-2724-438A-A524-3886C6E1EE04}"/>
              </a:ext>
            </a:extLst>
          </p:cNvPr>
          <p:cNvPicPr>
            <a:picLocks noChangeAspect="1"/>
          </p:cNvPicPr>
          <p:nvPr/>
        </p:nvPicPr>
        <p:blipFill>
          <a:blip r:embed="rId10"/>
          <a:stretch>
            <a:fillRect/>
          </a:stretch>
        </p:blipFill>
        <p:spPr>
          <a:xfrm>
            <a:off x="4721963" y="4569382"/>
            <a:ext cx="3290822" cy="1733437"/>
          </a:xfrm>
          <a:prstGeom prst="rect">
            <a:avLst/>
          </a:prstGeom>
        </p:spPr>
      </p:pic>
      <p:pic>
        <p:nvPicPr>
          <p:cNvPr id="29" name="図 28">
            <a:extLst>
              <a:ext uri="{FF2B5EF4-FFF2-40B4-BE49-F238E27FC236}">
                <a16:creationId xmlns:a16="http://schemas.microsoft.com/office/drawing/2014/main" id="{0BC2454A-8C64-4B92-849E-6CC15D5A66C7}"/>
              </a:ext>
            </a:extLst>
          </p:cNvPr>
          <p:cNvPicPr>
            <a:picLocks noChangeAspect="1"/>
          </p:cNvPicPr>
          <p:nvPr/>
        </p:nvPicPr>
        <p:blipFill>
          <a:blip r:embed="rId11"/>
          <a:stretch>
            <a:fillRect/>
          </a:stretch>
        </p:blipFill>
        <p:spPr>
          <a:xfrm>
            <a:off x="4686027" y="4224675"/>
            <a:ext cx="3248805" cy="265661"/>
          </a:xfrm>
          <a:prstGeom prst="rect">
            <a:avLst/>
          </a:prstGeom>
        </p:spPr>
      </p:pic>
      <p:sp>
        <p:nvSpPr>
          <p:cNvPr id="30" name="四角形: 角を丸くする 29">
            <a:extLst>
              <a:ext uri="{FF2B5EF4-FFF2-40B4-BE49-F238E27FC236}">
                <a16:creationId xmlns:a16="http://schemas.microsoft.com/office/drawing/2014/main" id="{860544D3-8D9C-40B0-AFCC-782497E70203}"/>
              </a:ext>
            </a:extLst>
          </p:cNvPr>
          <p:cNvSpPr/>
          <p:nvPr/>
        </p:nvSpPr>
        <p:spPr>
          <a:xfrm>
            <a:off x="1311138" y="4039012"/>
            <a:ext cx="989002" cy="38354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1" name="四角形: 角を丸くする 30">
            <a:extLst>
              <a:ext uri="{FF2B5EF4-FFF2-40B4-BE49-F238E27FC236}">
                <a16:creationId xmlns:a16="http://schemas.microsoft.com/office/drawing/2014/main" id="{85904DE7-8177-4F60-8F10-07BABBC4E0C4}"/>
              </a:ext>
            </a:extLst>
          </p:cNvPr>
          <p:cNvSpPr/>
          <p:nvPr/>
        </p:nvSpPr>
        <p:spPr>
          <a:xfrm>
            <a:off x="453294" y="4050637"/>
            <a:ext cx="790412" cy="365808"/>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2" name="四角形: 角を丸くする 31">
            <a:extLst>
              <a:ext uri="{FF2B5EF4-FFF2-40B4-BE49-F238E27FC236}">
                <a16:creationId xmlns:a16="http://schemas.microsoft.com/office/drawing/2014/main" id="{235E0B71-708E-4744-B2B4-FFD384945548}"/>
              </a:ext>
            </a:extLst>
          </p:cNvPr>
          <p:cNvSpPr/>
          <p:nvPr/>
        </p:nvSpPr>
        <p:spPr>
          <a:xfrm>
            <a:off x="501872" y="4790592"/>
            <a:ext cx="1609732" cy="31024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3" name="四角形: 角を丸くする 32">
            <a:extLst>
              <a:ext uri="{FF2B5EF4-FFF2-40B4-BE49-F238E27FC236}">
                <a16:creationId xmlns:a16="http://schemas.microsoft.com/office/drawing/2014/main" id="{F5DD8C8C-4FEE-40D2-9908-DE7036DEA2A5}"/>
              </a:ext>
            </a:extLst>
          </p:cNvPr>
          <p:cNvSpPr/>
          <p:nvPr/>
        </p:nvSpPr>
        <p:spPr>
          <a:xfrm>
            <a:off x="2219294" y="4799402"/>
            <a:ext cx="1609732" cy="310243"/>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4" name="四角形: 角を丸くする 33">
            <a:extLst>
              <a:ext uri="{FF2B5EF4-FFF2-40B4-BE49-F238E27FC236}">
                <a16:creationId xmlns:a16="http://schemas.microsoft.com/office/drawing/2014/main" id="{9592EA60-FBA9-4337-8417-F6C88217823E}"/>
              </a:ext>
            </a:extLst>
          </p:cNvPr>
          <p:cNvSpPr/>
          <p:nvPr/>
        </p:nvSpPr>
        <p:spPr>
          <a:xfrm>
            <a:off x="488682" y="5792790"/>
            <a:ext cx="2725858" cy="417938"/>
          </a:xfrm>
          <a:prstGeom prst="round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5" name="四角形: 角を丸くする 34">
            <a:extLst>
              <a:ext uri="{FF2B5EF4-FFF2-40B4-BE49-F238E27FC236}">
                <a16:creationId xmlns:a16="http://schemas.microsoft.com/office/drawing/2014/main" id="{247EAF11-9559-4A23-AEEC-E4B359B06662}"/>
              </a:ext>
            </a:extLst>
          </p:cNvPr>
          <p:cNvSpPr/>
          <p:nvPr/>
        </p:nvSpPr>
        <p:spPr>
          <a:xfrm>
            <a:off x="5076664" y="4799401"/>
            <a:ext cx="1672929" cy="4458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6" name="四角形: 角を丸くする 35">
            <a:extLst>
              <a:ext uri="{FF2B5EF4-FFF2-40B4-BE49-F238E27FC236}">
                <a16:creationId xmlns:a16="http://schemas.microsoft.com/office/drawing/2014/main" id="{E14399BB-D317-4B78-8F84-824D3C4C6E63}"/>
              </a:ext>
            </a:extLst>
          </p:cNvPr>
          <p:cNvSpPr/>
          <p:nvPr/>
        </p:nvSpPr>
        <p:spPr>
          <a:xfrm>
            <a:off x="5147037" y="5279045"/>
            <a:ext cx="978701" cy="35011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7" name="テキスト ボックス 36">
            <a:extLst>
              <a:ext uri="{FF2B5EF4-FFF2-40B4-BE49-F238E27FC236}">
                <a16:creationId xmlns:a16="http://schemas.microsoft.com/office/drawing/2014/main" id="{B21B125D-9F5E-441E-A6DE-1DCF37D54129}"/>
              </a:ext>
            </a:extLst>
          </p:cNvPr>
          <p:cNvSpPr txBox="1"/>
          <p:nvPr/>
        </p:nvSpPr>
        <p:spPr>
          <a:xfrm>
            <a:off x="1309638" y="3643222"/>
            <a:ext cx="279729" cy="365808"/>
          </a:xfrm>
          <a:prstGeom prst="rect">
            <a:avLst/>
          </a:prstGeom>
          <a:solidFill>
            <a:schemeClr val="bg1"/>
          </a:solidFill>
        </p:spPr>
        <p:txBody>
          <a:bodyPr wrap="square" lIns="0" tIns="0" rIns="0" bIns="0" rtlCol="0">
            <a:spAutoFit/>
          </a:bodyPr>
          <a:lstStyle/>
          <a:p>
            <a:r>
              <a:rPr lang="ja-JP" altLang="en-US" sz="2400" b="1" dirty="0">
                <a:solidFill>
                  <a:srgbClr val="FF0000"/>
                </a:solidFill>
              </a:rPr>
              <a:t>①</a:t>
            </a:r>
          </a:p>
        </p:txBody>
      </p:sp>
      <p:sp>
        <p:nvSpPr>
          <p:cNvPr id="38" name="テキスト ボックス 37">
            <a:extLst>
              <a:ext uri="{FF2B5EF4-FFF2-40B4-BE49-F238E27FC236}">
                <a16:creationId xmlns:a16="http://schemas.microsoft.com/office/drawing/2014/main" id="{0B66035A-EC0C-4C1C-B734-F1F8218FA189}"/>
              </a:ext>
            </a:extLst>
          </p:cNvPr>
          <p:cNvSpPr txBox="1"/>
          <p:nvPr/>
        </p:nvSpPr>
        <p:spPr>
          <a:xfrm>
            <a:off x="461872" y="3639684"/>
            <a:ext cx="279729" cy="365808"/>
          </a:xfrm>
          <a:prstGeom prst="rect">
            <a:avLst/>
          </a:prstGeom>
          <a:solidFill>
            <a:schemeClr val="bg1"/>
          </a:solidFill>
        </p:spPr>
        <p:txBody>
          <a:bodyPr wrap="square" lIns="0" tIns="0" rIns="0" bIns="0" rtlCol="0">
            <a:spAutoFit/>
          </a:bodyPr>
          <a:lstStyle/>
          <a:p>
            <a:r>
              <a:rPr lang="ja-JP" altLang="en-US" sz="2400" b="1" dirty="0">
                <a:solidFill>
                  <a:srgbClr val="0070C0"/>
                </a:solidFill>
              </a:rPr>
              <a:t>②</a:t>
            </a:r>
          </a:p>
        </p:txBody>
      </p:sp>
      <p:sp>
        <p:nvSpPr>
          <p:cNvPr id="39" name="テキスト ボックス 38">
            <a:extLst>
              <a:ext uri="{FF2B5EF4-FFF2-40B4-BE49-F238E27FC236}">
                <a16:creationId xmlns:a16="http://schemas.microsoft.com/office/drawing/2014/main" id="{09D3DE2E-B745-4E92-A2D0-D9C5EB18A0A3}"/>
              </a:ext>
            </a:extLst>
          </p:cNvPr>
          <p:cNvSpPr txBox="1"/>
          <p:nvPr/>
        </p:nvSpPr>
        <p:spPr>
          <a:xfrm>
            <a:off x="453293" y="4433592"/>
            <a:ext cx="279729" cy="365808"/>
          </a:xfrm>
          <a:prstGeom prst="rect">
            <a:avLst/>
          </a:prstGeom>
          <a:noFill/>
        </p:spPr>
        <p:txBody>
          <a:bodyPr wrap="square" lIns="0" tIns="0" rIns="0" bIns="0" rtlCol="0">
            <a:spAutoFit/>
          </a:bodyPr>
          <a:lstStyle/>
          <a:p>
            <a:r>
              <a:rPr lang="ja-JP" altLang="en-US" sz="2400" b="1" dirty="0">
                <a:solidFill>
                  <a:srgbClr val="FFC000"/>
                </a:solidFill>
              </a:rPr>
              <a:t>③</a:t>
            </a:r>
          </a:p>
        </p:txBody>
      </p:sp>
      <p:sp>
        <p:nvSpPr>
          <p:cNvPr id="40" name="テキスト ボックス 39">
            <a:extLst>
              <a:ext uri="{FF2B5EF4-FFF2-40B4-BE49-F238E27FC236}">
                <a16:creationId xmlns:a16="http://schemas.microsoft.com/office/drawing/2014/main" id="{5687CDDD-8F6B-4635-99AF-E3FDCE7E036B}"/>
              </a:ext>
            </a:extLst>
          </p:cNvPr>
          <p:cNvSpPr txBox="1"/>
          <p:nvPr/>
        </p:nvSpPr>
        <p:spPr>
          <a:xfrm>
            <a:off x="2222024" y="4454888"/>
            <a:ext cx="314419" cy="369332"/>
          </a:xfrm>
          <a:prstGeom prst="rect">
            <a:avLst/>
          </a:prstGeom>
          <a:noFill/>
        </p:spPr>
        <p:txBody>
          <a:bodyPr wrap="square" lIns="0" tIns="0" rIns="0" bIns="0" rtlCol="0">
            <a:spAutoFit/>
          </a:bodyPr>
          <a:lstStyle/>
          <a:p>
            <a:r>
              <a:rPr lang="ja-JP" altLang="en-US" sz="2400" b="1" dirty="0">
                <a:solidFill>
                  <a:srgbClr val="7030A0"/>
                </a:solidFill>
              </a:rPr>
              <a:t>④</a:t>
            </a:r>
          </a:p>
        </p:txBody>
      </p:sp>
      <p:sp>
        <p:nvSpPr>
          <p:cNvPr id="41" name="テキスト ボックス 40">
            <a:extLst>
              <a:ext uri="{FF2B5EF4-FFF2-40B4-BE49-F238E27FC236}">
                <a16:creationId xmlns:a16="http://schemas.microsoft.com/office/drawing/2014/main" id="{8265F04D-8781-4FFF-93DD-E965126A69CB}"/>
              </a:ext>
            </a:extLst>
          </p:cNvPr>
          <p:cNvSpPr txBox="1"/>
          <p:nvPr/>
        </p:nvSpPr>
        <p:spPr>
          <a:xfrm>
            <a:off x="182710" y="5533664"/>
            <a:ext cx="279729" cy="365808"/>
          </a:xfrm>
          <a:prstGeom prst="rect">
            <a:avLst/>
          </a:prstGeom>
          <a:solidFill>
            <a:schemeClr val="bg1"/>
          </a:solidFill>
        </p:spPr>
        <p:txBody>
          <a:bodyPr wrap="square" lIns="0" tIns="0" rIns="0" bIns="0" rtlCol="0">
            <a:spAutoFit/>
          </a:bodyPr>
          <a:lstStyle/>
          <a:p>
            <a:r>
              <a:rPr lang="ja-JP" altLang="en-US" sz="2400" b="1" dirty="0">
                <a:solidFill>
                  <a:srgbClr val="FF3399"/>
                </a:solidFill>
              </a:rPr>
              <a:t>⑤</a:t>
            </a:r>
          </a:p>
        </p:txBody>
      </p:sp>
      <p:sp>
        <p:nvSpPr>
          <p:cNvPr id="42" name="テキスト ボックス 41">
            <a:extLst>
              <a:ext uri="{FF2B5EF4-FFF2-40B4-BE49-F238E27FC236}">
                <a16:creationId xmlns:a16="http://schemas.microsoft.com/office/drawing/2014/main" id="{66F87E99-C8EA-4B5D-957E-72C28327C800}"/>
              </a:ext>
            </a:extLst>
          </p:cNvPr>
          <p:cNvSpPr txBox="1"/>
          <p:nvPr/>
        </p:nvSpPr>
        <p:spPr>
          <a:xfrm>
            <a:off x="4708714" y="4898956"/>
            <a:ext cx="279729" cy="365808"/>
          </a:xfrm>
          <a:prstGeom prst="rect">
            <a:avLst/>
          </a:prstGeom>
          <a:solidFill>
            <a:schemeClr val="bg1"/>
          </a:solidFill>
        </p:spPr>
        <p:txBody>
          <a:bodyPr wrap="square" lIns="0" tIns="0" rIns="0" bIns="0" rtlCol="0">
            <a:spAutoFit/>
          </a:bodyPr>
          <a:lstStyle/>
          <a:p>
            <a:r>
              <a:rPr lang="ja-JP" altLang="en-US" sz="2400" b="1" dirty="0">
                <a:solidFill>
                  <a:srgbClr val="FF0000"/>
                </a:solidFill>
              </a:rPr>
              <a:t>①</a:t>
            </a:r>
          </a:p>
        </p:txBody>
      </p:sp>
      <p:sp>
        <p:nvSpPr>
          <p:cNvPr id="43" name="テキスト ボックス 42">
            <a:extLst>
              <a:ext uri="{FF2B5EF4-FFF2-40B4-BE49-F238E27FC236}">
                <a16:creationId xmlns:a16="http://schemas.microsoft.com/office/drawing/2014/main" id="{F3D1DABD-91E5-494B-A847-EF2CD384441F}"/>
              </a:ext>
            </a:extLst>
          </p:cNvPr>
          <p:cNvSpPr txBox="1"/>
          <p:nvPr/>
        </p:nvSpPr>
        <p:spPr>
          <a:xfrm>
            <a:off x="4718700" y="5307578"/>
            <a:ext cx="279729" cy="365808"/>
          </a:xfrm>
          <a:prstGeom prst="rect">
            <a:avLst/>
          </a:prstGeom>
          <a:solidFill>
            <a:schemeClr val="bg1"/>
          </a:solidFill>
        </p:spPr>
        <p:txBody>
          <a:bodyPr wrap="square" lIns="0" tIns="0" rIns="0" bIns="0" rtlCol="0">
            <a:spAutoFit/>
          </a:bodyPr>
          <a:lstStyle/>
          <a:p>
            <a:r>
              <a:rPr lang="ja-JP" altLang="en-US" sz="2400" b="1" dirty="0">
                <a:solidFill>
                  <a:srgbClr val="0070C0"/>
                </a:solidFill>
              </a:rPr>
              <a:t>②</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459"/>
                </p14:media>
              </p:ext>
            </p:extLst>
          </p:nvPr>
        </p:nvPicPr>
        <p:blipFill>
          <a:blip r:embed="rId12"/>
          <a:stretch>
            <a:fillRect/>
          </a:stretch>
        </p:blipFill>
        <p:spPr>
          <a:xfrm>
            <a:off x="12294342" y="3216857"/>
            <a:ext cx="406400" cy="406400"/>
          </a:xfrm>
          <a:prstGeom prst="rect">
            <a:avLst/>
          </a:prstGeom>
        </p:spPr>
      </p:pic>
    </p:spTree>
    <p:extLst>
      <p:ext uri="{BB962C8B-B14F-4D97-AF65-F5344CB8AC3E}">
        <p14:creationId xmlns:p14="http://schemas.microsoft.com/office/powerpoint/2010/main" val="1375509875"/>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5"/>
          <a:stretch>
            <a:fillRect/>
          </a:stretch>
        </p:blipFill>
        <p:spPr>
          <a:xfrm>
            <a:off x="142194" y="169913"/>
            <a:ext cx="4446470" cy="6551563"/>
          </a:xfrm>
          <a:prstGeom prst="rect">
            <a:avLst/>
          </a:prstGeom>
          <a:ln>
            <a:solidFill>
              <a:schemeClr val="bg1">
                <a:lumMod val="50000"/>
              </a:schemeClr>
            </a:solidFill>
          </a:ln>
        </p:spPr>
      </p:pic>
      <p:sp>
        <p:nvSpPr>
          <p:cNvPr id="19" name="四角形: 角を丸くする 18">
            <a:extLst>
              <a:ext uri="{FF2B5EF4-FFF2-40B4-BE49-F238E27FC236}">
                <a16:creationId xmlns:a16="http://schemas.microsoft.com/office/drawing/2014/main" id="{BF61B280-B76F-435B-AD6A-F80162409E9E}"/>
              </a:ext>
            </a:extLst>
          </p:cNvPr>
          <p:cNvSpPr/>
          <p:nvPr/>
        </p:nvSpPr>
        <p:spPr>
          <a:xfrm>
            <a:off x="215529" y="4170217"/>
            <a:ext cx="4303250" cy="2547217"/>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テキスト ボックス 1"/>
          <p:cNvSpPr txBox="1"/>
          <p:nvPr/>
        </p:nvSpPr>
        <p:spPr>
          <a:xfrm>
            <a:off x="6288666" y="2208011"/>
            <a:ext cx="3797445" cy="923330"/>
          </a:xfrm>
          <a:prstGeom prst="rect">
            <a:avLst/>
          </a:prstGeom>
          <a:noFill/>
        </p:spPr>
        <p:txBody>
          <a:bodyPr wrap="square" rtlCol="0">
            <a:spAutoFit/>
          </a:bodyPr>
          <a:lstStyle/>
          <a:p>
            <a:r>
              <a:rPr lang="en-US" altLang="ja-JP" sz="5400" dirty="0">
                <a:latin typeface="HGP創英角ﾎﾟｯﾌﾟ体" panose="040B0A00000000000000" pitchFamily="50" charset="-128"/>
                <a:ea typeface="HGP創英角ﾎﾟｯﾌﾟ体" panose="040B0A00000000000000" pitchFamily="50" charset="-128"/>
              </a:rPr>
              <a:t>【</a:t>
            </a:r>
            <a:r>
              <a:rPr lang="ja-JP" altLang="en-US" sz="5400" dirty="0">
                <a:latin typeface="HGP創英角ﾎﾟｯﾌﾟ体" panose="040B0A00000000000000" pitchFamily="50" charset="-128"/>
                <a:ea typeface="HGP創英角ﾎﾟｯﾌﾟ体" panose="040B0A00000000000000" pitchFamily="50" charset="-128"/>
              </a:rPr>
              <a:t>加工食品</a:t>
            </a:r>
            <a:r>
              <a:rPr lang="en-US" altLang="ja-JP" sz="5400" dirty="0">
                <a:latin typeface="HGP創英角ﾎﾟｯﾌﾟ体" panose="040B0A00000000000000" pitchFamily="50" charset="-128"/>
                <a:ea typeface="HGP創英角ﾎﾟｯﾌﾟ体" panose="040B0A00000000000000" pitchFamily="50" charset="-128"/>
              </a:rPr>
              <a:t>】</a:t>
            </a:r>
            <a:endParaRPr lang="ja-JP" altLang="en-US" sz="5400" dirty="0">
              <a:latin typeface="HGP創英角ﾎﾟｯﾌﾟ体" panose="040B0A00000000000000" pitchFamily="50" charset="-128"/>
              <a:ea typeface="HGP創英角ﾎﾟｯﾌﾟ体" panose="040B0A00000000000000" pitchFamily="50" charset="-128"/>
            </a:endParaRPr>
          </a:p>
        </p:txBody>
      </p:sp>
      <p:pic>
        <p:nvPicPr>
          <p:cNvPr id="3" name="図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61221" y="3961155"/>
            <a:ext cx="2957945" cy="2669545"/>
          </a:xfrm>
          <a:prstGeom prst="rect">
            <a:avLst/>
          </a:prstGeom>
        </p:spPr>
      </p:pic>
      <p:pic>
        <p:nvPicPr>
          <p:cNvPr id="4"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727"/>
                </p14:media>
              </p:ext>
            </p:extLst>
          </p:nvPr>
        </p:nvPicPr>
        <p:blipFill>
          <a:blip r:embed="rId7"/>
          <a:stretch>
            <a:fillRect/>
          </a:stretch>
        </p:blipFill>
        <p:spPr>
          <a:xfrm>
            <a:off x="12276975" y="3242494"/>
            <a:ext cx="406400" cy="406400"/>
          </a:xfrm>
          <a:prstGeom prst="rect">
            <a:avLst/>
          </a:prstGeom>
        </p:spPr>
      </p:pic>
    </p:spTree>
    <p:extLst>
      <p:ext uri="{BB962C8B-B14F-4D97-AF65-F5344CB8AC3E}">
        <p14:creationId xmlns:p14="http://schemas.microsoft.com/office/powerpoint/2010/main" val="1378679708"/>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p:cNvPicPr>
            <a:picLocks noChangeAspect="1"/>
          </p:cNvPicPr>
          <p:nvPr/>
        </p:nvPicPr>
        <p:blipFill>
          <a:blip r:embed="rId5"/>
          <a:stretch>
            <a:fillRect/>
          </a:stretch>
        </p:blipFill>
        <p:spPr>
          <a:xfrm>
            <a:off x="142194" y="169913"/>
            <a:ext cx="4446470" cy="6551563"/>
          </a:xfrm>
          <a:prstGeom prst="rect">
            <a:avLst/>
          </a:prstGeom>
          <a:ln>
            <a:solidFill>
              <a:schemeClr val="bg1">
                <a:lumMod val="50000"/>
              </a:schemeClr>
            </a:solidFill>
          </a:ln>
        </p:spPr>
      </p:pic>
      <p:pic>
        <p:nvPicPr>
          <p:cNvPr id="5" name="図 4">
            <a:extLst>
              <a:ext uri="{FF2B5EF4-FFF2-40B4-BE49-F238E27FC236}">
                <a16:creationId xmlns:a16="http://schemas.microsoft.com/office/drawing/2014/main" id="{70492CDF-190C-465D-94BA-AFCC3C65BF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0730" y="0"/>
            <a:ext cx="7951270" cy="6759000"/>
          </a:xfrm>
          <a:prstGeom prst="rect">
            <a:avLst/>
          </a:prstGeom>
        </p:spPr>
      </p:pic>
      <p:sp>
        <p:nvSpPr>
          <p:cNvPr id="6" name="テキスト ボックス 5">
            <a:extLst>
              <a:ext uri="{FF2B5EF4-FFF2-40B4-BE49-F238E27FC236}">
                <a16:creationId xmlns:a16="http://schemas.microsoft.com/office/drawing/2014/main" id="{85326490-7317-4F1A-A8C5-0B9063800004}"/>
              </a:ext>
            </a:extLst>
          </p:cNvPr>
          <p:cNvSpPr txBox="1"/>
          <p:nvPr/>
        </p:nvSpPr>
        <p:spPr>
          <a:xfrm>
            <a:off x="5954059" y="554584"/>
            <a:ext cx="1446733" cy="461665"/>
          </a:xfrm>
          <a:prstGeom prst="rect">
            <a:avLst/>
          </a:prstGeom>
          <a:noFill/>
        </p:spPr>
        <p:txBody>
          <a:bodyPr wrap="square" rtlCol="0">
            <a:spAutoFit/>
          </a:bodyPr>
          <a:lstStyle/>
          <a:p>
            <a:r>
              <a:rPr lang="ja-JP" altLang="en-US" sz="2400" b="1" dirty="0"/>
              <a:t>最後は、</a:t>
            </a:r>
          </a:p>
        </p:txBody>
      </p:sp>
      <p:sp>
        <p:nvSpPr>
          <p:cNvPr id="7" name="テキスト ボックス 6">
            <a:extLst>
              <a:ext uri="{FF2B5EF4-FFF2-40B4-BE49-F238E27FC236}">
                <a16:creationId xmlns:a16="http://schemas.microsoft.com/office/drawing/2014/main" id="{0A34EC39-5B58-4372-A0F5-22CE736C20F0}"/>
              </a:ext>
            </a:extLst>
          </p:cNvPr>
          <p:cNvSpPr txBox="1"/>
          <p:nvPr/>
        </p:nvSpPr>
        <p:spPr>
          <a:xfrm>
            <a:off x="6858195" y="397050"/>
            <a:ext cx="3030583" cy="646331"/>
          </a:xfrm>
          <a:prstGeom prst="rect">
            <a:avLst/>
          </a:prstGeom>
          <a:noFill/>
        </p:spPr>
        <p:txBody>
          <a:bodyPr wrap="square" rtlCol="0">
            <a:spAutoFit/>
          </a:bodyPr>
          <a:lstStyle/>
          <a:p>
            <a:r>
              <a:rPr lang="en-US" altLang="ja-JP" sz="3600" b="1" dirty="0">
                <a:solidFill>
                  <a:srgbClr val="FF0000"/>
                </a:solidFill>
              </a:rPr>
              <a:t>【</a:t>
            </a:r>
            <a:r>
              <a:rPr lang="ja-JP" altLang="en-US" sz="3600" b="1" dirty="0">
                <a:solidFill>
                  <a:srgbClr val="FF0000"/>
                </a:solidFill>
              </a:rPr>
              <a:t>加工食品</a:t>
            </a:r>
            <a:r>
              <a:rPr lang="en-US" altLang="ja-JP" sz="3600" b="1" dirty="0">
                <a:solidFill>
                  <a:srgbClr val="FF0000"/>
                </a:solidFill>
              </a:rPr>
              <a:t>】</a:t>
            </a:r>
            <a:endParaRPr lang="ja-JP" altLang="en-US" sz="3600" b="1" dirty="0">
              <a:solidFill>
                <a:srgbClr val="FF0000"/>
              </a:solidFill>
            </a:endParaRPr>
          </a:p>
        </p:txBody>
      </p:sp>
      <p:sp>
        <p:nvSpPr>
          <p:cNvPr id="8" name="テキスト ボックス 7">
            <a:extLst>
              <a:ext uri="{FF2B5EF4-FFF2-40B4-BE49-F238E27FC236}">
                <a16:creationId xmlns:a16="http://schemas.microsoft.com/office/drawing/2014/main" id="{B0047EB3-B74A-428F-9ED3-53B08EFBFD74}"/>
              </a:ext>
            </a:extLst>
          </p:cNvPr>
          <p:cNvSpPr txBox="1"/>
          <p:nvPr/>
        </p:nvSpPr>
        <p:spPr>
          <a:xfrm>
            <a:off x="9419796" y="556365"/>
            <a:ext cx="1051763" cy="461665"/>
          </a:xfrm>
          <a:prstGeom prst="rect">
            <a:avLst/>
          </a:prstGeom>
          <a:noFill/>
        </p:spPr>
        <p:txBody>
          <a:bodyPr wrap="square" rtlCol="0">
            <a:spAutoFit/>
          </a:bodyPr>
          <a:lstStyle/>
          <a:p>
            <a:r>
              <a:rPr lang="ja-JP" altLang="en-US" sz="2400" b="1" dirty="0"/>
              <a:t>です。</a:t>
            </a:r>
          </a:p>
        </p:txBody>
      </p:sp>
      <p:sp>
        <p:nvSpPr>
          <p:cNvPr id="9" name="テキスト ボックス 8">
            <a:extLst>
              <a:ext uri="{FF2B5EF4-FFF2-40B4-BE49-F238E27FC236}">
                <a16:creationId xmlns:a16="http://schemas.microsoft.com/office/drawing/2014/main" id="{E85E6E80-BD82-4A91-A531-CF6AEB7C0F1A}"/>
              </a:ext>
            </a:extLst>
          </p:cNvPr>
          <p:cNvSpPr txBox="1"/>
          <p:nvPr/>
        </p:nvSpPr>
        <p:spPr>
          <a:xfrm>
            <a:off x="5283691" y="1068155"/>
            <a:ext cx="5690985" cy="461665"/>
          </a:xfrm>
          <a:prstGeom prst="rect">
            <a:avLst/>
          </a:prstGeom>
          <a:noFill/>
        </p:spPr>
        <p:txBody>
          <a:bodyPr wrap="square" rtlCol="0">
            <a:spAutoFit/>
          </a:bodyPr>
          <a:lstStyle/>
          <a:p>
            <a:r>
              <a:rPr lang="ja-JP" altLang="en-US" sz="2400" b="1" dirty="0"/>
              <a:t>弁当やレトルト食品、お菓子、缶詰など</a:t>
            </a:r>
          </a:p>
        </p:txBody>
      </p:sp>
      <p:sp>
        <p:nvSpPr>
          <p:cNvPr id="10" name="テキスト ボックス 9">
            <a:extLst>
              <a:ext uri="{FF2B5EF4-FFF2-40B4-BE49-F238E27FC236}">
                <a16:creationId xmlns:a16="http://schemas.microsoft.com/office/drawing/2014/main" id="{05FBA240-B078-455F-9C20-3F9C54CE7ED5}"/>
              </a:ext>
            </a:extLst>
          </p:cNvPr>
          <p:cNvSpPr txBox="1"/>
          <p:nvPr/>
        </p:nvSpPr>
        <p:spPr>
          <a:xfrm>
            <a:off x="4663410" y="3178955"/>
            <a:ext cx="5241421" cy="461665"/>
          </a:xfrm>
          <a:prstGeom prst="rect">
            <a:avLst/>
          </a:prstGeom>
          <a:noFill/>
        </p:spPr>
        <p:txBody>
          <a:bodyPr wrap="square" rtlCol="0">
            <a:spAutoFit/>
          </a:bodyPr>
          <a:lstStyle/>
          <a:p>
            <a:r>
              <a:rPr lang="ja-JP" altLang="en-US" sz="2400" b="1" dirty="0"/>
              <a:t>生鮮食品よりも表示事項が多いのは、</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0707" y="3654272"/>
            <a:ext cx="2085975" cy="2857500"/>
          </a:xfrm>
          <a:prstGeom prst="rect">
            <a:avLst/>
          </a:prstGeom>
        </p:spPr>
      </p:pic>
      <p:sp>
        <p:nvSpPr>
          <p:cNvPr id="16" name="テキスト ボックス 15">
            <a:extLst>
              <a:ext uri="{FF2B5EF4-FFF2-40B4-BE49-F238E27FC236}">
                <a16:creationId xmlns:a16="http://schemas.microsoft.com/office/drawing/2014/main" id="{9D9DD3D7-62AF-4523-9D94-B55E4E764AA4}"/>
              </a:ext>
            </a:extLst>
          </p:cNvPr>
          <p:cNvSpPr txBox="1"/>
          <p:nvPr/>
        </p:nvSpPr>
        <p:spPr>
          <a:xfrm>
            <a:off x="5112852" y="2173824"/>
            <a:ext cx="4306942" cy="461665"/>
          </a:xfrm>
          <a:prstGeom prst="rect">
            <a:avLst/>
          </a:prstGeom>
          <a:noFill/>
        </p:spPr>
        <p:txBody>
          <a:bodyPr wrap="square" rtlCol="0">
            <a:spAutoFit/>
          </a:bodyPr>
          <a:lstStyle/>
          <a:p>
            <a:r>
              <a:rPr lang="ja-JP" altLang="en-US" sz="2400" b="1" dirty="0"/>
              <a:t>加工食品で必要な表示事項は、</a:t>
            </a:r>
          </a:p>
        </p:txBody>
      </p:sp>
      <p:sp>
        <p:nvSpPr>
          <p:cNvPr id="18" name="テキスト ボックス 17">
            <a:extLst>
              <a:ext uri="{FF2B5EF4-FFF2-40B4-BE49-F238E27FC236}">
                <a16:creationId xmlns:a16="http://schemas.microsoft.com/office/drawing/2014/main" id="{0FDCC0FF-2C00-4CA2-B922-B437D0972616}"/>
              </a:ext>
            </a:extLst>
          </p:cNvPr>
          <p:cNvSpPr txBox="1"/>
          <p:nvPr/>
        </p:nvSpPr>
        <p:spPr>
          <a:xfrm>
            <a:off x="5337045" y="4370202"/>
            <a:ext cx="3841826" cy="461665"/>
          </a:xfrm>
          <a:prstGeom prst="rect">
            <a:avLst/>
          </a:prstGeom>
          <a:noFill/>
        </p:spPr>
        <p:txBody>
          <a:bodyPr wrap="square" rtlCol="0">
            <a:spAutoFit/>
          </a:bodyPr>
          <a:lstStyle/>
          <a:p>
            <a:r>
              <a:rPr lang="ja-JP" altLang="en-US" sz="2400" b="1" dirty="0"/>
              <a:t>重複する項目もありますが、</a:t>
            </a:r>
          </a:p>
        </p:txBody>
      </p:sp>
      <p:sp>
        <p:nvSpPr>
          <p:cNvPr id="19" name="テキスト ボックス 18">
            <a:extLst>
              <a:ext uri="{FF2B5EF4-FFF2-40B4-BE49-F238E27FC236}">
                <a16:creationId xmlns:a16="http://schemas.microsoft.com/office/drawing/2014/main" id="{0D039376-EB97-41A3-883E-5A0D88085469}"/>
              </a:ext>
            </a:extLst>
          </p:cNvPr>
          <p:cNvSpPr txBox="1"/>
          <p:nvPr/>
        </p:nvSpPr>
        <p:spPr>
          <a:xfrm>
            <a:off x="5673944" y="5165536"/>
            <a:ext cx="4046763" cy="461665"/>
          </a:xfrm>
          <a:prstGeom prst="rect">
            <a:avLst/>
          </a:prstGeom>
          <a:noFill/>
        </p:spPr>
        <p:txBody>
          <a:bodyPr wrap="square" rtlCol="0">
            <a:spAutoFit/>
          </a:bodyPr>
          <a:lstStyle/>
          <a:p>
            <a:r>
              <a:rPr lang="ja-JP" altLang="en-US" sz="2400" b="1" dirty="0"/>
              <a:t>１つずつ見ていきましょう。</a:t>
            </a:r>
          </a:p>
        </p:txBody>
      </p:sp>
      <p:sp>
        <p:nvSpPr>
          <p:cNvPr id="15" name="テキスト ボックス 14">
            <a:extLst>
              <a:ext uri="{FF2B5EF4-FFF2-40B4-BE49-F238E27FC236}">
                <a16:creationId xmlns:a16="http://schemas.microsoft.com/office/drawing/2014/main" id="{E85E6E80-BD82-4A91-A531-CF6AEB7C0F1A}"/>
              </a:ext>
            </a:extLst>
          </p:cNvPr>
          <p:cNvSpPr txBox="1"/>
          <p:nvPr/>
        </p:nvSpPr>
        <p:spPr>
          <a:xfrm>
            <a:off x="8386028" y="1526043"/>
            <a:ext cx="3420652" cy="461665"/>
          </a:xfrm>
          <a:prstGeom prst="rect">
            <a:avLst/>
          </a:prstGeom>
          <a:noFill/>
        </p:spPr>
        <p:txBody>
          <a:bodyPr wrap="square" rtlCol="0">
            <a:spAutoFit/>
          </a:bodyPr>
          <a:lstStyle/>
          <a:p>
            <a:r>
              <a:rPr lang="ja-JP" altLang="en-US" sz="2400" b="1" dirty="0"/>
              <a:t>これに当てはまります。</a:t>
            </a:r>
          </a:p>
        </p:txBody>
      </p:sp>
      <p:sp>
        <p:nvSpPr>
          <p:cNvPr id="20" name="テキスト ボックス 19">
            <a:extLst>
              <a:ext uri="{FF2B5EF4-FFF2-40B4-BE49-F238E27FC236}">
                <a16:creationId xmlns:a16="http://schemas.microsoft.com/office/drawing/2014/main" id="{C89E3D90-77A9-42D8-A5CC-DCC16CBB2989}"/>
              </a:ext>
            </a:extLst>
          </p:cNvPr>
          <p:cNvSpPr txBox="1"/>
          <p:nvPr/>
        </p:nvSpPr>
        <p:spPr>
          <a:xfrm>
            <a:off x="5092236" y="2469282"/>
            <a:ext cx="1307037" cy="646331"/>
          </a:xfrm>
          <a:prstGeom prst="rect">
            <a:avLst/>
          </a:prstGeom>
          <a:noFill/>
        </p:spPr>
        <p:txBody>
          <a:bodyPr wrap="square" rtlCol="0">
            <a:spAutoFit/>
          </a:bodyPr>
          <a:lstStyle/>
          <a:p>
            <a:r>
              <a:rPr lang="ja-JP" altLang="en-US" sz="3600" b="1" dirty="0">
                <a:solidFill>
                  <a:srgbClr val="FF0000"/>
                </a:solidFill>
              </a:rPr>
              <a:t>９</a:t>
            </a:r>
            <a:r>
              <a:rPr lang="ja-JP" altLang="en-US" sz="2400" b="1" dirty="0">
                <a:solidFill>
                  <a:srgbClr val="FF0000"/>
                </a:solidFill>
              </a:rPr>
              <a:t>項目</a:t>
            </a:r>
            <a:endParaRPr lang="ja-JP" altLang="en-US" sz="2400" b="1" dirty="0"/>
          </a:p>
        </p:txBody>
      </p:sp>
      <p:sp>
        <p:nvSpPr>
          <p:cNvPr id="21" name="テキスト ボックス 20">
            <a:extLst>
              <a:ext uri="{FF2B5EF4-FFF2-40B4-BE49-F238E27FC236}">
                <a16:creationId xmlns:a16="http://schemas.microsoft.com/office/drawing/2014/main" id="{E85E6E80-BD82-4A91-A531-CF6AEB7C0F1A}"/>
              </a:ext>
            </a:extLst>
          </p:cNvPr>
          <p:cNvSpPr txBox="1"/>
          <p:nvPr/>
        </p:nvSpPr>
        <p:spPr>
          <a:xfrm>
            <a:off x="6179905" y="2607055"/>
            <a:ext cx="995038" cy="461665"/>
          </a:xfrm>
          <a:prstGeom prst="rect">
            <a:avLst/>
          </a:prstGeom>
          <a:noFill/>
        </p:spPr>
        <p:txBody>
          <a:bodyPr wrap="square" rtlCol="0">
            <a:spAutoFit/>
          </a:bodyPr>
          <a:lstStyle/>
          <a:p>
            <a:r>
              <a:rPr lang="ja-JP" altLang="en-US" sz="2400" b="1" dirty="0"/>
              <a:t>です。</a:t>
            </a:r>
          </a:p>
        </p:txBody>
      </p:sp>
      <p:sp>
        <p:nvSpPr>
          <p:cNvPr id="17" name="テキスト ボックス 16">
            <a:extLst>
              <a:ext uri="{FF2B5EF4-FFF2-40B4-BE49-F238E27FC236}">
                <a16:creationId xmlns:a16="http://schemas.microsoft.com/office/drawing/2014/main" id="{05FBA240-B078-455F-9C20-3F9C54CE7ED5}"/>
              </a:ext>
            </a:extLst>
          </p:cNvPr>
          <p:cNvSpPr txBox="1"/>
          <p:nvPr/>
        </p:nvSpPr>
        <p:spPr>
          <a:xfrm>
            <a:off x="4663408" y="3586355"/>
            <a:ext cx="5620204" cy="461665"/>
          </a:xfrm>
          <a:prstGeom prst="rect">
            <a:avLst/>
          </a:prstGeom>
          <a:noFill/>
        </p:spPr>
        <p:txBody>
          <a:bodyPr wrap="square" rtlCol="0">
            <a:spAutoFit/>
          </a:bodyPr>
          <a:lstStyle/>
          <a:p>
            <a:r>
              <a:rPr lang="ja-JP" altLang="en-US" sz="2400" b="1" dirty="0"/>
              <a:t>複数の原材料を使用しているからです。</a:t>
            </a:r>
          </a:p>
        </p:txBody>
      </p:sp>
      <p:sp>
        <p:nvSpPr>
          <p:cNvPr id="22" name="テキスト ボックス 21">
            <a:extLst>
              <a:ext uri="{FF2B5EF4-FFF2-40B4-BE49-F238E27FC236}">
                <a16:creationId xmlns:a16="http://schemas.microsoft.com/office/drawing/2014/main" id="{955593DD-7A63-4EDE-A27D-4D1F73B83D03}"/>
              </a:ext>
            </a:extLst>
          </p:cNvPr>
          <p:cNvSpPr txBox="1"/>
          <p:nvPr/>
        </p:nvSpPr>
        <p:spPr>
          <a:xfrm>
            <a:off x="5283689" y="1509680"/>
            <a:ext cx="3268252" cy="461665"/>
          </a:xfrm>
          <a:prstGeom prst="rect">
            <a:avLst/>
          </a:prstGeom>
          <a:noFill/>
        </p:spPr>
        <p:txBody>
          <a:bodyPr wrap="square" rtlCol="0">
            <a:spAutoFit/>
          </a:bodyPr>
          <a:lstStyle/>
          <a:p>
            <a:r>
              <a:rPr lang="ja-JP" altLang="en-US" sz="2400" b="1" dirty="0">
                <a:solidFill>
                  <a:srgbClr val="FF0000"/>
                </a:solidFill>
              </a:rPr>
              <a:t>生鮮食品以外</a:t>
            </a:r>
            <a:r>
              <a:rPr lang="ja-JP" altLang="en-US" sz="2400" b="1" dirty="0"/>
              <a:t>のものが</a:t>
            </a:r>
          </a:p>
        </p:txBody>
      </p:sp>
      <p:sp>
        <p:nvSpPr>
          <p:cNvPr id="23" name="テキスト ボックス 22">
            <a:extLst>
              <a:ext uri="{FF2B5EF4-FFF2-40B4-BE49-F238E27FC236}">
                <a16:creationId xmlns:a16="http://schemas.microsoft.com/office/drawing/2014/main" id="{6C2B1171-5001-452E-B095-418D7F39C508}"/>
              </a:ext>
            </a:extLst>
          </p:cNvPr>
          <p:cNvSpPr txBox="1"/>
          <p:nvPr/>
        </p:nvSpPr>
        <p:spPr>
          <a:xfrm>
            <a:off x="5337045" y="4777602"/>
            <a:ext cx="2680758" cy="461665"/>
          </a:xfrm>
          <a:prstGeom prst="rect">
            <a:avLst/>
          </a:prstGeom>
          <a:noFill/>
        </p:spPr>
        <p:txBody>
          <a:bodyPr wrap="square" rtlCol="0">
            <a:spAutoFit/>
          </a:bodyPr>
          <a:lstStyle/>
          <a:p>
            <a:r>
              <a:rPr lang="ja-JP" altLang="en-US" sz="2400" b="1" dirty="0"/>
              <a:t>おさらいも兼ねて</a:t>
            </a:r>
          </a:p>
        </p:txBody>
      </p:sp>
      <p:sp>
        <p:nvSpPr>
          <p:cNvPr id="25" name="四角形: 角を丸くする 24">
            <a:extLst>
              <a:ext uri="{FF2B5EF4-FFF2-40B4-BE49-F238E27FC236}">
                <a16:creationId xmlns:a16="http://schemas.microsoft.com/office/drawing/2014/main" id="{31837972-EF71-4EF5-AF77-8DA9BB1CD27A}"/>
              </a:ext>
            </a:extLst>
          </p:cNvPr>
          <p:cNvSpPr/>
          <p:nvPr/>
        </p:nvSpPr>
        <p:spPr>
          <a:xfrm>
            <a:off x="215529" y="4210051"/>
            <a:ext cx="4311678" cy="2457450"/>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659"/>
                </p14:media>
              </p:ext>
            </p:extLst>
          </p:nvPr>
        </p:nvPicPr>
        <p:blipFill>
          <a:blip r:embed="rId8"/>
          <a:stretch>
            <a:fillRect/>
          </a:stretch>
        </p:blipFill>
        <p:spPr>
          <a:xfrm>
            <a:off x="12266744" y="3206587"/>
            <a:ext cx="406400" cy="406400"/>
          </a:xfrm>
          <a:prstGeom prst="rect">
            <a:avLst/>
          </a:prstGeom>
        </p:spPr>
      </p:pic>
    </p:spTree>
    <p:extLst>
      <p:ext uri="{BB962C8B-B14F-4D97-AF65-F5344CB8AC3E}">
        <p14:creationId xmlns:p14="http://schemas.microsoft.com/office/powerpoint/2010/main" val="4037547847"/>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BEDC2F2-48CC-4912-AB4A-C4959D4BB4A4}"/>
              </a:ext>
            </a:extLst>
          </p:cNvPr>
          <p:cNvPicPr>
            <a:picLocks noChangeAspect="1"/>
          </p:cNvPicPr>
          <p:nvPr/>
        </p:nvPicPr>
        <p:blipFill>
          <a:blip r:embed="rId5"/>
          <a:stretch>
            <a:fillRect/>
          </a:stretch>
        </p:blipFill>
        <p:spPr>
          <a:xfrm>
            <a:off x="186492" y="3032383"/>
            <a:ext cx="4821527" cy="3667476"/>
          </a:xfrm>
          <a:prstGeom prst="rect">
            <a:avLst/>
          </a:prstGeom>
        </p:spPr>
      </p:pic>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7475" y="-51326"/>
            <a:ext cx="9154126" cy="6624705"/>
          </a:xfrm>
          <a:prstGeom prst="rect">
            <a:avLst/>
          </a:prstGeom>
        </p:spPr>
      </p:pic>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16" name="テキスト ボックス 15">
            <a:extLst>
              <a:ext uri="{FF2B5EF4-FFF2-40B4-BE49-F238E27FC236}">
                <a16:creationId xmlns:a16="http://schemas.microsoft.com/office/drawing/2014/main" id="{E65EF672-2DD1-43B4-9EE2-84AE4AEB7F51}"/>
              </a:ext>
            </a:extLst>
          </p:cNvPr>
          <p:cNvSpPr txBox="1"/>
          <p:nvPr/>
        </p:nvSpPr>
        <p:spPr>
          <a:xfrm>
            <a:off x="5937339" y="377730"/>
            <a:ext cx="1587413" cy="646331"/>
          </a:xfrm>
          <a:prstGeom prst="rect">
            <a:avLst/>
          </a:prstGeom>
          <a:noFill/>
        </p:spPr>
        <p:txBody>
          <a:bodyPr wrap="square" rtlCol="0">
            <a:spAutoFit/>
          </a:bodyPr>
          <a:lstStyle/>
          <a:p>
            <a:r>
              <a:rPr lang="ja-JP" altLang="en-US" sz="3600" b="1" dirty="0">
                <a:solidFill>
                  <a:srgbClr val="FF0000"/>
                </a:solidFill>
              </a:rPr>
              <a:t>①名称</a:t>
            </a:r>
          </a:p>
        </p:txBody>
      </p:sp>
      <p:sp>
        <p:nvSpPr>
          <p:cNvPr id="17" name="テキスト ボックス 16">
            <a:extLst>
              <a:ext uri="{FF2B5EF4-FFF2-40B4-BE49-F238E27FC236}">
                <a16:creationId xmlns:a16="http://schemas.microsoft.com/office/drawing/2014/main" id="{B20B90B9-991C-40CC-99DB-5F4920A1F9C5}"/>
              </a:ext>
            </a:extLst>
          </p:cNvPr>
          <p:cNvSpPr txBox="1"/>
          <p:nvPr/>
        </p:nvSpPr>
        <p:spPr>
          <a:xfrm>
            <a:off x="7454339" y="507841"/>
            <a:ext cx="1337237" cy="461665"/>
          </a:xfrm>
          <a:prstGeom prst="rect">
            <a:avLst/>
          </a:prstGeom>
          <a:noFill/>
        </p:spPr>
        <p:txBody>
          <a:bodyPr wrap="square" rtlCol="0">
            <a:spAutoFit/>
          </a:bodyPr>
          <a:lstStyle/>
          <a:p>
            <a:r>
              <a:rPr lang="ja-JP" altLang="en-US" sz="2400" b="1" dirty="0"/>
              <a:t>です。</a:t>
            </a:r>
          </a:p>
        </p:txBody>
      </p:sp>
      <p:sp>
        <p:nvSpPr>
          <p:cNvPr id="9" name="テキスト ボックス 8">
            <a:extLst>
              <a:ext uri="{FF2B5EF4-FFF2-40B4-BE49-F238E27FC236}">
                <a16:creationId xmlns:a16="http://schemas.microsoft.com/office/drawing/2014/main" id="{260177B1-28CE-4723-B548-96C9E182E9DC}"/>
              </a:ext>
            </a:extLst>
          </p:cNvPr>
          <p:cNvSpPr txBox="1"/>
          <p:nvPr/>
        </p:nvSpPr>
        <p:spPr>
          <a:xfrm>
            <a:off x="3733139" y="949729"/>
            <a:ext cx="6325263" cy="461665"/>
          </a:xfrm>
          <a:prstGeom prst="rect">
            <a:avLst/>
          </a:prstGeom>
          <a:noFill/>
        </p:spPr>
        <p:txBody>
          <a:bodyPr wrap="square" rtlCol="0">
            <a:spAutoFit/>
          </a:bodyPr>
          <a:lstStyle/>
          <a:p>
            <a:r>
              <a:rPr lang="ja-JP" altLang="en-US" sz="2400" b="1" dirty="0"/>
              <a:t>すべての食品に共通する大切な事項ですね。</a:t>
            </a:r>
          </a:p>
        </p:txBody>
      </p:sp>
      <p:sp>
        <p:nvSpPr>
          <p:cNvPr id="10" name="テキスト ボックス 9">
            <a:extLst>
              <a:ext uri="{FF2B5EF4-FFF2-40B4-BE49-F238E27FC236}">
                <a16:creationId xmlns:a16="http://schemas.microsoft.com/office/drawing/2014/main" id="{260177B1-28CE-4723-B548-96C9E182E9DC}"/>
              </a:ext>
            </a:extLst>
          </p:cNvPr>
          <p:cNvSpPr txBox="1"/>
          <p:nvPr/>
        </p:nvSpPr>
        <p:spPr>
          <a:xfrm>
            <a:off x="3249333" y="1632974"/>
            <a:ext cx="4275419" cy="461665"/>
          </a:xfrm>
          <a:prstGeom prst="rect">
            <a:avLst/>
          </a:prstGeom>
          <a:noFill/>
        </p:spPr>
        <p:txBody>
          <a:bodyPr wrap="square" rtlCol="0">
            <a:spAutoFit/>
          </a:bodyPr>
          <a:lstStyle/>
          <a:p>
            <a:r>
              <a:rPr lang="ja-JP" altLang="en-US" sz="2400" b="1" dirty="0"/>
              <a:t>ちなみに・・・</a:t>
            </a:r>
          </a:p>
        </p:txBody>
      </p:sp>
      <p:sp>
        <p:nvSpPr>
          <p:cNvPr id="11" name="テキスト ボックス 10">
            <a:extLst>
              <a:ext uri="{FF2B5EF4-FFF2-40B4-BE49-F238E27FC236}">
                <a16:creationId xmlns:a16="http://schemas.microsoft.com/office/drawing/2014/main" id="{260177B1-28CE-4723-B548-96C9E182E9DC}"/>
              </a:ext>
            </a:extLst>
          </p:cNvPr>
          <p:cNvSpPr txBox="1"/>
          <p:nvPr/>
        </p:nvSpPr>
        <p:spPr>
          <a:xfrm>
            <a:off x="3270202" y="2015933"/>
            <a:ext cx="3676540" cy="461665"/>
          </a:xfrm>
          <a:prstGeom prst="rect">
            <a:avLst/>
          </a:prstGeom>
          <a:noFill/>
        </p:spPr>
        <p:txBody>
          <a:bodyPr wrap="square" rtlCol="0">
            <a:spAutoFit/>
          </a:bodyPr>
          <a:lstStyle/>
          <a:p>
            <a:r>
              <a:rPr lang="ja-JP" altLang="en-US" sz="2400" b="1" dirty="0"/>
              <a:t>食品表示における名称は、</a:t>
            </a:r>
            <a:endParaRPr lang="ja-JP" altLang="en-US" sz="2400" b="1" dirty="0">
              <a:solidFill>
                <a:srgbClr val="FF0000"/>
              </a:solidFill>
            </a:endParaRPr>
          </a:p>
        </p:txBody>
      </p:sp>
      <p:sp>
        <p:nvSpPr>
          <p:cNvPr id="12" name="テキスト ボックス 11">
            <a:extLst>
              <a:ext uri="{FF2B5EF4-FFF2-40B4-BE49-F238E27FC236}">
                <a16:creationId xmlns:a16="http://schemas.microsoft.com/office/drawing/2014/main" id="{260177B1-28CE-4723-B548-96C9E182E9DC}"/>
              </a:ext>
            </a:extLst>
          </p:cNvPr>
          <p:cNvSpPr txBox="1"/>
          <p:nvPr/>
        </p:nvSpPr>
        <p:spPr>
          <a:xfrm>
            <a:off x="3025919" y="2588070"/>
            <a:ext cx="1197290" cy="461665"/>
          </a:xfrm>
          <a:prstGeom prst="rect">
            <a:avLst/>
          </a:prstGeom>
          <a:noFill/>
        </p:spPr>
        <p:txBody>
          <a:bodyPr wrap="square" rtlCol="0">
            <a:spAutoFit/>
          </a:bodyPr>
          <a:lstStyle/>
          <a:p>
            <a:r>
              <a:rPr lang="ja-JP" altLang="en-US" sz="2400" b="1" dirty="0"/>
              <a:t>例えば、</a:t>
            </a:r>
          </a:p>
        </p:txBody>
      </p:sp>
      <p:sp>
        <p:nvSpPr>
          <p:cNvPr id="18" name="テキスト ボックス 17">
            <a:extLst>
              <a:ext uri="{FF2B5EF4-FFF2-40B4-BE49-F238E27FC236}">
                <a16:creationId xmlns:a16="http://schemas.microsoft.com/office/drawing/2014/main" id="{260177B1-28CE-4723-B548-96C9E182E9DC}"/>
              </a:ext>
            </a:extLst>
          </p:cNvPr>
          <p:cNvSpPr txBox="1"/>
          <p:nvPr/>
        </p:nvSpPr>
        <p:spPr>
          <a:xfrm>
            <a:off x="4788593" y="505352"/>
            <a:ext cx="1221831" cy="461665"/>
          </a:xfrm>
          <a:prstGeom prst="rect">
            <a:avLst/>
          </a:prstGeom>
          <a:noFill/>
        </p:spPr>
        <p:txBody>
          <a:bodyPr wrap="square" rtlCol="0">
            <a:spAutoFit/>
          </a:bodyPr>
          <a:lstStyle/>
          <a:p>
            <a:r>
              <a:rPr lang="ja-JP" altLang="en-US" sz="2400" b="1" dirty="0"/>
              <a:t>まずは、</a:t>
            </a:r>
          </a:p>
        </p:txBody>
      </p:sp>
      <p:sp>
        <p:nvSpPr>
          <p:cNvPr id="20" name="テキスト ボックス 19">
            <a:extLst>
              <a:ext uri="{FF2B5EF4-FFF2-40B4-BE49-F238E27FC236}">
                <a16:creationId xmlns:a16="http://schemas.microsoft.com/office/drawing/2014/main" id="{260177B1-28CE-4723-B548-96C9E182E9DC}"/>
              </a:ext>
            </a:extLst>
          </p:cNvPr>
          <p:cNvSpPr txBox="1"/>
          <p:nvPr/>
        </p:nvSpPr>
        <p:spPr>
          <a:xfrm>
            <a:off x="5963088" y="2968095"/>
            <a:ext cx="5714870" cy="461665"/>
          </a:xfrm>
          <a:prstGeom prst="rect">
            <a:avLst/>
          </a:prstGeom>
          <a:noFill/>
        </p:spPr>
        <p:txBody>
          <a:bodyPr wrap="square" rtlCol="0">
            <a:spAutoFit/>
          </a:bodyPr>
          <a:lstStyle/>
          <a:p>
            <a:r>
              <a:rPr lang="ja-JP" altLang="en-US" sz="2400" b="1" dirty="0"/>
              <a:t>これが何なのか分からないですよね？</a:t>
            </a:r>
          </a:p>
        </p:txBody>
      </p:sp>
      <p:sp>
        <p:nvSpPr>
          <p:cNvPr id="21" name="テキスト ボックス 20">
            <a:extLst>
              <a:ext uri="{FF2B5EF4-FFF2-40B4-BE49-F238E27FC236}">
                <a16:creationId xmlns:a16="http://schemas.microsoft.com/office/drawing/2014/main" id="{260177B1-28CE-4723-B548-96C9E182E9DC}"/>
              </a:ext>
            </a:extLst>
          </p:cNvPr>
          <p:cNvSpPr txBox="1"/>
          <p:nvPr/>
        </p:nvSpPr>
        <p:spPr>
          <a:xfrm>
            <a:off x="3251006" y="3476700"/>
            <a:ext cx="3891086" cy="461665"/>
          </a:xfrm>
          <a:prstGeom prst="rect">
            <a:avLst/>
          </a:prstGeom>
          <a:noFill/>
        </p:spPr>
        <p:txBody>
          <a:bodyPr wrap="square" rtlCol="0">
            <a:spAutoFit/>
          </a:bodyPr>
          <a:lstStyle/>
          <a:p>
            <a:r>
              <a:rPr lang="ja-JP" altLang="en-US" sz="2400" b="1" dirty="0"/>
              <a:t>この場合の正しい表示は、</a:t>
            </a:r>
          </a:p>
        </p:txBody>
      </p:sp>
      <p:sp>
        <p:nvSpPr>
          <p:cNvPr id="22" name="テキスト ボックス 21">
            <a:extLst>
              <a:ext uri="{FF2B5EF4-FFF2-40B4-BE49-F238E27FC236}">
                <a16:creationId xmlns:a16="http://schemas.microsoft.com/office/drawing/2014/main" id="{260177B1-28CE-4723-B548-96C9E182E9DC}"/>
              </a:ext>
            </a:extLst>
          </p:cNvPr>
          <p:cNvSpPr txBox="1"/>
          <p:nvPr/>
        </p:nvSpPr>
        <p:spPr>
          <a:xfrm>
            <a:off x="3268009" y="3880708"/>
            <a:ext cx="2979764" cy="461665"/>
          </a:xfrm>
          <a:prstGeom prst="rect">
            <a:avLst/>
          </a:prstGeom>
          <a:noFill/>
        </p:spPr>
        <p:txBody>
          <a:bodyPr wrap="square" rtlCol="0">
            <a:spAutoFit/>
          </a:bodyPr>
          <a:lstStyle/>
          <a:p>
            <a:r>
              <a:rPr lang="ja-JP" altLang="en-US" sz="2400" b="1" dirty="0"/>
              <a:t>「シュークリーム」</a:t>
            </a:r>
          </a:p>
        </p:txBody>
      </p:sp>
      <p:sp>
        <p:nvSpPr>
          <p:cNvPr id="23" name="テキスト ボックス 22">
            <a:extLst>
              <a:ext uri="{FF2B5EF4-FFF2-40B4-BE49-F238E27FC236}">
                <a16:creationId xmlns:a16="http://schemas.microsoft.com/office/drawing/2014/main" id="{260177B1-28CE-4723-B548-96C9E182E9DC}"/>
              </a:ext>
            </a:extLst>
          </p:cNvPr>
          <p:cNvSpPr txBox="1"/>
          <p:nvPr/>
        </p:nvSpPr>
        <p:spPr>
          <a:xfrm>
            <a:off x="3958033" y="4544855"/>
            <a:ext cx="5576492" cy="461665"/>
          </a:xfrm>
          <a:prstGeom prst="rect">
            <a:avLst/>
          </a:prstGeom>
          <a:noFill/>
        </p:spPr>
        <p:txBody>
          <a:bodyPr wrap="square" rtlCol="0">
            <a:spAutoFit/>
          </a:bodyPr>
          <a:lstStyle/>
          <a:p>
            <a:r>
              <a:rPr lang="ja-JP" altLang="en-US" sz="2400" b="1" dirty="0">
                <a:solidFill>
                  <a:srgbClr val="FF0000"/>
                </a:solidFill>
              </a:rPr>
              <a:t>だれが見ても分かる一般的な</a:t>
            </a:r>
            <a:r>
              <a:rPr lang="ja-JP" altLang="en-US" sz="2400" b="1" dirty="0"/>
              <a:t>名称を</a:t>
            </a:r>
          </a:p>
        </p:txBody>
      </p:sp>
      <p:sp>
        <p:nvSpPr>
          <p:cNvPr id="24" name="テキスト ボックス 23">
            <a:extLst>
              <a:ext uri="{FF2B5EF4-FFF2-40B4-BE49-F238E27FC236}">
                <a16:creationId xmlns:a16="http://schemas.microsoft.com/office/drawing/2014/main" id="{260177B1-28CE-4723-B548-96C9E182E9DC}"/>
              </a:ext>
            </a:extLst>
          </p:cNvPr>
          <p:cNvSpPr txBox="1"/>
          <p:nvPr/>
        </p:nvSpPr>
        <p:spPr>
          <a:xfrm>
            <a:off x="5521539" y="4963037"/>
            <a:ext cx="4140031" cy="461665"/>
          </a:xfrm>
          <a:prstGeom prst="rect">
            <a:avLst/>
          </a:prstGeom>
          <a:noFill/>
        </p:spPr>
        <p:txBody>
          <a:bodyPr wrap="square" rtlCol="0">
            <a:spAutoFit/>
          </a:bodyPr>
          <a:lstStyle/>
          <a:p>
            <a:r>
              <a:rPr lang="ja-JP" altLang="en-US" sz="2400" b="1" dirty="0"/>
              <a:t>表示しなければなりません。</a:t>
            </a:r>
          </a:p>
        </p:txBody>
      </p:sp>
      <p:sp>
        <p:nvSpPr>
          <p:cNvPr id="19" name="テキスト ボックス 18">
            <a:extLst>
              <a:ext uri="{FF2B5EF4-FFF2-40B4-BE49-F238E27FC236}">
                <a16:creationId xmlns:a16="http://schemas.microsoft.com/office/drawing/2014/main" id="{A76FD2E5-CC5C-4B1E-BCDC-144CBF3093E5}"/>
              </a:ext>
            </a:extLst>
          </p:cNvPr>
          <p:cNvSpPr txBox="1"/>
          <p:nvPr/>
        </p:nvSpPr>
        <p:spPr>
          <a:xfrm>
            <a:off x="6796727" y="2015933"/>
            <a:ext cx="3269616" cy="461665"/>
          </a:xfrm>
          <a:prstGeom prst="rect">
            <a:avLst/>
          </a:prstGeom>
          <a:noFill/>
        </p:spPr>
        <p:txBody>
          <a:bodyPr wrap="square" rtlCol="0">
            <a:spAutoFit/>
          </a:bodyPr>
          <a:lstStyle/>
          <a:p>
            <a:r>
              <a:rPr lang="ja-JP" altLang="en-US" sz="2400" b="1" dirty="0">
                <a:solidFill>
                  <a:srgbClr val="FF0000"/>
                </a:solidFill>
              </a:rPr>
              <a:t>商品名とは異なります。</a:t>
            </a:r>
          </a:p>
        </p:txBody>
      </p:sp>
      <p:sp>
        <p:nvSpPr>
          <p:cNvPr id="25" name="テキスト ボックス 24">
            <a:extLst>
              <a:ext uri="{FF2B5EF4-FFF2-40B4-BE49-F238E27FC236}">
                <a16:creationId xmlns:a16="http://schemas.microsoft.com/office/drawing/2014/main" id="{B29054F8-5C0C-4443-AD36-3AB1E9E46611}"/>
              </a:ext>
            </a:extLst>
          </p:cNvPr>
          <p:cNvSpPr txBox="1"/>
          <p:nvPr/>
        </p:nvSpPr>
        <p:spPr>
          <a:xfrm>
            <a:off x="4223209" y="2570720"/>
            <a:ext cx="3800819" cy="461665"/>
          </a:xfrm>
          <a:prstGeom prst="rect">
            <a:avLst/>
          </a:prstGeom>
          <a:noFill/>
        </p:spPr>
        <p:txBody>
          <a:bodyPr wrap="square" rtlCol="0">
            <a:spAutoFit/>
          </a:bodyPr>
          <a:lstStyle/>
          <a:p>
            <a:r>
              <a:rPr lang="ja-JP" altLang="en-US" sz="2400" b="1" dirty="0"/>
              <a:t>シュークリームの名称に</a:t>
            </a:r>
          </a:p>
        </p:txBody>
      </p:sp>
      <p:sp>
        <p:nvSpPr>
          <p:cNvPr id="26" name="テキスト ボックス 25">
            <a:extLst>
              <a:ext uri="{FF2B5EF4-FFF2-40B4-BE49-F238E27FC236}">
                <a16:creationId xmlns:a16="http://schemas.microsoft.com/office/drawing/2014/main" id="{399AAF50-AE07-4724-B668-B52D0C076177}"/>
              </a:ext>
            </a:extLst>
          </p:cNvPr>
          <p:cNvSpPr txBox="1"/>
          <p:nvPr/>
        </p:nvSpPr>
        <p:spPr>
          <a:xfrm>
            <a:off x="5893012" y="3882295"/>
            <a:ext cx="1158912" cy="461665"/>
          </a:xfrm>
          <a:prstGeom prst="rect">
            <a:avLst/>
          </a:prstGeom>
          <a:noFill/>
        </p:spPr>
        <p:txBody>
          <a:bodyPr wrap="square" rtlCol="0">
            <a:spAutoFit/>
          </a:bodyPr>
          <a:lstStyle/>
          <a:p>
            <a:r>
              <a:rPr lang="ja-JP" altLang="en-US" sz="2400" b="1" dirty="0"/>
              <a:t>または</a:t>
            </a:r>
          </a:p>
        </p:txBody>
      </p:sp>
      <p:sp>
        <p:nvSpPr>
          <p:cNvPr id="27" name="テキスト ボックス 26">
            <a:extLst>
              <a:ext uri="{FF2B5EF4-FFF2-40B4-BE49-F238E27FC236}">
                <a16:creationId xmlns:a16="http://schemas.microsoft.com/office/drawing/2014/main" id="{A2749C32-E707-4E04-BB96-A27AE03EEB53}"/>
              </a:ext>
            </a:extLst>
          </p:cNvPr>
          <p:cNvSpPr txBox="1"/>
          <p:nvPr/>
        </p:nvSpPr>
        <p:spPr>
          <a:xfrm>
            <a:off x="6809567" y="3882295"/>
            <a:ext cx="3308131" cy="461665"/>
          </a:xfrm>
          <a:prstGeom prst="rect">
            <a:avLst/>
          </a:prstGeom>
          <a:noFill/>
        </p:spPr>
        <p:txBody>
          <a:bodyPr wrap="square" rtlCol="0">
            <a:spAutoFit/>
          </a:bodyPr>
          <a:lstStyle/>
          <a:p>
            <a:r>
              <a:rPr lang="ja-JP" altLang="en-US" sz="2400" b="1" dirty="0"/>
              <a:t>「洋菓子」です。</a:t>
            </a:r>
          </a:p>
        </p:txBody>
      </p:sp>
      <p:sp>
        <p:nvSpPr>
          <p:cNvPr id="28" name="テキスト ボックス 27">
            <a:extLst>
              <a:ext uri="{FF2B5EF4-FFF2-40B4-BE49-F238E27FC236}">
                <a16:creationId xmlns:a16="http://schemas.microsoft.com/office/drawing/2014/main" id="{85C91300-A260-4B72-9DCC-15749FA54C15}"/>
              </a:ext>
            </a:extLst>
          </p:cNvPr>
          <p:cNvSpPr txBox="1"/>
          <p:nvPr/>
        </p:nvSpPr>
        <p:spPr>
          <a:xfrm>
            <a:off x="7506341" y="2588759"/>
            <a:ext cx="4566613" cy="461665"/>
          </a:xfrm>
          <a:prstGeom prst="rect">
            <a:avLst/>
          </a:prstGeom>
          <a:noFill/>
        </p:spPr>
        <p:txBody>
          <a:bodyPr wrap="square" rtlCol="0">
            <a:spAutoFit/>
          </a:bodyPr>
          <a:lstStyle/>
          <a:p>
            <a:r>
              <a:rPr lang="ja-JP" altLang="en-US" sz="2400" b="1" dirty="0"/>
              <a:t>「シェフのオススメシュー」</a:t>
            </a:r>
          </a:p>
        </p:txBody>
      </p:sp>
      <p:sp>
        <p:nvSpPr>
          <p:cNvPr id="6" name="四角形: 角を丸くする 5">
            <a:extLst>
              <a:ext uri="{FF2B5EF4-FFF2-40B4-BE49-F238E27FC236}">
                <a16:creationId xmlns:a16="http://schemas.microsoft.com/office/drawing/2014/main" id="{539E2C49-B1C3-4450-954A-90A103CC6CA2}"/>
              </a:ext>
            </a:extLst>
          </p:cNvPr>
          <p:cNvSpPr/>
          <p:nvPr/>
        </p:nvSpPr>
        <p:spPr>
          <a:xfrm>
            <a:off x="1219200" y="3190875"/>
            <a:ext cx="1176922" cy="31645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0" name="テキスト ボックス 29">
            <a:extLst>
              <a:ext uri="{FF2B5EF4-FFF2-40B4-BE49-F238E27FC236}">
                <a16:creationId xmlns:a16="http://schemas.microsoft.com/office/drawing/2014/main" id="{DB21B4C7-CFE7-45A8-8F08-BC672D4A7326}"/>
              </a:ext>
            </a:extLst>
          </p:cNvPr>
          <p:cNvSpPr txBox="1"/>
          <p:nvPr/>
        </p:nvSpPr>
        <p:spPr>
          <a:xfrm>
            <a:off x="1151660" y="2801550"/>
            <a:ext cx="279729" cy="365808"/>
          </a:xfrm>
          <a:prstGeom prst="rect">
            <a:avLst/>
          </a:prstGeom>
          <a:noFill/>
        </p:spPr>
        <p:txBody>
          <a:bodyPr wrap="square" lIns="0" tIns="0" rIns="0" bIns="0" rtlCol="0">
            <a:spAutoFit/>
          </a:bodyPr>
          <a:lstStyle/>
          <a:p>
            <a:r>
              <a:rPr lang="ja-JP" altLang="en-US" sz="2400" b="1" dirty="0">
                <a:solidFill>
                  <a:srgbClr val="FF0000"/>
                </a:solidFill>
              </a:rPr>
              <a:t>①</a:t>
            </a:r>
          </a:p>
        </p:txBody>
      </p:sp>
      <p:sp>
        <p:nvSpPr>
          <p:cNvPr id="31" name="テキスト ボックス 30">
            <a:extLst>
              <a:ext uri="{FF2B5EF4-FFF2-40B4-BE49-F238E27FC236}">
                <a16:creationId xmlns:a16="http://schemas.microsoft.com/office/drawing/2014/main" id="{260177B1-28CE-4723-B548-96C9E182E9DC}"/>
              </a:ext>
            </a:extLst>
          </p:cNvPr>
          <p:cNvSpPr txBox="1"/>
          <p:nvPr/>
        </p:nvSpPr>
        <p:spPr>
          <a:xfrm>
            <a:off x="3013567" y="2968094"/>
            <a:ext cx="3270583" cy="461665"/>
          </a:xfrm>
          <a:prstGeom prst="rect">
            <a:avLst/>
          </a:prstGeom>
          <a:noFill/>
        </p:spPr>
        <p:txBody>
          <a:bodyPr wrap="square" rtlCol="0">
            <a:spAutoFit/>
          </a:bodyPr>
          <a:lstStyle/>
          <a:p>
            <a:r>
              <a:rPr lang="ja-JP" altLang="en-US" sz="2400" b="1" dirty="0"/>
              <a:t>と記載してあっても、</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782"/>
                </p14:media>
              </p:ext>
            </p:extLst>
          </p:nvPr>
        </p:nvPicPr>
        <p:blipFill>
          <a:blip r:embed="rId8"/>
          <a:stretch>
            <a:fillRect/>
          </a:stretch>
        </p:blipFill>
        <p:spPr>
          <a:xfrm>
            <a:off x="12226627" y="3226559"/>
            <a:ext cx="406400" cy="406400"/>
          </a:xfrm>
          <a:prstGeom prst="rect">
            <a:avLst/>
          </a:prstGeom>
        </p:spPr>
      </p:pic>
    </p:spTree>
    <p:extLst>
      <p:ext uri="{BB962C8B-B14F-4D97-AF65-F5344CB8AC3E}">
        <p14:creationId xmlns:p14="http://schemas.microsoft.com/office/powerpoint/2010/main" val="3646028755"/>
      </p:ext>
    </p:extLst>
  </p:cSld>
  <p:clrMapOvr>
    <a:masterClrMapping/>
  </p:clrMapOvr>
  <mc:AlternateContent xmlns:mc="http://schemas.openxmlformats.org/markup-compatibility/2006" xmlns:p14="http://schemas.microsoft.com/office/powerpoint/2010/main">
    <mc:Choice Requires="p14">
      <p:transition spd="slow" p14:dur="2000" advClick="0" advTm="33000"/>
    </mc:Choice>
    <mc:Fallback xmlns="">
      <p:transition spd="slow" advClick="0" advTm="3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8553A8D1-0462-4748-A59C-67C70E3579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00804" y="3683071"/>
            <a:ext cx="2085975" cy="2857500"/>
          </a:xfrm>
          <a:prstGeom prst="rect">
            <a:avLst/>
          </a:prstGeom>
        </p:spPr>
      </p:pic>
      <p:pic>
        <p:nvPicPr>
          <p:cNvPr id="6" name="図 5">
            <a:extLst>
              <a:ext uri="{FF2B5EF4-FFF2-40B4-BE49-F238E27FC236}">
                <a16:creationId xmlns:a16="http://schemas.microsoft.com/office/drawing/2014/main" id="{D675F3F2-A069-4165-9627-B65D121DFC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336" y="551060"/>
            <a:ext cx="11439334" cy="2988128"/>
          </a:xfrm>
          <a:prstGeom prst="rect">
            <a:avLst/>
          </a:prstGeom>
        </p:spPr>
      </p:pic>
      <p:sp>
        <p:nvSpPr>
          <p:cNvPr id="7" name="テキスト ボックス 6">
            <a:extLst>
              <a:ext uri="{FF2B5EF4-FFF2-40B4-BE49-F238E27FC236}">
                <a16:creationId xmlns:a16="http://schemas.microsoft.com/office/drawing/2014/main" id="{F0C58AE3-B7D6-46AF-AEA9-E34982EF6118}"/>
              </a:ext>
            </a:extLst>
          </p:cNvPr>
          <p:cNvSpPr txBox="1"/>
          <p:nvPr/>
        </p:nvSpPr>
        <p:spPr>
          <a:xfrm>
            <a:off x="2065694" y="1328758"/>
            <a:ext cx="8880003" cy="461665"/>
          </a:xfrm>
          <a:prstGeom prst="rect">
            <a:avLst/>
          </a:prstGeom>
          <a:noFill/>
        </p:spPr>
        <p:txBody>
          <a:bodyPr wrap="square" rtlCol="0">
            <a:spAutoFit/>
          </a:bodyPr>
          <a:lstStyle/>
          <a:p>
            <a:r>
              <a:rPr lang="ja-JP" altLang="en-US" sz="2400" b="1" dirty="0"/>
              <a:t>「明日のお弁当に入れたいけど、いつまで食べられるかな？」</a:t>
            </a:r>
          </a:p>
        </p:txBody>
      </p:sp>
      <p:sp>
        <p:nvSpPr>
          <p:cNvPr id="8" name="テキスト ボックス 7">
            <a:extLst>
              <a:ext uri="{FF2B5EF4-FFF2-40B4-BE49-F238E27FC236}">
                <a16:creationId xmlns:a16="http://schemas.microsoft.com/office/drawing/2014/main" id="{F233798B-8DEE-448A-A3DA-5ED433B4521E}"/>
              </a:ext>
            </a:extLst>
          </p:cNvPr>
          <p:cNvSpPr txBox="1"/>
          <p:nvPr/>
        </p:nvSpPr>
        <p:spPr>
          <a:xfrm>
            <a:off x="3918325" y="859920"/>
            <a:ext cx="3140884" cy="461665"/>
          </a:xfrm>
          <a:prstGeom prst="rect">
            <a:avLst/>
          </a:prstGeom>
          <a:noFill/>
        </p:spPr>
        <p:txBody>
          <a:bodyPr wrap="square" rtlCol="0">
            <a:spAutoFit/>
          </a:bodyPr>
          <a:lstStyle/>
          <a:p>
            <a:r>
              <a:rPr lang="ja-JP" altLang="en-US" sz="2400" b="1" dirty="0"/>
              <a:t>では、例えば・・・</a:t>
            </a:r>
          </a:p>
        </p:txBody>
      </p:sp>
      <p:sp>
        <p:nvSpPr>
          <p:cNvPr id="9" name="テキスト ボックス 8">
            <a:extLst>
              <a:ext uri="{FF2B5EF4-FFF2-40B4-BE49-F238E27FC236}">
                <a16:creationId xmlns:a16="http://schemas.microsoft.com/office/drawing/2014/main" id="{5B46C6C2-CB00-4CB1-9EFC-7F2D4E2F9739}"/>
              </a:ext>
            </a:extLst>
          </p:cNvPr>
          <p:cNvSpPr txBox="1"/>
          <p:nvPr/>
        </p:nvSpPr>
        <p:spPr>
          <a:xfrm>
            <a:off x="2065694" y="1804607"/>
            <a:ext cx="6971055" cy="461665"/>
          </a:xfrm>
          <a:prstGeom prst="rect">
            <a:avLst/>
          </a:prstGeom>
          <a:noFill/>
        </p:spPr>
        <p:txBody>
          <a:bodyPr wrap="square" rtlCol="0">
            <a:spAutoFit/>
          </a:bodyPr>
          <a:lstStyle/>
          <a:p>
            <a:r>
              <a:rPr lang="ja-JP" altLang="en-US" sz="2400" b="1" dirty="0"/>
              <a:t>「冷蔵庫に入れて保管した方がいいのかな？」</a:t>
            </a:r>
          </a:p>
        </p:txBody>
      </p:sp>
      <p:pic>
        <p:nvPicPr>
          <p:cNvPr id="22" name="図 21">
            <a:extLst>
              <a:ext uri="{FF2B5EF4-FFF2-40B4-BE49-F238E27FC236}">
                <a16:creationId xmlns:a16="http://schemas.microsoft.com/office/drawing/2014/main" id="{BB3BA2F7-F9F2-4965-AE38-A4D810AC66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541693" y="2851954"/>
            <a:ext cx="4876800" cy="1638935"/>
          </a:xfrm>
          <a:prstGeom prst="rect">
            <a:avLst/>
          </a:prstGeom>
        </p:spPr>
      </p:pic>
      <p:sp>
        <p:nvSpPr>
          <p:cNvPr id="25" name="テキスト ボックス 24">
            <a:extLst>
              <a:ext uri="{FF2B5EF4-FFF2-40B4-BE49-F238E27FC236}">
                <a16:creationId xmlns:a16="http://schemas.microsoft.com/office/drawing/2014/main" id="{A7E42AE2-6977-4B99-96DA-60F2980CBA12}"/>
              </a:ext>
            </a:extLst>
          </p:cNvPr>
          <p:cNvSpPr txBox="1"/>
          <p:nvPr/>
        </p:nvSpPr>
        <p:spPr>
          <a:xfrm>
            <a:off x="3169954" y="3160812"/>
            <a:ext cx="3620278" cy="461665"/>
          </a:xfrm>
          <a:prstGeom prst="rect">
            <a:avLst/>
          </a:prstGeom>
          <a:noFill/>
        </p:spPr>
        <p:txBody>
          <a:bodyPr wrap="square" rtlCol="0">
            <a:spAutoFit/>
          </a:bodyPr>
          <a:lstStyle/>
          <a:p>
            <a:r>
              <a:rPr lang="ja-JP" altLang="en-US" sz="2400" b="1" dirty="0"/>
              <a:t>それは、もちろん！</a:t>
            </a:r>
          </a:p>
        </p:txBody>
      </p:sp>
      <p:sp>
        <p:nvSpPr>
          <p:cNvPr id="21" name="テキスト ボックス 20">
            <a:extLst>
              <a:ext uri="{FF2B5EF4-FFF2-40B4-BE49-F238E27FC236}">
                <a16:creationId xmlns:a16="http://schemas.microsoft.com/office/drawing/2014/main" id="{8DBAA108-160F-4BFD-88B6-16D28A617B3D}"/>
              </a:ext>
            </a:extLst>
          </p:cNvPr>
          <p:cNvSpPr txBox="1"/>
          <p:nvPr/>
        </p:nvSpPr>
        <p:spPr>
          <a:xfrm>
            <a:off x="4591778" y="2280456"/>
            <a:ext cx="6971055" cy="461665"/>
          </a:xfrm>
          <a:prstGeom prst="rect">
            <a:avLst/>
          </a:prstGeom>
          <a:noFill/>
        </p:spPr>
        <p:txBody>
          <a:bodyPr wrap="square" rtlCol="0">
            <a:spAutoFit/>
          </a:bodyPr>
          <a:lstStyle/>
          <a:p>
            <a:r>
              <a:rPr lang="ja-JP" altLang="en-US" sz="2400" b="1" dirty="0"/>
              <a:t>と、気にしたことはありませんか？</a:t>
            </a:r>
          </a:p>
        </p:txBody>
      </p:sp>
      <p:grpSp>
        <p:nvGrpSpPr>
          <p:cNvPr id="4" name="グループ化 3">
            <a:extLst>
              <a:ext uri="{FF2B5EF4-FFF2-40B4-BE49-F238E27FC236}">
                <a16:creationId xmlns:a16="http://schemas.microsoft.com/office/drawing/2014/main" id="{4034620B-7C78-4E42-8364-F8384343911C}"/>
              </a:ext>
            </a:extLst>
          </p:cNvPr>
          <p:cNvGrpSpPr/>
          <p:nvPr/>
        </p:nvGrpSpPr>
        <p:grpSpPr>
          <a:xfrm>
            <a:off x="424471" y="4375377"/>
            <a:ext cx="3493854" cy="2118730"/>
            <a:chOff x="424471" y="4375377"/>
            <a:chExt cx="3493854" cy="2118730"/>
          </a:xfrm>
        </p:grpSpPr>
        <p:pic>
          <p:nvPicPr>
            <p:cNvPr id="20" name="図 19">
              <a:extLst>
                <a:ext uri="{FF2B5EF4-FFF2-40B4-BE49-F238E27FC236}">
                  <a16:creationId xmlns:a16="http://schemas.microsoft.com/office/drawing/2014/main" id="{B4787222-C747-4140-8AF7-F811D13648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7450" y="4375377"/>
              <a:ext cx="1710875" cy="2118730"/>
            </a:xfrm>
            <a:prstGeom prst="rect">
              <a:avLst/>
            </a:prstGeom>
          </p:spPr>
        </p:pic>
        <p:grpSp>
          <p:nvGrpSpPr>
            <p:cNvPr id="2" name="グループ化 1">
              <a:extLst>
                <a:ext uri="{FF2B5EF4-FFF2-40B4-BE49-F238E27FC236}">
                  <a16:creationId xmlns:a16="http://schemas.microsoft.com/office/drawing/2014/main" id="{0D5D0DBF-EECD-4802-9FA4-5F975004A5DD}"/>
                </a:ext>
              </a:extLst>
            </p:cNvPr>
            <p:cNvGrpSpPr/>
            <p:nvPr/>
          </p:nvGrpSpPr>
          <p:grpSpPr>
            <a:xfrm>
              <a:off x="424471" y="4398294"/>
              <a:ext cx="1896157" cy="2089623"/>
              <a:chOff x="424471" y="4398294"/>
              <a:chExt cx="1896157" cy="2089623"/>
            </a:xfrm>
          </p:grpSpPr>
          <p:pic>
            <p:nvPicPr>
              <p:cNvPr id="18" name="図 17">
                <a:extLst>
                  <a:ext uri="{FF2B5EF4-FFF2-40B4-BE49-F238E27FC236}">
                    <a16:creationId xmlns:a16="http://schemas.microsoft.com/office/drawing/2014/main" id="{A9999CFE-1078-4FF4-9F0B-62F75CB9222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6103049">
                <a:off x="357787" y="4464978"/>
                <a:ext cx="400106" cy="266737"/>
              </a:xfrm>
              <a:prstGeom prst="rect">
                <a:avLst/>
              </a:prstGeom>
            </p:spPr>
          </p:pic>
          <p:pic>
            <p:nvPicPr>
              <p:cNvPr id="3" name="図 2">
                <a:extLst>
                  <a:ext uri="{FF2B5EF4-FFF2-40B4-BE49-F238E27FC236}">
                    <a16:creationId xmlns:a16="http://schemas.microsoft.com/office/drawing/2014/main" id="{A88E38DB-DB9D-4B26-90B1-51066FBE195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7542" y="4403879"/>
                <a:ext cx="1823086" cy="2084038"/>
              </a:xfrm>
              <a:prstGeom prst="rect">
                <a:avLst/>
              </a:prstGeom>
            </p:spPr>
          </p:pic>
        </p:grpSp>
      </p:grpSp>
      <p:sp>
        <p:nvSpPr>
          <p:cNvPr id="24" name="テキスト ボックス 23">
            <a:extLst>
              <a:ext uri="{FF2B5EF4-FFF2-40B4-BE49-F238E27FC236}">
                <a16:creationId xmlns:a16="http://schemas.microsoft.com/office/drawing/2014/main" id="{78B198E0-36A3-4621-B6E3-DD8C429CB282}"/>
              </a:ext>
            </a:extLst>
          </p:cNvPr>
          <p:cNvSpPr txBox="1"/>
          <p:nvPr/>
        </p:nvSpPr>
        <p:spPr>
          <a:xfrm>
            <a:off x="3169954" y="3569979"/>
            <a:ext cx="3620278" cy="461665"/>
          </a:xfrm>
          <a:prstGeom prst="rect">
            <a:avLst/>
          </a:prstGeom>
          <a:noFill/>
        </p:spPr>
        <p:txBody>
          <a:bodyPr wrap="square" rtlCol="0">
            <a:spAutoFit/>
          </a:bodyPr>
          <a:lstStyle/>
          <a:p>
            <a:r>
              <a:rPr lang="ja-JP" altLang="en-US" sz="2400" b="1" dirty="0"/>
              <a:t>ちゃんと確認します！</a:t>
            </a:r>
          </a:p>
        </p:txBody>
      </p:sp>
      <p:grpSp>
        <p:nvGrpSpPr>
          <p:cNvPr id="35" name="グループ化 34">
            <a:extLst>
              <a:ext uri="{FF2B5EF4-FFF2-40B4-BE49-F238E27FC236}">
                <a16:creationId xmlns:a16="http://schemas.microsoft.com/office/drawing/2014/main" id="{80D40FBB-651D-4570-8726-843AF8C4EA94}"/>
              </a:ext>
            </a:extLst>
          </p:cNvPr>
          <p:cNvGrpSpPr/>
          <p:nvPr/>
        </p:nvGrpSpPr>
        <p:grpSpPr>
          <a:xfrm>
            <a:off x="7323157" y="3958113"/>
            <a:ext cx="2430923" cy="2620941"/>
            <a:chOff x="7323155" y="3958111"/>
            <a:chExt cx="2430923" cy="2620941"/>
          </a:xfrm>
        </p:grpSpPr>
        <p:pic>
          <p:nvPicPr>
            <p:cNvPr id="31" name="図 30">
              <a:extLst>
                <a:ext uri="{FF2B5EF4-FFF2-40B4-BE49-F238E27FC236}">
                  <a16:creationId xmlns:a16="http://schemas.microsoft.com/office/drawing/2014/main" id="{055B1FB1-0E06-4D86-A667-8FC0F15219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23155" y="3958111"/>
              <a:ext cx="2430923" cy="2620941"/>
            </a:xfrm>
            <a:prstGeom prst="rect">
              <a:avLst/>
            </a:prstGeom>
          </p:spPr>
        </p:pic>
        <p:sp>
          <p:nvSpPr>
            <p:cNvPr id="32" name="テキスト ボックス 31">
              <a:extLst>
                <a:ext uri="{FF2B5EF4-FFF2-40B4-BE49-F238E27FC236}">
                  <a16:creationId xmlns:a16="http://schemas.microsoft.com/office/drawing/2014/main" id="{4AA8A8B6-6A75-4782-BEF6-0D38045FE4C3}"/>
                </a:ext>
              </a:extLst>
            </p:cNvPr>
            <p:cNvSpPr txBox="1"/>
            <p:nvPr/>
          </p:nvSpPr>
          <p:spPr>
            <a:xfrm>
              <a:off x="7901078" y="4403879"/>
              <a:ext cx="1330002" cy="646331"/>
            </a:xfrm>
            <a:prstGeom prst="rect">
              <a:avLst/>
            </a:prstGeom>
            <a:noFill/>
          </p:spPr>
          <p:txBody>
            <a:bodyPr wrap="square" rtlCol="0">
              <a:spAutoFit/>
            </a:bodyPr>
            <a:lstStyle/>
            <a:p>
              <a:r>
                <a:rPr lang="ja-JP" altLang="en-US" b="1" dirty="0"/>
                <a:t>明日まで</a:t>
              </a:r>
              <a:endParaRPr lang="en-US" altLang="ja-JP" b="1" dirty="0"/>
            </a:p>
            <a:p>
              <a:r>
                <a:rPr lang="ja-JP" altLang="en-US" b="1" dirty="0"/>
                <a:t>持つかな？</a:t>
              </a:r>
            </a:p>
          </p:txBody>
        </p:sp>
        <p:pic>
          <p:nvPicPr>
            <p:cNvPr id="34" name="図 33">
              <a:extLst>
                <a:ext uri="{FF2B5EF4-FFF2-40B4-BE49-F238E27FC236}">
                  <a16:creationId xmlns:a16="http://schemas.microsoft.com/office/drawing/2014/main" id="{5FB3AFF3-891F-4653-9FDA-8C0BE590AD99}"/>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947802" y="5013259"/>
              <a:ext cx="698621" cy="571123"/>
            </a:xfrm>
            <a:prstGeom prst="rect">
              <a:avLst/>
            </a:prstGeom>
          </p:spPr>
        </p:pic>
      </p:grpSp>
      <p:grpSp>
        <p:nvGrpSpPr>
          <p:cNvPr id="39" name="グループ化 38">
            <a:extLst>
              <a:ext uri="{FF2B5EF4-FFF2-40B4-BE49-F238E27FC236}">
                <a16:creationId xmlns:a16="http://schemas.microsoft.com/office/drawing/2014/main" id="{F7837645-8705-4AA9-9859-D869BBED685F}"/>
              </a:ext>
            </a:extLst>
          </p:cNvPr>
          <p:cNvGrpSpPr/>
          <p:nvPr/>
        </p:nvGrpSpPr>
        <p:grpSpPr>
          <a:xfrm>
            <a:off x="4789350" y="4395648"/>
            <a:ext cx="2801845" cy="2092271"/>
            <a:chOff x="4789348" y="4395646"/>
            <a:chExt cx="2801845" cy="2092271"/>
          </a:xfrm>
        </p:grpSpPr>
        <p:pic>
          <p:nvPicPr>
            <p:cNvPr id="11" name="図 10">
              <a:extLst>
                <a:ext uri="{FF2B5EF4-FFF2-40B4-BE49-F238E27FC236}">
                  <a16:creationId xmlns:a16="http://schemas.microsoft.com/office/drawing/2014/main" id="{7E09B82F-652E-4749-9C21-2AA84105843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87045" y="5298821"/>
              <a:ext cx="1204148" cy="1189096"/>
            </a:xfrm>
            <a:prstGeom prst="rect">
              <a:avLst/>
            </a:prstGeom>
          </p:spPr>
        </p:pic>
        <p:pic>
          <p:nvPicPr>
            <p:cNvPr id="37" name="図 36">
              <a:extLst>
                <a:ext uri="{FF2B5EF4-FFF2-40B4-BE49-F238E27FC236}">
                  <a16:creationId xmlns:a16="http://schemas.microsoft.com/office/drawing/2014/main" id="{6FEA9B1F-7DB2-43E5-B039-6EB9E571B6F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789348" y="4395646"/>
              <a:ext cx="2743270" cy="1274215"/>
            </a:xfrm>
            <a:prstGeom prst="rect">
              <a:avLst/>
            </a:prstGeom>
          </p:spPr>
        </p:pic>
        <p:sp>
          <p:nvSpPr>
            <p:cNvPr id="38" name="テキスト ボックス 37">
              <a:extLst>
                <a:ext uri="{FF2B5EF4-FFF2-40B4-BE49-F238E27FC236}">
                  <a16:creationId xmlns:a16="http://schemas.microsoft.com/office/drawing/2014/main" id="{FED1E2B0-B982-407E-9D2A-331F1DF78654}"/>
                </a:ext>
              </a:extLst>
            </p:cNvPr>
            <p:cNvSpPr txBox="1"/>
            <p:nvPr/>
          </p:nvSpPr>
          <p:spPr>
            <a:xfrm>
              <a:off x="4917568" y="4778519"/>
              <a:ext cx="2505056" cy="369332"/>
            </a:xfrm>
            <a:prstGeom prst="rect">
              <a:avLst/>
            </a:prstGeom>
            <a:noFill/>
          </p:spPr>
          <p:txBody>
            <a:bodyPr wrap="square" rtlCol="0">
              <a:spAutoFit/>
            </a:bodyPr>
            <a:lstStyle/>
            <a:p>
              <a:r>
                <a:rPr lang="ja-JP" altLang="en-US" b="1" dirty="0"/>
                <a:t>冷蔵庫に入れておこう</a:t>
              </a:r>
            </a:p>
          </p:txBody>
        </p:sp>
      </p:grpSp>
      <p:pic>
        <p:nvPicPr>
          <p:cNvPr id="10"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089"/>
                </p14:media>
              </p:ext>
            </p:extLst>
          </p:nvPr>
        </p:nvPicPr>
        <p:blipFill>
          <a:blip r:embed="rId15"/>
          <a:stretch>
            <a:fillRect/>
          </a:stretch>
        </p:blipFill>
        <p:spPr>
          <a:xfrm>
            <a:off x="12291913" y="3216077"/>
            <a:ext cx="406400" cy="406400"/>
          </a:xfrm>
          <a:prstGeom prst="rect">
            <a:avLst/>
          </a:prstGeom>
        </p:spPr>
      </p:pic>
    </p:spTree>
    <p:extLst>
      <p:ext uri="{BB962C8B-B14F-4D97-AF65-F5344CB8AC3E}">
        <p14:creationId xmlns:p14="http://schemas.microsoft.com/office/powerpoint/2010/main" val="1057278056"/>
      </p:ext>
    </p:extLst>
  </p:cSld>
  <p:clrMapOvr>
    <a:masterClrMapping/>
  </p:clrMapOvr>
  <mc:AlternateContent xmlns:mc="http://schemas.openxmlformats.org/markup-compatibility/2006" xmlns:p14="http://schemas.microsoft.com/office/powerpoint/2010/main">
    <mc:Choice Requires="p14">
      <p:transition spd="slow" p14:dur="2000" advTm="14000"/>
    </mc:Choice>
    <mc:Fallback xmlns="">
      <p:transition spd="slow"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28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図 38"/>
          <p:cNvPicPr/>
          <p:nvPr/>
        </p:nvPicPr>
        <p:blipFill rotWithShape="1">
          <a:blip r:embed="rId5">
            <a:extLst>
              <a:ext uri="{28A0092B-C50C-407E-A947-70E740481C1C}">
                <a14:useLocalDpi xmlns:a14="http://schemas.microsoft.com/office/drawing/2010/main" val="0"/>
              </a:ext>
            </a:extLst>
          </a:blip>
          <a:srcRect b="33336"/>
          <a:stretch/>
        </p:blipFill>
        <p:spPr bwMode="auto">
          <a:xfrm>
            <a:off x="212959" y="4318115"/>
            <a:ext cx="5107188" cy="2258717"/>
          </a:xfrm>
          <a:prstGeom prst="rect">
            <a:avLst/>
          </a:prstGeom>
          <a:noFill/>
          <a:ln>
            <a:noFill/>
          </a:ln>
        </p:spPr>
      </p:pic>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4372" y="79993"/>
            <a:ext cx="8290320" cy="5030015"/>
          </a:xfrm>
          <a:prstGeom prst="rect">
            <a:avLst/>
          </a:prstGeom>
        </p:spPr>
      </p:pic>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16" name="テキスト ボックス 15">
            <a:extLst>
              <a:ext uri="{FF2B5EF4-FFF2-40B4-BE49-F238E27FC236}">
                <a16:creationId xmlns:a16="http://schemas.microsoft.com/office/drawing/2014/main" id="{E65EF672-2DD1-43B4-9EE2-84AE4AEB7F51}"/>
              </a:ext>
            </a:extLst>
          </p:cNvPr>
          <p:cNvSpPr txBox="1"/>
          <p:nvPr/>
        </p:nvSpPr>
        <p:spPr>
          <a:xfrm>
            <a:off x="5965994" y="840204"/>
            <a:ext cx="2553390" cy="646331"/>
          </a:xfrm>
          <a:prstGeom prst="rect">
            <a:avLst/>
          </a:prstGeom>
          <a:noFill/>
          <a:effectLst>
            <a:glow rad="114300">
              <a:schemeClr val="tx1"/>
            </a:glow>
          </a:effectLst>
        </p:spPr>
        <p:txBody>
          <a:bodyPr wrap="square" rtlCol="0">
            <a:spAutoFit/>
          </a:bodyPr>
          <a:lstStyle/>
          <a:p>
            <a:r>
              <a:rPr lang="ja-JP" altLang="en-US" sz="3600" b="1" dirty="0">
                <a:solidFill>
                  <a:srgbClr val="FFFF00"/>
                </a:solidFill>
                <a:effectLst>
                  <a:glow rad="63500">
                    <a:schemeClr val="bg2">
                      <a:lumMod val="25000"/>
                      <a:alpha val="86000"/>
                    </a:schemeClr>
                  </a:glow>
                </a:effectLst>
              </a:rPr>
              <a:t>②原材料名</a:t>
            </a:r>
          </a:p>
        </p:txBody>
      </p:sp>
      <p:sp>
        <p:nvSpPr>
          <p:cNvPr id="17" name="テキスト ボックス 16">
            <a:extLst>
              <a:ext uri="{FF2B5EF4-FFF2-40B4-BE49-F238E27FC236}">
                <a16:creationId xmlns:a16="http://schemas.microsoft.com/office/drawing/2014/main" id="{B20B90B9-991C-40CC-99DB-5F4920A1F9C5}"/>
              </a:ext>
            </a:extLst>
          </p:cNvPr>
          <p:cNvSpPr txBox="1"/>
          <p:nvPr/>
        </p:nvSpPr>
        <p:spPr>
          <a:xfrm>
            <a:off x="8364060" y="994351"/>
            <a:ext cx="918023" cy="461665"/>
          </a:xfrm>
          <a:prstGeom prst="rect">
            <a:avLst/>
          </a:prstGeom>
          <a:noFill/>
        </p:spPr>
        <p:txBody>
          <a:bodyPr wrap="square" rtlCol="0">
            <a:spAutoFit/>
          </a:bodyPr>
          <a:lstStyle/>
          <a:p>
            <a:r>
              <a:rPr lang="ja-JP" altLang="en-US" sz="2400" b="1" dirty="0"/>
              <a:t>です。</a:t>
            </a:r>
          </a:p>
        </p:txBody>
      </p:sp>
      <p:sp>
        <p:nvSpPr>
          <p:cNvPr id="18" name="テキスト ボックス 17">
            <a:extLst>
              <a:ext uri="{FF2B5EF4-FFF2-40B4-BE49-F238E27FC236}">
                <a16:creationId xmlns:a16="http://schemas.microsoft.com/office/drawing/2014/main" id="{260177B1-28CE-4723-B548-96C9E182E9DC}"/>
              </a:ext>
            </a:extLst>
          </p:cNvPr>
          <p:cNvSpPr txBox="1"/>
          <p:nvPr/>
        </p:nvSpPr>
        <p:spPr>
          <a:xfrm>
            <a:off x="4836182" y="990457"/>
            <a:ext cx="1236963" cy="461665"/>
          </a:xfrm>
          <a:prstGeom prst="rect">
            <a:avLst/>
          </a:prstGeom>
          <a:noFill/>
        </p:spPr>
        <p:txBody>
          <a:bodyPr wrap="square" rtlCol="0">
            <a:spAutoFit/>
          </a:bodyPr>
          <a:lstStyle/>
          <a:p>
            <a:r>
              <a:rPr lang="ja-JP" altLang="en-US" sz="2400" b="1" dirty="0"/>
              <a:t>つぎは、</a:t>
            </a:r>
          </a:p>
        </p:txBody>
      </p:sp>
      <p:sp>
        <p:nvSpPr>
          <p:cNvPr id="24" name="テキスト ボックス 23">
            <a:extLst>
              <a:ext uri="{FF2B5EF4-FFF2-40B4-BE49-F238E27FC236}">
                <a16:creationId xmlns:a16="http://schemas.microsoft.com/office/drawing/2014/main" id="{260177B1-28CE-4723-B548-96C9E182E9DC}"/>
              </a:ext>
            </a:extLst>
          </p:cNvPr>
          <p:cNvSpPr txBox="1"/>
          <p:nvPr/>
        </p:nvSpPr>
        <p:spPr>
          <a:xfrm>
            <a:off x="4537041" y="3217617"/>
            <a:ext cx="3904069" cy="461665"/>
          </a:xfrm>
          <a:prstGeom prst="rect">
            <a:avLst/>
          </a:prstGeom>
          <a:noFill/>
        </p:spPr>
        <p:txBody>
          <a:bodyPr wrap="square" rtlCol="0">
            <a:spAutoFit/>
          </a:bodyPr>
          <a:lstStyle/>
          <a:p>
            <a:r>
              <a:rPr lang="ja-JP" altLang="en-US" sz="2400" b="1" dirty="0"/>
              <a:t>原材料は、使用した割合が</a:t>
            </a:r>
          </a:p>
        </p:txBody>
      </p:sp>
      <p:sp>
        <p:nvSpPr>
          <p:cNvPr id="19" name="テキスト ボックス 18">
            <a:extLst>
              <a:ext uri="{FF2B5EF4-FFF2-40B4-BE49-F238E27FC236}">
                <a16:creationId xmlns:a16="http://schemas.microsoft.com/office/drawing/2014/main" id="{260177B1-28CE-4723-B548-96C9E182E9DC}"/>
              </a:ext>
            </a:extLst>
          </p:cNvPr>
          <p:cNvSpPr txBox="1"/>
          <p:nvPr/>
        </p:nvSpPr>
        <p:spPr>
          <a:xfrm>
            <a:off x="4618942" y="1546817"/>
            <a:ext cx="5813527" cy="461665"/>
          </a:xfrm>
          <a:prstGeom prst="rect">
            <a:avLst/>
          </a:prstGeom>
          <a:noFill/>
        </p:spPr>
        <p:txBody>
          <a:bodyPr wrap="square" rtlCol="0">
            <a:spAutoFit/>
          </a:bodyPr>
          <a:lstStyle/>
          <a:p>
            <a:r>
              <a:rPr lang="ja-JP" altLang="en-US" sz="2400" b="1" dirty="0"/>
              <a:t>「どんな原材料を使用しているのか？」</a:t>
            </a:r>
          </a:p>
        </p:txBody>
      </p:sp>
      <p:sp>
        <p:nvSpPr>
          <p:cNvPr id="26" name="テキスト ボックス 25">
            <a:extLst>
              <a:ext uri="{FF2B5EF4-FFF2-40B4-BE49-F238E27FC236}">
                <a16:creationId xmlns:a16="http://schemas.microsoft.com/office/drawing/2014/main" id="{260177B1-28CE-4723-B548-96C9E182E9DC}"/>
              </a:ext>
            </a:extLst>
          </p:cNvPr>
          <p:cNvSpPr txBox="1"/>
          <p:nvPr/>
        </p:nvSpPr>
        <p:spPr>
          <a:xfrm>
            <a:off x="4642730" y="2030603"/>
            <a:ext cx="7995857" cy="461665"/>
          </a:xfrm>
          <a:prstGeom prst="rect">
            <a:avLst/>
          </a:prstGeom>
          <a:noFill/>
        </p:spPr>
        <p:txBody>
          <a:bodyPr wrap="square" rtlCol="0">
            <a:spAutoFit/>
          </a:bodyPr>
          <a:lstStyle/>
          <a:p>
            <a:r>
              <a:rPr lang="ja-JP" altLang="en-US" sz="2400" b="1" dirty="0"/>
              <a:t>食品を選ぶうえで、とても大切な情報ですね。</a:t>
            </a:r>
          </a:p>
        </p:txBody>
      </p:sp>
      <p:sp>
        <p:nvSpPr>
          <p:cNvPr id="31" name="テキスト ボックス 30">
            <a:extLst>
              <a:ext uri="{FF2B5EF4-FFF2-40B4-BE49-F238E27FC236}">
                <a16:creationId xmlns:a16="http://schemas.microsoft.com/office/drawing/2014/main" id="{260177B1-28CE-4723-B548-96C9E182E9DC}"/>
              </a:ext>
            </a:extLst>
          </p:cNvPr>
          <p:cNvSpPr txBox="1"/>
          <p:nvPr/>
        </p:nvSpPr>
        <p:spPr>
          <a:xfrm>
            <a:off x="4521546" y="2785769"/>
            <a:ext cx="2582596" cy="461665"/>
          </a:xfrm>
          <a:prstGeom prst="rect">
            <a:avLst/>
          </a:prstGeom>
          <a:noFill/>
        </p:spPr>
        <p:txBody>
          <a:bodyPr wrap="square" rtlCol="0">
            <a:spAutoFit/>
          </a:bodyPr>
          <a:lstStyle/>
          <a:p>
            <a:r>
              <a:rPr lang="ja-JP" altLang="en-US" sz="2400" b="1" dirty="0"/>
              <a:t>ちなみに・・・</a:t>
            </a:r>
          </a:p>
        </p:txBody>
      </p:sp>
      <p:sp>
        <p:nvSpPr>
          <p:cNvPr id="35" name="テキスト ボックス 34">
            <a:extLst>
              <a:ext uri="{FF2B5EF4-FFF2-40B4-BE49-F238E27FC236}">
                <a16:creationId xmlns:a16="http://schemas.microsoft.com/office/drawing/2014/main" id="{260177B1-28CE-4723-B548-96C9E182E9DC}"/>
              </a:ext>
            </a:extLst>
          </p:cNvPr>
          <p:cNvSpPr txBox="1"/>
          <p:nvPr/>
        </p:nvSpPr>
        <p:spPr>
          <a:xfrm>
            <a:off x="7118489" y="3711486"/>
            <a:ext cx="2900073" cy="461665"/>
          </a:xfrm>
          <a:prstGeom prst="rect">
            <a:avLst/>
          </a:prstGeom>
          <a:noFill/>
        </p:spPr>
        <p:txBody>
          <a:bodyPr wrap="square" rtlCol="0">
            <a:spAutoFit/>
          </a:bodyPr>
          <a:lstStyle/>
          <a:p>
            <a:r>
              <a:rPr lang="ja-JP" altLang="en-US" sz="2400" b="1" dirty="0"/>
              <a:t>記載されています。</a:t>
            </a:r>
          </a:p>
        </p:txBody>
      </p:sp>
      <p:sp>
        <p:nvSpPr>
          <p:cNvPr id="37" name="テキスト ボックス 36">
            <a:extLst>
              <a:ext uri="{FF2B5EF4-FFF2-40B4-BE49-F238E27FC236}">
                <a16:creationId xmlns:a16="http://schemas.microsoft.com/office/drawing/2014/main" id="{818C5719-B246-4D77-892B-9B38AC3A6098}"/>
              </a:ext>
            </a:extLst>
          </p:cNvPr>
          <p:cNvSpPr txBox="1"/>
          <p:nvPr/>
        </p:nvSpPr>
        <p:spPr>
          <a:xfrm>
            <a:off x="5873448" y="3697637"/>
            <a:ext cx="1484282" cy="461665"/>
          </a:xfrm>
          <a:prstGeom prst="rect">
            <a:avLst/>
          </a:prstGeom>
          <a:noFill/>
        </p:spPr>
        <p:txBody>
          <a:bodyPr wrap="square" rtlCol="0">
            <a:spAutoFit/>
          </a:bodyPr>
          <a:lstStyle/>
          <a:p>
            <a:r>
              <a:rPr lang="ja-JP" altLang="en-US" sz="2400" b="1" dirty="0">
                <a:solidFill>
                  <a:srgbClr val="FF0000"/>
                </a:solidFill>
              </a:rPr>
              <a:t>多い順</a:t>
            </a:r>
            <a:r>
              <a:rPr lang="ja-JP" altLang="en-US" sz="2400" b="1" dirty="0"/>
              <a:t>に</a:t>
            </a:r>
          </a:p>
        </p:txBody>
      </p:sp>
      <p:sp>
        <p:nvSpPr>
          <p:cNvPr id="36" name="四角形: 角を丸くする 35">
            <a:extLst>
              <a:ext uri="{FF2B5EF4-FFF2-40B4-BE49-F238E27FC236}">
                <a16:creationId xmlns:a16="http://schemas.microsoft.com/office/drawing/2014/main" id="{7A8F740B-BDC2-4828-A188-3D1600FAF19C}"/>
              </a:ext>
            </a:extLst>
          </p:cNvPr>
          <p:cNvSpPr/>
          <p:nvPr/>
        </p:nvSpPr>
        <p:spPr>
          <a:xfrm>
            <a:off x="1178988" y="4775985"/>
            <a:ext cx="3891776" cy="391759"/>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8" name="テキスト ボックス 37">
            <a:extLst>
              <a:ext uri="{FF2B5EF4-FFF2-40B4-BE49-F238E27FC236}">
                <a16:creationId xmlns:a16="http://schemas.microsoft.com/office/drawing/2014/main" id="{3BB5FDD7-1943-42DA-8DCD-CB5EC139FAA6}"/>
              </a:ext>
            </a:extLst>
          </p:cNvPr>
          <p:cNvSpPr txBox="1"/>
          <p:nvPr/>
        </p:nvSpPr>
        <p:spPr>
          <a:xfrm>
            <a:off x="791377" y="4740676"/>
            <a:ext cx="279729" cy="369332"/>
          </a:xfrm>
          <a:prstGeom prst="rect">
            <a:avLst/>
          </a:prstGeom>
          <a:noFill/>
        </p:spPr>
        <p:txBody>
          <a:bodyPr wrap="square" lIns="0" tIns="0" rIns="0" bIns="0" rtlCol="0">
            <a:spAutoFit/>
          </a:bodyPr>
          <a:lstStyle/>
          <a:p>
            <a:r>
              <a:rPr lang="ja-JP" altLang="en-US" sz="2400" b="1" dirty="0">
                <a:solidFill>
                  <a:srgbClr val="FFFF00"/>
                </a:solidFill>
              </a:rPr>
              <a:t>②</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979"/>
                </p14:media>
              </p:ext>
            </p:extLst>
          </p:nvPr>
        </p:nvPicPr>
        <p:blipFill>
          <a:blip r:embed="rId8"/>
          <a:stretch>
            <a:fillRect/>
          </a:stretch>
        </p:blipFill>
        <p:spPr>
          <a:xfrm>
            <a:off x="12283456" y="3375429"/>
            <a:ext cx="406400" cy="406400"/>
          </a:xfrm>
          <a:prstGeom prst="rect">
            <a:avLst/>
          </a:prstGeom>
        </p:spPr>
      </p:pic>
    </p:spTree>
    <p:extLst>
      <p:ext uri="{BB962C8B-B14F-4D97-AF65-F5344CB8AC3E}">
        <p14:creationId xmlns:p14="http://schemas.microsoft.com/office/powerpoint/2010/main" val="3399086421"/>
      </p:ext>
    </p:extLst>
  </p:cSld>
  <p:clrMapOvr>
    <a:masterClrMapping/>
  </p:clrMapOvr>
  <mc:AlternateContent xmlns:mc="http://schemas.openxmlformats.org/markup-compatibility/2006" xmlns:p14="http://schemas.microsoft.com/office/powerpoint/2010/main">
    <mc:Choice Requires="p14">
      <p:transition spd="slow" p14:dur="2000" advClick="0" advTm="18000"/>
    </mc:Choice>
    <mc:Fallback xmlns="">
      <p:transition spd="slow"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A92ECDB-77C8-4DAE-9450-4C37230974A9}"/>
              </a:ext>
            </a:extLst>
          </p:cNvPr>
          <p:cNvPicPr>
            <a:picLocks noChangeAspect="1"/>
          </p:cNvPicPr>
          <p:nvPr/>
        </p:nvPicPr>
        <p:blipFill>
          <a:blip r:embed="rId5"/>
          <a:stretch>
            <a:fillRect/>
          </a:stretch>
        </p:blipFill>
        <p:spPr>
          <a:xfrm>
            <a:off x="45828" y="80594"/>
            <a:ext cx="5328970" cy="4053460"/>
          </a:xfrm>
          <a:prstGeom prst="rect">
            <a:avLst/>
          </a:prstGeom>
        </p:spPr>
      </p:pic>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4480" y="0"/>
            <a:ext cx="10637520" cy="6840304"/>
          </a:xfrm>
          <a:prstGeom prst="rect">
            <a:avLst/>
          </a:prstGeom>
        </p:spPr>
      </p:pic>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16" name="テキスト ボックス 15">
            <a:extLst>
              <a:ext uri="{FF2B5EF4-FFF2-40B4-BE49-F238E27FC236}">
                <a16:creationId xmlns:a16="http://schemas.microsoft.com/office/drawing/2014/main" id="{E65EF672-2DD1-43B4-9EE2-84AE4AEB7F51}"/>
              </a:ext>
            </a:extLst>
          </p:cNvPr>
          <p:cNvSpPr txBox="1"/>
          <p:nvPr/>
        </p:nvSpPr>
        <p:spPr>
          <a:xfrm>
            <a:off x="5786845" y="301917"/>
            <a:ext cx="2978332" cy="646331"/>
          </a:xfrm>
          <a:prstGeom prst="rect">
            <a:avLst/>
          </a:prstGeom>
          <a:noFill/>
        </p:spPr>
        <p:txBody>
          <a:bodyPr wrap="square" rtlCol="0">
            <a:spAutoFit/>
          </a:bodyPr>
          <a:lstStyle/>
          <a:p>
            <a:r>
              <a:rPr lang="ja-JP" altLang="en-US" sz="3600" b="1" dirty="0">
                <a:solidFill>
                  <a:srgbClr val="0070C0"/>
                </a:solidFill>
              </a:rPr>
              <a:t>③原料原産地</a:t>
            </a:r>
          </a:p>
        </p:txBody>
      </p:sp>
      <p:sp>
        <p:nvSpPr>
          <p:cNvPr id="17" name="テキスト ボックス 16">
            <a:extLst>
              <a:ext uri="{FF2B5EF4-FFF2-40B4-BE49-F238E27FC236}">
                <a16:creationId xmlns:a16="http://schemas.microsoft.com/office/drawing/2014/main" id="{B20B90B9-991C-40CC-99DB-5F4920A1F9C5}"/>
              </a:ext>
            </a:extLst>
          </p:cNvPr>
          <p:cNvSpPr txBox="1"/>
          <p:nvPr/>
        </p:nvSpPr>
        <p:spPr>
          <a:xfrm>
            <a:off x="8636126" y="456232"/>
            <a:ext cx="1337237" cy="461665"/>
          </a:xfrm>
          <a:prstGeom prst="rect">
            <a:avLst/>
          </a:prstGeom>
          <a:noFill/>
        </p:spPr>
        <p:txBody>
          <a:bodyPr wrap="square" rtlCol="0">
            <a:spAutoFit/>
          </a:bodyPr>
          <a:lstStyle/>
          <a:p>
            <a:r>
              <a:rPr lang="ja-JP" altLang="en-US" sz="2400" b="1" dirty="0"/>
              <a:t>です。</a:t>
            </a:r>
          </a:p>
        </p:txBody>
      </p:sp>
      <p:sp>
        <p:nvSpPr>
          <p:cNvPr id="18" name="テキスト ボックス 17">
            <a:extLst>
              <a:ext uri="{FF2B5EF4-FFF2-40B4-BE49-F238E27FC236}">
                <a16:creationId xmlns:a16="http://schemas.microsoft.com/office/drawing/2014/main" id="{260177B1-28CE-4723-B548-96C9E182E9DC}"/>
              </a:ext>
            </a:extLst>
          </p:cNvPr>
          <p:cNvSpPr txBox="1"/>
          <p:nvPr/>
        </p:nvSpPr>
        <p:spPr>
          <a:xfrm>
            <a:off x="4354545" y="456867"/>
            <a:ext cx="1432300" cy="461665"/>
          </a:xfrm>
          <a:prstGeom prst="rect">
            <a:avLst/>
          </a:prstGeom>
          <a:noFill/>
        </p:spPr>
        <p:txBody>
          <a:bodyPr wrap="square" rtlCol="0">
            <a:spAutoFit/>
          </a:bodyPr>
          <a:lstStyle/>
          <a:p>
            <a:r>
              <a:rPr lang="ja-JP" altLang="en-US" sz="2400" b="1" dirty="0"/>
              <a:t>つづいて、</a:t>
            </a:r>
          </a:p>
        </p:txBody>
      </p:sp>
      <p:sp>
        <p:nvSpPr>
          <p:cNvPr id="24" name="テキスト ボックス 23">
            <a:extLst>
              <a:ext uri="{FF2B5EF4-FFF2-40B4-BE49-F238E27FC236}">
                <a16:creationId xmlns:a16="http://schemas.microsoft.com/office/drawing/2014/main" id="{260177B1-28CE-4723-B548-96C9E182E9DC}"/>
              </a:ext>
            </a:extLst>
          </p:cNvPr>
          <p:cNvSpPr txBox="1"/>
          <p:nvPr/>
        </p:nvSpPr>
        <p:spPr>
          <a:xfrm>
            <a:off x="3677379" y="5257547"/>
            <a:ext cx="6561540" cy="461665"/>
          </a:xfrm>
          <a:prstGeom prst="rect">
            <a:avLst/>
          </a:prstGeom>
          <a:noFill/>
        </p:spPr>
        <p:txBody>
          <a:bodyPr wrap="square" rtlCol="0">
            <a:spAutoFit/>
          </a:bodyPr>
          <a:lstStyle/>
          <a:p>
            <a:r>
              <a:rPr lang="ja-JP" altLang="en-US" sz="2400" b="1" dirty="0"/>
              <a:t>などと記載されているか確認してください。</a:t>
            </a:r>
          </a:p>
        </p:txBody>
      </p:sp>
      <p:sp>
        <p:nvSpPr>
          <p:cNvPr id="25" name="テキスト ボックス 24">
            <a:extLst>
              <a:ext uri="{FF2B5EF4-FFF2-40B4-BE49-F238E27FC236}">
                <a16:creationId xmlns:a16="http://schemas.microsoft.com/office/drawing/2014/main" id="{260177B1-28CE-4723-B548-96C9E182E9DC}"/>
              </a:ext>
            </a:extLst>
          </p:cNvPr>
          <p:cNvSpPr txBox="1"/>
          <p:nvPr/>
        </p:nvSpPr>
        <p:spPr>
          <a:xfrm>
            <a:off x="3195442" y="974966"/>
            <a:ext cx="3390445" cy="461665"/>
          </a:xfrm>
          <a:prstGeom prst="rect">
            <a:avLst/>
          </a:prstGeom>
          <a:noFill/>
        </p:spPr>
        <p:txBody>
          <a:bodyPr wrap="square" rtlCol="0">
            <a:spAutoFit/>
          </a:bodyPr>
          <a:lstStyle/>
          <a:p>
            <a:r>
              <a:rPr lang="ja-JP" altLang="en-US" sz="2400" b="1" dirty="0"/>
              <a:t>令和４年４月１日から、</a:t>
            </a:r>
          </a:p>
        </p:txBody>
      </p:sp>
      <p:sp>
        <p:nvSpPr>
          <p:cNvPr id="26" name="テキスト ボックス 25">
            <a:extLst>
              <a:ext uri="{FF2B5EF4-FFF2-40B4-BE49-F238E27FC236}">
                <a16:creationId xmlns:a16="http://schemas.microsoft.com/office/drawing/2014/main" id="{260177B1-28CE-4723-B548-96C9E182E9DC}"/>
              </a:ext>
            </a:extLst>
          </p:cNvPr>
          <p:cNvSpPr txBox="1"/>
          <p:nvPr/>
        </p:nvSpPr>
        <p:spPr>
          <a:xfrm>
            <a:off x="3195442" y="1405761"/>
            <a:ext cx="7995857" cy="461665"/>
          </a:xfrm>
          <a:prstGeom prst="rect">
            <a:avLst/>
          </a:prstGeom>
          <a:noFill/>
        </p:spPr>
        <p:txBody>
          <a:bodyPr wrap="square" rtlCol="0">
            <a:spAutoFit/>
          </a:bodyPr>
          <a:lstStyle/>
          <a:p>
            <a:r>
              <a:rPr lang="ja-JP" altLang="en-US" sz="2400" b="1" dirty="0">
                <a:solidFill>
                  <a:srgbClr val="FF0000"/>
                </a:solidFill>
              </a:rPr>
              <a:t>原料原産地</a:t>
            </a:r>
            <a:r>
              <a:rPr lang="ja-JP" altLang="en-US" sz="2400" b="1" dirty="0"/>
              <a:t>表示が</a:t>
            </a:r>
            <a:r>
              <a:rPr lang="ja-JP" altLang="en-US" sz="2400" b="1" dirty="0" smtClean="0"/>
              <a:t>義務付けられています</a:t>
            </a:r>
            <a:r>
              <a:rPr lang="ja-JP" altLang="en-US" sz="2400" b="1" dirty="0"/>
              <a:t>。</a:t>
            </a:r>
          </a:p>
        </p:txBody>
      </p:sp>
      <p:sp>
        <p:nvSpPr>
          <p:cNvPr id="27" name="テキスト ボックス 26">
            <a:extLst>
              <a:ext uri="{FF2B5EF4-FFF2-40B4-BE49-F238E27FC236}">
                <a16:creationId xmlns:a16="http://schemas.microsoft.com/office/drawing/2014/main" id="{260177B1-28CE-4723-B548-96C9E182E9DC}"/>
              </a:ext>
            </a:extLst>
          </p:cNvPr>
          <p:cNvSpPr txBox="1"/>
          <p:nvPr/>
        </p:nvSpPr>
        <p:spPr>
          <a:xfrm>
            <a:off x="2615818" y="3856295"/>
            <a:ext cx="4333510" cy="461665"/>
          </a:xfrm>
          <a:prstGeom prst="rect">
            <a:avLst/>
          </a:prstGeom>
          <a:noFill/>
        </p:spPr>
        <p:txBody>
          <a:bodyPr wrap="square" rtlCol="0">
            <a:spAutoFit/>
          </a:bodyPr>
          <a:lstStyle/>
          <a:p>
            <a:r>
              <a:rPr lang="ja-JP" altLang="en-US" sz="2400" b="1" dirty="0"/>
              <a:t>チェックリストの例のように、</a:t>
            </a:r>
          </a:p>
        </p:txBody>
      </p:sp>
      <p:sp>
        <p:nvSpPr>
          <p:cNvPr id="31" name="テキスト ボックス 30">
            <a:extLst>
              <a:ext uri="{FF2B5EF4-FFF2-40B4-BE49-F238E27FC236}">
                <a16:creationId xmlns:a16="http://schemas.microsoft.com/office/drawing/2014/main" id="{260177B1-28CE-4723-B548-96C9E182E9DC}"/>
              </a:ext>
            </a:extLst>
          </p:cNvPr>
          <p:cNvSpPr txBox="1"/>
          <p:nvPr/>
        </p:nvSpPr>
        <p:spPr>
          <a:xfrm>
            <a:off x="2615820" y="4772907"/>
            <a:ext cx="7668889" cy="461665"/>
          </a:xfrm>
          <a:prstGeom prst="rect">
            <a:avLst/>
          </a:prstGeom>
          <a:noFill/>
        </p:spPr>
        <p:txBody>
          <a:bodyPr wrap="square" rtlCol="0">
            <a:spAutoFit/>
          </a:bodyPr>
          <a:lstStyle/>
          <a:p>
            <a:r>
              <a:rPr lang="ja-JP" altLang="en-US" sz="2400" b="1" dirty="0"/>
              <a:t>国産、熊本県産、アメリカ産、国内製造、タイ製造</a:t>
            </a:r>
          </a:p>
        </p:txBody>
      </p:sp>
      <p:sp>
        <p:nvSpPr>
          <p:cNvPr id="32" name="テキスト ボックス 31">
            <a:extLst>
              <a:ext uri="{FF2B5EF4-FFF2-40B4-BE49-F238E27FC236}">
                <a16:creationId xmlns:a16="http://schemas.microsoft.com/office/drawing/2014/main" id="{260177B1-28CE-4723-B548-96C9E182E9DC}"/>
              </a:ext>
            </a:extLst>
          </p:cNvPr>
          <p:cNvSpPr txBox="1"/>
          <p:nvPr/>
        </p:nvSpPr>
        <p:spPr>
          <a:xfrm>
            <a:off x="2102812" y="2363156"/>
            <a:ext cx="3043138" cy="461665"/>
          </a:xfrm>
          <a:prstGeom prst="rect">
            <a:avLst/>
          </a:prstGeom>
          <a:noFill/>
        </p:spPr>
        <p:txBody>
          <a:bodyPr wrap="square" rtlCol="0">
            <a:spAutoFit/>
          </a:bodyPr>
          <a:lstStyle/>
          <a:p>
            <a:r>
              <a:rPr lang="ja-JP" altLang="en-US" sz="2400" b="1" dirty="0"/>
              <a:t>簡単に説明しますと、</a:t>
            </a:r>
          </a:p>
        </p:txBody>
      </p:sp>
      <p:sp>
        <p:nvSpPr>
          <p:cNvPr id="33" name="テキスト ボックス 32">
            <a:extLst>
              <a:ext uri="{FF2B5EF4-FFF2-40B4-BE49-F238E27FC236}">
                <a16:creationId xmlns:a16="http://schemas.microsoft.com/office/drawing/2014/main" id="{260177B1-28CE-4723-B548-96C9E182E9DC}"/>
              </a:ext>
            </a:extLst>
          </p:cNvPr>
          <p:cNvSpPr txBox="1"/>
          <p:nvPr/>
        </p:nvSpPr>
        <p:spPr>
          <a:xfrm>
            <a:off x="1762028" y="2819730"/>
            <a:ext cx="4218043" cy="461665"/>
          </a:xfrm>
          <a:prstGeom prst="rect">
            <a:avLst/>
          </a:prstGeom>
          <a:noFill/>
        </p:spPr>
        <p:txBody>
          <a:bodyPr wrap="square" rtlCol="0">
            <a:spAutoFit/>
          </a:bodyPr>
          <a:lstStyle/>
          <a:p>
            <a:r>
              <a:rPr lang="ja-JP" altLang="en-US" sz="2400" b="1" dirty="0"/>
              <a:t>「原材料の中で</a:t>
            </a:r>
            <a:r>
              <a:rPr lang="ja-JP" altLang="en-US" sz="2400" b="1" dirty="0">
                <a:solidFill>
                  <a:srgbClr val="FF0000"/>
                </a:solidFill>
              </a:rPr>
              <a:t>一番重いもの</a:t>
            </a:r>
          </a:p>
        </p:txBody>
      </p:sp>
      <p:sp>
        <p:nvSpPr>
          <p:cNvPr id="21" name="テキスト ボックス 20">
            <a:extLst>
              <a:ext uri="{FF2B5EF4-FFF2-40B4-BE49-F238E27FC236}">
                <a16:creationId xmlns:a16="http://schemas.microsoft.com/office/drawing/2014/main" id="{260177B1-28CE-4723-B548-96C9E182E9DC}"/>
              </a:ext>
            </a:extLst>
          </p:cNvPr>
          <p:cNvSpPr txBox="1"/>
          <p:nvPr/>
        </p:nvSpPr>
        <p:spPr>
          <a:xfrm>
            <a:off x="6509232" y="970378"/>
            <a:ext cx="3945728" cy="461665"/>
          </a:xfrm>
          <a:prstGeom prst="rect">
            <a:avLst/>
          </a:prstGeom>
          <a:noFill/>
        </p:spPr>
        <p:txBody>
          <a:bodyPr wrap="square" rtlCol="0">
            <a:spAutoFit/>
          </a:bodyPr>
          <a:lstStyle/>
          <a:p>
            <a:r>
              <a:rPr lang="ja-JP" altLang="en-US" sz="2400" b="1" dirty="0">
                <a:solidFill>
                  <a:srgbClr val="FF0000"/>
                </a:solidFill>
              </a:rPr>
              <a:t>すべての加工食品</a:t>
            </a:r>
            <a:r>
              <a:rPr lang="ja-JP" altLang="en-US" sz="2400" b="1" dirty="0"/>
              <a:t>について</a:t>
            </a:r>
          </a:p>
        </p:txBody>
      </p:sp>
      <p:sp>
        <p:nvSpPr>
          <p:cNvPr id="22" name="テキスト ボックス 21">
            <a:extLst>
              <a:ext uri="{FF2B5EF4-FFF2-40B4-BE49-F238E27FC236}">
                <a16:creationId xmlns:a16="http://schemas.microsoft.com/office/drawing/2014/main" id="{260177B1-28CE-4723-B548-96C9E182E9DC}"/>
              </a:ext>
            </a:extLst>
          </p:cNvPr>
          <p:cNvSpPr txBox="1"/>
          <p:nvPr/>
        </p:nvSpPr>
        <p:spPr>
          <a:xfrm>
            <a:off x="5655193" y="2811533"/>
            <a:ext cx="5689207" cy="461665"/>
          </a:xfrm>
          <a:prstGeom prst="rect">
            <a:avLst/>
          </a:prstGeom>
          <a:noFill/>
        </p:spPr>
        <p:txBody>
          <a:bodyPr wrap="square" rtlCol="0">
            <a:spAutoFit/>
          </a:bodyPr>
          <a:lstStyle/>
          <a:p>
            <a:r>
              <a:rPr lang="ja-JP" altLang="en-US" sz="2400" b="1" dirty="0"/>
              <a:t>（一番初めに記載されている原材料）の</a:t>
            </a:r>
          </a:p>
        </p:txBody>
      </p:sp>
      <p:sp>
        <p:nvSpPr>
          <p:cNvPr id="23" name="テキスト ボックス 22">
            <a:extLst>
              <a:ext uri="{FF2B5EF4-FFF2-40B4-BE49-F238E27FC236}">
                <a16:creationId xmlns:a16="http://schemas.microsoft.com/office/drawing/2014/main" id="{260177B1-28CE-4723-B548-96C9E182E9DC}"/>
              </a:ext>
            </a:extLst>
          </p:cNvPr>
          <p:cNvSpPr txBox="1"/>
          <p:nvPr/>
        </p:nvSpPr>
        <p:spPr>
          <a:xfrm>
            <a:off x="2102814" y="3248797"/>
            <a:ext cx="2932107" cy="461665"/>
          </a:xfrm>
          <a:prstGeom prst="rect">
            <a:avLst/>
          </a:prstGeom>
          <a:noFill/>
        </p:spPr>
        <p:txBody>
          <a:bodyPr wrap="square" rtlCol="0">
            <a:spAutoFit/>
          </a:bodyPr>
          <a:lstStyle/>
          <a:p>
            <a:r>
              <a:rPr lang="ja-JP" altLang="en-US" sz="2400" b="1" dirty="0">
                <a:solidFill>
                  <a:srgbClr val="FF0000"/>
                </a:solidFill>
              </a:rPr>
              <a:t>原産地または製造地</a:t>
            </a:r>
            <a:endParaRPr lang="ja-JP" altLang="en-US" sz="2400" b="1" dirty="0"/>
          </a:p>
        </p:txBody>
      </p:sp>
      <p:sp>
        <p:nvSpPr>
          <p:cNvPr id="36" name="テキスト ボックス 35">
            <a:extLst>
              <a:ext uri="{FF2B5EF4-FFF2-40B4-BE49-F238E27FC236}">
                <a16:creationId xmlns:a16="http://schemas.microsoft.com/office/drawing/2014/main" id="{260177B1-28CE-4723-B548-96C9E182E9DC}"/>
              </a:ext>
            </a:extLst>
          </p:cNvPr>
          <p:cNvSpPr txBox="1"/>
          <p:nvPr/>
        </p:nvSpPr>
        <p:spPr>
          <a:xfrm>
            <a:off x="8717492" y="3260284"/>
            <a:ext cx="2473839" cy="461665"/>
          </a:xfrm>
          <a:prstGeom prst="rect">
            <a:avLst/>
          </a:prstGeom>
          <a:noFill/>
        </p:spPr>
        <p:txBody>
          <a:bodyPr wrap="square" rtlCol="0">
            <a:spAutoFit/>
          </a:bodyPr>
          <a:lstStyle/>
          <a:p>
            <a:r>
              <a:rPr lang="ja-JP" altLang="en-US" sz="2400" b="1" dirty="0"/>
              <a:t>ということです。</a:t>
            </a:r>
          </a:p>
        </p:txBody>
      </p:sp>
      <p:sp>
        <p:nvSpPr>
          <p:cNvPr id="37" name="テキスト ボックス 36">
            <a:extLst>
              <a:ext uri="{FF2B5EF4-FFF2-40B4-BE49-F238E27FC236}">
                <a16:creationId xmlns:a16="http://schemas.microsoft.com/office/drawing/2014/main" id="{260177B1-28CE-4723-B548-96C9E182E9DC}"/>
              </a:ext>
            </a:extLst>
          </p:cNvPr>
          <p:cNvSpPr txBox="1"/>
          <p:nvPr/>
        </p:nvSpPr>
        <p:spPr>
          <a:xfrm>
            <a:off x="2615820" y="4321424"/>
            <a:ext cx="6997245" cy="461665"/>
          </a:xfrm>
          <a:prstGeom prst="rect">
            <a:avLst/>
          </a:prstGeom>
          <a:noFill/>
        </p:spPr>
        <p:txBody>
          <a:bodyPr wrap="square" rtlCol="0">
            <a:spAutoFit/>
          </a:bodyPr>
          <a:lstStyle/>
          <a:p>
            <a:r>
              <a:rPr lang="ja-JP" altLang="en-US" sz="2400" b="1" dirty="0"/>
              <a:t>一番初めに記載されている原材料の次に</a:t>
            </a:r>
            <a:r>
              <a:rPr lang="en-US" altLang="ja-JP" sz="2400" b="1" dirty="0"/>
              <a:t>( )</a:t>
            </a:r>
            <a:r>
              <a:rPr lang="ja-JP" altLang="en-US" sz="2400" b="1" dirty="0"/>
              <a:t>書きで</a:t>
            </a:r>
          </a:p>
        </p:txBody>
      </p:sp>
      <p:sp>
        <p:nvSpPr>
          <p:cNvPr id="28" name="テキスト ボックス 27">
            <a:extLst>
              <a:ext uri="{FF2B5EF4-FFF2-40B4-BE49-F238E27FC236}">
                <a16:creationId xmlns:a16="http://schemas.microsoft.com/office/drawing/2014/main" id="{5345CC63-D536-477E-B189-75BEA892A66B}"/>
              </a:ext>
            </a:extLst>
          </p:cNvPr>
          <p:cNvSpPr txBox="1"/>
          <p:nvPr/>
        </p:nvSpPr>
        <p:spPr>
          <a:xfrm>
            <a:off x="4882773" y="3240766"/>
            <a:ext cx="4150755" cy="461665"/>
          </a:xfrm>
          <a:prstGeom prst="rect">
            <a:avLst/>
          </a:prstGeom>
          <a:noFill/>
        </p:spPr>
        <p:txBody>
          <a:bodyPr wrap="square" rtlCol="0">
            <a:spAutoFit/>
          </a:bodyPr>
          <a:lstStyle/>
          <a:p>
            <a:r>
              <a:rPr lang="ja-JP" altLang="en-US" sz="2400" b="1" dirty="0"/>
              <a:t>を表示しなければならない」</a:t>
            </a:r>
          </a:p>
        </p:txBody>
      </p:sp>
      <p:sp>
        <p:nvSpPr>
          <p:cNvPr id="29" name="四角形: 角を丸くする 28">
            <a:extLst>
              <a:ext uri="{FF2B5EF4-FFF2-40B4-BE49-F238E27FC236}">
                <a16:creationId xmlns:a16="http://schemas.microsoft.com/office/drawing/2014/main" id="{A80583D4-BDAF-4E9D-A0BC-98DC680647E7}"/>
              </a:ext>
            </a:extLst>
          </p:cNvPr>
          <p:cNvSpPr/>
          <p:nvPr/>
        </p:nvSpPr>
        <p:spPr>
          <a:xfrm>
            <a:off x="1467166" y="762511"/>
            <a:ext cx="854756" cy="285239"/>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0" name="テキスト ボックス 29">
            <a:extLst>
              <a:ext uri="{FF2B5EF4-FFF2-40B4-BE49-F238E27FC236}">
                <a16:creationId xmlns:a16="http://schemas.microsoft.com/office/drawing/2014/main" id="{05ADAD58-364C-459A-8F19-B4B1E37C128C}"/>
              </a:ext>
            </a:extLst>
          </p:cNvPr>
          <p:cNvSpPr txBox="1"/>
          <p:nvPr/>
        </p:nvSpPr>
        <p:spPr>
          <a:xfrm>
            <a:off x="1121278" y="456230"/>
            <a:ext cx="279729" cy="369332"/>
          </a:xfrm>
          <a:prstGeom prst="rect">
            <a:avLst/>
          </a:prstGeom>
          <a:solidFill>
            <a:schemeClr val="bg1"/>
          </a:solidFill>
        </p:spPr>
        <p:txBody>
          <a:bodyPr wrap="square" lIns="0" tIns="0" rIns="0" bIns="0" rtlCol="0">
            <a:spAutoFit/>
          </a:bodyPr>
          <a:lstStyle/>
          <a:p>
            <a:r>
              <a:rPr lang="ja-JP" altLang="en-US" sz="2400" b="1" dirty="0">
                <a:solidFill>
                  <a:srgbClr val="0070C0"/>
                </a:solidFill>
              </a:rPr>
              <a:t>③</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598"/>
                </p14:media>
              </p:ext>
            </p:extLst>
          </p:nvPr>
        </p:nvPicPr>
        <p:blipFill>
          <a:blip r:embed="rId8"/>
          <a:stretch>
            <a:fillRect/>
          </a:stretch>
        </p:blipFill>
        <p:spPr>
          <a:xfrm>
            <a:off x="12279314" y="3315549"/>
            <a:ext cx="406400" cy="406400"/>
          </a:xfrm>
          <a:prstGeom prst="rect">
            <a:avLst/>
          </a:prstGeom>
        </p:spPr>
      </p:pic>
    </p:spTree>
    <p:extLst>
      <p:ext uri="{BB962C8B-B14F-4D97-AF65-F5344CB8AC3E}">
        <p14:creationId xmlns:p14="http://schemas.microsoft.com/office/powerpoint/2010/main" val="1069521741"/>
      </p:ext>
    </p:extLst>
  </p:cSld>
  <p:clrMapOvr>
    <a:masterClrMapping/>
  </p:clrMapOvr>
  <mc:AlternateContent xmlns:mc="http://schemas.openxmlformats.org/markup-compatibility/2006" xmlns:p14="http://schemas.microsoft.com/office/powerpoint/2010/main">
    <mc:Choice Requires="p14">
      <p:transition spd="slow" p14:dur="2000" advClick="0" advTm="39000"/>
    </mc:Choice>
    <mc:Fallback xmlns="">
      <p:transition spd="slow" advClick="0" advTm="3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p:cNvPicPr/>
          <p:nvPr/>
        </p:nvPicPr>
        <p:blipFill rotWithShape="1">
          <a:blip r:embed="rId5">
            <a:extLst>
              <a:ext uri="{28A0092B-C50C-407E-A947-70E740481C1C}">
                <a14:useLocalDpi xmlns:a14="http://schemas.microsoft.com/office/drawing/2010/main" val="0"/>
              </a:ext>
            </a:extLst>
          </a:blip>
          <a:srcRect b="44816"/>
          <a:stretch/>
        </p:blipFill>
        <p:spPr bwMode="auto">
          <a:xfrm>
            <a:off x="208832" y="4588728"/>
            <a:ext cx="5420445" cy="2019445"/>
          </a:xfrm>
          <a:prstGeom prst="rect">
            <a:avLst/>
          </a:prstGeom>
          <a:noFill/>
          <a:ln>
            <a:noFill/>
          </a:ln>
        </p:spPr>
      </p:pic>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2857" y="-112933"/>
            <a:ext cx="10058400" cy="6834410"/>
          </a:xfrm>
          <a:prstGeom prst="rect">
            <a:avLst/>
          </a:prstGeom>
        </p:spPr>
      </p:pic>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16" name="テキスト ボックス 15">
            <a:extLst>
              <a:ext uri="{FF2B5EF4-FFF2-40B4-BE49-F238E27FC236}">
                <a16:creationId xmlns:a16="http://schemas.microsoft.com/office/drawing/2014/main" id="{E65EF672-2DD1-43B4-9EE2-84AE4AEB7F51}"/>
              </a:ext>
            </a:extLst>
          </p:cNvPr>
          <p:cNvSpPr txBox="1"/>
          <p:nvPr/>
        </p:nvSpPr>
        <p:spPr>
          <a:xfrm>
            <a:off x="5629277" y="275072"/>
            <a:ext cx="2110963" cy="646331"/>
          </a:xfrm>
          <a:prstGeom prst="rect">
            <a:avLst/>
          </a:prstGeom>
          <a:noFill/>
        </p:spPr>
        <p:txBody>
          <a:bodyPr wrap="square" rtlCol="0">
            <a:spAutoFit/>
          </a:bodyPr>
          <a:lstStyle/>
          <a:p>
            <a:r>
              <a:rPr lang="ja-JP" altLang="en-US" sz="3600" b="1" dirty="0">
                <a:solidFill>
                  <a:schemeClr val="accent2"/>
                </a:solidFill>
              </a:rPr>
              <a:t>④添加物</a:t>
            </a:r>
          </a:p>
        </p:txBody>
      </p:sp>
      <p:sp>
        <p:nvSpPr>
          <p:cNvPr id="17" name="テキスト ボックス 16">
            <a:extLst>
              <a:ext uri="{FF2B5EF4-FFF2-40B4-BE49-F238E27FC236}">
                <a16:creationId xmlns:a16="http://schemas.microsoft.com/office/drawing/2014/main" id="{B20B90B9-991C-40CC-99DB-5F4920A1F9C5}"/>
              </a:ext>
            </a:extLst>
          </p:cNvPr>
          <p:cNvSpPr txBox="1"/>
          <p:nvPr/>
        </p:nvSpPr>
        <p:spPr>
          <a:xfrm>
            <a:off x="7596917" y="417545"/>
            <a:ext cx="1337237" cy="461665"/>
          </a:xfrm>
          <a:prstGeom prst="rect">
            <a:avLst/>
          </a:prstGeom>
          <a:noFill/>
        </p:spPr>
        <p:txBody>
          <a:bodyPr wrap="square" rtlCol="0">
            <a:spAutoFit/>
          </a:bodyPr>
          <a:lstStyle/>
          <a:p>
            <a:r>
              <a:rPr lang="ja-JP" altLang="en-US" sz="2400" b="1" dirty="0"/>
              <a:t>です。</a:t>
            </a:r>
          </a:p>
        </p:txBody>
      </p:sp>
      <p:sp>
        <p:nvSpPr>
          <p:cNvPr id="18" name="テキスト ボックス 17">
            <a:extLst>
              <a:ext uri="{FF2B5EF4-FFF2-40B4-BE49-F238E27FC236}">
                <a16:creationId xmlns:a16="http://schemas.microsoft.com/office/drawing/2014/main" id="{260177B1-28CE-4723-B548-96C9E182E9DC}"/>
              </a:ext>
            </a:extLst>
          </p:cNvPr>
          <p:cNvSpPr txBox="1"/>
          <p:nvPr/>
        </p:nvSpPr>
        <p:spPr>
          <a:xfrm>
            <a:off x="4435361" y="426372"/>
            <a:ext cx="1203440" cy="461665"/>
          </a:xfrm>
          <a:prstGeom prst="rect">
            <a:avLst/>
          </a:prstGeom>
          <a:noFill/>
        </p:spPr>
        <p:txBody>
          <a:bodyPr wrap="square" rtlCol="0">
            <a:spAutoFit/>
          </a:bodyPr>
          <a:lstStyle/>
          <a:p>
            <a:r>
              <a:rPr lang="ja-JP" altLang="en-US" sz="2400" b="1" dirty="0"/>
              <a:t>つぎは、</a:t>
            </a:r>
          </a:p>
        </p:txBody>
      </p:sp>
      <p:sp>
        <p:nvSpPr>
          <p:cNvPr id="19" name="テキスト ボックス 18">
            <a:extLst>
              <a:ext uri="{FF2B5EF4-FFF2-40B4-BE49-F238E27FC236}">
                <a16:creationId xmlns:a16="http://schemas.microsoft.com/office/drawing/2014/main" id="{260177B1-28CE-4723-B548-96C9E182E9DC}"/>
              </a:ext>
            </a:extLst>
          </p:cNvPr>
          <p:cNvSpPr txBox="1"/>
          <p:nvPr/>
        </p:nvSpPr>
        <p:spPr>
          <a:xfrm>
            <a:off x="2833944" y="1063866"/>
            <a:ext cx="6958990" cy="461665"/>
          </a:xfrm>
          <a:prstGeom prst="rect">
            <a:avLst/>
          </a:prstGeom>
          <a:noFill/>
        </p:spPr>
        <p:txBody>
          <a:bodyPr wrap="square" rtlCol="0">
            <a:spAutoFit/>
          </a:bodyPr>
          <a:lstStyle/>
          <a:p>
            <a:r>
              <a:rPr lang="ja-JP" altLang="en-US" sz="2400" b="1" dirty="0"/>
              <a:t>食品に香りをつけたり、長持ちさせたり</a:t>
            </a:r>
          </a:p>
        </p:txBody>
      </p:sp>
      <p:sp>
        <p:nvSpPr>
          <p:cNvPr id="25" name="テキスト ボックス 24">
            <a:extLst>
              <a:ext uri="{FF2B5EF4-FFF2-40B4-BE49-F238E27FC236}">
                <a16:creationId xmlns:a16="http://schemas.microsoft.com/office/drawing/2014/main" id="{260177B1-28CE-4723-B548-96C9E182E9DC}"/>
              </a:ext>
            </a:extLst>
          </p:cNvPr>
          <p:cNvSpPr txBox="1"/>
          <p:nvPr/>
        </p:nvSpPr>
        <p:spPr>
          <a:xfrm>
            <a:off x="2833946" y="1496625"/>
            <a:ext cx="7926461" cy="461665"/>
          </a:xfrm>
          <a:prstGeom prst="rect">
            <a:avLst/>
          </a:prstGeom>
          <a:noFill/>
        </p:spPr>
        <p:txBody>
          <a:bodyPr wrap="square" rtlCol="0">
            <a:spAutoFit/>
          </a:bodyPr>
          <a:lstStyle/>
          <a:p>
            <a:r>
              <a:rPr lang="ja-JP" altLang="en-US" sz="2400" b="1" dirty="0"/>
              <a:t>大切な役割を果たしている食品添加物ですが、</a:t>
            </a:r>
          </a:p>
        </p:txBody>
      </p:sp>
      <p:sp>
        <p:nvSpPr>
          <p:cNvPr id="27" name="テキスト ボックス 26">
            <a:extLst>
              <a:ext uri="{FF2B5EF4-FFF2-40B4-BE49-F238E27FC236}">
                <a16:creationId xmlns:a16="http://schemas.microsoft.com/office/drawing/2014/main" id="{260177B1-28CE-4723-B548-96C9E182E9DC}"/>
              </a:ext>
            </a:extLst>
          </p:cNvPr>
          <p:cNvSpPr txBox="1"/>
          <p:nvPr/>
        </p:nvSpPr>
        <p:spPr>
          <a:xfrm>
            <a:off x="2682822" y="3889867"/>
            <a:ext cx="4316353" cy="461665"/>
          </a:xfrm>
          <a:prstGeom prst="rect">
            <a:avLst/>
          </a:prstGeom>
          <a:noFill/>
        </p:spPr>
        <p:txBody>
          <a:bodyPr wrap="square" rtlCol="0">
            <a:spAutoFit/>
          </a:bodyPr>
          <a:lstStyle/>
          <a:p>
            <a:r>
              <a:rPr lang="ja-JP" altLang="en-US" sz="2400" b="1" dirty="0"/>
              <a:t>チェックリストの例のように</a:t>
            </a:r>
          </a:p>
        </p:txBody>
      </p:sp>
      <p:sp>
        <p:nvSpPr>
          <p:cNvPr id="31" name="テキスト ボックス 30">
            <a:extLst>
              <a:ext uri="{FF2B5EF4-FFF2-40B4-BE49-F238E27FC236}">
                <a16:creationId xmlns:a16="http://schemas.microsoft.com/office/drawing/2014/main" id="{260177B1-28CE-4723-B548-96C9E182E9DC}"/>
              </a:ext>
            </a:extLst>
          </p:cNvPr>
          <p:cNvSpPr txBox="1"/>
          <p:nvPr/>
        </p:nvSpPr>
        <p:spPr>
          <a:xfrm>
            <a:off x="2682820" y="4737637"/>
            <a:ext cx="7268558" cy="461665"/>
          </a:xfrm>
          <a:prstGeom prst="rect">
            <a:avLst/>
          </a:prstGeom>
          <a:noFill/>
        </p:spPr>
        <p:txBody>
          <a:bodyPr wrap="square" rtlCol="0">
            <a:spAutoFit/>
          </a:bodyPr>
          <a:lstStyle/>
          <a:p>
            <a:r>
              <a:rPr lang="ja-JP" altLang="en-US" sz="2400" b="1" dirty="0"/>
              <a:t>使用している添加物を記載するようになっています</a:t>
            </a:r>
          </a:p>
        </p:txBody>
      </p:sp>
      <p:sp>
        <p:nvSpPr>
          <p:cNvPr id="32" name="テキスト ボックス 31">
            <a:extLst>
              <a:ext uri="{FF2B5EF4-FFF2-40B4-BE49-F238E27FC236}">
                <a16:creationId xmlns:a16="http://schemas.microsoft.com/office/drawing/2014/main" id="{260177B1-28CE-4723-B548-96C9E182E9DC}"/>
              </a:ext>
            </a:extLst>
          </p:cNvPr>
          <p:cNvSpPr txBox="1"/>
          <p:nvPr/>
        </p:nvSpPr>
        <p:spPr>
          <a:xfrm>
            <a:off x="2833946" y="1921285"/>
            <a:ext cx="8534711" cy="461665"/>
          </a:xfrm>
          <a:prstGeom prst="rect">
            <a:avLst/>
          </a:prstGeom>
          <a:noFill/>
        </p:spPr>
        <p:txBody>
          <a:bodyPr wrap="square" rtlCol="0">
            <a:spAutoFit/>
          </a:bodyPr>
          <a:lstStyle/>
          <a:p>
            <a:r>
              <a:rPr lang="ja-JP" altLang="en-US" sz="2400" b="1" dirty="0"/>
              <a:t>どんな添加物が使われているのか気になる方もいますよね？</a:t>
            </a:r>
          </a:p>
        </p:txBody>
      </p:sp>
      <p:sp>
        <p:nvSpPr>
          <p:cNvPr id="33" name="テキスト ボックス 32">
            <a:extLst>
              <a:ext uri="{FF2B5EF4-FFF2-40B4-BE49-F238E27FC236}">
                <a16:creationId xmlns:a16="http://schemas.microsoft.com/office/drawing/2014/main" id="{260177B1-28CE-4723-B548-96C9E182E9DC}"/>
              </a:ext>
            </a:extLst>
          </p:cNvPr>
          <p:cNvSpPr txBox="1"/>
          <p:nvPr/>
        </p:nvSpPr>
        <p:spPr>
          <a:xfrm>
            <a:off x="2833947" y="2567606"/>
            <a:ext cx="7995857" cy="461665"/>
          </a:xfrm>
          <a:prstGeom prst="rect">
            <a:avLst/>
          </a:prstGeom>
          <a:noFill/>
        </p:spPr>
        <p:txBody>
          <a:bodyPr wrap="square" rtlCol="0">
            <a:spAutoFit/>
          </a:bodyPr>
          <a:lstStyle/>
          <a:p>
            <a:r>
              <a:rPr lang="ja-JP" altLang="en-US" sz="2400" b="1" dirty="0"/>
              <a:t>個別に添加物の欄を設けてある場合もありますが、</a:t>
            </a:r>
          </a:p>
        </p:txBody>
      </p:sp>
      <p:sp>
        <p:nvSpPr>
          <p:cNvPr id="34" name="テキスト ボックス 33">
            <a:extLst>
              <a:ext uri="{FF2B5EF4-FFF2-40B4-BE49-F238E27FC236}">
                <a16:creationId xmlns:a16="http://schemas.microsoft.com/office/drawing/2014/main" id="{260177B1-28CE-4723-B548-96C9E182E9DC}"/>
              </a:ext>
            </a:extLst>
          </p:cNvPr>
          <p:cNvSpPr txBox="1"/>
          <p:nvPr/>
        </p:nvSpPr>
        <p:spPr>
          <a:xfrm>
            <a:off x="2682820" y="4313752"/>
            <a:ext cx="6787742" cy="461665"/>
          </a:xfrm>
          <a:prstGeom prst="rect">
            <a:avLst/>
          </a:prstGeom>
          <a:noFill/>
        </p:spPr>
        <p:txBody>
          <a:bodyPr wrap="square" rtlCol="0">
            <a:spAutoFit/>
          </a:bodyPr>
          <a:lstStyle/>
          <a:p>
            <a:r>
              <a:rPr lang="ja-JP" altLang="en-US" sz="2400" b="1" dirty="0">
                <a:solidFill>
                  <a:srgbClr val="FF0000"/>
                </a:solidFill>
              </a:rPr>
              <a:t>原材料のあと</a:t>
            </a:r>
            <a:r>
              <a:rPr lang="ja-JP" altLang="en-US" sz="2400" b="1" dirty="0"/>
              <a:t>に</a:t>
            </a:r>
            <a:r>
              <a:rPr lang="ja-JP" altLang="en-US" sz="2400" b="1" dirty="0">
                <a:solidFill>
                  <a:srgbClr val="FF0000"/>
                </a:solidFill>
              </a:rPr>
              <a:t>／（スラッシュ）</a:t>
            </a:r>
            <a:r>
              <a:rPr lang="ja-JP" altLang="en-US" sz="2400" b="1" dirty="0"/>
              <a:t>で区切って</a:t>
            </a:r>
          </a:p>
        </p:txBody>
      </p:sp>
      <p:sp>
        <p:nvSpPr>
          <p:cNvPr id="22" name="テキスト ボックス 21">
            <a:extLst>
              <a:ext uri="{FF2B5EF4-FFF2-40B4-BE49-F238E27FC236}">
                <a16:creationId xmlns:a16="http://schemas.microsoft.com/office/drawing/2014/main" id="{260177B1-28CE-4723-B548-96C9E182E9DC}"/>
              </a:ext>
            </a:extLst>
          </p:cNvPr>
          <p:cNvSpPr txBox="1"/>
          <p:nvPr/>
        </p:nvSpPr>
        <p:spPr>
          <a:xfrm>
            <a:off x="2833946" y="2980578"/>
            <a:ext cx="7995857" cy="461665"/>
          </a:xfrm>
          <a:prstGeom prst="rect">
            <a:avLst/>
          </a:prstGeom>
          <a:noFill/>
        </p:spPr>
        <p:txBody>
          <a:bodyPr wrap="square" rtlCol="0">
            <a:spAutoFit/>
          </a:bodyPr>
          <a:lstStyle/>
          <a:p>
            <a:r>
              <a:rPr lang="ja-JP" altLang="en-US" sz="2400" b="1" dirty="0"/>
              <a:t>ほとんどが、原材料名の中に表示されています。</a:t>
            </a:r>
          </a:p>
        </p:txBody>
      </p:sp>
      <p:sp>
        <p:nvSpPr>
          <p:cNvPr id="36" name="テキスト ボックス 35">
            <a:extLst>
              <a:ext uri="{FF2B5EF4-FFF2-40B4-BE49-F238E27FC236}">
                <a16:creationId xmlns:a16="http://schemas.microsoft.com/office/drawing/2014/main" id="{260177B1-28CE-4723-B548-96C9E182E9DC}"/>
              </a:ext>
            </a:extLst>
          </p:cNvPr>
          <p:cNvSpPr txBox="1"/>
          <p:nvPr/>
        </p:nvSpPr>
        <p:spPr>
          <a:xfrm>
            <a:off x="3500650" y="5161521"/>
            <a:ext cx="5632898" cy="461665"/>
          </a:xfrm>
          <a:prstGeom prst="rect">
            <a:avLst/>
          </a:prstGeom>
          <a:noFill/>
        </p:spPr>
        <p:txBody>
          <a:bodyPr wrap="square" rtlCol="0">
            <a:spAutoFit/>
          </a:bodyPr>
          <a:lstStyle/>
          <a:p>
            <a:r>
              <a:rPr lang="ja-JP" altLang="en-US" sz="2400" b="1" dirty="0" err="1"/>
              <a:t>ので</a:t>
            </a:r>
            <a:r>
              <a:rPr lang="ja-JP" altLang="en-US" sz="2400" b="1" dirty="0"/>
              <a:t>チェックしてみてくださいね。</a:t>
            </a:r>
          </a:p>
        </p:txBody>
      </p:sp>
      <p:sp>
        <p:nvSpPr>
          <p:cNvPr id="20" name="四角形: 角を丸くする 19">
            <a:extLst>
              <a:ext uri="{FF2B5EF4-FFF2-40B4-BE49-F238E27FC236}">
                <a16:creationId xmlns:a16="http://schemas.microsoft.com/office/drawing/2014/main" id="{06A7CD8A-51D7-44F1-9878-DB778B9AD327}"/>
              </a:ext>
            </a:extLst>
          </p:cNvPr>
          <p:cNvSpPr/>
          <p:nvPr/>
        </p:nvSpPr>
        <p:spPr>
          <a:xfrm>
            <a:off x="1209829" y="5542040"/>
            <a:ext cx="1597685" cy="360860"/>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21" name="テキスト ボックス 20">
            <a:extLst>
              <a:ext uri="{FF2B5EF4-FFF2-40B4-BE49-F238E27FC236}">
                <a16:creationId xmlns:a16="http://schemas.microsoft.com/office/drawing/2014/main" id="{8AE7EE4E-EA2F-4BA8-B873-6298243F7DF1}"/>
              </a:ext>
            </a:extLst>
          </p:cNvPr>
          <p:cNvSpPr txBox="1"/>
          <p:nvPr/>
        </p:nvSpPr>
        <p:spPr>
          <a:xfrm>
            <a:off x="788880" y="5602098"/>
            <a:ext cx="279729" cy="369332"/>
          </a:xfrm>
          <a:prstGeom prst="rect">
            <a:avLst/>
          </a:prstGeom>
          <a:solidFill>
            <a:schemeClr val="bg1"/>
          </a:solidFill>
        </p:spPr>
        <p:txBody>
          <a:bodyPr wrap="square" lIns="0" tIns="0" rIns="0" bIns="0" rtlCol="0">
            <a:spAutoFit/>
          </a:bodyPr>
          <a:lstStyle/>
          <a:p>
            <a:r>
              <a:rPr lang="ja-JP" altLang="en-US" sz="2400" b="1" dirty="0">
                <a:solidFill>
                  <a:schemeClr val="accent2"/>
                </a:solidFill>
              </a:rPr>
              <a:t>④</a:t>
            </a:r>
          </a:p>
        </p:txBody>
      </p:sp>
      <p:sp>
        <p:nvSpPr>
          <p:cNvPr id="23" name="テキスト ボックス 22">
            <a:extLst>
              <a:ext uri="{FF2B5EF4-FFF2-40B4-BE49-F238E27FC236}">
                <a16:creationId xmlns:a16="http://schemas.microsoft.com/office/drawing/2014/main" id="{260177B1-28CE-4723-B548-96C9E182E9DC}"/>
              </a:ext>
            </a:extLst>
          </p:cNvPr>
          <p:cNvSpPr txBox="1"/>
          <p:nvPr/>
        </p:nvSpPr>
        <p:spPr>
          <a:xfrm>
            <a:off x="2682822" y="3465982"/>
            <a:ext cx="7042806" cy="461665"/>
          </a:xfrm>
          <a:prstGeom prst="rect">
            <a:avLst/>
          </a:prstGeom>
          <a:noFill/>
        </p:spPr>
        <p:txBody>
          <a:bodyPr wrap="square" rtlCol="0">
            <a:spAutoFit/>
          </a:bodyPr>
          <a:lstStyle/>
          <a:p>
            <a:r>
              <a:rPr lang="ja-JP" altLang="en-US" sz="2400" b="1" dirty="0"/>
              <a:t>その場合は、</a:t>
            </a:r>
            <a:r>
              <a:rPr lang="ja-JP" altLang="en-US" sz="2400" b="1" dirty="0">
                <a:solidFill>
                  <a:srgbClr val="FF0000"/>
                </a:solidFill>
              </a:rPr>
              <a:t>原材料のあと</a:t>
            </a:r>
            <a:r>
              <a:rPr lang="ja-JP" altLang="en-US" sz="2400" b="1" dirty="0"/>
              <a:t>に</a:t>
            </a:r>
            <a:r>
              <a:rPr lang="ja-JP" altLang="en-US" sz="2400" b="1" dirty="0">
                <a:solidFill>
                  <a:srgbClr val="FF0000"/>
                </a:solidFill>
              </a:rPr>
              <a:t>改行</a:t>
            </a:r>
            <a:r>
              <a:rPr lang="ja-JP" altLang="en-US" sz="2400" b="1" dirty="0"/>
              <a:t>するか、</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472"/>
                </p14:media>
              </p:ext>
            </p:extLst>
          </p:nvPr>
        </p:nvPicPr>
        <p:blipFill>
          <a:blip r:embed="rId8"/>
          <a:stretch>
            <a:fillRect/>
          </a:stretch>
        </p:blipFill>
        <p:spPr>
          <a:xfrm>
            <a:off x="12267671" y="3211410"/>
            <a:ext cx="406400" cy="406400"/>
          </a:xfrm>
          <a:prstGeom prst="rect">
            <a:avLst/>
          </a:prstGeom>
        </p:spPr>
      </p:pic>
    </p:spTree>
    <p:extLst>
      <p:ext uri="{BB962C8B-B14F-4D97-AF65-F5344CB8AC3E}">
        <p14:creationId xmlns:p14="http://schemas.microsoft.com/office/powerpoint/2010/main" val="4160905205"/>
      </p:ext>
    </p:extLst>
  </p:cSld>
  <p:clrMapOvr>
    <a:masterClrMapping/>
  </p:clrMapOvr>
  <mc:AlternateContent xmlns:mc="http://schemas.openxmlformats.org/markup-compatibility/2006" xmlns:p14="http://schemas.microsoft.com/office/powerpoint/2010/main">
    <mc:Choice Requires="p14">
      <p:transition spd="slow" p14:dur="2000" advClick="0" advTm="38000"/>
    </mc:Choice>
    <mc:Fallback xmlns="">
      <p:transition spd="slow" advClick="0" advTm="3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2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図 36"/>
          <p:cNvPicPr/>
          <p:nvPr/>
        </p:nvPicPr>
        <p:blipFill rotWithShape="1">
          <a:blip r:embed="rId5">
            <a:extLst>
              <a:ext uri="{28A0092B-C50C-407E-A947-70E740481C1C}">
                <a14:useLocalDpi xmlns:a14="http://schemas.microsoft.com/office/drawing/2010/main" val="0"/>
              </a:ext>
            </a:extLst>
          </a:blip>
          <a:srcRect b="60033"/>
          <a:stretch/>
        </p:blipFill>
        <p:spPr bwMode="auto">
          <a:xfrm>
            <a:off x="343476" y="4918590"/>
            <a:ext cx="5553343" cy="1548887"/>
          </a:xfrm>
          <a:prstGeom prst="rect">
            <a:avLst/>
          </a:prstGeom>
          <a:noFill/>
          <a:ln>
            <a:noFill/>
          </a:ln>
        </p:spPr>
      </p:pic>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827" y="2"/>
            <a:ext cx="11378436" cy="6094953"/>
          </a:xfrm>
          <a:prstGeom prst="rect">
            <a:avLst/>
          </a:prstGeom>
        </p:spPr>
      </p:pic>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16" name="テキスト ボックス 15">
            <a:extLst>
              <a:ext uri="{FF2B5EF4-FFF2-40B4-BE49-F238E27FC236}">
                <a16:creationId xmlns:a16="http://schemas.microsoft.com/office/drawing/2014/main" id="{E65EF672-2DD1-43B4-9EE2-84AE4AEB7F51}"/>
              </a:ext>
            </a:extLst>
          </p:cNvPr>
          <p:cNvSpPr txBox="1"/>
          <p:nvPr/>
        </p:nvSpPr>
        <p:spPr>
          <a:xfrm>
            <a:off x="5189490" y="349214"/>
            <a:ext cx="3009900" cy="646331"/>
          </a:xfrm>
          <a:prstGeom prst="rect">
            <a:avLst/>
          </a:prstGeom>
          <a:noFill/>
          <a:effectLst>
            <a:glow rad="25400">
              <a:schemeClr val="accent1">
                <a:alpha val="40000"/>
              </a:schemeClr>
            </a:glow>
          </a:effectLst>
        </p:spPr>
        <p:txBody>
          <a:bodyPr wrap="square" rtlCol="0">
            <a:spAutoFit/>
          </a:bodyPr>
          <a:lstStyle/>
          <a:p>
            <a:r>
              <a:rPr lang="ja-JP" altLang="en-US" sz="3600" b="1" dirty="0">
                <a:solidFill>
                  <a:srgbClr val="00FFFF"/>
                </a:solidFill>
                <a:effectLst>
                  <a:glow rad="76200">
                    <a:schemeClr val="tx1">
                      <a:alpha val="64000"/>
                    </a:schemeClr>
                  </a:glow>
                </a:effectLst>
              </a:rPr>
              <a:t>⑤アレルゲン</a:t>
            </a:r>
          </a:p>
        </p:txBody>
      </p:sp>
      <p:sp>
        <p:nvSpPr>
          <p:cNvPr id="17" name="テキスト ボックス 16">
            <a:extLst>
              <a:ext uri="{FF2B5EF4-FFF2-40B4-BE49-F238E27FC236}">
                <a16:creationId xmlns:a16="http://schemas.microsoft.com/office/drawing/2014/main" id="{B20B90B9-991C-40CC-99DB-5F4920A1F9C5}"/>
              </a:ext>
            </a:extLst>
          </p:cNvPr>
          <p:cNvSpPr txBox="1"/>
          <p:nvPr/>
        </p:nvSpPr>
        <p:spPr>
          <a:xfrm>
            <a:off x="8012496" y="482823"/>
            <a:ext cx="1337237" cy="461665"/>
          </a:xfrm>
          <a:prstGeom prst="rect">
            <a:avLst/>
          </a:prstGeom>
          <a:noFill/>
        </p:spPr>
        <p:txBody>
          <a:bodyPr wrap="square" rtlCol="0">
            <a:spAutoFit/>
          </a:bodyPr>
          <a:lstStyle/>
          <a:p>
            <a:r>
              <a:rPr lang="ja-JP" altLang="en-US" sz="2400" b="1" dirty="0"/>
              <a:t>です。</a:t>
            </a:r>
          </a:p>
        </p:txBody>
      </p:sp>
      <p:sp>
        <p:nvSpPr>
          <p:cNvPr id="18" name="テキスト ボックス 17">
            <a:extLst>
              <a:ext uri="{FF2B5EF4-FFF2-40B4-BE49-F238E27FC236}">
                <a16:creationId xmlns:a16="http://schemas.microsoft.com/office/drawing/2014/main" id="{260177B1-28CE-4723-B548-96C9E182E9DC}"/>
              </a:ext>
            </a:extLst>
          </p:cNvPr>
          <p:cNvSpPr txBox="1"/>
          <p:nvPr/>
        </p:nvSpPr>
        <p:spPr>
          <a:xfrm>
            <a:off x="3705938" y="502468"/>
            <a:ext cx="1441099" cy="461665"/>
          </a:xfrm>
          <a:prstGeom prst="rect">
            <a:avLst/>
          </a:prstGeom>
          <a:noFill/>
        </p:spPr>
        <p:txBody>
          <a:bodyPr wrap="square" rtlCol="0">
            <a:spAutoFit/>
          </a:bodyPr>
          <a:lstStyle/>
          <a:p>
            <a:r>
              <a:rPr lang="ja-JP" altLang="en-US" sz="2400" b="1" dirty="0"/>
              <a:t>つづいて、</a:t>
            </a:r>
          </a:p>
        </p:txBody>
      </p:sp>
      <p:sp>
        <p:nvSpPr>
          <p:cNvPr id="19" name="テキスト ボックス 18">
            <a:extLst>
              <a:ext uri="{FF2B5EF4-FFF2-40B4-BE49-F238E27FC236}">
                <a16:creationId xmlns:a16="http://schemas.microsoft.com/office/drawing/2014/main" id="{260177B1-28CE-4723-B548-96C9E182E9DC}"/>
              </a:ext>
            </a:extLst>
          </p:cNvPr>
          <p:cNvSpPr txBox="1"/>
          <p:nvPr/>
        </p:nvSpPr>
        <p:spPr>
          <a:xfrm>
            <a:off x="2232159" y="989255"/>
            <a:ext cx="8992039" cy="461665"/>
          </a:xfrm>
          <a:prstGeom prst="rect">
            <a:avLst/>
          </a:prstGeom>
          <a:noFill/>
        </p:spPr>
        <p:txBody>
          <a:bodyPr wrap="square" rtlCol="0">
            <a:spAutoFit/>
          </a:bodyPr>
          <a:lstStyle/>
          <a:p>
            <a:r>
              <a:rPr lang="ja-JP" altLang="en-US" sz="2400" b="1" dirty="0"/>
              <a:t>食物アレルギー疾患のある方には、非常に重要な事項ですね。</a:t>
            </a:r>
          </a:p>
        </p:txBody>
      </p:sp>
      <p:sp>
        <p:nvSpPr>
          <p:cNvPr id="25" name="テキスト ボックス 24">
            <a:extLst>
              <a:ext uri="{FF2B5EF4-FFF2-40B4-BE49-F238E27FC236}">
                <a16:creationId xmlns:a16="http://schemas.microsoft.com/office/drawing/2014/main" id="{260177B1-28CE-4723-B548-96C9E182E9DC}"/>
              </a:ext>
            </a:extLst>
          </p:cNvPr>
          <p:cNvSpPr txBox="1"/>
          <p:nvPr/>
        </p:nvSpPr>
        <p:spPr>
          <a:xfrm>
            <a:off x="1607489" y="1408280"/>
            <a:ext cx="9894627" cy="461665"/>
          </a:xfrm>
          <a:prstGeom prst="rect">
            <a:avLst/>
          </a:prstGeom>
          <a:noFill/>
        </p:spPr>
        <p:txBody>
          <a:bodyPr wrap="square" rtlCol="0">
            <a:spAutoFit/>
          </a:bodyPr>
          <a:lstStyle/>
          <a:p>
            <a:r>
              <a:rPr lang="ja-JP" altLang="en-US" sz="2400" b="1" dirty="0"/>
              <a:t>食べても安全な食品を選ぶために、正確な情報の提供が求められます。</a:t>
            </a:r>
          </a:p>
        </p:txBody>
      </p:sp>
      <p:sp>
        <p:nvSpPr>
          <p:cNvPr id="27" name="テキスト ボックス 26">
            <a:extLst>
              <a:ext uri="{FF2B5EF4-FFF2-40B4-BE49-F238E27FC236}">
                <a16:creationId xmlns:a16="http://schemas.microsoft.com/office/drawing/2014/main" id="{260177B1-28CE-4723-B548-96C9E182E9DC}"/>
              </a:ext>
            </a:extLst>
          </p:cNvPr>
          <p:cNvSpPr txBox="1"/>
          <p:nvPr/>
        </p:nvSpPr>
        <p:spPr>
          <a:xfrm>
            <a:off x="1855256" y="2881548"/>
            <a:ext cx="4637487" cy="461665"/>
          </a:xfrm>
          <a:prstGeom prst="rect">
            <a:avLst/>
          </a:prstGeom>
          <a:noFill/>
        </p:spPr>
        <p:txBody>
          <a:bodyPr wrap="square" rtlCol="0">
            <a:spAutoFit/>
          </a:bodyPr>
          <a:lstStyle/>
          <a:p>
            <a:r>
              <a:rPr lang="en-US" altLang="ja-JP" sz="2400" b="1" dirty="0"/>
              <a:t>【</a:t>
            </a:r>
            <a:r>
              <a:rPr lang="ja-JP" altLang="en-US" sz="2400" b="1" dirty="0"/>
              <a:t>例</a:t>
            </a:r>
            <a:r>
              <a:rPr lang="en-US" altLang="ja-JP" sz="2400" b="1" dirty="0"/>
              <a:t>】</a:t>
            </a:r>
            <a:r>
              <a:rPr lang="ja-JP" altLang="en-US" sz="2400" b="1" dirty="0"/>
              <a:t>しょうゆ（大豆を含む）</a:t>
            </a:r>
          </a:p>
        </p:txBody>
      </p:sp>
      <p:sp>
        <p:nvSpPr>
          <p:cNvPr id="33" name="テキスト ボックス 32">
            <a:extLst>
              <a:ext uri="{FF2B5EF4-FFF2-40B4-BE49-F238E27FC236}">
                <a16:creationId xmlns:a16="http://schemas.microsoft.com/office/drawing/2014/main" id="{260177B1-28CE-4723-B548-96C9E182E9DC}"/>
              </a:ext>
            </a:extLst>
          </p:cNvPr>
          <p:cNvSpPr txBox="1"/>
          <p:nvPr/>
        </p:nvSpPr>
        <p:spPr>
          <a:xfrm>
            <a:off x="1566038" y="2020944"/>
            <a:ext cx="5170529" cy="461665"/>
          </a:xfrm>
          <a:prstGeom prst="rect">
            <a:avLst/>
          </a:prstGeom>
          <a:noFill/>
        </p:spPr>
        <p:txBody>
          <a:bodyPr wrap="square" rtlCol="0">
            <a:spAutoFit/>
          </a:bodyPr>
          <a:lstStyle/>
          <a:p>
            <a:r>
              <a:rPr lang="ja-JP" altLang="en-US" sz="2400" b="1" dirty="0"/>
              <a:t>表示の例としては以下の２つです。</a:t>
            </a:r>
          </a:p>
        </p:txBody>
      </p:sp>
      <p:sp>
        <p:nvSpPr>
          <p:cNvPr id="22" name="テキスト ボックス 21">
            <a:extLst>
              <a:ext uri="{FF2B5EF4-FFF2-40B4-BE49-F238E27FC236}">
                <a16:creationId xmlns:a16="http://schemas.microsoft.com/office/drawing/2014/main" id="{260177B1-28CE-4723-B548-96C9E182E9DC}"/>
              </a:ext>
            </a:extLst>
          </p:cNvPr>
          <p:cNvSpPr txBox="1"/>
          <p:nvPr/>
        </p:nvSpPr>
        <p:spPr>
          <a:xfrm>
            <a:off x="1555752" y="2435983"/>
            <a:ext cx="3868093" cy="461665"/>
          </a:xfrm>
          <a:prstGeom prst="rect">
            <a:avLst/>
          </a:prstGeom>
          <a:noFill/>
        </p:spPr>
        <p:txBody>
          <a:bodyPr wrap="square" rtlCol="0">
            <a:spAutoFit/>
          </a:bodyPr>
          <a:lstStyle/>
          <a:p>
            <a:r>
              <a:rPr lang="ja-JP" altLang="en-US" sz="2400" b="1" dirty="0"/>
              <a:t>①</a:t>
            </a:r>
            <a:r>
              <a:rPr lang="ja-JP" altLang="en-US" sz="2400" b="1" dirty="0">
                <a:solidFill>
                  <a:srgbClr val="FF0000"/>
                </a:solidFill>
              </a:rPr>
              <a:t>原材料の直後</a:t>
            </a:r>
            <a:r>
              <a:rPr lang="ja-JP" altLang="en-US" sz="2400" b="1" dirty="0"/>
              <a:t>に</a:t>
            </a:r>
            <a:r>
              <a:rPr lang="en-US" altLang="ja-JP" sz="2400" b="1" dirty="0"/>
              <a:t>( )</a:t>
            </a:r>
            <a:r>
              <a:rPr lang="ja-JP" altLang="en-US" sz="2400" b="1" dirty="0"/>
              <a:t>書きで</a:t>
            </a:r>
          </a:p>
        </p:txBody>
      </p:sp>
      <p:sp>
        <p:nvSpPr>
          <p:cNvPr id="20" name="テキスト ボックス 19">
            <a:extLst>
              <a:ext uri="{FF2B5EF4-FFF2-40B4-BE49-F238E27FC236}">
                <a16:creationId xmlns:a16="http://schemas.microsoft.com/office/drawing/2014/main" id="{260177B1-28CE-4723-B548-96C9E182E9DC}"/>
              </a:ext>
            </a:extLst>
          </p:cNvPr>
          <p:cNvSpPr txBox="1"/>
          <p:nvPr/>
        </p:nvSpPr>
        <p:spPr>
          <a:xfrm>
            <a:off x="1553220" y="3323312"/>
            <a:ext cx="4221564" cy="461665"/>
          </a:xfrm>
          <a:prstGeom prst="rect">
            <a:avLst/>
          </a:prstGeom>
          <a:noFill/>
        </p:spPr>
        <p:txBody>
          <a:bodyPr wrap="square" rtlCol="0">
            <a:spAutoFit/>
          </a:bodyPr>
          <a:lstStyle/>
          <a:p>
            <a:r>
              <a:rPr lang="ja-JP" altLang="en-US" sz="2400" b="1" dirty="0"/>
              <a:t>②</a:t>
            </a:r>
            <a:r>
              <a:rPr lang="ja-JP" altLang="en-US" sz="2400" b="1" dirty="0">
                <a:solidFill>
                  <a:srgbClr val="FF0000"/>
                </a:solidFill>
              </a:rPr>
              <a:t>原材料の最後</a:t>
            </a:r>
            <a:r>
              <a:rPr lang="ja-JP" altLang="en-US" sz="2400" b="1" dirty="0"/>
              <a:t>に</a:t>
            </a:r>
            <a:r>
              <a:rPr lang="en-US" altLang="ja-JP" sz="2400" b="1" dirty="0"/>
              <a:t>( )</a:t>
            </a:r>
            <a:r>
              <a:rPr lang="ja-JP" altLang="en-US" sz="2400" b="1" dirty="0"/>
              <a:t>書きで</a:t>
            </a:r>
          </a:p>
        </p:txBody>
      </p:sp>
      <p:sp>
        <p:nvSpPr>
          <p:cNvPr id="21" name="テキスト ボックス 20">
            <a:extLst>
              <a:ext uri="{FF2B5EF4-FFF2-40B4-BE49-F238E27FC236}">
                <a16:creationId xmlns:a16="http://schemas.microsoft.com/office/drawing/2014/main" id="{260177B1-28CE-4723-B548-96C9E182E9DC}"/>
              </a:ext>
            </a:extLst>
          </p:cNvPr>
          <p:cNvSpPr txBox="1"/>
          <p:nvPr/>
        </p:nvSpPr>
        <p:spPr>
          <a:xfrm>
            <a:off x="1855256" y="3781020"/>
            <a:ext cx="4782211" cy="461665"/>
          </a:xfrm>
          <a:prstGeom prst="rect">
            <a:avLst/>
          </a:prstGeom>
          <a:noFill/>
        </p:spPr>
        <p:txBody>
          <a:bodyPr wrap="square" rtlCol="0">
            <a:spAutoFit/>
          </a:bodyPr>
          <a:lstStyle/>
          <a:p>
            <a:r>
              <a:rPr lang="en-US" altLang="ja-JP" sz="2400" b="1" dirty="0"/>
              <a:t>【</a:t>
            </a:r>
            <a:r>
              <a:rPr lang="ja-JP" altLang="en-US" sz="2400" b="1" dirty="0"/>
              <a:t>例</a:t>
            </a:r>
            <a:r>
              <a:rPr lang="en-US" altLang="ja-JP" sz="2400" b="1" dirty="0"/>
              <a:t>】</a:t>
            </a:r>
            <a:r>
              <a:rPr lang="ja-JP" altLang="en-US" sz="2400" b="1" dirty="0"/>
              <a:t>～、（一部に大豆を含む）</a:t>
            </a:r>
          </a:p>
        </p:txBody>
      </p:sp>
      <p:sp>
        <p:nvSpPr>
          <p:cNvPr id="23" name="テキスト ボックス 22">
            <a:extLst>
              <a:ext uri="{FF2B5EF4-FFF2-40B4-BE49-F238E27FC236}">
                <a16:creationId xmlns:a16="http://schemas.microsoft.com/office/drawing/2014/main" id="{260177B1-28CE-4723-B548-96C9E182E9DC}"/>
              </a:ext>
            </a:extLst>
          </p:cNvPr>
          <p:cNvSpPr txBox="1"/>
          <p:nvPr/>
        </p:nvSpPr>
        <p:spPr>
          <a:xfrm>
            <a:off x="2807950" y="4287443"/>
            <a:ext cx="2405522" cy="461665"/>
          </a:xfrm>
          <a:prstGeom prst="rect">
            <a:avLst/>
          </a:prstGeom>
          <a:noFill/>
        </p:spPr>
        <p:txBody>
          <a:bodyPr wrap="square" rtlCol="0">
            <a:spAutoFit/>
          </a:bodyPr>
          <a:lstStyle/>
          <a:p>
            <a:r>
              <a:rPr lang="ja-JP" altLang="en-US" sz="2400" b="1" dirty="0"/>
              <a:t>ちなみに・・・</a:t>
            </a:r>
          </a:p>
        </p:txBody>
      </p:sp>
      <p:sp>
        <p:nvSpPr>
          <p:cNvPr id="24" name="テキスト ボックス 23">
            <a:extLst>
              <a:ext uri="{FF2B5EF4-FFF2-40B4-BE49-F238E27FC236}">
                <a16:creationId xmlns:a16="http://schemas.microsoft.com/office/drawing/2014/main" id="{260177B1-28CE-4723-B548-96C9E182E9DC}"/>
              </a:ext>
            </a:extLst>
          </p:cNvPr>
          <p:cNvSpPr txBox="1"/>
          <p:nvPr/>
        </p:nvSpPr>
        <p:spPr>
          <a:xfrm>
            <a:off x="2842841" y="4670843"/>
            <a:ext cx="3825247" cy="461665"/>
          </a:xfrm>
          <a:prstGeom prst="rect">
            <a:avLst/>
          </a:prstGeom>
          <a:noFill/>
        </p:spPr>
        <p:txBody>
          <a:bodyPr wrap="square" rtlCol="0">
            <a:spAutoFit/>
          </a:bodyPr>
          <a:lstStyle/>
          <a:p>
            <a:r>
              <a:rPr lang="ja-JP" altLang="en-US" sz="2400" b="1" dirty="0"/>
              <a:t>添加物に含まれる場合は、</a:t>
            </a:r>
          </a:p>
        </p:txBody>
      </p:sp>
      <p:sp>
        <p:nvSpPr>
          <p:cNvPr id="26" name="テキスト ボックス 25">
            <a:extLst>
              <a:ext uri="{FF2B5EF4-FFF2-40B4-BE49-F238E27FC236}">
                <a16:creationId xmlns:a16="http://schemas.microsoft.com/office/drawing/2014/main" id="{B85539FB-0883-441B-A2D9-53C14502A111}"/>
              </a:ext>
            </a:extLst>
          </p:cNvPr>
          <p:cNvSpPr txBox="1"/>
          <p:nvPr/>
        </p:nvSpPr>
        <p:spPr>
          <a:xfrm>
            <a:off x="5144574" y="2458986"/>
            <a:ext cx="2355545" cy="461665"/>
          </a:xfrm>
          <a:prstGeom prst="rect">
            <a:avLst/>
          </a:prstGeom>
          <a:noFill/>
        </p:spPr>
        <p:txBody>
          <a:bodyPr wrap="square" rtlCol="0">
            <a:spAutoFit/>
          </a:bodyPr>
          <a:lstStyle/>
          <a:p>
            <a:r>
              <a:rPr lang="ja-JP" altLang="en-US" sz="2400" b="1" dirty="0"/>
              <a:t>「</a:t>
            </a:r>
            <a:r>
              <a:rPr lang="ja-JP" altLang="en-US" sz="2400" b="1" dirty="0">
                <a:solidFill>
                  <a:srgbClr val="FF0000"/>
                </a:solidFill>
              </a:rPr>
              <a:t>〇〇を含む</a:t>
            </a:r>
            <a:r>
              <a:rPr lang="ja-JP" altLang="en-US" sz="2400" b="1" dirty="0"/>
              <a:t>」</a:t>
            </a:r>
          </a:p>
        </p:txBody>
      </p:sp>
      <p:sp>
        <p:nvSpPr>
          <p:cNvPr id="28" name="テキスト ボックス 27">
            <a:extLst>
              <a:ext uri="{FF2B5EF4-FFF2-40B4-BE49-F238E27FC236}">
                <a16:creationId xmlns:a16="http://schemas.microsoft.com/office/drawing/2014/main" id="{9CACA20F-A09F-4E66-9492-3F1B42306725}"/>
              </a:ext>
            </a:extLst>
          </p:cNvPr>
          <p:cNvSpPr txBox="1"/>
          <p:nvPr/>
        </p:nvSpPr>
        <p:spPr>
          <a:xfrm>
            <a:off x="7246035" y="2477335"/>
            <a:ext cx="2355545" cy="461665"/>
          </a:xfrm>
          <a:prstGeom prst="rect">
            <a:avLst/>
          </a:prstGeom>
          <a:noFill/>
        </p:spPr>
        <p:txBody>
          <a:bodyPr wrap="square" rtlCol="0">
            <a:spAutoFit/>
          </a:bodyPr>
          <a:lstStyle/>
          <a:p>
            <a:r>
              <a:rPr lang="ja-JP" altLang="en-US" sz="2400" b="1" dirty="0"/>
              <a:t>と記載する方法</a:t>
            </a:r>
          </a:p>
        </p:txBody>
      </p:sp>
      <p:sp>
        <p:nvSpPr>
          <p:cNvPr id="29" name="テキスト ボックス 28">
            <a:extLst>
              <a:ext uri="{FF2B5EF4-FFF2-40B4-BE49-F238E27FC236}">
                <a16:creationId xmlns:a16="http://schemas.microsoft.com/office/drawing/2014/main" id="{05BF8AC8-9E93-4DD4-A08A-7A04CB2BDB6D}"/>
              </a:ext>
            </a:extLst>
          </p:cNvPr>
          <p:cNvSpPr txBox="1"/>
          <p:nvPr/>
        </p:nvSpPr>
        <p:spPr>
          <a:xfrm>
            <a:off x="5167996" y="3323312"/>
            <a:ext cx="3257348" cy="461665"/>
          </a:xfrm>
          <a:prstGeom prst="rect">
            <a:avLst/>
          </a:prstGeom>
          <a:noFill/>
        </p:spPr>
        <p:txBody>
          <a:bodyPr wrap="square" rtlCol="0">
            <a:spAutoFit/>
          </a:bodyPr>
          <a:lstStyle/>
          <a:p>
            <a:r>
              <a:rPr lang="ja-JP" altLang="en-US" sz="2400" b="1" dirty="0"/>
              <a:t>「</a:t>
            </a:r>
            <a:r>
              <a:rPr lang="ja-JP" altLang="en-US" sz="2400" b="1" dirty="0">
                <a:solidFill>
                  <a:srgbClr val="FF0000"/>
                </a:solidFill>
              </a:rPr>
              <a:t>一部に〇〇を含む</a:t>
            </a:r>
            <a:r>
              <a:rPr lang="ja-JP" altLang="en-US" sz="2400" b="1" dirty="0"/>
              <a:t>」</a:t>
            </a:r>
          </a:p>
        </p:txBody>
      </p:sp>
      <p:sp>
        <p:nvSpPr>
          <p:cNvPr id="30" name="テキスト ボックス 29">
            <a:extLst>
              <a:ext uri="{FF2B5EF4-FFF2-40B4-BE49-F238E27FC236}">
                <a16:creationId xmlns:a16="http://schemas.microsoft.com/office/drawing/2014/main" id="{C800ACD8-8ED6-482D-9534-B722B5CA6F54}"/>
              </a:ext>
            </a:extLst>
          </p:cNvPr>
          <p:cNvSpPr txBox="1"/>
          <p:nvPr/>
        </p:nvSpPr>
        <p:spPr>
          <a:xfrm>
            <a:off x="8190591" y="3323312"/>
            <a:ext cx="2397938" cy="461665"/>
          </a:xfrm>
          <a:prstGeom prst="rect">
            <a:avLst/>
          </a:prstGeom>
          <a:noFill/>
        </p:spPr>
        <p:txBody>
          <a:bodyPr wrap="square" rtlCol="0">
            <a:spAutoFit/>
          </a:bodyPr>
          <a:lstStyle/>
          <a:p>
            <a:r>
              <a:rPr lang="ja-JP" altLang="en-US" sz="2400" b="1" dirty="0"/>
              <a:t>と記載する方法</a:t>
            </a:r>
          </a:p>
        </p:txBody>
      </p:sp>
      <p:sp>
        <p:nvSpPr>
          <p:cNvPr id="31" name="テキスト ボックス 30">
            <a:extLst>
              <a:ext uri="{FF2B5EF4-FFF2-40B4-BE49-F238E27FC236}">
                <a16:creationId xmlns:a16="http://schemas.microsoft.com/office/drawing/2014/main" id="{7E7DA888-C0DC-47F0-B4AD-C0C570A1A285}"/>
              </a:ext>
            </a:extLst>
          </p:cNvPr>
          <p:cNvSpPr txBox="1"/>
          <p:nvPr/>
        </p:nvSpPr>
        <p:spPr>
          <a:xfrm>
            <a:off x="6694442" y="3780756"/>
            <a:ext cx="3234229" cy="461665"/>
          </a:xfrm>
          <a:prstGeom prst="rect">
            <a:avLst/>
          </a:prstGeom>
          <a:noFill/>
        </p:spPr>
        <p:txBody>
          <a:bodyPr wrap="square" rtlCol="0">
            <a:spAutoFit/>
          </a:bodyPr>
          <a:lstStyle/>
          <a:p>
            <a:r>
              <a:rPr lang="en-US" altLang="ja-JP" sz="2400" b="1" dirty="0"/>
              <a:t>※</a:t>
            </a:r>
            <a:r>
              <a:rPr lang="ja-JP" altLang="en-US" sz="2400" b="1" dirty="0"/>
              <a:t>チェックリスト参照</a:t>
            </a:r>
          </a:p>
        </p:txBody>
      </p:sp>
      <p:sp>
        <p:nvSpPr>
          <p:cNvPr id="32" name="テキスト ボックス 31">
            <a:extLst>
              <a:ext uri="{FF2B5EF4-FFF2-40B4-BE49-F238E27FC236}">
                <a16:creationId xmlns:a16="http://schemas.microsoft.com/office/drawing/2014/main" id="{39646EE4-DF66-4BAF-976E-D693A42FBB20}"/>
              </a:ext>
            </a:extLst>
          </p:cNvPr>
          <p:cNvSpPr txBox="1"/>
          <p:nvPr/>
        </p:nvSpPr>
        <p:spPr>
          <a:xfrm>
            <a:off x="6244480" y="4670843"/>
            <a:ext cx="2085975" cy="461665"/>
          </a:xfrm>
          <a:prstGeom prst="rect">
            <a:avLst/>
          </a:prstGeom>
          <a:noFill/>
        </p:spPr>
        <p:txBody>
          <a:bodyPr wrap="square" rtlCol="0">
            <a:spAutoFit/>
          </a:bodyPr>
          <a:lstStyle/>
          <a:p>
            <a:r>
              <a:rPr lang="ja-JP" altLang="en-US" sz="2400" b="1" dirty="0"/>
              <a:t>「</a:t>
            </a:r>
            <a:r>
              <a:rPr lang="ja-JP" altLang="en-US" sz="2400" b="1" dirty="0">
                <a:solidFill>
                  <a:srgbClr val="FF0000"/>
                </a:solidFill>
              </a:rPr>
              <a:t>〇〇由来</a:t>
            </a:r>
            <a:r>
              <a:rPr lang="ja-JP" altLang="en-US" sz="2400" b="1" dirty="0"/>
              <a:t>」</a:t>
            </a:r>
          </a:p>
        </p:txBody>
      </p:sp>
      <p:sp>
        <p:nvSpPr>
          <p:cNvPr id="34" name="テキスト ボックス 33">
            <a:extLst>
              <a:ext uri="{FF2B5EF4-FFF2-40B4-BE49-F238E27FC236}">
                <a16:creationId xmlns:a16="http://schemas.microsoft.com/office/drawing/2014/main" id="{39B333CA-57E6-47DB-9CF7-D9AFD555B803}"/>
              </a:ext>
            </a:extLst>
          </p:cNvPr>
          <p:cNvSpPr txBox="1"/>
          <p:nvPr/>
        </p:nvSpPr>
        <p:spPr>
          <a:xfrm>
            <a:off x="7997281" y="4670843"/>
            <a:ext cx="1760224" cy="461665"/>
          </a:xfrm>
          <a:prstGeom prst="rect">
            <a:avLst/>
          </a:prstGeom>
          <a:noFill/>
        </p:spPr>
        <p:txBody>
          <a:bodyPr wrap="square" rtlCol="0">
            <a:spAutoFit/>
          </a:bodyPr>
          <a:lstStyle/>
          <a:p>
            <a:r>
              <a:rPr lang="ja-JP" altLang="en-US" sz="2400" b="1" dirty="0"/>
              <a:t>となります。</a:t>
            </a:r>
          </a:p>
        </p:txBody>
      </p:sp>
      <p:sp>
        <p:nvSpPr>
          <p:cNvPr id="35" name="四角形: 角を丸くする 34">
            <a:extLst>
              <a:ext uri="{FF2B5EF4-FFF2-40B4-BE49-F238E27FC236}">
                <a16:creationId xmlns:a16="http://schemas.microsoft.com/office/drawing/2014/main" id="{D794EF2B-8871-4F5D-BF8A-C0C57AC45827}"/>
              </a:ext>
            </a:extLst>
          </p:cNvPr>
          <p:cNvSpPr/>
          <p:nvPr/>
        </p:nvSpPr>
        <p:spPr>
          <a:xfrm>
            <a:off x="3114018" y="5958479"/>
            <a:ext cx="2700000" cy="360860"/>
          </a:xfrm>
          <a:prstGeom prst="roundRect">
            <a:avLst/>
          </a:prstGeom>
          <a:noFill/>
          <a:ln w="571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36" name="テキスト ボックス 35">
            <a:extLst>
              <a:ext uri="{FF2B5EF4-FFF2-40B4-BE49-F238E27FC236}">
                <a16:creationId xmlns:a16="http://schemas.microsoft.com/office/drawing/2014/main" id="{E939D383-8059-4641-AD9F-B01A5D4DA301}"/>
              </a:ext>
            </a:extLst>
          </p:cNvPr>
          <p:cNvSpPr txBox="1"/>
          <p:nvPr/>
        </p:nvSpPr>
        <p:spPr>
          <a:xfrm>
            <a:off x="2781060" y="5725621"/>
            <a:ext cx="279729" cy="369332"/>
          </a:xfrm>
          <a:prstGeom prst="rect">
            <a:avLst/>
          </a:prstGeom>
          <a:noFill/>
        </p:spPr>
        <p:txBody>
          <a:bodyPr wrap="square" lIns="0" tIns="0" rIns="0" bIns="0" rtlCol="0">
            <a:spAutoFit/>
          </a:bodyPr>
          <a:lstStyle/>
          <a:p>
            <a:r>
              <a:rPr lang="ja-JP" altLang="en-US" sz="2400" b="1" dirty="0">
                <a:solidFill>
                  <a:srgbClr val="00FFFF"/>
                </a:solidFill>
              </a:rPr>
              <a:t>⑤</a:t>
            </a:r>
          </a:p>
        </p:txBody>
      </p:sp>
      <p:pic>
        <p:nvPicPr>
          <p:cNvPr id="2"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254153" y="3247872"/>
            <a:ext cx="406400" cy="406400"/>
          </a:xfrm>
          <a:prstGeom prst="rect">
            <a:avLst/>
          </a:prstGeom>
        </p:spPr>
      </p:pic>
    </p:spTree>
    <p:extLst>
      <p:ext uri="{BB962C8B-B14F-4D97-AF65-F5344CB8AC3E}">
        <p14:creationId xmlns:p14="http://schemas.microsoft.com/office/powerpoint/2010/main" val="2808904988"/>
      </p:ext>
    </p:extLst>
  </p:cSld>
  <p:clrMapOvr>
    <a:masterClrMapping/>
  </p:clrMapOvr>
  <mc:AlternateContent xmlns:mc="http://schemas.openxmlformats.org/markup-compatibility/2006" xmlns:p14="http://schemas.microsoft.com/office/powerpoint/2010/main">
    <mc:Choice Requires="p14">
      <p:transition spd="slow" p14:dur="2000" advClick="0" advTm="39000"/>
    </mc:Choice>
    <mc:Fallback xmlns="">
      <p:transition spd="slow" advClick="0" advTm="3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AE84BAC-1ECE-4324-97D5-0DDBEFFA17BC}"/>
              </a:ext>
            </a:extLst>
          </p:cNvPr>
          <p:cNvPicPr>
            <a:picLocks noChangeAspect="1"/>
          </p:cNvPicPr>
          <p:nvPr/>
        </p:nvPicPr>
        <p:blipFill>
          <a:blip r:embed="rId5"/>
          <a:stretch>
            <a:fillRect/>
          </a:stretch>
        </p:blipFill>
        <p:spPr>
          <a:xfrm>
            <a:off x="224938" y="2009765"/>
            <a:ext cx="6052037" cy="4603458"/>
          </a:xfrm>
          <a:prstGeom prst="rect">
            <a:avLst/>
          </a:prstGeom>
        </p:spPr>
      </p:pic>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9375" y="244776"/>
            <a:ext cx="8790722" cy="6266995"/>
          </a:xfrm>
          <a:prstGeom prst="rect">
            <a:avLst/>
          </a:prstGeom>
        </p:spPr>
      </p:pic>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16" name="テキスト ボックス 15">
            <a:extLst>
              <a:ext uri="{FF2B5EF4-FFF2-40B4-BE49-F238E27FC236}">
                <a16:creationId xmlns:a16="http://schemas.microsoft.com/office/drawing/2014/main" id="{E65EF672-2DD1-43B4-9EE2-84AE4AEB7F51}"/>
              </a:ext>
            </a:extLst>
          </p:cNvPr>
          <p:cNvSpPr txBox="1"/>
          <p:nvPr/>
        </p:nvSpPr>
        <p:spPr>
          <a:xfrm>
            <a:off x="5717166" y="762508"/>
            <a:ext cx="2167292" cy="646331"/>
          </a:xfrm>
          <a:prstGeom prst="rect">
            <a:avLst/>
          </a:prstGeom>
          <a:noFill/>
        </p:spPr>
        <p:txBody>
          <a:bodyPr wrap="square" rtlCol="0">
            <a:spAutoFit/>
          </a:bodyPr>
          <a:lstStyle/>
          <a:p>
            <a:r>
              <a:rPr lang="ja-JP" altLang="en-US" sz="3600" b="1" dirty="0">
                <a:solidFill>
                  <a:srgbClr val="00B050"/>
                </a:solidFill>
              </a:rPr>
              <a:t>⑥内容量</a:t>
            </a:r>
          </a:p>
        </p:txBody>
      </p:sp>
      <p:sp>
        <p:nvSpPr>
          <p:cNvPr id="17" name="テキスト ボックス 16">
            <a:extLst>
              <a:ext uri="{FF2B5EF4-FFF2-40B4-BE49-F238E27FC236}">
                <a16:creationId xmlns:a16="http://schemas.microsoft.com/office/drawing/2014/main" id="{B20B90B9-991C-40CC-99DB-5F4920A1F9C5}"/>
              </a:ext>
            </a:extLst>
          </p:cNvPr>
          <p:cNvSpPr txBox="1"/>
          <p:nvPr/>
        </p:nvSpPr>
        <p:spPr>
          <a:xfrm>
            <a:off x="7641424" y="896440"/>
            <a:ext cx="1337237" cy="461665"/>
          </a:xfrm>
          <a:prstGeom prst="rect">
            <a:avLst/>
          </a:prstGeom>
          <a:noFill/>
        </p:spPr>
        <p:txBody>
          <a:bodyPr wrap="square" rtlCol="0">
            <a:spAutoFit/>
          </a:bodyPr>
          <a:lstStyle/>
          <a:p>
            <a:r>
              <a:rPr lang="ja-JP" altLang="en-US" sz="2400" b="1" dirty="0"/>
              <a:t>です。</a:t>
            </a:r>
          </a:p>
        </p:txBody>
      </p:sp>
      <p:sp>
        <p:nvSpPr>
          <p:cNvPr id="18" name="テキスト ボックス 17">
            <a:extLst>
              <a:ext uri="{FF2B5EF4-FFF2-40B4-BE49-F238E27FC236}">
                <a16:creationId xmlns:a16="http://schemas.microsoft.com/office/drawing/2014/main" id="{260177B1-28CE-4723-B548-96C9E182E9DC}"/>
              </a:ext>
            </a:extLst>
          </p:cNvPr>
          <p:cNvSpPr txBox="1"/>
          <p:nvPr/>
        </p:nvSpPr>
        <p:spPr>
          <a:xfrm>
            <a:off x="4619061" y="896441"/>
            <a:ext cx="1150221" cy="461665"/>
          </a:xfrm>
          <a:prstGeom prst="rect">
            <a:avLst/>
          </a:prstGeom>
          <a:noFill/>
        </p:spPr>
        <p:txBody>
          <a:bodyPr wrap="square" rtlCol="0">
            <a:spAutoFit/>
          </a:bodyPr>
          <a:lstStyle/>
          <a:p>
            <a:r>
              <a:rPr lang="ja-JP" altLang="en-US" sz="2400" b="1" dirty="0"/>
              <a:t>つぎは、</a:t>
            </a:r>
          </a:p>
        </p:txBody>
      </p:sp>
      <p:sp>
        <p:nvSpPr>
          <p:cNvPr id="25" name="テキスト ボックス 24">
            <a:extLst>
              <a:ext uri="{FF2B5EF4-FFF2-40B4-BE49-F238E27FC236}">
                <a16:creationId xmlns:a16="http://schemas.microsoft.com/office/drawing/2014/main" id="{260177B1-28CE-4723-B548-96C9E182E9DC}"/>
              </a:ext>
            </a:extLst>
          </p:cNvPr>
          <p:cNvSpPr txBox="1"/>
          <p:nvPr/>
        </p:nvSpPr>
        <p:spPr>
          <a:xfrm>
            <a:off x="3522414" y="1455935"/>
            <a:ext cx="7213623" cy="461665"/>
          </a:xfrm>
          <a:prstGeom prst="rect">
            <a:avLst/>
          </a:prstGeom>
          <a:noFill/>
        </p:spPr>
        <p:txBody>
          <a:bodyPr wrap="square" rtlCol="0">
            <a:spAutoFit/>
          </a:bodyPr>
          <a:lstStyle/>
          <a:p>
            <a:r>
              <a:rPr lang="ja-JP" altLang="en-US" sz="2400" b="1" dirty="0"/>
              <a:t>パック詰めの畜産物のところでも説明しましたが、</a:t>
            </a:r>
          </a:p>
        </p:txBody>
      </p:sp>
      <p:sp>
        <p:nvSpPr>
          <p:cNvPr id="20" name="テキスト ボックス 19">
            <a:extLst>
              <a:ext uri="{FF2B5EF4-FFF2-40B4-BE49-F238E27FC236}">
                <a16:creationId xmlns:a16="http://schemas.microsoft.com/office/drawing/2014/main" id="{260177B1-28CE-4723-B548-96C9E182E9DC}"/>
              </a:ext>
            </a:extLst>
          </p:cNvPr>
          <p:cNvSpPr txBox="1"/>
          <p:nvPr/>
        </p:nvSpPr>
        <p:spPr>
          <a:xfrm>
            <a:off x="3017537" y="2967763"/>
            <a:ext cx="4353266" cy="461665"/>
          </a:xfrm>
          <a:prstGeom prst="rect">
            <a:avLst/>
          </a:prstGeom>
          <a:noFill/>
        </p:spPr>
        <p:txBody>
          <a:bodyPr wrap="square" rtlCol="0">
            <a:spAutoFit/>
          </a:bodyPr>
          <a:lstStyle/>
          <a:p>
            <a:r>
              <a:rPr lang="ja-JP" altLang="en-US" sz="2400" b="1" dirty="0"/>
              <a:t>　</a:t>
            </a:r>
            <a:r>
              <a:rPr lang="ja-JP" altLang="en-US" sz="2400" b="1" dirty="0" err="1"/>
              <a:t>ｇ</a:t>
            </a:r>
            <a:r>
              <a:rPr lang="ja-JP" altLang="en-US" sz="2400" b="1" dirty="0"/>
              <a:t>、ｋｇ、ｍｌ、</a:t>
            </a:r>
            <a:r>
              <a:rPr lang="en-US" altLang="ja-JP" sz="2400" b="1" dirty="0"/>
              <a:t>L</a:t>
            </a:r>
            <a:r>
              <a:rPr lang="ja-JP" altLang="en-US" sz="2400" b="1" dirty="0"/>
              <a:t>、個など</a:t>
            </a:r>
          </a:p>
        </p:txBody>
      </p:sp>
      <p:sp>
        <p:nvSpPr>
          <p:cNvPr id="26" name="テキスト ボックス 25">
            <a:extLst>
              <a:ext uri="{FF2B5EF4-FFF2-40B4-BE49-F238E27FC236}">
                <a16:creationId xmlns:a16="http://schemas.microsoft.com/office/drawing/2014/main" id="{CBC73986-4FDF-47A6-BC42-82F3CC58B827}"/>
              </a:ext>
            </a:extLst>
          </p:cNvPr>
          <p:cNvSpPr txBox="1"/>
          <p:nvPr/>
        </p:nvSpPr>
        <p:spPr>
          <a:xfrm>
            <a:off x="3354944" y="1921864"/>
            <a:ext cx="5377622" cy="461665"/>
          </a:xfrm>
          <a:prstGeom prst="rect">
            <a:avLst/>
          </a:prstGeom>
          <a:noFill/>
        </p:spPr>
        <p:txBody>
          <a:bodyPr wrap="square" rtlCol="0">
            <a:spAutoFit/>
          </a:bodyPr>
          <a:lstStyle/>
          <a:p>
            <a:r>
              <a:rPr lang="ja-JP" altLang="en-US" sz="2400" b="1" dirty="0"/>
              <a:t>「どのくらいの量が入っているのか」</a:t>
            </a:r>
          </a:p>
        </p:txBody>
      </p:sp>
      <p:sp>
        <p:nvSpPr>
          <p:cNvPr id="28" name="テキスト ボックス 27">
            <a:extLst>
              <a:ext uri="{FF2B5EF4-FFF2-40B4-BE49-F238E27FC236}">
                <a16:creationId xmlns:a16="http://schemas.microsoft.com/office/drawing/2014/main" id="{CBC73986-4FDF-47A6-BC42-82F3CC58B827}"/>
              </a:ext>
            </a:extLst>
          </p:cNvPr>
          <p:cNvSpPr txBox="1"/>
          <p:nvPr/>
        </p:nvSpPr>
        <p:spPr>
          <a:xfrm>
            <a:off x="3522412" y="2362989"/>
            <a:ext cx="4638688" cy="461665"/>
          </a:xfrm>
          <a:prstGeom prst="rect">
            <a:avLst/>
          </a:prstGeom>
          <a:noFill/>
        </p:spPr>
        <p:txBody>
          <a:bodyPr wrap="square" rtlCol="0">
            <a:spAutoFit/>
          </a:bodyPr>
          <a:lstStyle/>
          <a:p>
            <a:r>
              <a:rPr lang="ja-JP" altLang="en-US" sz="2400" b="1" dirty="0"/>
              <a:t>加工食品についても重要です。</a:t>
            </a:r>
          </a:p>
        </p:txBody>
      </p:sp>
      <p:sp>
        <p:nvSpPr>
          <p:cNvPr id="29" name="テキスト ボックス 28">
            <a:extLst>
              <a:ext uri="{FF2B5EF4-FFF2-40B4-BE49-F238E27FC236}">
                <a16:creationId xmlns:a16="http://schemas.microsoft.com/office/drawing/2014/main" id="{260177B1-28CE-4723-B548-96C9E182E9DC}"/>
              </a:ext>
            </a:extLst>
          </p:cNvPr>
          <p:cNvSpPr txBox="1"/>
          <p:nvPr/>
        </p:nvSpPr>
        <p:spPr>
          <a:xfrm>
            <a:off x="4099605" y="3423402"/>
            <a:ext cx="4061497" cy="461665"/>
          </a:xfrm>
          <a:prstGeom prst="rect">
            <a:avLst/>
          </a:prstGeom>
          <a:noFill/>
        </p:spPr>
        <p:txBody>
          <a:bodyPr wrap="square" rtlCol="0">
            <a:spAutoFit/>
          </a:bodyPr>
          <a:lstStyle/>
          <a:p>
            <a:r>
              <a:rPr lang="ja-JP" altLang="en-US" sz="2400" b="1" dirty="0"/>
              <a:t>チェックポイントです！</a:t>
            </a:r>
          </a:p>
        </p:txBody>
      </p:sp>
      <p:sp>
        <p:nvSpPr>
          <p:cNvPr id="13" name="テキスト ボックス 12">
            <a:extLst>
              <a:ext uri="{FF2B5EF4-FFF2-40B4-BE49-F238E27FC236}">
                <a16:creationId xmlns:a16="http://schemas.microsoft.com/office/drawing/2014/main" id="{C18392EB-5B4D-454B-A5D9-DFE906890F14}"/>
              </a:ext>
            </a:extLst>
          </p:cNvPr>
          <p:cNvSpPr txBox="1"/>
          <p:nvPr/>
        </p:nvSpPr>
        <p:spPr>
          <a:xfrm>
            <a:off x="8565100" y="1909463"/>
            <a:ext cx="2170937" cy="461665"/>
          </a:xfrm>
          <a:prstGeom prst="rect">
            <a:avLst/>
          </a:prstGeom>
          <a:noFill/>
        </p:spPr>
        <p:txBody>
          <a:bodyPr wrap="square" rtlCol="0">
            <a:spAutoFit/>
          </a:bodyPr>
          <a:lstStyle/>
          <a:p>
            <a:r>
              <a:rPr lang="ja-JP" altLang="en-US" sz="2400" b="1" dirty="0"/>
              <a:t>という情報は、</a:t>
            </a:r>
          </a:p>
        </p:txBody>
      </p:sp>
      <p:sp>
        <p:nvSpPr>
          <p:cNvPr id="15" name="テキスト ボックス 14">
            <a:extLst>
              <a:ext uri="{FF2B5EF4-FFF2-40B4-BE49-F238E27FC236}">
                <a16:creationId xmlns:a16="http://schemas.microsoft.com/office/drawing/2014/main" id="{03E32173-A766-4A96-949B-F73A0915E782}"/>
              </a:ext>
            </a:extLst>
          </p:cNvPr>
          <p:cNvSpPr txBox="1"/>
          <p:nvPr/>
        </p:nvSpPr>
        <p:spPr>
          <a:xfrm>
            <a:off x="7239919" y="2974475"/>
            <a:ext cx="3713780" cy="461665"/>
          </a:xfrm>
          <a:prstGeom prst="rect">
            <a:avLst/>
          </a:prstGeom>
          <a:noFill/>
        </p:spPr>
        <p:txBody>
          <a:bodyPr wrap="square" rtlCol="0">
            <a:spAutoFit/>
          </a:bodyPr>
          <a:lstStyle/>
          <a:p>
            <a:r>
              <a:rPr lang="ja-JP" altLang="en-US" sz="2400" b="1" dirty="0">
                <a:solidFill>
                  <a:srgbClr val="FF0000"/>
                </a:solidFill>
              </a:rPr>
              <a:t>単位</a:t>
            </a:r>
            <a:r>
              <a:rPr lang="ja-JP" altLang="en-US" sz="2400" b="1" dirty="0"/>
              <a:t>が明記してあるかも</a:t>
            </a:r>
          </a:p>
        </p:txBody>
      </p:sp>
      <p:sp>
        <p:nvSpPr>
          <p:cNvPr id="19" name="四角形: 角を丸くする 18">
            <a:extLst>
              <a:ext uri="{FF2B5EF4-FFF2-40B4-BE49-F238E27FC236}">
                <a16:creationId xmlns:a16="http://schemas.microsoft.com/office/drawing/2014/main" id="{F128467E-443D-4A45-BA44-C2C043C39BC7}"/>
              </a:ext>
            </a:extLst>
          </p:cNvPr>
          <p:cNvSpPr/>
          <p:nvPr/>
        </p:nvSpPr>
        <p:spPr>
          <a:xfrm>
            <a:off x="1500875" y="3993181"/>
            <a:ext cx="676504" cy="360860"/>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21" name="テキスト ボックス 20">
            <a:extLst>
              <a:ext uri="{FF2B5EF4-FFF2-40B4-BE49-F238E27FC236}">
                <a16:creationId xmlns:a16="http://schemas.microsoft.com/office/drawing/2014/main" id="{5BBDD475-1680-4969-B3D9-EFF46931FAF3}"/>
              </a:ext>
            </a:extLst>
          </p:cNvPr>
          <p:cNvSpPr txBox="1"/>
          <p:nvPr/>
        </p:nvSpPr>
        <p:spPr>
          <a:xfrm>
            <a:off x="1099371" y="3984709"/>
            <a:ext cx="279729" cy="369332"/>
          </a:xfrm>
          <a:prstGeom prst="rect">
            <a:avLst/>
          </a:prstGeom>
          <a:solidFill>
            <a:schemeClr val="bg1"/>
          </a:solidFill>
        </p:spPr>
        <p:txBody>
          <a:bodyPr wrap="square" lIns="0" tIns="0" rIns="0" bIns="0" rtlCol="0">
            <a:spAutoFit/>
          </a:bodyPr>
          <a:lstStyle/>
          <a:p>
            <a:r>
              <a:rPr lang="ja-JP" altLang="en-US" sz="2400" b="1" dirty="0">
                <a:solidFill>
                  <a:srgbClr val="00B050"/>
                </a:solidFill>
              </a:rPr>
              <a:t>⑥</a:t>
            </a:r>
          </a:p>
        </p:txBody>
      </p:sp>
      <p:sp>
        <p:nvSpPr>
          <p:cNvPr id="22" name="テキスト ボックス 21">
            <a:extLst>
              <a:ext uri="{FF2B5EF4-FFF2-40B4-BE49-F238E27FC236}">
                <a16:creationId xmlns:a16="http://schemas.microsoft.com/office/drawing/2014/main" id="{260177B1-28CE-4723-B548-96C9E182E9DC}"/>
              </a:ext>
            </a:extLst>
          </p:cNvPr>
          <p:cNvSpPr txBox="1"/>
          <p:nvPr/>
        </p:nvSpPr>
        <p:spPr>
          <a:xfrm>
            <a:off x="4208841" y="4441815"/>
            <a:ext cx="5399452" cy="461665"/>
          </a:xfrm>
          <a:prstGeom prst="rect">
            <a:avLst/>
          </a:prstGeom>
          <a:noFill/>
        </p:spPr>
        <p:txBody>
          <a:bodyPr wrap="square" rtlCol="0">
            <a:spAutoFit/>
          </a:bodyPr>
          <a:lstStyle/>
          <a:p>
            <a:r>
              <a:rPr lang="ja-JP" altLang="en-US" sz="2400" b="1" dirty="0"/>
              <a:t>透明の容器に入っている場合など、</a:t>
            </a:r>
          </a:p>
        </p:txBody>
      </p:sp>
      <p:sp>
        <p:nvSpPr>
          <p:cNvPr id="23" name="テキスト ボックス 22">
            <a:extLst>
              <a:ext uri="{FF2B5EF4-FFF2-40B4-BE49-F238E27FC236}">
                <a16:creationId xmlns:a16="http://schemas.microsoft.com/office/drawing/2014/main" id="{260177B1-28CE-4723-B548-96C9E182E9DC}"/>
              </a:ext>
            </a:extLst>
          </p:cNvPr>
          <p:cNvSpPr txBox="1"/>
          <p:nvPr/>
        </p:nvSpPr>
        <p:spPr>
          <a:xfrm>
            <a:off x="3937593" y="4009967"/>
            <a:ext cx="2582596" cy="461665"/>
          </a:xfrm>
          <a:prstGeom prst="rect">
            <a:avLst/>
          </a:prstGeom>
          <a:noFill/>
        </p:spPr>
        <p:txBody>
          <a:bodyPr wrap="square" rtlCol="0">
            <a:spAutoFit/>
          </a:bodyPr>
          <a:lstStyle/>
          <a:p>
            <a:r>
              <a:rPr lang="ja-JP" altLang="en-US" sz="2400" b="1" dirty="0"/>
              <a:t>ちなみに・・・</a:t>
            </a:r>
          </a:p>
        </p:txBody>
      </p:sp>
      <p:sp>
        <p:nvSpPr>
          <p:cNvPr id="24" name="テキスト ボックス 23">
            <a:extLst>
              <a:ext uri="{FF2B5EF4-FFF2-40B4-BE49-F238E27FC236}">
                <a16:creationId xmlns:a16="http://schemas.microsoft.com/office/drawing/2014/main" id="{818C5719-B246-4D77-892B-9B38AC3A6098}"/>
              </a:ext>
            </a:extLst>
          </p:cNvPr>
          <p:cNvSpPr txBox="1"/>
          <p:nvPr/>
        </p:nvSpPr>
        <p:spPr>
          <a:xfrm>
            <a:off x="4208841" y="4880270"/>
            <a:ext cx="5094099" cy="461665"/>
          </a:xfrm>
          <a:prstGeom prst="rect">
            <a:avLst/>
          </a:prstGeom>
          <a:noFill/>
        </p:spPr>
        <p:txBody>
          <a:bodyPr wrap="square" rtlCol="0">
            <a:spAutoFit/>
          </a:bodyPr>
          <a:lstStyle/>
          <a:p>
            <a:r>
              <a:rPr lang="ja-JP" altLang="en-US" sz="2400" b="1" dirty="0">
                <a:solidFill>
                  <a:srgbClr val="FF0000"/>
                </a:solidFill>
              </a:rPr>
              <a:t>外見から内容量が分かるもの</a:t>
            </a:r>
            <a:r>
              <a:rPr lang="ja-JP" altLang="en-US" sz="2400" b="1" dirty="0"/>
              <a:t>には、</a:t>
            </a:r>
          </a:p>
        </p:txBody>
      </p:sp>
      <p:sp>
        <p:nvSpPr>
          <p:cNvPr id="27" name="テキスト ボックス 26">
            <a:extLst>
              <a:ext uri="{FF2B5EF4-FFF2-40B4-BE49-F238E27FC236}">
                <a16:creationId xmlns:a16="http://schemas.microsoft.com/office/drawing/2014/main" id="{818C5719-B246-4D77-892B-9B38AC3A6098}"/>
              </a:ext>
            </a:extLst>
          </p:cNvPr>
          <p:cNvSpPr txBox="1"/>
          <p:nvPr/>
        </p:nvSpPr>
        <p:spPr>
          <a:xfrm>
            <a:off x="5743167" y="5377658"/>
            <a:ext cx="3559773" cy="461665"/>
          </a:xfrm>
          <a:prstGeom prst="rect">
            <a:avLst/>
          </a:prstGeom>
          <a:noFill/>
        </p:spPr>
        <p:txBody>
          <a:bodyPr wrap="square" rtlCol="0">
            <a:spAutoFit/>
          </a:bodyPr>
          <a:lstStyle/>
          <a:p>
            <a:r>
              <a:rPr lang="ja-JP" altLang="en-US" sz="2400" b="1" dirty="0">
                <a:solidFill>
                  <a:srgbClr val="FF0000"/>
                </a:solidFill>
              </a:rPr>
              <a:t>表示不要</a:t>
            </a:r>
            <a:r>
              <a:rPr lang="ja-JP" altLang="en-US" sz="2400" b="1" dirty="0"/>
              <a:t>となります。</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833"/>
                </p14:media>
              </p:ext>
            </p:extLst>
          </p:nvPr>
        </p:nvPicPr>
        <p:blipFill>
          <a:blip r:embed="rId8"/>
          <a:stretch>
            <a:fillRect/>
          </a:stretch>
        </p:blipFill>
        <p:spPr>
          <a:xfrm>
            <a:off x="12243972" y="3220202"/>
            <a:ext cx="406400" cy="406400"/>
          </a:xfrm>
          <a:prstGeom prst="rect">
            <a:avLst/>
          </a:prstGeom>
        </p:spPr>
      </p:pic>
    </p:spTree>
    <p:extLst>
      <p:ext uri="{BB962C8B-B14F-4D97-AF65-F5344CB8AC3E}">
        <p14:creationId xmlns:p14="http://schemas.microsoft.com/office/powerpoint/2010/main" val="208223692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34CE3C3-83B4-45B7-86F7-EFE588DC2BD0}"/>
              </a:ext>
            </a:extLst>
          </p:cNvPr>
          <p:cNvPicPr>
            <a:picLocks noChangeAspect="1"/>
          </p:cNvPicPr>
          <p:nvPr/>
        </p:nvPicPr>
        <p:blipFill rotWithShape="1">
          <a:blip r:embed="rId5"/>
          <a:srcRect b="19827"/>
          <a:stretch/>
        </p:blipFill>
        <p:spPr>
          <a:xfrm>
            <a:off x="128770" y="3347500"/>
            <a:ext cx="5301552" cy="3233045"/>
          </a:xfrm>
          <a:prstGeom prst="rect">
            <a:avLst/>
          </a:prstGeom>
        </p:spPr>
      </p:pic>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1003" y="0"/>
            <a:ext cx="10490254" cy="7014950"/>
          </a:xfrm>
          <a:prstGeom prst="rect">
            <a:avLst/>
          </a:prstGeom>
        </p:spPr>
      </p:pic>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16" name="テキスト ボックス 15">
            <a:extLst>
              <a:ext uri="{FF2B5EF4-FFF2-40B4-BE49-F238E27FC236}">
                <a16:creationId xmlns:a16="http://schemas.microsoft.com/office/drawing/2014/main" id="{E65EF672-2DD1-43B4-9EE2-84AE4AEB7F51}"/>
              </a:ext>
            </a:extLst>
          </p:cNvPr>
          <p:cNvSpPr txBox="1"/>
          <p:nvPr/>
        </p:nvSpPr>
        <p:spPr>
          <a:xfrm>
            <a:off x="3528643" y="852443"/>
            <a:ext cx="5779188" cy="646331"/>
          </a:xfrm>
          <a:prstGeom prst="rect">
            <a:avLst/>
          </a:prstGeom>
          <a:noFill/>
        </p:spPr>
        <p:txBody>
          <a:bodyPr wrap="square" rtlCol="0">
            <a:spAutoFit/>
          </a:bodyPr>
          <a:lstStyle/>
          <a:p>
            <a:r>
              <a:rPr lang="ja-JP" altLang="en-US" sz="3600" b="1" dirty="0">
                <a:solidFill>
                  <a:srgbClr val="FFC000"/>
                </a:solidFill>
              </a:rPr>
              <a:t>⑦消費期限または賞味期限</a:t>
            </a:r>
          </a:p>
        </p:txBody>
      </p:sp>
      <p:sp>
        <p:nvSpPr>
          <p:cNvPr id="17" name="テキスト ボックス 16">
            <a:extLst>
              <a:ext uri="{FF2B5EF4-FFF2-40B4-BE49-F238E27FC236}">
                <a16:creationId xmlns:a16="http://schemas.microsoft.com/office/drawing/2014/main" id="{B20B90B9-991C-40CC-99DB-5F4920A1F9C5}"/>
              </a:ext>
            </a:extLst>
          </p:cNvPr>
          <p:cNvSpPr txBox="1"/>
          <p:nvPr/>
        </p:nvSpPr>
        <p:spPr>
          <a:xfrm>
            <a:off x="9117181" y="978644"/>
            <a:ext cx="1337237" cy="461665"/>
          </a:xfrm>
          <a:prstGeom prst="rect">
            <a:avLst/>
          </a:prstGeom>
          <a:noFill/>
        </p:spPr>
        <p:txBody>
          <a:bodyPr wrap="square" rtlCol="0">
            <a:spAutoFit/>
          </a:bodyPr>
          <a:lstStyle/>
          <a:p>
            <a:r>
              <a:rPr lang="ja-JP" altLang="en-US" sz="2400" b="1" dirty="0"/>
              <a:t>です。</a:t>
            </a:r>
          </a:p>
        </p:txBody>
      </p:sp>
      <p:sp>
        <p:nvSpPr>
          <p:cNvPr id="18" name="テキスト ボックス 17">
            <a:extLst>
              <a:ext uri="{FF2B5EF4-FFF2-40B4-BE49-F238E27FC236}">
                <a16:creationId xmlns:a16="http://schemas.microsoft.com/office/drawing/2014/main" id="{260177B1-28CE-4723-B548-96C9E182E9DC}"/>
              </a:ext>
            </a:extLst>
          </p:cNvPr>
          <p:cNvSpPr txBox="1"/>
          <p:nvPr/>
        </p:nvSpPr>
        <p:spPr>
          <a:xfrm>
            <a:off x="4053224" y="412173"/>
            <a:ext cx="1881739" cy="461665"/>
          </a:xfrm>
          <a:prstGeom prst="rect">
            <a:avLst/>
          </a:prstGeom>
          <a:noFill/>
        </p:spPr>
        <p:txBody>
          <a:bodyPr wrap="square" rtlCol="0">
            <a:spAutoFit/>
          </a:bodyPr>
          <a:lstStyle/>
          <a:p>
            <a:r>
              <a:rPr lang="ja-JP" altLang="en-US" sz="2400" b="1" dirty="0"/>
              <a:t>つづいて、</a:t>
            </a:r>
          </a:p>
        </p:txBody>
      </p:sp>
      <p:sp>
        <p:nvSpPr>
          <p:cNvPr id="25" name="テキスト ボックス 24">
            <a:extLst>
              <a:ext uri="{FF2B5EF4-FFF2-40B4-BE49-F238E27FC236}">
                <a16:creationId xmlns:a16="http://schemas.microsoft.com/office/drawing/2014/main" id="{260177B1-28CE-4723-B548-96C9E182E9DC}"/>
              </a:ext>
            </a:extLst>
          </p:cNvPr>
          <p:cNvSpPr txBox="1"/>
          <p:nvPr/>
        </p:nvSpPr>
        <p:spPr>
          <a:xfrm>
            <a:off x="2833946" y="1496625"/>
            <a:ext cx="2352205" cy="461665"/>
          </a:xfrm>
          <a:prstGeom prst="rect">
            <a:avLst/>
          </a:prstGeom>
          <a:noFill/>
        </p:spPr>
        <p:txBody>
          <a:bodyPr wrap="square" rtlCol="0">
            <a:spAutoFit/>
          </a:bodyPr>
          <a:lstStyle/>
          <a:p>
            <a:r>
              <a:rPr lang="ja-JP" altLang="en-US" sz="2400" b="1" dirty="0"/>
              <a:t>ちなみに・・・</a:t>
            </a:r>
          </a:p>
        </p:txBody>
      </p:sp>
      <p:sp>
        <p:nvSpPr>
          <p:cNvPr id="32" name="テキスト ボックス 31">
            <a:extLst>
              <a:ext uri="{FF2B5EF4-FFF2-40B4-BE49-F238E27FC236}">
                <a16:creationId xmlns:a16="http://schemas.microsoft.com/office/drawing/2014/main" id="{260177B1-28CE-4723-B548-96C9E182E9DC}"/>
              </a:ext>
            </a:extLst>
          </p:cNvPr>
          <p:cNvSpPr txBox="1"/>
          <p:nvPr/>
        </p:nvSpPr>
        <p:spPr>
          <a:xfrm>
            <a:off x="2833945" y="1921285"/>
            <a:ext cx="6514772" cy="461665"/>
          </a:xfrm>
          <a:prstGeom prst="rect">
            <a:avLst/>
          </a:prstGeom>
          <a:noFill/>
        </p:spPr>
        <p:txBody>
          <a:bodyPr wrap="square" rtlCol="0">
            <a:spAutoFit/>
          </a:bodyPr>
          <a:lstStyle/>
          <a:p>
            <a:r>
              <a:rPr lang="ja-JP" altLang="en-US" sz="2400" b="1" dirty="0"/>
              <a:t>消費期限と賞味期限の違いはご存知ですか？</a:t>
            </a:r>
          </a:p>
        </p:txBody>
      </p:sp>
      <p:sp>
        <p:nvSpPr>
          <p:cNvPr id="33" name="テキスト ボックス 32">
            <a:extLst>
              <a:ext uri="{FF2B5EF4-FFF2-40B4-BE49-F238E27FC236}">
                <a16:creationId xmlns:a16="http://schemas.microsoft.com/office/drawing/2014/main" id="{260177B1-28CE-4723-B548-96C9E182E9DC}"/>
              </a:ext>
            </a:extLst>
          </p:cNvPr>
          <p:cNvSpPr txBox="1"/>
          <p:nvPr/>
        </p:nvSpPr>
        <p:spPr>
          <a:xfrm>
            <a:off x="3528644" y="2567941"/>
            <a:ext cx="1099918" cy="461665"/>
          </a:xfrm>
          <a:prstGeom prst="rect">
            <a:avLst/>
          </a:prstGeom>
          <a:noFill/>
        </p:spPr>
        <p:txBody>
          <a:bodyPr wrap="square" rtlCol="0">
            <a:spAutoFit/>
          </a:bodyPr>
          <a:lstStyle/>
          <a:p>
            <a:r>
              <a:rPr lang="ja-JP" altLang="en-US" sz="2400" b="1" dirty="0"/>
              <a:t>食品を</a:t>
            </a:r>
          </a:p>
        </p:txBody>
      </p:sp>
      <p:sp>
        <p:nvSpPr>
          <p:cNvPr id="22" name="テキスト ボックス 21">
            <a:extLst>
              <a:ext uri="{FF2B5EF4-FFF2-40B4-BE49-F238E27FC236}">
                <a16:creationId xmlns:a16="http://schemas.microsoft.com/office/drawing/2014/main" id="{260177B1-28CE-4723-B548-96C9E182E9DC}"/>
              </a:ext>
            </a:extLst>
          </p:cNvPr>
          <p:cNvSpPr txBox="1"/>
          <p:nvPr/>
        </p:nvSpPr>
        <p:spPr>
          <a:xfrm>
            <a:off x="3553590" y="2996346"/>
            <a:ext cx="2361716" cy="461665"/>
          </a:xfrm>
          <a:prstGeom prst="rect">
            <a:avLst/>
          </a:prstGeom>
          <a:noFill/>
        </p:spPr>
        <p:txBody>
          <a:bodyPr wrap="square" rtlCol="0">
            <a:spAutoFit/>
          </a:bodyPr>
          <a:lstStyle/>
          <a:p>
            <a:r>
              <a:rPr lang="ja-JP" altLang="en-US" sz="2400" b="1" dirty="0"/>
              <a:t>期限を過ぎたら</a:t>
            </a:r>
          </a:p>
        </p:txBody>
      </p:sp>
      <p:sp>
        <p:nvSpPr>
          <p:cNvPr id="36" name="テキスト ボックス 35">
            <a:extLst>
              <a:ext uri="{FF2B5EF4-FFF2-40B4-BE49-F238E27FC236}">
                <a16:creationId xmlns:a16="http://schemas.microsoft.com/office/drawing/2014/main" id="{260177B1-28CE-4723-B548-96C9E182E9DC}"/>
              </a:ext>
            </a:extLst>
          </p:cNvPr>
          <p:cNvSpPr txBox="1"/>
          <p:nvPr/>
        </p:nvSpPr>
        <p:spPr>
          <a:xfrm>
            <a:off x="2490426" y="4947418"/>
            <a:ext cx="2503667" cy="461665"/>
          </a:xfrm>
          <a:prstGeom prst="rect">
            <a:avLst/>
          </a:prstGeom>
          <a:noFill/>
        </p:spPr>
        <p:txBody>
          <a:bodyPr wrap="square" rtlCol="0">
            <a:spAutoFit/>
          </a:bodyPr>
          <a:lstStyle/>
          <a:p>
            <a:r>
              <a:rPr lang="ja-JP" altLang="en-US" sz="2400" b="1" dirty="0"/>
              <a:t>どちらの場合も、</a:t>
            </a:r>
          </a:p>
        </p:txBody>
      </p:sp>
      <p:sp>
        <p:nvSpPr>
          <p:cNvPr id="20" name="テキスト ボックス 19">
            <a:extLst>
              <a:ext uri="{FF2B5EF4-FFF2-40B4-BE49-F238E27FC236}">
                <a16:creationId xmlns:a16="http://schemas.microsoft.com/office/drawing/2014/main" id="{260177B1-28CE-4723-B548-96C9E182E9DC}"/>
              </a:ext>
            </a:extLst>
          </p:cNvPr>
          <p:cNvSpPr txBox="1"/>
          <p:nvPr/>
        </p:nvSpPr>
        <p:spPr>
          <a:xfrm>
            <a:off x="1877719" y="2581077"/>
            <a:ext cx="1709947" cy="461665"/>
          </a:xfrm>
          <a:prstGeom prst="rect">
            <a:avLst/>
          </a:prstGeom>
          <a:noFill/>
        </p:spPr>
        <p:txBody>
          <a:bodyPr wrap="square" rtlCol="0">
            <a:spAutoFit/>
          </a:bodyPr>
          <a:lstStyle/>
          <a:p>
            <a:r>
              <a:rPr lang="ja-JP" altLang="en-US" sz="2400" b="1" dirty="0"/>
              <a:t>消費期限＝</a:t>
            </a:r>
          </a:p>
        </p:txBody>
      </p:sp>
      <p:sp>
        <p:nvSpPr>
          <p:cNvPr id="21" name="テキスト ボックス 20">
            <a:extLst>
              <a:ext uri="{FF2B5EF4-FFF2-40B4-BE49-F238E27FC236}">
                <a16:creationId xmlns:a16="http://schemas.microsoft.com/office/drawing/2014/main" id="{260177B1-28CE-4723-B548-96C9E182E9DC}"/>
              </a:ext>
            </a:extLst>
          </p:cNvPr>
          <p:cNvSpPr txBox="1"/>
          <p:nvPr/>
        </p:nvSpPr>
        <p:spPr>
          <a:xfrm>
            <a:off x="1877719" y="3567846"/>
            <a:ext cx="1709947" cy="461665"/>
          </a:xfrm>
          <a:prstGeom prst="rect">
            <a:avLst/>
          </a:prstGeom>
          <a:noFill/>
        </p:spPr>
        <p:txBody>
          <a:bodyPr wrap="square" rtlCol="0">
            <a:spAutoFit/>
          </a:bodyPr>
          <a:lstStyle/>
          <a:p>
            <a:r>
              <a:rPr lang="ja-JP" altLang="en-US" sz="2400" b="1" dirty="0"/>
              <a:t>賞味期限＝</a:t>
            </a:r>
          </a:p>
        </p:txBody>
      </p:sp>
      <p:sp>
        <p:nvSpPr>
          <p:cNvPr id="23" name="テキスト ボックス 22">
            <a:extLst>
              <a:ext uri="{FF2B5EF4-FFF2-40B4-BE49-F238E27FC236}">
                <a16:creationId xmlns:a16="http://schemas.microsoft.com/office/drawing/2014/main" id="{260177B1-28CE-4723-B548-96C9E182E9DC}"/>
              </a:ext>
            </a:extLst>
          </p:cNvPr>
          <p:cNvSpPr txBox="1"/>
          <p:nvPr/>
        </p:nvSpPr>
        <p:spPr>
          <a:xfrm>
            <a:off x="3528645" y="3577222"/>
            <a:ext cx="1099919" cy="461665"/>
          </a:xfrm>
          <a:prstGeom prst="rect">
            <a:avLst/>
          </a:prstGeom>
          <a:noFill/>
        </p:spPr>
        <p:txBody>
          <a:bodyPr wrap="square" rtlCol="0">
            <a:spAutoFit/>
          </a:bodyPr>
          <a:lstStyle/>
          <a:p>
            <a:r>
              <a:rPr lang="ja-JP" altLang="en-US" sz="2400" b="1" dirty="0"/>
              <a:t>食品を</a:t>
            </a:r>
          </a:p>
        </p:txBody>
      </p:sp>
      <p:sp>
        <p:nvSpPr>
          <p:cNvPr id="24" name="テキスト ボックス 23">
            <a:extLst>
              <a:ext uri="{FF2B5EF4-FFF2-40B4-BE49-F238E27FC236}">
                <a16:creationId xmlns:a16="http://schemas.microsoft.com/office/drawing/2014/main" id="{260177B1-28CE-4723-B548-96C9E182E9DC}"/>
              </a:ext>
            </a:extLst>
          </p:cNvPr>
          <p:cNvSpPr txBox="1"/>
          <p:nvPr/>
        </p:nvSpPr>
        <p:spPr>
          <a:xfrm>
            <a:off x="3541492" y="3976390"/>
            <a:ext cx="2393471" cy="461665"/>
          </a:xfrm>
          <a:prstGeom prst="rect">
            <a:avLst/>
          </a:prstGeom>
          <a:noFill/>
        </p:spPr>
        <p:txBody>
          <a:bodyPr wrap="square" rtlCol="0">
            <a:spAutoFit/>
          </a:bodyPr>
          <a:lstStyle/>
          <a:p>
            <a:r>
              <a:rPr lang="ja-JP" altLang="en-US" sz="2400" b="1" dirty="0"/>
              <a:t>期限を過ぎても、</a:t>
            </a:r>
            <a:endParaRPr lang="ja-JP" altLang="en-US" sz="2400" b="1" dirty="0">
              <a:solidFill>
                <a:srgbClr val="FF0000"/>
              </a:solidFill>
            </a:endParaRPr>
          </a:p>
        </p:txBody>
      </p:sp>
      <p:sp>
        <p:nvSpPr>
          <p:cNvPr id="26" name="テキスト ボックス 25">
            <a:extLst>
              <a:ext uri="{FF2B5EF4-FFF2-40B4-BE49-F238E27FC236}">
                <a16:creationId xmlns:a16="http://schemas.microsoft.com/office/drawing/2014/main" id="{260177B1-28CE-4723-B548-96C9E182E9DC}"/>
              </a:ext>
            </a:extLst>
          </p:cNvPr>
          <p:cNvSpPr txBox="1"/>
          <p:nvPr/>
        </p:nvSpPr>
        <p:spPr>
          <a:xfrm>
            <a:off x="3528643" y="4375918"/>
            <a:ext cx="3295238" cy="461665"/>
          </a:xfrm>
          <a:prstGeom prst="rect">
            <a:avLst/>
          </a:prstGeom>
          <a:noFill/>
        </p:spPr>
        <p:txBody>
          <a:bodyPr wrap="square" rtlCol="0">
            <a:spAutoFit/>
          </a:bodyPr>
          <a:lstStyle/>
          <a:p>
            <a:r>
              <a:rPr lang="ja-JP" altLang="en-US" sz="2400" b="1" dirty="0">
                <a:solidFill>
                  <a:srgbClr val="FF0000"/>
                </a:solidFill>
              </a:rPr>
              <a:t>わけではありません。</a:t>
            </a:r>
          </a:p>
        </p:txBody>
      </p:sp>
      <p:sp>
        <p:nvSpPr>
          <p:cNvPr id="28" name="テキスト ボックス 27">
            <a:extLst>
              <a:ext uri="{FF2B5EF4-FFF2-40B4-BE49-F238E27FC236}">
                <a16:creationId xmlns:a16="http://schemas.microsoft.com/office/drawing/2014/main" id="{260177B1-28CE-4723-B548-96C9E182E9DC}"/>
              </a:ext>
            </a:extLst>
          </p:cNvPr>
          <p:cNvSpPr txBox="1"/>
          <p:nvPr/>
        </p:nvSpPr>
        <p:spPr>
          <a:xfrm>
            <a:off x="3010096" y="5374513"/>
            <a:ext cx="2067241" cy="461665"/>
          </a:xfrm>
          <a:prstGeom prst="rect">
            <a:avLst/>
          </a:prstGeom>
          <a:noFill/>
        </p:spPr>
        <p:txBody>
          <a:bodyPr wrap="square" rtlCol="0">
            <a:spAutoFit/>
          </a:bodyPr>
          <a:lstStyle/>
          <a:p>
            <a:r>
              <a:rPr lang="ja-JP" altLang="en-US" sz="2400" b="1" dirty="0">
                <a:solidFill>
                  <a:srgbClr val="FF0000"/>
                </a:solidFill>
              </a:rPr>
              <a:t>未開封の状態</a:t>
            </a:r>
            <a:endParaRPr lang="ja-JP" altLang="en-US" sz="2400" b="1" dirty="0"/>
          </a:p>
        </p:txBody>
      </p:sp>
      <p:sp>
        <p:nvSpPr>
          <p:cNvPr id="29" name="テキスト ボックス 28">
            <a:extLst>
              <a:ext uri="{FF2B5EF4-FFF2-40B4-BE49-F238E27FC236}">
                <a16:creationId xmlns:a16="http://schemas.microsoft.com/office/drawing/2014/main" id="{260177B1-28CE-4723-B548-96C9E182E9DC}"/>
              </a:ext>
            </a:extLst>
          </p:cNvPr>
          <p:cNvSpPr txBox="1"/>
          <p:nvPr/>
        </p:nvSpPr>
        <p:spPr>
          <a:xfrm>
            <a:off x="4217366" y="5773681"/>
            <a:ext cx="4924148" cy="461665"/>
          </a:xfrm>
          <a:prstGeom prst="rect">
            <a:avLst/>
          </a:prstGeom>
          <a:noFill/>
        </p:spPr>
        <p:txBody>
          <a:bodyPr wrap="square" rtlCol="0">
            <a:spAutoFit/>
          </a:bodyPr>
          <a:lstStyle/>
          <a:p>
            <a:r>
              <a:rPr lang="ja-JP" altLang="en-US" sz="2400" b="1" dirty="0"/>
              <a:t>の期限になりますのでご注意を！</a:t>
            </a:r>
          </a:p>
        </p:txBody>
      </p:sp>
      <p:sp>
        <p:nvSpPr>
          <p:cNvPr id="27" name="テキスト ボックス 26">
            <a:extLst>
              <a:ext uri="{FF2B5EF4-FFF2-40B4-BE49-F238E27FC236}">
                <a16:creationId xmlns:a16="http://schemas.microsoft.com/office/drawing/2014/main" id="{F7524932-0140-47AE-89FD-9632A544752F}"/>
              </a:ext>
            </a:extLst>
          </p:cNvPr>
          <p:cNvSpPr txBox="1"/>
          <p:nvPr/>
        </p:nvSpPr>
        <p:spPr>
          <a:xfrm>
            <a:off x="4469131" y="2579213"/>
            <a:ext cx="1193298" cy="461665"/>
          </a:xfrm>
          <a:prstGeom prst="rect">
            <a:avLst/>
          </a:prstGeom>
          <a:noFill/>
        </p:spPr>
        <p:txBody>
          <a:bodyPr wrap="square" rtlCol="0">
            <a:spAutoFit/>
          </a:bodyPr>
          <a:lstStyle/>
          <a:p>
            <a:r>
              <a:rPr lang="ja-JP" altLang="en-US" sz="2400" b="1" dirty="0">
                <a:solidFill>
                  <a:srgbClr val="FF0000"/>
                </a:solidFill>
              </a:rPr>
              <a:t>安全に</a:t>
            </a:r>
            <a:endParaRPr lang="ja-JP" altLang="en-US" sz="2400" b="1" dirty="0"/>
          </a:p>
        </p:txBody>
      </p:sp>
      <p:sp>
        <p:nvSpPr>
          <p:cNvPr id="30" name="テキスト ボックス 29">
            <a:extLst>
              <a:ext uri="{FF2B5EF4-FFF2-40B4-BE49-F238E27FC236}">
                <a16:creationId xmlns:a16="http://schemas.microsoft.com/office/drawing/2014/main" id="{2D13D4A6-04A0-43CC-A253-8FE4DD025EA4}"/>
              </a:ext>
            </a:extLst>
          </p:cNvPr>
          <p:cNvSpPr txBox="1"/>
          <p:nvPr/>
        </p:nvSpPr>
        <p:spPr>
          <a:xfrm>
            <a:off x="5417290" y="2573835"/>
            <a:ext cx="3982808" cy="461665"/>
          </a:xfrm>
          <a:prstGeom prst="rect">
            <a:avLst/>
          </a:prstGeom>
          <a:noFill/>
        </p:spPr>
        <p:txBody>
          <a:bodyPr wrap="square" rtlCol="0">
            <a:spAutoFit/>
          </a:bodyPr>
          <a:lstStyle/>
          <a:p>
            <a:r>
              <a:rPr lang="ja-JP" altLang="en-US" sz="2400" b="1" dirty="0"/>
              <a:t>食べることができる期限で</a:t>
            </a:r>
          </a:p>
        </p:txBody>
      </p:sp>
      <p:sp>
        <p:nvSpPr>
          <p:cNvPr id="31" name="テキスト ボックス 30">
            <a:extLst>
              <a:ext uri="{FF2B5EF4-FFF2-40B4-BE49-F238E27FC236}">
                <a16:creationId xmlns:a16="http://schemas.microsoft.com/office/drawing/2014/main" id="{62D87508-993A-41B3-ACD7-40A392A1D27B}"/>
              </a:ext>
            </a:extLst>
          </p:cNvPr>
          <p:cNvSpPr txBox="1"/>
          <p:nvPr/>
        </p:nvSpPr>
        <p:spPr>
          <a:xfrm>
            <a:off x="5708007" y="2996346"/>
            <a:ext cx="3117892" cy="461665"/>
          </a:xfrm>
          <a:prstGeom prst="rect">
            <a:avLst/>
          </a:prstGeom>
          <a:noFill/>
        </p:spPr>
        <p:txBody>
          <a:bodyPr wrap="square" rtlCol="0">
            <a:spAutoFit/>
          </a:bodyPr>
          <a:lstStyle/>
          <a:p>
            <a:r>
              <a:rPr lang="ja-JP" altLang="en-US" sz="2400" b="1" dirty="0">
                <a:solidFill>
                  <a:srgbClr val="FF0000"/>
                </a:solidFill>
              </a:rPr>
              <a:t>食べてはいけません。</a:t>
            </a:r>
          </a:p>
        </p:txBody>
      </p:sp>
      <p:sp>
        <p:nvSpPr>
          <p:cNvPr id="34" name="テキスト ボックス 33">
            <a:extLst>
              <a:ext uri="{FF2B5EF4-FFF2-40B4-BE49-F238E27FC236}">
                <a16:creationId xmlns:a16="http://schemas.microsoft.com/office/drawing/2014/main" id="{457A8884-A944-433B-8679-7A494DD3CA19}"/>
              </a:ext>
            </a:extLst>
          </p:cNvPr>
          <p:cNvSpPr txBox="1"/>
          <p:nvPr/>
        </p:nvSpPr>
        <p:spPr>
          <a:xfrm>
            <a:off x="4464629" y="3578470"/>
            <a:ext cx="1450676" cy="461665"/>
          </a:xfrm>
          <a:prstGeom prst="rect">
            <a:avLst/>
          </a:prstGeom>
          <a:noFill/>
        </p:spPr>
        <p:txBody>
          <a:bodyPr wrap="square" rtlCol="0">
            <a:spAutoFit/>
          </a:bodyPr>
          <a:lstStyle/>
          <a:p>
            <a:r>
              <a:rPr lang="ja-JP" altLang="en-US" sz="2400" b="1" dirty="0">
                <a:solidFill>
                  <a:srgbClr val="FF0000"/>
                </a:solidFill>
              </a:rPr>
              <a:t>おいしく</a:t>
            </a:r>
            <a:endParaRPr lang="ja-JP" altLang="en-US" sz="2400" b="1" dirty="0"/>
          </a:p>
        </p:txBody>
      </p:sp>
      <p:sp>
        <p:nvSpPr>
          <p:cNvPr id="35" name="テキスト ボックス 34">
            <a:extLst>
              <a:ext uri="{FF2B5EF4-FFF2-40B4-BE49-F238E27FC236}">
                <a16:creationId xmlns:a16="http://schemas.microsoft.com/office/drawing/2014/main" id="{D8E72271-613E-4F66-ABA0-11967C2BDBAB}"/>
              </a:ext>
            </a:extLst>
          </p:cNvPr>
          <p:cNvSpPr txBox="1"/>
          <p:nvPr/>
        </p:nvSpPr>
        <p:spPr>
          <a:xfrm>
            <a:off x="5708918" y="3570035"/>
            <a:ext cx="3902421" cy="461665"/>
          </a:xfrm>
          <a:prstGeom prst="rect">
            <a:avLst/>
          </a:prstGeom>
          <a:noFill/>
        </p:spPr>
        <p:txBody>
          <a:bodyPr wrap="square" rtlCol="0">
            <a:spAutoFit/>
          </a:bodyPr>
          <a:lstStyle/>
          <a:p>
            <a:r>
              <a:rPr lang="ja-JP" altLang="en-US" sz="2400" b="1" dirty="0"/>
              <a:t>食べることができる期限で</a:t>
            </a:r>
          </a:p>
        </p:txBody>
      </p:sp>
      <p:sp>
        <p:nvSpPr>
          <p:cNvPr id="37" name="テキスト ボックス 36">
            <a:extLst>
              <a:ext uri="{FF2B5EF4-FFF2-40B4-BE49-F238E27FC236}">
                <a16:creationId xmlns:a16="http://schemas.microsoft.com/office/drawing/2014/main" id="{C6047457-38F0-4AC6-8CFD-E51650D7618B}"/>
              </a:ext>
            </a:extLst>
          </p:cNvPr>
          <p:cNvSpPr txBox="1"/>
          <p:nvPr/>
        </p:nvSpPr>
        <p:spPr>
          <a:xfrm>
            <a:off x="5891893" y="3976390"/>
            <a:ext cx="3536469" cy="461665"/>
          </a:xfrm>
          <a:prstGeom prst="rect">
            <a:avLst/>
          </a:prstGeom>
          <a:noFill/>
        </p:spPr>
        <p:txBody>
          <a:bodyPr wrap="square" rtlCol="0">
            <a:spAutoFit/>
          </a:bodyPr>
          <a:lstStyle/>
          <a:p>
            <a:r>
              <a:rPr lang="ja-JP" altLang="en-US" sz="2400" b="1" dirty="0">
                <a:solidFill>
                  <a:srgbClr val="FF0000"/>
                </a:solidFill>
              </a:rPr>
              <a:t>すぐに食べられなくなる</a:t>
            </a:r>
          </a:p>
        </p:txBody>
      </p:sp>
      <p:sp>
        <p:nvSpPr>
          <p:cNvPr id="38" name="テキスト ボックス 37">
            <a:extLst>
              <a:ext uri="{FF2B5EF4-FFF2-40B4-BE49-F238E27FC236}">
                <a16:creationId xmlns:a16="http://schemas.microsoft.com/office/drawing/2014/main" id="{FED4D104-7F09-4F3A-9563-F7A4A127A30F}"/>
              </a:ext>
            </a:extLst>
          </p:cNvPr>
          <p:cNvSpPr txBox="1"/>
          <p:nvPr/>
        </p:nvSpPr>
        <p:spPr>
          <a:xfrm>
            <a:off x="5372282" y="5366944"/>
            <a:ext cx="2357114" cy="461665"/>
          </a:xfrm>
          <a:prstGeom prst="rect">
            <a:avLst/>
          </a:prstGeom>
          <a:noFill/>
        </p:spPr>
        <p:txBody>
          <a:bodyPr wrap="square" rtlCol="0">
            <a:spAutoFit/>
          </a:bodyPr>
          <a:lstStyle/>
          <a:p>
            <a:r>
              <a:rPr lang="ja-JP" altLang="en-US" sz="2400" b="1" dirty="0">
                <a:solidFill>
                  <a:srgbClr val="FF0000"/>
                </a:solidFill>
              </a:rPr>
              <a:t>正しい保存方法</a:t>
            </a:r>
            <a:endParaRPr lang="ja-JP" altLang="en-US" sz="2400" b="1" dirty="0"/>
          </a:p>
        </p:txBody>
      </p:sp>
      <p:sp>
        <p:nvSpPr>
          <p:cNvPr id="39" name="テキスト ボックス 38">
            <a:extLst>
              <a:ext uri="{FF2B5EF4-FFF2-40B4-BE49-F238E27FC236}">
                <a16:creationId xmlns:a16="http://schemas.microsoft.com/office/drawing/2014/main" id="{7B78BAF5-3DC0-4C72-8084-0F2C9D4E252E}"/>
              </a:ext>
            </a:extLst>
          </p:cNvPr>
          <p:cNvSpPr txBox="1"/>
          <p:nvPr/>
        </p:nvSpPr>
        <p:spPr>
          <a:xfrm>
            <a:off x="4875441" y="5373852"/>
            <a:ext cx="587875" cy="461665"/>
          </a:xfrm>
          <a:prstGeom prst="rect">
            <a:avLst/>
          </a:prstGeom>
          <a:noFill/>
        </p:spPr>
        <p:txBody>
          <a:bodyPr wrap="square" rtlCol="0">
            <a:spAutoFit/>
          </a:bodyPr>
          <a:lstStyle/>
          <a:p>
            <a:r>
              <a:rPr lang="ja-JP" altLang="en-US" sz="2400" b="1" dirty="0"/>
              <a:t>で、</a:t>
            </a:r>
          </a:p>
        </p:txBody>
      </p:sp>
      <p:sp>
        <p:nvSpPr>
          <p:cNvPr id="40" name="テキスト ボックス 39">
            <a:extLst>
              <a:ext uri="{FF2B5EF4-FFF2-40B4-BE49-F238E27FC236}">
                <a16:creationId xmlns:a16="http://schemas.microsoft.com/office/drawing/2014/main" id="{B62D0020-20EF-48B9-B80B-9AE4B8B01F58}"/>
              </a:ext>
            </a:extLst>
          </p:cNvPr>
          <p:cNvSpPr txBox="1"/>
          <p:nvPr/>
        </p:nvSpPr>
        <p:spPr>
          <a:xfrm>
            <a:off x="7590580" y="5365433"/>
            <a:ext cx="2470638" cy="461665"/>
          </a:xfrm>
          <a:prstGeom prst="rect">
            <a:avLst/>
          </a:prstGeom>
          <a:noFill/>
        </p:spPr>
        <p:txBody>
          <a:bodyPr wrap="square" rtlCol="0">
            <a:spAutoFit/>
          </a:bodyPr>
          <a:lstStyle/>
          <a:p>
            <a:r>
              <a:rPr lang="ja-JP" altLang="en-US" sz="2400" b="1" dirty="0"/>
              <a:t>で保存した場合</a:t>
            </a:r>
          </a:p>
        </p:txBody>
      </p:sp>
      <p:sp>
        <p:nvSpPr>
          <p:cNvPr id="41" name="四角形: 角を丸くする 40">
            <a:extLst>
              <a:ext uri="{FF2B5EF4-FFF2-40B4-BE49-F238E27FC236}">
                <a16:creationId xmlns:a16="http://schemas.microsoft.com/office/drawing/2014/main" id="{6C8A193B-79CE-4BC4-9E1D-E2970495EA12}"/>
              </a:ext>
            </a:extLst>
          </p:cNvPr>
          <p:cNvSpPr/>
          <p:nvPr/>
        </p:nvSpPr>
        <p:spPr>
          <a:xfrm>
            <a:off x="1274779" y="5646666"/>
            <a:ext cx="1273745" cy="360860"/>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42" name="テキスト ボックス 41">
            <a:extLst>
              <a:ext uri="{FF2B5EF4-FFF2-40B4-BE49-F238E27FC236}">
                <a16:creationId xmlns:a16="http://schemas.microsoft.com/office/drawing/2014/main" id="{2A605DE9-EEB0-40AF-9926-D53F073D40E8}"/>
              </a:ext>
            </a:extLst>
          </p:cNvPr>
          <p:cNvSpPr txBox="1"/>
          <p:nvPr/>
        </p:nvSpPr>
        <p:spPr>
          <a:xfrm>
            <a:off x="909832" y="5365431"/>
            <a:ext cx="279729" cy="369332"/>
          </a:xfrm>
          <a:prstGeom prst="rect">
            <a:avLst/>
          </a:prstGeom>
          <a:solidFill>
            <a:schemeClr val="bg1"/>
          </a:solidFill>
        </p:spPr>
        <p:txBody>
          <a:bodyPr wrap="square" lIns="0" tIns="0" rIns="0" bIns="0" rtlCol="0">
            <a:spAutoFit/>
          </a:bodyPr>
          <a:lstStyle/>
          <a:p>
            <a:r>
              <a:rPr lang="ja-JP" altLang="en-US" sz="2400" b="1" dirty="0">
                <a:solidFill>
                  <a:srgbClr val="FFC000"/>
                </a:solidFill>
              </a:rPr>
              <a:t>⑦</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869"/>
                </p14:media>
              </p:ext>
            </p:extLst>
          </p:nvPr>
        </p:nvPicPr>
        <p:blipFill>
          <a:blip r:embed="rId8"/>
          <a:stretch>
            <a:fillRect/>
          </a:stretch>
        </p:blipFill>
        <p:spPr>
          <a:xfrm>
            <a:off x="12275371" y="3247872"/>
            <a:ext cx="406400" cy="406400"/>
          </a:xfrm>
          <a:prstGeom prst="rect">
            <a:avLst/>
          </a:prstGeom>
        </p:spPr>
      </p:pic>
    </p:spTree>
    <p:extLst>
      <p:ext uri="{BB962C8B-B14F-4D97-AF65-F5344CB8AC3E}">
        <p14:creationId xmlns:p14="http://schemas.microsoft.com/office/powerpoint/2010/main" val="3947572420"/>
      </p:ext>
    </p:extLst>
  </p:cSld>
  <p:clrMapOvr>
    <a:masterClrMapping/>
  </p:clrMapOvr>
  <mc:AlternateContent xmlns:mc="http://schemas.openxmlformats.org/markup-compatibility/2006" xmlns:p14="http://schemas.microsoft.com/office/powerpoint/2010/main">
    <mc:Choice Requires="p14">
      <p:transition spd="slow" p14:dur="2000" advClick="0" advTm="37000"/>
    </mc:Choice>
    <mc:Fallback xmlns="">
      <p:transition spd="slow" advClick="0" advTm="3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355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D848594-B4CD-4BCA-B8E6-4ED1F1D46CD4}"/>
              </a:ext>
            </a:extLst>
          </p:cNvPr>
          <p:cNvPicPr>
            <a:picLocks noChangeAspect="1"/>
          </p:cNvPicPr>
          <p:nvPr/>
        </p:nvPicPr>
        <p:blipFill>
          <a:blip r:embed="rId5"/>
          <a:stretch>
            <a:fillRect/>
          </a:stretch>
        </p:blipFill>
        <p:spPr>
          <a:xfrm>
            <a:off x="152768" y="2992573"/>
            <a:ext cx="4833165" cy="3676328"/>
          </a:xfrm>
          <a:prstGeom prst="rect">
            <a:avLst/>
          </a:prstGeom>
        </p:spPr>
      </p:pic>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737" y="-76200"/>
            <a:ext cx="11035804" cy="6511499"/>
          </a:xfrm>
          <a:prstGeom prst="rect">
            <a:avLst/>
          </a:prstGeom>
        </p:spPr>
      </p:pic>
      <p:sp>
        <p:nvSpPr>
          <p:cNvPr id="15" name="テキスト ボックス 14">
            <a:extLst>
              <a:ext uri="{FF2B5EF4-FFF2-40B4-BE49-F238E27FC236}">
                <a16:creationId xmlns:a16="http://schemas.microsoft.com/office/drawing/2014/main" id="{260177B1-28CE-4723-B548-96C9E182E9DC}"/>
              </a:ext>
            </a:extLst>
          </p:cNvPr>
          <p:cNvSpPr txBox="1"/>
          <p:nvPr/>
        </p:nvSpPr>
        <p:spPr>
          <a:xfrm>
            <a:off x="3447295" y="618414"/>
            <a:ext cx="1300994" cy="461665"/>
          </a:xfrm>
          <a:prstGeom prst="rect">
            <a:avLst/>
          </a:prstGeom>
          <a:noFill/>
        </p:spPr>
        <p:txBody>
          <a:bodyPr wrap="square" rtlCol="0">
            <a:spAutoFit/>
          </a:bodyPr>
          <a:lstStyle/>
          <a:p>
            <a:r>
              <a:rPr lang="ja-JP" altLang="en-US" sz="2400" b="1" dirty="0"/>
              <a:t>つぎは、</a:t>
            </a:r>
            <a:endParaRPr lang="ja-JP" altLang="en-US" sz="3600" b="1" dirty="0">
              <a:solidFill>
                <a:srgbClr val="FF0000"/>
              </a:solidFill>
            </a:endParaRPr>
          </a:p>
        </p:txBody>
      </p:sp>
      <p:sp>
        <p:nvSpPr>
          <p:cNvPr id="9" name="テキスト ボックス 8">
            <a:extLst>
              <a:ext uri="{FF2B5EF4-FFF2-40B4-BE49-F238E27FC236}">
                <a16:creationId xmlns:a16="http://schemas.microsoft.com/office/drawing/2014/main" id="{CBC73986-4FDF-47A6-BC42-82F3CC58B827}"/>
              </a:ext>
            </a:extLst>
          </p:cNvPr>
          <p:cNvSpPr txBox="1"/>
          <p:nvPr/>
        </p:nvSpPr>
        <p:spPr>
          <a:xfrm>
            <a:off x="2053042" y="1212564"/>
            <a:ext cx="2373959" cy="461665"/>
          </a:xfrm>
          <a:prstGeom prst="rect">
            <a:avLst/>
          </a:prstGeom>
          <a:noFill/>
        </p:spPr>
        <p:txBody>
          <a:bodyPr wrap="square" rtlCol="0">
            <a:spAutoFit/>
          </a:bodyPr>
          <a:lstStyle/>
          <a:p>
            <a:r>
              <a:rPr lang="ja-JP" altLang="en-US" sz="2400" b="1" dirty="0">
                <a:solidFill>
                  <a:srgbClr val="FF0000"/>
                </a:solidFill>
              </a:rPr>
              <a:t>未開封</a:t>
            </a:r>
            <a:r>
              <a:rPr lang="ja-JP" altLang="en-US" sz="2400" b="1" dirty="0"/>
              <a:t>の食品を、</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22" name="テキスト ボックス 21">
            <a:extLst>
              <a:ext uri="{FF2B5EF4-FFF2-40B4-BE49-F238E27FC236}">
                <a16:creationId xmlns:a16="http://schemas.microsoft.com/office/drawing/2014/main" id="{F99F6038-29FE-4B80-A6D1-36D74D6FF600}"/>
              </a:ext>
            </a:extLst>
          </p:cNvPr>
          <p:cNvSpPr txBox="1"/>
          <p:nvPr/>
        </p:nvSpPr>
        <p:spPr>
          <a:xfrm>
            <a:off x="4592582" y="503410"/>
            <a:ext cx="2583055" cy="646331"/>
          </a:xfrm>
          <a:prstGeom prst="rect">
            <a:avLst/>
          </a:prstGeom>
          <a:noFill/>
        </p:spPr>
        <p:txBody>
          <a:bodyPr wrap="square" rtlCol="0">
            <a:spAutoFit/>
          </a:bodyPr>
          <a:lstStyle/>
          <a:p>
            <a:r>
              <a:rPr lang="ja-JP" altLang="en-US" sz="3600" b="1" dirty="0">
                <a:solidFill>
                  <a:srgbClr val="7030A0"/>
                </a:solidFill>
              </a:rPr>
              <a:t>⑧保存方法</a:t>
            </a:r>
          </a:p>
        </p:txBody>
      </p:sp>
      <p:sp>
        <p:nvSpPr>
          <p:cNvPr id="23" name="テキスト ボックス 22">
            <a:extLst>
              <a:ext uri="{FF2B5EF4-FFF2-40B4-BE49-F238E27FC236}">
                <a16:creationId xmlns:a16="http://schemas.microsoft.com/office/drawing/2014/main" id="{3158F1F0-1589-4B56-A219-54E907B37FFF}"/>
              </a:ext>
            </a:extLst>
          </p:cNvPr>
          <p:cNvSpPr txBox="1"/>
          <p:nvPr/>
        </p:nvSpPr>
        <p:spPr>
          <a:xfrm>
            <a:off x="6956927" y="646950"/>
            <a:ext cx="915163" cy="461665"/>
          </a:xfrm>
          <a:prstGeom prst="rect">
            <a:avLst/>
          </a:prstGeom>
          <a:noFill/>
        </p:spPr>
        <p:txBody>
          <a:bodyPr wrap="square" rtlCol="0">
            <a:spAutoFit/>
          </a:bodyPr>
          <a:lstStyle/>
          <a:p>
            <a:r>
              <a:rPr lang="ja-JP" altLang="en-US" sz="2400" b="1" dirty="0"/>
              <a:t>です。</a:t>
            </a:r>
          </a:p>
        </p:txBody>
      </p:sp>
      <p:sp>
        <p:nvSpPr>
          <p:cNvPr id="29" name="テキスト ボックス 28">
            <a:extLst>
              <a:ext uri="{FF2B5EF4-FFF2-40B4-BE49-F238E27FC236}">
                <a16:creationId xmlns:a16="http://schemas.microsoft.com/office/drawing/2014/main" id="{5BF20D77-863E-4C06-986F-8062115726B3}"/>
              </a:ext>
            </a:extLst>
          </p:cNvPr>
          <p:cNvSpPr txBox="1"/>
          <p:nvPr/>
        </p:nvSpPr>
        <p:spPr>
          <a:xfrm>
            <a:off x="2051059" y="1677166"/>
            <a:ext cx="1735262" cy="461665"/>
          </a:xfrm>
          <a:prstGeom prst="rect">
            <a:avLst/>
          </a:prstGeom>
          <a:noFill/>
        </p:spPr>
        <p:txBody>
          <a:bodyPr wrap="square" rtlCol="0">
            <a:spAutoFit/>
          </a:bodyPr>
          <a:lstStyle/>
          <a:p>
            <a:r>
              <a:rPr lang="ja-JP" altLang="en-US" sz="2400" b="1" dirty="0">
                <a:solidFill>
                  <a:srgbClr val="FF0000"/>
                </a:solidFill>
              </a:rPr>
              <a:t>食品の劣化</a:t>
            </a:r>
            <a:endParaRPr lang="ja-JP" altLang="en-US" sz="2400" b="1" dirty="0"/>
          </a:p>
        </p:txBody>
      </p:sp>
      <p:sp>
        <p:nvSpPr>
          <p:cNvPr id="30" name="テキスト ボックス 29">
            <a:extLst>
              <a:ext uri="{FF2B5EF4-FFF2-40B4-BE49-F238E27FC236}">
                <a16:creationId xmlns:a16="http://schemas.microsoft.com/office/drawing/2014/main" id="{F859D9FF-CE6C-43CA-B211-CAB0E172194B}"/>
              </a:ext>
            </a:extLst>
          </p:cNvPr>
          <p:cNvSpPr txBox="1"/>
          <p:nvPr/>
        </p:nvSpPr>
        <p:spPr>
          <a:xfrm>
            <a:off x="2051059" y="2073407"/>
            <a:ext cx="2009820" cy="461665"/>
          </a:xfrm>
          <a:prstGeom prst="rect">
            <a:avLst/>
          </a:prstGeom>
          <a:noFill/>
        </p:spPr>
        <p:txBody>
          <a:bodyPr wrap="square" rtlCol="0">
            <a:spAutoFit/>
          </a:bodyPr>
          <a:lstStyle/>
          <a:p>
            <a:r>
              <a:rPr lang="ja-JP" altLang="en-US" sz="2400" b="1" dirty="0"/>
              <a:t>事項ですね。</a:t>
            </a:r>
          </a:p>
        </p:txBody>
      </p:sp>
      <p:sp>
        <p:nvSpPr>
          <p:cNvPr id="16" name="テキスト ボックス 15">
            <a:extLst>
              <a:ext uri="{FF2B5EF4-FFF2-40B4-BE49-F238E27FC236}">
                <a16:creationId xmlns:a16="http://schemas.microsoft.com/office/drawing/2014/main" id="{E57AD983-EC0C-4109-8AAD-B0AFE73A2B61}"/>
              </a:ext>
            </a:extLst>
          </p:cNvPr>
          <p:cNvSpPr txBox="1"/>
          <p:nvPr/>
        </p:nvSpPr>
        <p:spPr>
          <a:xfrm>
            <a:off x="2064715" y="2600090"/>
            <a:ext cx="2566269" cy="461665"/>
          </a:xfrm>
          <a:prstGeom prst="rect">
            <a:avLst/>
          </a:prstGeom>
          <a:noFill/>
        </p:spPr>
        <p:txBody>
          <a:bodyPr wrap="square" rtlCol="0">
            <a:spAutoFit/>
          </a:bodyPr>
          <a:lstStyle/>
          <a:p>
            <a:r>
              <a:rPr lang="ja-JP" altLang="en-US" sz="2400" b="1" dirty="0"/>
              <a:t>ちなみに・・・</a:t>
            </a:r>
          </a:p>
        </p:txBody>
      </p:sp>
      <p:sp>
        <p:nvSpPr>
          <p:cNvPr id="17" name="テキスト ボックス 16">
            <a:extLst>
              <a:ext uri="{FF2B5EF4-FFF2-40B4-BE49-F238E27FC236}">
                <a16:creationId xmlns:a16="http://schemas.microsoft.com/office/drawing/2014/main" id="{E9218165-293D-4F5C-B35A-0ADA22EB5D81}"/>
              </a:ext>
            </a:extLst>
          </p:cNvPr>
          <p:cNvSpPr txBox="1"/>
          <p:nvPr/>
        </p:nvSpPr>
        <p:spPr>
          <a:xfrm>
            <a:off x="2064713" y="2969205"/>
            <a:ext cx="3036256" cy="461665"/>
          </a:xfrm>
          <a:prstGeom prst="rect">
            <a:avLst/>
          </a:prstGeom>
          <a:noFill/>
        </p:spPr>
        <p:txBody>
          <a:bodyPr wrap="square" rtlCol="0">
            <a:spAutoFit/>
          </a:bodyPr>
          <a:lstStyle/>
          <a:p>
            <a:r>
              <a:rPr lang="ja-JP" altLang="en-US" sz="2400" b="1" dirty="0">
                <a:solidFill>
                  <a:srgbClr val="FF0000"/>
                </a:solidFill>
              </a:rPr>
              <a:t>開封後</a:t>
            </a:r>
            <a:r>
              <a:rPr lang="ja-JP" altLang="en-US" sz="2400" b="1" dirty="0"/>
              <a:t>の保存方法は、</a:t>
            </a:r>
            <a:endParaRPr lang="ja-JP" altLang="en-US" sz="2400" b="1" dirty="0">
              <a:solidFill>
                <a:srgbClr val="FF0000"/>
              </a:solidFill>
            </a:endParaRPr>
          </a:p>
        </p:txBody>
      </p:sp>
      <p:sp>
        <p:nvSpPr>
          <p:cNvPr id="20" name="テキスト ボックス 19">
            <a:extLst>
              <a:ext uri="{FF2B5EF4-FFF2-40B4-BE49-F238E27FC236}">
                <a16:creationId xmlns:a16="http://schemas.microsoft.com/office/drawing/2014/main" id="{E9218165-293D-4F5C-B35A-0ADA22EB5D81}"/>
              </a:ext>
            </a:extLst>
          </p:cNvPr>
          <p:cNvSpPr txBox="1"/>
          <p:nvPr/>
        </p:nvSpPr>
        <p:spPr>
          <a:xfrm>
            <a:off x="1896077" y="3388901"/>
            <a:ext cx="2687887" cy="461665"/>
          </a:xfrm>
          <a:prstGeom prst="rect">
            <a:avLst/>
          </a:prstGeom>
          <a:noFill/>
        </p:spPr>
        <p:txBody>
          <a:bodyPr wrap="square" rtlCol="0">
            <a:spAutoFit/>
          </a:bodyPr>
          <a:lstStyle/>
          <a:p>
            <a:r>
              <a:rPr lang="ja-JP" altLang="en-US" sz="2400" b="1" dirty="0"/>
              <a:t>「</a:t>
            </a:r>
            <a:r>
              <a:rPr lang="ja-JP" altLang="en-US" sz="2400" b="1" dirty="0">
                <a:solidFill>
                  <a:srgbClr val="FF0000"/>
                </a:solidFill>
              </a:rPr>
              <a:t>使用上の注意</a:t>
            </a:r>
            <a:endParaRPr lang="ja-JP" altLang="en-US" sz="2400" b="1" dirty="0"/>
          </a:p>
        </p:txBody>
      </p:sp>
      <p:sp>
        <p:nvSpPr>
          <p:cNvPr id="21" name="テキスト ボックス 20">
            <a:extLst>
              <a:ext uri="{FF2B5EF4-FFF2-40B4-BE49-F238E27FC236}">
                <a16:creationId xmlns:a16="http://schemas.microsoft.com/office/drawing/2014/main" id="{E9218165-293D-4F5C-B35A-0ADA22EB5D81}"/>
              </a:ext>
            </a:extLst>
          </p:cNvPr>
          <p:cNvSpPr txBox="1"/>
          <p:nvPr/>
        </p:nvSpPr>
        <p:spPr>
          <a:xfrm>
            <a:off x="2643422" y="4316553"/>
            <a:ext cx="953782" cy="461665"/>
          </a:xfrm>
          <a:prstGeom prst="rect">
            <a:avLst/>
          </a:prstGeom>
          <a:noFill/>
        </p:spPr>
        <p:txBody>
          <a:bodyPr wrap="square" rtlCol="0">
            <a:spAutoFit/>
          </a:bodyPr>
          <a:lstStyle/>
          <a:p>
            <a:r>
              <a:rPr lang="ja-JP" altLang="en-US" sz="2400" b="1" dirty="0"/>
              <a:t>など、</a:t>
            </a:r>
          </a:p>
        </p:txBody>
      </p:sp>
      <p:sp>
        <p:nvSpPr>
          <p:cNvPr id="24" name="テキスト ボックス 23">
            <a:extLst>
              <a:ext uri="{FF2B5EF4-FFF2-40B4-BE49-F238E27FC236}">
                <a16:creationId xmlns:a16="http://schemas.microsoft.com/office/drawing/2014/main" id="{E9218165-293D-4F5C-B35A-0ADA22EB5D81}"/>
              </a:ext>
            </a:extLst>
          </p:cNvPr>
          <p:cNvSpPr txBox="1"/>
          <p:nvPr/>
        </p:nvSpPr>
        <p:spPr>
          <a:xfrm>
            <a:off x="4427001" y="3388901"/>
            <a:ext cx="3723145" cy="461665"/>
          </a:xfrm>
          <a:prstGeom prst="rect">
            <a:avLst/>
          </a:prstGeom>
          <a:noFill/>
        </p:spPr>
        <p:txBody>
          <a:bodyPr wrap="square" rtlCol="0">
            <a:spAutoFit/>
          </a:bodyPr>
          <a:lstStyle/>
          <a:p>
            <a:r>
              <a:rPr lang="ja-JP" altLang="en-US" sz="2400" b="1" dirty="0"/>
              <a:t>開封後は冷蔵庫に保存し、</a:t>
            </a:r>
          </a:p>
        </p:txBody>
      </p:sp>
      <p:sp>
        <p:nvSpPr>
          <p:cNvPr id="25" name="テキスト ボックス 24">
            <a:extLst>
              <a:ext uri="{FF2B5EF4-FFF2-40B4-BE49-F238E27FC236}">
                <a16:creationId xmlns:a16="http://schemas.microsoft.com/office/drawing/2014/main" id="{E9218165-293D-4F5C-B35A-0ADA22EB5D81}"/>
              </a:ext>
            </a:extLst>
          </p:cNvPr>
          <p:cNvSpPr txBox="1"/>
          <p:nvPr/>
        </p:nvSpPr>
        <p:spPr>
          <a:xfrm>
            <a:off x="5929069" y="5105461"/>
            <a:ext cx="3740389" cy="461665"/>
          </a:xfrm>
          <a:prstGeom prst="rect">
            <a:avLst/>
          </a:prstGeom>
          <a:noFill/>
        </p:spPr>
        <p:txBody>
          <a:bodyPr wrap="square" rtlCol="0">
            <a:spAutoFit/>
          </a:bodyPr>
          <a:lstStyle/>
          <a:p>
            <a:r>
              <a:rPr lang="ja-JP" altLang="en-US" sz="2400" b="1" dirty="0"/>
              <a:t>確認してみてください。</a:t>
            </a:r>
          </a:p>
        </p:txBody>
      </p:sp>
      <p:sp>
        <p:nvSpPr>
          <p:cNvPr id="18" name="テキスト ボックス 17">
            <a:extLst>
              <a:ext uri="{FF2B5EF4-FFF2-40B4-BE49-F238E27FC236}">
                <a16:creationId xmlns:a16="http://schemas.microsoft.com/office/drawing/2014/main" id="{09CF139B-87FC-4D40-AB06-230E04E08C40}"/>
              </a:ext>
            </a:extLst>
          </p:cNvPr>
          <p:cNvSpPr txBox="1"/>
          <p:nvPr/>
        </p:nvSpPr>
        <p:spPr>
          <a:xfrm>
            <a:off x="4368737" y="1206425"/>
            <a:ext cx="6476191" cy="461665"/>
          </a:xfrm>
          <a:prstGeom prst="rect">
            <a:avLst/>
          </a:prstGeom>
          <a:noFill/>
        </p:spPr>
        <p:txBody>
          <a:bodyPr wrap="square" rtlCol="0">
            <a:spAutoFit/>
          </a:bodyPr>
          <a:lstStyle/>
          <a:p>
            <a:r>
              <a:rPr lang="ja-JP" altLang="en-US" sz="2400" b="1" dirty="0"/>
              <a:t>賞味期限まで保存するための方法になります。</a:t>
            </a:r>
          </a:p>
        </p:txBody>
      </p:sp>
      <p:sp>
        <p:nvSpPr>
          <p:cNvPr id="19" name="テキスト ボックス 18">
            <a:extLst>
              <a:ext uri="{FF2B5EF4-FFF2-40B4-BE49-F238E27FC236}">
                <a16:creationId xmlns:a16="http://schemas.microsoft.com/office/drawing/2014/main" id="{96C065E4-DAF3-475E-9BD2-DDBBB97B44FB}"/>
              </a:ext>
            </a:extLst>
          </p:cNvPr>
          <p:cNvSpPr txBox="1"/>
          <p:nvPr/>
        </p:nvSpPr>
        <p:spPr>
          <a:xfrm>
            <a:off x="3597206" y="1677166"/>
            <a:ext cx="595961" cy="461665"/>
          </a:xfrm>
          <a:prstGeom prst="rect">
            <a:avLst/>
          </a:prstGeom>
          <a:noFill/>
        </p:spPr>
        <p:txBody>
          <a:bodyPr wrap="square" rtlCol="0">
            <a:spAutoFit/>
          </a:bodyPr>
          <a:lstStyle/>
          <a:p>
            <a:r>
              <a:rPr lang="ja-JP" altLang="en-US" sz="2400" b="1" dirty="0"/>
              <a:t>や、</a:t>
            </a:r>
          </a:p>
        </p:txBody>
      </p:sp>
      <p:sp>
        <p:nvSpPr>
          <p:cNvPr id="26" name="テキスト ボックス 25">
            <a:extLst>
              <a:ext uri="{FF2B5EF4-FFF2-40B4-BE49-F238E27FC236}">
                <a16:creationId xmlns:a16="http://schemas.microsoft.com/office/drawing/2014/main" id="{544A9713-465D-4C06-A5D0-B74F739419C5}"/>
              </a:ext>
            </a:extLst>
          </p:cNvPr>
          <p:cNvSpPr txBox="1"/>
          <p:nvPr/>
        </p:nvSpPr>
        <p:spPr>
          <a:xfrm>
            <a:off x="4106663" y="1677166"/>
            <a:ext cx="1105235" cy="461665"/>
          </a:xfrm>
          <a:prstGeom prst="rect">
            <a:avLst/>
          </a:prstGeom>
          <a:noFill/>
        </p:spPr>
        <p:txBody>
          <a:bodyPr wrap="square" rtlCol="0">
            <a:spAutoFit/>
          </a:bodyPr>
          <a:lstStyle/>
          <a:p>
            <a:r>
              <a:rPr lang="ja-JP" altLang="en-US" sz="2400" b="1" dirty="0">
                <a:solidFill>
                  <a:srgbClr val="FF0000"/>
                </a:solidFill>
              </a:rPr>
              <a:t>食中毒</a:t>
            </a:r>
            <a:endParaRPr lang="ja-JP" altLang="en-US" sz="2400" b="1" dirty="0"/>
          </a:p>
        </p:txBody>
      </p:sp>
      <p:sp>
        <p:nvSpPr>
          <p:cNvPr id="27" name="テキスト ボックス 26">
            <a:extLst>
              <a:ext uri="{FF2B5EF4-FFF2-40B4-BE49-F238E27FC236}">
                <a16:creationId xmlns:a16="http://schemas.microsoft.com/office/drawing/2014/main" id="{431C9EBC-CCE1-40E4-8EA8-412A130C445C}"/>
              </a:ext>
            </a:extLst>
          </p:cNvPr>
          <p:cNvSpPr txBox="1"/>
          <p:nvPr/>
        </p:nvSpPr>
        <p:spPr>
          <a:xfrm>
            <a:off x="5079552" y="1677166"/>
            <a:ext cx="2451697" cy="461665"/>
          </a:xfrm>
          <a:prstGeom prst="rect">
            <a:avLst/>
          </a:prstGeom>
          <a:noFill/>
        </p:spPr>
        <p:txBody>
          <a:bodyPr wrap="square" rtlCol="0">
            <a:spAutoFit/>
          </a:bodyPr>
          <a:lstStyle/>
          <a:p>
            <a:r>
              <a:rPr lang="ja-JP" altLang="en-US" sz="2400" b="1" dirty="0"/>
              <a:t>を防ぐためにも、</a:t>
            </a:r>
          </a:p>
        </p:txBody>
      </p:sp>
      <p:sp>
        <p:nvSpPr>
          <p:cNvPr id="28" name="テキスト ボックス 27">
            <a:extLst>
              <a:ext uri="{FF2B5EF4-FFF2-40B4-BE49-F238E27FC236}">
                <a16:creationId xmlns:a16="http://schemas.microsoft.com/office/drawing/2014/main" id="{99F5ACF9-4AA8-409C-9D32-BBA35E658B39}"/>
              </a:ext>
            </a:extLst>
          </p:cNvPr>
          <p:cNvSpPr txBox="1"/>
          <p:nvPr/>
        </p:nvSpPr>
        <p:spPr>
          <a:xfrm>
            <a:off x="7394865" y="1677166"/>
            <a:ext cx="3937398" cy="461665"/>
          </a:xfrm>
          <a:prstGeom prst="rect">
            <a:avLst/>
          </a:prstGeom>
          <a:noFill/>
        </p:spPr>
        <p:txBody>
          <a:bodyPr wrap="square" rtlCol="0">
            <a:spAutoFit/>
          </a:bodyPr>
          <a:lstStyle/>
          <a:p>
            <a:r>
              <a:rPr lang="ja-JP" altLang="en-US" sz="2400" b="1" dirty="0"/>
              <a:t>きちんと確認しておきたい</a:t>
            </a:r>
          </a:p>
        </p:txBody>
      </p:sp>
      <p:sp>
        <p:nvSpPr>
          <p:cNvPr id="31" name="テキスト ボックス 30">
            <a:extLst>
              <a:ext uri="{FF2B5EF4-FFF2-40B4-BE49-F238E27FC236}">
                <a16:creationId xmlns:a16="http://schemas.microsoft.com/office/drawing/2014/main" id="{469662A4-A69C-4E18-815C-28826345BEE8}"/>
              </a:ext>
            </a:extLst>
          </p:cNvPr>
          <p:cNvSpPr txBox="1"/>
          <p:nvPr/>
        </p:nvSpPr>
        <p:spPr>
          <a:xfrm>
            <a:off x="3447298" y="4329062"/>
            <a:ext cx="4889602" cy="461665"/>
          </a:xfrm>
          <a:prstGeom prst="rect">
            <a:avLst/>
          </a:prstGeom>
          <a:noFill/>
        </p:spPr>
        <p:txBody>
          <a:bodyPr wrap="square" rtlCol="0">
            <a:spAutoFit/>
          </a:bodyPr>
          <a:lstStyle/>
          <a:p>
            <a:r>
              <a:rPr lang="ja-JP" altLang="en-US" sz="2400" b="1" dirty="0"/>
              <a:t>保存方法とは別に一括表示の外に</a:t>
            </a:r>
          </a:p>
        </p:txBody>
      </p:sp>
      <p:sp>
        <p:nvSpPr>
          <p:cNvPr id="32" name="テキスト ボックス 31">
            <a:extLst>
              <a:ext uri="{FF2B5EF4-FFF2-40B4-BE49-F238E27FC236}">
                <a16:creationId xmlns:a16="http://schemas.microsoft.com/office/drawing/2014/main" id="{24DE3661-E19C-4FE8-A932-E0FEC40CB1EC}"/>
              </a:ext>
            </a:extLst>
          </p:cNvPr>
          <p:cNvSpPr txBox="1"/>
          <p:nvPr/>
        </p:nvSpPr>
        <p:spPr>
          <a:xfrm>
            <a:off x="5069873" y="3795707"/>
            <a:ext cx="5158392" cy="461665"/>
          </a:xfrm>
          <a:prstGeom prst="rect">
            <a:avLst/>
          </a:prstGeom>
          <a:noFill/>
        </p:spPr>
        <p:txBody>
          <a:bodyPr wrap="square" rtlCol="0">
            <a:spAutoFit/>
          </a:bodyPr>
          <a:lstStyle/>
          <a:p>
            <a:r>
              <a:rPr lang="ja-JP" altLang="en-US" sz="2400" b="1" dirty="0"/>
              <a:t>お早めにお召し上がりください。」</a:t>
            </a:r>
          </a:p>
        </p:txBody>
      </p:sp>
      <p:sp>
        <p:nvSpPr>
          <p:cNvPr id="33" name="四角形: 角を丸くする 32">
            <a:extLst>
              <a:ext uri="{FF2B5EF4-FFF2-40B4-BE49-F238E27FC236}">
                <a16:creationId xmlns:a16="http://schemas.microsoft.com/office/drawing/2014/main" id="{F6DCCCD0-BC04-4175-9E11-29FD70412071}"/>
              </a:ext>
            </a:extLst>
          </p:cNvPr>
          <p:cNvSpPr/>
          <p:nvPr/>
        </p:nvSpPr>
        <p:spPr>
          <a:xfrm>
            <a:off x="1103202" y="5603843"/>
            <a:ext cx="1273745" cy="360860"/>
          </a:xfrm>
          <a:prstGeom prst="round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35" name="テキスト ボックス 34">
            <a:extLst>
              <a:ext uri="{FF2B5EF4-FFF2-40B4-BE49-F238E27FC236}">
                <a16:creationId xmlns:a16="http://schemas.microsoft.com/office/drawing/2014/main" id="{51A6FDD6-6142-48F7-BE23-893E7BB72118}"/>
              </a:ext>
            </a:extLst>
          </p:cNvPr>
          <p:cNvSpPr txBox="1"/>
          <p:nvPr/>
        </p:nvSpPr>
        <p:spPr>
          <a:xfrm>
            <a:off x="719872" y="5354748"/>
            <a:ext cx="279729" cy="369332"/>
          </a:xfrm>
          <a:prstGeom prst="rect">
            <a:avLst/>
          </a:prstGeom>
          <a:solidFill>
            <a:schemeClr val="bg1"/>
          </a:solidFill>
        </p:spPr>
        <p:txBody>
          <a:bodyPr wrap="square" lIns="0" tIns="0" rIns="0" bIns="0" rtlCol="0">
            <a:spAutoFit/>
          </a:bodyPr>
          <a:lstStyle/>
          <a:p>
            <a:r>
              <a:rPr lang="ja-JP" altLang="en-US" sz="2400" b="1" dirty="0">
                <a:solidFill>
                  <a:srgbClr val="7030A0"/>
                </a:solidFill>
              </a:rPr>
              <a:t>⑧</a:t>
            </a:r>
          </a:p>
        </p:txBody>
      </p:sp>
      <p:sp>
        <p:nvSpPr>
          <p:cNvPr id="36" name="テキスト ボックス 35">
            <a:extLst>
              <a:ext uri="{FF2B5EF4-FFF2-40B4-BE49-F238E27FC236}">
                <a16:creationId xmlns:a16="http://schemas.microsoft.com/office/drawing/2014/main" id="{469662A4-A69C-4E18-815C-28826345BEE8}"/>
              </a:ext>
            </a:extLst>
          </p:cNvPr>
          <p:cNvSpPr txBox="1"/>
          <p:nvPr/>
        </p:nvSpPr>
        <p:spPr>
          <a:xfrm>
            <a:off x="3480680" y="4717261"/>
            <a:ext cx="5417458" cy="461665"/>
          </a:xfrm>
          <a:prstGeom prst="rect">
            <a:avLst/>
          </a:prstGeom>
          <a:noFill/>
        </p:spPr>
        <p:txBody>
          <a:bodyPr wrap="square" rtlCol="0">
            <a:spAutoFit/>
          </a:bodyPr>
          <a:lstStyle/>
          <a:p>
            <a:r>
              <a:rPr lang="ja-JP" altLang="en-US" sz="2400" b="1" dirty="0"/>
              <a:t>記載されていることもありますので</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2112"/>
                </p14:media>
              </p:ext>
            </p:extLst>
          </p:nvPr>
        </p:nvPicPr>
        <p:blipFill>
          <a:blip r:embed="rId8"/>
          <a:stretch>
            <a:fillRect/>
          </a:stretch>
        </p:blipFill>
        <p:spPr>
          <a:xfrm>
            <a:off x="12232693" y="3247872"/>
            <a:ext cx="406400" cy="406400"/>
          </a:xfrm>
          <a:prstGeom prst="rect">
            <a:avLst/>
          </a:prstGeom>
        </p:spPr>
      </p:pic>
    </p:spTree>
    <p:extLst>
      <p:ext uri="{BB962C8B-B14F-4D97-AF65-F5344CB8AC3E}">
        <p14:creationId xmlns:p14="http://schemas.microsoft.com/office/powerpoint/2010/main" val="1540110503"/>
      </p:ext>
    </p:extLst>
  </p:cSld>
  <p:clrMapOvr>
    <a:masterClrMapping/>
  </p:clrMapOvr>
  <mc:AlternateContent xmlns:mc="http://schemas.openxmlformats.org/markup-compatibility/2006" xmlns:p14="http://schemas.microsoft.com/office/powerpoint/2010/main">
    <mc:Choice Requires="p14">
      <p:transition spd="slow" p14:dur="2000" advClick="0" advTm="36000"/>
    </mc:Choice>
    <mc:Fallback xmlns="">
      <p:transition spd="slow" advClick="0" advTm="3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74F1E3D-B8DA-4389-9F46-FB9B70A8C369}"/>
              </a:ext>
            </a:extLst>
          </p:cNvPr>
          <p:cNvPicPr>
            <a:picLocks noChangeAspect="1"/>
          </p:cNvPicPr>
          <p:nvPr/>
        </p:nvPicPr>
        <p:blipFill>
          <a:blip r:embed="rId5"/>
          <a:stretch>
            <a:fillRect/>
          </a:stretch>
        </p:blipFill>
        <p:spPr>
          <a:xfrm>
            <a:off x="152474" y="2800114"/>
            <a:ext cx="5084756" cy="3867700"/>
          </a:xfrm>
          <a:prstGeom prst="rect">
            <a:avLst/>
          </a:prstGeom>
        </p:spPr>
      </p:pic>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292" y="222071"/>
            <a:ext cx="11457708" cy="6148251"/>
          </a:xfrm>
          <a:prstGeom prst="rect">
            <a:avLst/>
          </a:prstGeom>
        </p:spPr>
      </p:pic>
      <p:sp>
        <p:nvSpPr>
          <p:cNvPr id="15" name="テキスト ボックス 14">
            <a:extLst>
              <a:ext uri="{FF2B5EF4-FFF2-40B4-BE49-F238E27FC236}">
                <a16:creationId xmlns:a16="http://schemas.microsoft.com/office/drawing/2014/main" id="{260177B1-28CE-4723-B548-96C9E182E9DC}"/>
              </a:ext>
            </a:extLst>
          </p:cNvPr>
          <p:cNvSpPr txBox="1"/>
          <p:nvPr/>
        </p:nvSpPr>
        <p:spPr>
          <a:xfrm>
            <a:off x="2195810" y="1075554"/>
            <a:ext cx="1323301" cy="461665"/>
          </a:xfrm>
          <a:prstGeom prst="rect">
            <a:avLst/>
          </a:prstGeom>
          <a:noFill/>
        </p:spPr>
        <p:txBody>
          <a:bodyPr wrap="square" rtlCol="0">
            <a:spAutoFit/>
          </a:bodyPr>
          <a:lstStyle/>
          <a:p>
            <a:r>
              <a:rPr lang="ja-JP" altLang="en-US" sz="2400" b="1" dirty="0"/>
              <a:t>最後は、</a:t>
            </a:r>
            <a:endParaRPr lang="ja-JP" altLang="en-US" sz="3600" b="1" dirty="0">
              <a:solidFill>
                <a:srgbClr val="FF0000"/>
              </a:solidFill>
            </a:endParaRP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22" name="テキスト ボックス 21">
            <a:extLst>
              <a:ext uri="{FF2B5EF4-FFF2-40B4-BE49-F238E27FC236}">
                <a16:creationId xmlns:a16="http://schemas.microsoft.com/office/drawing/2014/main" id="{F99F6038-29FE-4B80-A6D1-36D74D6FF600}"/>
              </a:ext>
            </a:extLst>
          </p:cNvPr>
          <p:cNvSpPr txBox="1"/>
          <p:nvPr/>
        </p:nvSpPr>
        <p:spPr>
          <a:xfrm>
            <a:off x="3310359" y="932892"/>
            <a:ext cx="8407024" cy="646331"/>
          </a:xfrm>
          <a:prstGeom prst="rect">
            <a:avLst/>
          </a:prstGeom>
          <a:noFill/>
        </p:spPr>
        <p:txBody>
          <a:bodyPr wrap="square" rtlCol="0">
            <a:spAutoFit/>
          </a:bodyPr>
          <a:lstStyle/>
          <a:p>
            <a:r>
              <a:rPr lang="ja-JP" altLang="en-US" sz="3600" b="1" dirty="0">
                <a:solidFill>
                  <a:srgbClr val="FF3399"/>
                </a:solidFill>
              </a:rPr>
              <a:t>⑨食品関連事業者の名称</a:t>
            </a:r>
            <a:r>
              <a:rPr lang="ja-JP" altLang="en-US" sz="3600" b="1" dirty="0" smtClean="0">
                <a:solidFill>
                  <a:srgbClr val="FF3399"/>
                </a:solidFill>
              </a:rPr>
              <a:t>及び</a:t>
            </a:r>
            <a:r>
              <a:rPr lang="ja-JP" altLang="en-US" sz="3600" b="1" dirty="0">
                <a:solidFill>
                  <a:srgbClr val="FF3399"/>
                </a:solidFill>
              </a:rPr>
              <a:t>所在地</a:t>
            </a:r>
            <a:endParaRPr lang="en-US" altLang="ja-JP" sz="3600" b="1" dirty="0">
              <a:solidFill>
                <a:srgbClr val="FF3399"/>
              </a:solidFill>
            </a:endParaRPr>
          </a:p>
        </p:txBody>
      </p:sp>
      <p:sp>
        <p:nvSpPr>
          <p:cNvPr id="23" name="テキスト ボックス 22">
            <a:extLst>
              <a:ext uri="{FF2B5EF4-FFF2-40B4-BE49-F238E27FC236}">
                <a16:creationId xmlns:a16="http://schemas.microsoft.com/office/drawing/2014/main" id="{3158F1F0-1589-4B56-A219-54E907B37FFF}"/>
              </a:ext>
            </a:extLst>
          </p:cNvPr>
          <p:cNvSpPr txBox="1"/>
          <p:nvPr/>
        </p:nvSpPr>
        <p:spPr>
          <a:xfrm>
            <a:off x="10674272" y="1066891"/>
            <a:ext cx="915163" cy="461665"/>
          </a:xfrm>
          <a:prstGeom prst="rect">
            <a:avLst/>
          </a:prstGeom>
          <a:noFill/>
        </p:spPr>
        <p:txBody>
          <a:bodyPr wrap="square" rtlCol="0">
            <a:spAutoFit/>
          </a:bodyPr>
          <a:lstStyle/>
          <a:p>
            <a:r>
              <a:rPr lang="ja-JP" altLang="en-US" sz="2400" b="1" dirty="0"/>
              <a:t>です。</a:t>
            </a:r>
          </a:p>
        </p:txBody>
      </p:sp>
      <p:sp>
        <p:nvSpPr>
          <p:cNvPr id="29" name="テキスト ボックス 28">
            <a:extLst>
              <a:ext uri="{FF2B5EF4-FFF2-40B4-BE49-F238E27FC236}">
                <a16:creationId xmlns:a16="http://schemas.microsoft.com/office/drawing/2014/main" id="{5BF20D77-863E-4C06-986F-8062115726B3}"/>
              </a:ext>
            </a:extLst>
          </p:cNvPr>
          <p:cNvSpPr txBox="1"/>
          <p:nvPr/>
        </p:nvSpPr>
        <p:spPr>
          <a:xfrm>
            <a:off x="2779239" y="1634223"/>
            <a:ext cx="2754297" cy="461665"/>
          </a:xfrm>
          <a:prstGeom prst="rect">
            <a:avLst/>
          </a:prstGeom>
          <a:noFill/>
        </p:spPr>
        <p:txBody>
          <a:bodyPr wrap="square" rtlCol="0">
            <a:spAutoFit/>
          </a:bodyPr>
          <a:lstStyle/>
          <a:p>
            <a:r>
              <a:rPr lang="ja-JP" altLang="en-US" sz="2400" b="1" dirty="0">
                <a:solidFill>
                  <a:srgbClr val="FF0000"/>
                </a:solidFill>
              </a:rPr>
              <a:t>表示責任者</a:t>
            </a:r>
            <a:r>
              <a:rPr lang="ja-JP" altLang="en-US" sz="2400" b="1" dirty="0"/>
              <a:t>であり、</a:t>
            </a:r>
            <a:endParaRPr lang="ja-JP" altLang="en-US" sz="2400" b="1" dirty="0">
              <a:solidFill>
                <a:srgbClr val="FF0000"/>
              </a:solidFill>
            </a:endParaRPr>
          </a:p>
        </p:txBody>
      </p:sp>
      <p:sp>
        <p:nvSpPr>
          <p:cNvPr id="30" name="テキスト ボックス 29">
            <a:extLst>
              <a:ext uri="{FF2B5EF4-FFF2-40B4-BE49-F238E27FC236}">
                <a16:creationId xmlns:a16="http://schemas.microsoft.com/office/drawing/2014/main" id="{F859D9FF-CE6C-43CA-B211-CAB0E172194B}"/>
              </a:ext>
            </a:extLst>
          </p:cNvPr>
          <p:cNvSpPr txBox="1"/>
          <p:nvPr/>
        </p:nvSpPr>
        <p:spPr>
          <a:xfrm>
            <a:off x="2780327" y="2051627"/>
            <a:ext cx="3137149" cy="461665"/>
          </a:xfrm>
          <a:prstGeom prst="rect">
            <a:avLst/>
          </a:prstGeom>
          <a:noFill/>
        </p:spPr>
        <p:txBody>
          <a:bodyPr wrap="square" rtlCol="0">
            <a:spAutoFit/>
          </a:bodyPr>
          <a:lstStyle/>
          <a:p>
            <a:r>
              <a:rPr lang="ja-JP" altLang="en-US" sz="2400" b="1" dirty="0">
                <a:solidFill>
                  <a:srgbClr val="FF0000"/>
                </a:solidFill>
              </a:rPr>
              <a:t>問い合わせ先</a:t>
            </a:r>
            <a:r>
              <a:rPr lang="ja-JP" altLang="en-US" sz="2400" b="1" dirty="0"/>
              <a:t>ですね。</a:t>
            </a:r>
            <a:endParaRPr lang="ja-JP" altLang="en-US" sz="2400" b="1" dirty="0">
              <a:solidFill>
                <a:srgbClr val="FF0000"/>
              </a:solidFill>
            </a:endParaRPr>
          </a:p>
        </p:txBody>
      </p:sp>
      <p:sp>
        <p:nvSpPr>
          <p:cNvPr id="16" name="テキスト ボックス 15">
            <a:extLst>
              <a:ext uri="{FF2B5EF4-FFF2-40B4-BE49-F238E27FC236}">
                <a16:creationId xmlns:a16="http://schemas.microsoft.com/office/drawing/2014/main" id="{E57AD983-EC0C-4109-8AAD-B0AFE73A2B61}"/>
              </a:ext>
            </a:extLst>
          </p:cNvPr>
          <p:cNvSpPr txBox="1"/>
          <p:nvPr/>
        </p:nvSpPr>
        <p:spPr>
          <a:xfrm>
            <a:off x="2119220" y="2690875"/>
            <a:ext cx="2317964" cy="461665"/>
          </a:xfrm>
          <a:prstGeom prst="rect">
            <a:avLst/>
          </a:prstGeom>
          <a:noFill/>
        </p:spPr>
        <p:txBody>
          <a:bodyPr wrap="square" rtlCol="0">
            <a:spAutoFit/>
          </a:bodyPr>
          <a:lstStyle/>
          <a:p>
            <a:r>
              <a:rPr lang="ja-JP" altLang="en-US" sz="2400" b="1" dirty="0"/>
              <a:t>ちなみに・・・</a:t>
            </a:r>
          </a:p>
        </p:txBody>
      </p:sp>
      <p:sp>
        <p:nvSpPr>
          <p:cNvPr id="18" name="テキスト ボックス 17">
            <a:extLst>
              <a:ext uri="{FF2B5EF4-FFF2-40B4-BE49-F238E27FC236}">
                <a16:creationId xmlns:a16="http://schemas.microsoft.com/office/drawing/2014/main" id="{9F78AD19-A3B5-461B-9EE5-86D6AF5D374A}"/>
              </a:ext>
            </a:extLst>
          </p:cNvPr>
          <p:cNvSpPr txBox="1"/>
          <p:nvPr/>
        </p:nvSpPr>
        <p:spPr>
          <a:xfrm>
            <a:off x="2571264" y="4057889"/>
            <a:ext cx="3448917" cy="461665"/>
          </a:xfrm>
          <a:prstGeom prst="rect">
            <a:avLst/>
          </a:prstGeom>
          <a:noFill/>
        </p:spPr>
        <p:txBody>
          <a:bodyPr wrap="square" rtlCol="0">
            <a:spAutoFit/>
          </a:bodyPr>
          <a:lstStyle/>
          <a:p>
            <a:r>
              <a:rPr lang="ja-JP" altLang="en-US" sz="2400" b="1" dirty="0"/>
              <a:t>などと表示されます。</a:t>
            </a:r>
          </a:p>
        </p:txBody>
      </p:sp>
      <p:sp>
        <p:nvSpPr>
          <p:cNvPr id="26" name="テキスト ボックス 25">
            <a:extLst>
              <a:ext uri="{FF2B5EF4-FFF2-40B4-BE49-F238E27FC236}">
                <a16:creationId xmlns:a16="http://schemas.microsoft.com/office/drawing/2014/main" id="{C05A11D8-33B1-4E97-8F41-78E4D962BFA0}"/>
              </a:ext>
            </a:extLst>
          </p:cNvPr>
          <p:cNvSpPr txBox="1"/>
          <p:nvPr/>
        </p:nvSpPr>
        <p:spPr>
          <a:xfrm>
            <a:off x="2095747" y="3110954"/>
            <a:ext cx="2667970" cy="461665"/>
          </a:xfrm>
          <a:prstGeom prst="rect">
            <a:avLst/>
          </a:prstGeom>
          <a:noFill/>
        </p:spPr>
        <p:txBody>
          <a:bodyPr wrap="square" rtlCol="0">
            <a:spAutoFit/>
          </a:bodyPr>
          <a:lstStyle/>
          <a:p>
            <a:r>
              <a:rPr lang="ja-JP" altLang="en-US" sz="2400" b="1" dirty="0"/>
              <a:t>この表示責任者は、</a:t>
            </a:r>
          </a:p>
        </p:txBody>
      </p:sp>
      <p:sp>
        <p:nvSpPr>
          <p:cNvPr id="27" name="テキスト ボックス 26">
            <a:extLst>
              <a:ext uri="{FF2B5EF4-FFF2-40B4-BE49-F238E27FC236}">
                <a16:creationId xmlns:a16="http://schemas.microsoft.com/office/drawing/2014/main" id="{412007DF-5765-4AC3-AFAF-24B91A952E93}"/>
              </a:ext>
            </a:extLst>
          </p:cNvPr>
          <p:cNvSpPr txBox="1"/>
          <p:nvPr/>
        </p:nvSpPr>
        <p:spPr>
          <a:xfrm>
            <a:off x="3110525" y="4624197"/>
            <a:ext cx="2423011" cy="461665"/>
          </a:xfrm>
          <a:prstGeom prst="rect">
            <a:avLst/>
          </a:prstGeom>
          <a:noFill/>
        </p:spPr>
        <p:txBody>
          <a:bodyPr wrap="square" rtlCol="0">
            <a:spAutoFit/>
          </a:bodyPr>
          <a:lstStyle/>
          <a:p>
            <a:r>
              <a:rPr lang="ja-JP" altLang="en-US" sz="2400" b="1" dirty="0"/>
              <a:t>いずれにしても、</a:t>
            </a:r>
          </a:p>
        </p:txBody>
      </p:sp>
      <p:sp>
        <p:nvSpPr>
          <p:cNvPr id="28" name="テキスト ボックス 27">
            <a:extLst>
              <a:ext uri="{FF2B5EF4-FFF2-40B4-BE49-F238E27FC236}">
                <a16:creationId xmlns:a16="http://schemas.microsoft.com/office/drawing/2014/main" id="{E436CFAC-0743-47DD-9E92-6635B184E994}"/>
              </a:ext>
            </a:extLst>
          </p:cNvPr>
          <p:cNvSpPr txBox="1"/>
          <p:nvPr/>
        </p:nvSpPr>
        <p:spPr>
          <a:xfrm>
            <a:off x="3742582" y="5031464"/>
            <a:ext cx="6119447" cy="461665"/>
          </a:xfrm>
          <a:prstGeom prst="rect">
            <a:avLst/>
          </a:prstGeom>
          <a:noFill/>
        </p:spPr>
        <p:txBody>
          <a:bodyPr wrap="square" rtlCol="0">
            <a:spAutoFit/>
          </a:bodyPr>
          <a:lstStyle/>
          <a:p>
            <a:r>
              <a:rPr lang="ja-JP" altLang="en-US" sz="2400" b="1" dirty="0"/>
              <a:t>している者が、ここに記載されています。</a:t>
            </a:r>
          </a:p>
        </p:txBody>
      </p:sp>
      <p:sp>
        <p:nvSpPr>
          <p:cNvPr id="21" name="テキスト ボックス 20">
            <a:extLst>
              <a:ext uri="{FF2B5EF4-FFF2-40B4-BE49-F238E27FC236}">
                <a16:creationId xmlns:a16="http://schemas.microsoft.com/office/drawing/2014/main" id="{B627B37E-946C-4DE5-9B31-7ECDAD718AB4}"/>
              </a:ext>
            </a:extLst>
          </p:cNvPr>
          <p:cNvSpPr txBox="1"/>
          <p:nvPr/>
        </p:nvSpPr>
        <p:spPr>
          <a:xfrm>
            <a:off x="2368627" y="3557086"/>
            <a:ext cx="1781909" cy="461665"/>
          </a:xfrm>
          <a:prstGeom prst="rect">
            <a:avLst/>
          </a:prstGeom>
          <a:noFill/>
        </p:spPr>
        <p:txBody>
          <a:bodyPr wrap="square" rtlCol="0">
            <a:spAutoFit/>
          </a:bodyPr>
          <a:lstStyle/>
          <a:p>
            <a:r>
              <a:rPr lang="ja-JP" altLang="en-US" sz="2400" b="1" dirty="0">
                <a:solidFill>
                  <a:srgbClr val="FF0000"/>
                </a:solidFill>
              </a:rPr>
              <a:t>「販売者」、</a:t>
            </a:r>
          </a:p>
        </p:txBody>
      </p:sp>
      <p:sp>
        <p:nvSpPr>
          <p:cNvPr id="24" name="テキスト ボックス 23">
            <a:extLst>
              <a:ext uri="{FF2B5EF4-FFF2-40B4-BE49-F238E27FC236}">
                <a16:creationId xmlns:a16="http://schemas.microsoft.com/office/drawing/2014/main" id="{62AA65FE-D744-488C-BC51-B63CC624868D}"/>
              </a:ext>
            </a:extLst>
          </p:cNvPr>
          <p:cNvSpPr txBox="1"/>
          <p:nvPr/>
        </p:nvSpPr>
        <p:spPr>
          <a:xfrm>
            <a:off x="3901891" y="3557085"/>
            <a:ext cx="1781909" cy="461665"/>
          </a:xfrm>
          <a:prstGeom prst="rect">
            <a:avLst/>
          </a:prstGeom>
          <a:noFill/>
        </p:spPr>
        <p:txBody>
          <a:bodyPr wrap="square" rtlCol="0">
            <a:spAutoFit/>
          </a:bodyPr>
          <a:lstStyle/>
          <a:p>
            <a:r>
              <a:rPr lang="ja-JP" altLang="en-US" sz="2400" b="1" dirty="0">
                <a:solidFill>
                  <a:srgbClr val="FF0000"/>
                </a:solidFill>
              </a:rPr>
              <a:t>「製造者」、</a:t>
            </a:r>
          </a:p>
        </p:txBody>
      </p:sp>
      <p:sp>
        <p:nvSpPr>
          <p:cNvPr id="25" name="テキスト ボックス 24">
            <a:extLst>
              <a:ext uri="{FF2B5EF4-FFF2-40B4-BE49-F238E27FC236}">
                <a16:creationId xmlns:a16="http://schemas.microsoft.com/office/drawing/2014/main" id="{16F2D7C2-F4B8-4DF6-B037-C33471717A64}"/>
              </a:ext>
            </a:extLst>
          </p:cNvPr>
          <p:cNvSpPr txBox="1"/>
          <p:nvPr/>
        </p:nvSpPr>
        <p:spPr>
          <a:xfrm>
            <a:off x="5433095" y="3557013"/>
            <a:ext cx="1781909" cy="461665"/>
          </a:xfrm>
          <a:prstGeom prst="rect">
            <a:avLst/>
          </a:prstGeom>
          <a:noFill/>
        </p:spPr>
        <p:txBody>
          <a:bodyPr wrap="square" rtlCol="0">
            <a:spAutoFit/>
          </a:bodyPr>
          <a:lstStyle/>
          <a:p>
            <a:r>
              <a:rPr lang="ja-JP" altLang="en-US" sz="2400" b="1" dirty="0">
                <a:solidFill>
                  <a:srgbClr val="FF0000"/>
                </a:solidFill>
              </a:rPr>
              <a:t>「加工者」、</a:t>
            </a:r>
          </a:p>
        </p:txBody>
      </p:sp>
      <p:sp>
        <p:nvSpPr>
          <p:cNvPr id="31" name="テキスト ボックス 30">
            <a:extLst>
              <a:ext uri="{FF2B5EF4-FFF2-40B4-BE49-F238E27FC236}">
                <a16:creationId xmlns:a16="http://schemas.microsoft.com/office/drawing/2014/main" id="{8A8D884F-BA4E-4443-87D3-8F1370DE419A}"/>
              </a:ext>
            </a:extLst>
          </p:cNvPr>
          <p:cNvSpPr txBox="1"/>
          <p:nvPr/>
        </p:nvSpPr>
        <p:spPr>
          <a:xfrm>
            <a:off x="6948171" y="3556941"/>
            <a:ext cx="1781909" cy="461665"/>
          </a:xfrm>
          <a:prstGeom prst="rect">
            <a:avLst/>
          </a:prstGeom>
          <a:noFill/>
        </p:spPr>
        <p:txBody>
          <a:bodyPr wrap="square" rtlCol="0">
            <a:spAutoFit/>
          </a:bodyPr>
          <a:lstStyle/>
          <a:p>
            <a:r>
              <a:rPr lang="ja-JP" altLang="en-US" sz="2400" b="1" dirty="0">
                <a:solidFill>
                  <a:srgbClr val="FF0000"/>
                </a:solidFill>
              </a:rPr>
              <a:t>「輸入者」</a:t>
            </a:r>
          </a:p>
        </p:txBody>
      </p:sp>
      <p:sp>
        <p:nvSpPr>
          <p:cNvPr id="20" name="テキスト ボックス 19">
            <a:extLst>
              <a:ext uri="{FF2B5EF4-FFF2-40B4-BE49-F238E27FC236}">
                <a16:creationId xmlns:a16="http://schemas.microsoft.com/office/drawing/2014/main" id="{8A5B7033-0116-49C4-A6CC-30377CC354C0}"/>
              </a:ext>
            </a:extLst>
          </p:cNvPr>
          <p:cNvSpPr txBox="1"/>
          <p:nvPr/>
        </p:nvSpPr>
        <p:spPr>
          <a:xfrm>
            <a:off x="5409443" y="1635340"/>
            <a:ext cx="4316185" cy="461665"/>
          </a:xfrm>
          <a:prstGeom prst="rect">
            <a:avLst/>
          </a:prstGeom>
          <a:noFill/>
        </p:spPr>
        <p:txBody>
          <a:bodyPr wrap="square" rtlCol="0">
            <a:spAutoFit/>
          </a:bodyPr>
          <a:lstStyle/>
          <a:p>
            <a:r>
              <a:rPr lang="ja-JP" altLang="en-US" sz="2400" b="1" dirty="0"/>
              <a:t>表示内容に疑問がある場合の</a:t>
            </a:r>
            <a:endParaRPr lang="ja-JP" altLang="en-US" sz="2400" b="1" dirty="0">
              <a:solidFill>
                <a:srgbClr val="FF0000"/>
              </a:solidFill>
            </a:endParaRPr>
          </a:p>
        </p:txBody>
      </p:sp>
      <p:sp>
        <p:nvSpPr>
          <p:cNvPr id="33" name="テキスト ボックス 32">
            <a:extLst>
              <a:ext uri="{FF2B5EF4-FFF2-40B4-BE49-F238E27FC236}">
                <a16:creationId xmlns:a16="http://schemas.microsoft.com/office/drawing/2014/main" id="{C0C6C584-C2FC-421E-BAD7-C00E70B9355B}"/>
              </a:ext>
            </a:extLst>
          </p:cNvPr>
          <p:cNvSpPr txBox="1"/>
          <p:nvPr/>
        </p:nvSpPr>
        <p:spPr>
          <a:xfrm>
            <a:off x="5485641" y="4624410"/>
            <a:ext cx="3958009" cy="461665"/>
          </a:xfrm>
          <a:prstGeom prst="rect">
            <a:avLst/>
          </a:prstGeom>
          <a:noFill/>
        </p:spPr>
        <p:txBody>
          <a:bodyPr wrap="square" rtlCol="0">
            <a:spAutoFit/>
          </a:bodyPr>
          <a:lstStyle/>
          <a:p>
            <a:r>
              <a:rPr lang="ja-JP" altLang="en-US" sz="2400" b="1" dirty="0"/>
              <a:t>この食品の内容を最も把握</a:t>
            </a:r>
          </a:p>
        </p:txBody>
      </p:sp>
      <p:sp>
        <p:nvSpPr>
          <p:cNvPr id="34" name="四角形: 角を丸くする 33">
            <a:extLst>
              <a:ext uri="{FF2B5EF4-FFF2-40B4-BE49-F238E27FC236}">
                <a16:creationId xmlns:a16="http://schemas.microsoft.com/office/drawing/2014/main" id="{1F46030E-B824-4573-AB6E-2E24431B9436}"/>
              </a:ext>
            </a:extLst>
          </p:cNvPr>
          <p:cNvSpPr/>
          <p:nvPr/>
        </p:nvSpPr>
        <p:spPr>
          <a:xfrm>
            <a:off x="1226873" y="6118701"/>
            <a:ext cx="3536844" cy="360860"/>
          </a:xfrm>
          <a:prstGeom prst="roundRect">
            <a:avLst/>
          </a:prstGeom>
          <a:noFill/>
          <a:ln w="5715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35" name="テキスト ボックス 34">
            <a:extLst>
              <a:ext uri="{FF2B5EF4-FFF2-40B4-BE49-F238E27FC236}">
                <a16:creationId xmlns:a16="http://schemas.microsoft.com/office/drawing/2014/main" id="{FD8C5136-B0FB-40B4-9F2C-7E233037FEA8}"/>
              </a:ext>
            </a:extLst>
          </p:cNvPr>
          <p:cNvSpPr txBox="1"/>
          <p:nvPr/>
        </p:nvSpPr>
        <p:spPr>
          <a:xfrm>
            <a:off x="838201" y="5965069"/>
            <a:ext cx="280128" cy="369332"/>
          </a:xfrm>
          <a:prstGeom prst="rect">
            <a:avLst/>
          </a:prstGeom>
          <a:solidFill>
            <a:schemeClr val="bg1"/>
          </a:solidFill>
        </p:spPr>
        <p:txBody>
          <a:bodyPr wrap="square" lIns="0" tIns="0" rIns="0" bIns="0" rtlCol="0">
            <a:spAutoFit/>
          </a:bodyPr>
          <a:lstStyle/>
          <a:p>
            <a:r>
              <a:rPr lang="ja-JP" altLang="en-US" sz="2400" b="1" dirty="0">
                <a:solidFill>
                  <a:srgbClr val="FF3399"/>
                </a:solidFill>
              </a:rPr>
              <a:t>⑨</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2201"/>
                </p14:media>
              </p:ext>
            </p:extLst>
          </p:nvPr>
        </p:nvPicPr>
        <p:blipFill>
          <a:blip r:embed="rId8"/>
          <a:stretch>
            <a:fillRect/>
          </a:stretch>
        </p:blipFill>
        <p:spPr>
          <a:xfrm>
            <a:off x="12261680" y="3247872"/>
            <a:ext cx="406400" cy="406400"/>
          </a:xfrm>
          <a:prstGeom prst="rect">
            <a:avLst/>
          </a:prstGeom>
        </p:spPr>
      </p:pic>
    </p:spTree>
    <p:extLst>
      <p:ext uri="{BB962C8B-B14F-4D97-AF65-F5344CB8AC3E}">
        <p14:creationId xmlns:p14="http://schemas.microsoft.com/office/powerpoint/2010/main" val="108644534"/>
      </p:ext>
    </p:extLst>
  </p:cSld>
  <p:clrMapOvr>
    <a:masterClrMapping/>
  </p:clrMapOvr>
  <mc:AlternateContent xmlns:mc="http://schemas.openxmlformats.org/markup-compatibility/2006" xmlns:p14="http://schemas.microsoft.com/office/powerpoint/2010/main">
    <mc:Choice Requires="p14">
      <p:transition spd="slow" p14:dur="2000" advClick="0" advTm="28500"/>
    </mc:Choice>
    <mc:Fallback xmlns="">
      <p:transition spd="slow" advClick="0" advTm="28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7050" y="1"/>
            <a:ext cx="9124950" cy="5969906"/>
          </a:xfrm>
          <a:prstGeom prst="rect">
            <a:avLst/>
          </a:prstGeom>
        </p:spPr>
      </p:pic>
      <p:pic>
        <p:nvPicPr>
          <p:cNvPr id="51" name="図 50"/>
          <p:cNvPicPr/>
          <p:nvPr/>
        </p:nvPicPr>
        <p:blipFill>
          <a:blip r:embed="rId6">
            <a:extLst>
              <a:ext uri="{28A0092B-C50C-407E-A947-70E740481C1C}">
                <a14:useLocalDpi xmlns:a14="http://schemas.microsoft.com/office/drawing/2010/main" val="0"/>
              </a:ext>
            </a:extLst>
          </a:blip>
          <a:srcRect/>
          <a:stretch>
            <a:fillRect/>
          </a:stretch>
        </p:blipFill>
        <p:spPr bwMode="auto">
          <a:xfrm>
            <a:off x="99189" y="2700803"/>
            <a:ext cx="4382585" cy="3494905"/>
          </a:xfrm>
          <a:prstGeom prst="rect">
            <a:avLst/>
          </a:prstGeom>
          <a:solidFill>
            <a:schemeClr val="bg1"/>
          </a:solidFill>
          <a:ln>
            <a:noFill/>
          </a:ln>
        </p:spPr>
      </p:pic>
      <p:sp>
        <p:nvSpPr>
          <p:cNvPr id="18" name="テキスト ボックス 17">
            <a:extLst>
              <a:ext uri="{FF2B5EF4-FFF2-40B4-BE49-F238E27FC236}">
                <a16:creationId xmlns:a16="http://schemas.microsoft.com/office/drawing/2014/main" id="{36AD2E7B-A441-4656-B966-7B4C76268D0D}"/>
              </a:ext>
            </a:extLst>
          </p:cNvPr>
          <p:cNvSpPr txBox="1"/>
          <p:nvPr/>
        </p:nvSpPr>
        <p:spPr>
          <a:xfrm>
            <a:off x="4983634" y="572435"/>
            <a:ext cx="2491742" cy="461665"/>
          </a:xfrm>
          <a:prstGeom prst="rect">
            <a:avLst/>
          </a:prstGeom>
          <a:noFill/>
        </p:spPr>
        <p:txBody>
          <a:bodyPr wrap="square" rtlCol="0">
            <a:spAutoFit/>
          </a:bodyPr>
          <a:lstStyle/>
          <a:p>
            <a:r>
              <a:rPr lang="ja-JP" altLang="en-US" sz="2400" b="1" dirty="0"/>
              <a:t>ちなみに・・・</a:t>
            </a:r>
          </a:p>
        </p:txBody>
      </p:sp>
      <p:sp>
        <p:nvSpPr>
          <p:cNvPr id="20" name="テキスト ボックス 19">
            <a:extLst>
              <a:ext uri="{FF2B5EF4-FFF2-40B4-BE49-F238E27FC236}">
                <a16:creationId xmlns:a16="http://schemas.microsoft.com/office/drawing/2014/main" id="{7CF62C58-42B7-47C0-965A-1C633021F478}"/>
              </a:ext>
            </a:extLst>
          </p:cNvPr>
          <p:cNvSpPr txBox="1"/>
          <p:nvPr/>
        </p:nvSpPr>
        <p:spPr>
          <a:xfrm>
            <a:off x="4395436" y="1424723"/>
            <a:ext cx="6910287" cy="461665"/>
          </a:xfrm>
          <a:prstGeom prst="rect">
            <a:avLst/>
          </a:prstGeom>
          <a:noFill/>
        </p:spPr>
        <p:txBody>
          <a:bodyPr wrap="square" rtlCol="0">
            <a:spAutoFit/>
          </a:bodyPr>
          <a:lstStyle/>
          <a:p>
            <a:r>
              <a:rPr lang="ja-JP" altLang="en-US" sz="2400" b="1" dirty="0"/>
              <a:t>（スーパーマーケットのバックヤード等で製造）</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21" name="テキスト ボックス 20">
            <a:extLst>
              <a:ext uri="{FF2B5EF4-FFF2-40B4-BE49-F238E27FC236}">
                <a16:creationId xmlns:a16="http://schemas.microsoft.com/office/drawing/2014/main" id="{917014EF-E3B6-4AEF-8AAE-FD4A938CC0ED}"/>
              </a:ext>
            </a:extLst>
          </p:cNvPr>
          <p:cNvSpPr txBox="1"/>
          <p:nvPr/>
        </p:nvSpPr>
        <p:spPr>
          <a:xfrm>
            <a:off x="6538254" y="1026573"/>
            <a:ext cx="2491743" cy="461665"/>
          </a:xfrm>
          <a:prstGeom prst="rect">
            <a:avLst/>
          </a:prstGeom>
          <a:noFill/>
        </p:spPr>
        <p:txBody>
          <a:bodyPr wrap="square" rtlCol="0">
            <a:spAutoFit/>
          </a:bodyPr>
          <a:lstStyle/>
          <a:p>
            <a:r>
              <a:rPr lang="ja-JP" altLang="en-US" sz="2400" b="1" dirty="0">
                <a:solidFill>
                  <a:srgbClr val="FF0000"/>
                </a:solidFill>
              </a:rPr>
              <a:t>インストア加工</a:t>
            </a:r>
          </a:p>
        </p:txBody>
      </p:sp>
      <p:sp>
        <p:nvSpPr>
          <p:cNvPr id="22" name="テキスト ボックス 21">
            <a:extLst>
              <a:ext uri="{FF2B5EF4-FFF2-40B4-BE49-F238E27FC236}">
                <a16:creationId xmlns:a16="http://schemas.microsoft.com/office/drawing/2014/main" id="{659C6C05-520C-46E9-A6DD-65877D154F9D}"/>
              </a:ext>
            </a:extLst>
          </p:cNvPr>
          <p:cNvSpPr txBox="1"/>
          <p:nvPr/>
        </p:nvSpPr>
        <p:spPr>
          <a:xfrm>
            <a:off x="4256779" y="2251244"/>
            <a:ext cx="2060619" cy="461665"/>
          </a:xfrm>
          <a:prstGeom prst="rect">
            <a:avLst/>
          </a:prstGeom>
          <a:noFill/>
        </p:spPr>
        <p:txBody>
          <a:bodyPr wrap="square" rtlCol="0">
            <a:spAutoFit/>
          </a:bodyPr>
          <a:lstStyle/>
          <a:p>
            <a:r>
              <a:rPr lang="ja-JP" altLang="en-US" sz="2400" b="1" dirty="0"/>
              <a:t>②原材料名、</a:t>
            </a:r>
          </a:p>
        </p:txBody>
      </p:sp>
      <p:sp>
        <p:nvSpPr>
          <p:cNvPr id="23" name="テキスト ボックス 22">
            <a:extLst>
              <a:ext uri="{FF2B5EF4-FFF2-40B4-BE49-F238E27FC236}">
                <a16:creationId xmlns:a16="http://schemas.microsoft.com/office/drawing/2014/main" id="{7EC009EE-4AA9-499B-8A4F-0D94FDDECA34}"/>
              </a:ext>
            </a:extLst>
          </p:cNvPr>
          <p:cNvSpPr txBox="1"/>
          <p:nvPr/>
        </p:nvSpPr>
        <p:spPr>
          <a:xfrm>
            <a:off x="6041262" y="2251244"/>
            <a:ext cx="2060619" cy="461665"/>
          </a:xfrm>
          <a:prstGeom prst="rect">
            <a:avLst/>
          </a:prstGeom>
          <a:noFill/>
        </p:spPr>
        <p:txBody>
          <a:bodyPr wrap="square" rtlCol="0">
            <a:spAutoFit/>
          </a:bodyPr>
          <a:lstStyle/>
          <a:p>
            <a:r>
              <a:rPr lang="ja-JP" altLang="en-US" sz="2400" b="1" dirty="0"/>
              <a:t>③原料原産地、</a:t>
            </a:r>
          </a:p>
        </p:txBody>
      </p:sp>
      <p:sp>
        <p:nvSpPr>
          <p:cNvPr id="25" name="テキスト ボックス 24">
            <a:extLst>
              <a:ext uri="{FF2B5EF4-FFF2-40B4-BE49-F238E27FC236}">
                <a16:creationId xmlns:a16="http://schemas.microsoft.com/office/drawing/2014/main" id="{B5087EB2-EE39-45C8-AC1D-26E6F1DE4CAA}"/>
              </a:ext>
            </a:extLst>
          </p:cNvPr>
          <p:cNvSpPr txBox="1"/>
          <p:nvPr/>
        </p:nvSpPr>
        <p:spPr>
          <a:xfrm>
            <a:off x="4577762" y="2643544"/>
            <a:ext cx="3654125" cy="461665"/>
          </a:xfrm>
          <a:prstGeom prst="rect">
            <a:avLst/>
          </a:prstGeom>
          <a:noFill/>
        </p:spPr>
        <p:txBody>
          <a:bodyPr wrap="square" rtlCol="0">
            <a:spAutoFit/>
          </a:bodyPr>
          <a:lstStyle/>
          <a:p>
            <a:r>
              <a:rPr lang="ja-JP" altLang="en-US" sz="2400" b="1" dirty="0"/>
              <a:t>は、</a:t>
            </a:r>
            <a:r>
              <a:rPr lang="ja-JP" altLang="en-US" sz="2400" b="1" dirty="0">
                <a:solidFill>
                  <a:srgbClr val="FF0000"/>
                </a:solidFill>
              </a:rPr>
              <a:t>表示不要</a:t>
            </a:r>
            <a:r>
              <a:rPr lang="ja-JP" altLang="en-US" sz="2400" b="1" dirty="0"/>
              <a:t>となります。</a:t>
            </a:r>
          </a:p>
        </p:txBody>
      </p:sp>
      <p:sp>
        <p:nvSpPr>
          <p:cNvPr id="28" name="テキスト ボックス 27">
            <a:extLst>
              <a:ext uri="{FF2B5EF4-FFF2-40B4-BE49-F238E27FC236}">
                <a16:creationId xmlns:a16="http://schemas.microsoft.com/office/drawing/2014/main" id="{9FFC5080-12DC-4FB5-9503-72EBC1E181AF}"/>
              </a:ext>
            </a:extLst>
          </p:cNvPr>
          <p:cNvSpPr txBox="1"/>
          <p:nvPr/>
        </p:nvSpPr>
        <p:spPr>
          <a:xfrm>
            <a:off x="4562517" y="1026573"/>
            <a:ext cx="2194772" cy="461665"/>
          </a:xfrm>
          <a:prstGeom prst="rect">
            <a:avLst/>
          </a:prstGeom>
          <a:noFill/>
        </p:spPr>
        <p:txBody>
          <a:bodyPr wrap="square" rtlCol="0">
            <a:spAutoFit/>
          </a:bodyPr>
          <a:lstStyle/>
          <a:p>
            <a:r>
              <a:rPr lang="ja-JP" altLang="en-US" sz="2400" b="1" dirty="0"/>
              <a:t>加工食品でも、</a:t>
            </a:r>
          </a:p>
        </p:txBody>
      </p:sp>
      <p:sp>
        <p:nvSpPr>
          <p:cNvPr id="31" name="テキスト ボックス 30">
            <a:extLst>
              <a:ext uri="{FF2B5EF4-FFF2-40B4-BE49-F238E27FC236}">
                <a16:creationId xmlns:a16="http://schemas.microsoft.com/office/drawing/2014/main" id="{C7771141-ECD7-485C-BA7D-EBD2710970E6}"/>
              </a:ext>
            </a:extLst>
          </p:cNvPr>
          <p:cNvSpPr txBox="1"/>
          <p:nvPr/>
        </p:nvSpPr>
        <p:spPr>
          <a:xfrm>
            <a:off x="4548044" y="3322216"/>
            <a:ext cx="1478087" cy="461665"/>
          </a:xfrm>
          <a:prstGeom prst="rect">
            <a:avLst/>
          </a:prstGeom>
          <a:noFill/>
        </p:spPr>
        <p:txBody>
          <a:bodyPr wrap="square" rtlCol="0">
            <a:spAutoFit/>
          </a:bodyPr>
          <a:lstStyle/>
          <a:p>
            <a:r>
              <a:rPr lang="ja-JP" altLang="en-US" sz="2400" b="1" dirty="0"/>
              <a:t>それでも、</a:t>
            </a:r>
          </a:p>
        </p:txBody>
      </p:sp>
      <p:cxnSp>
        <p:nvCxnSpPr>
          <p:cNvPr id="3" name="直線コネクタ 2">
            <a:extLst>
              <a:ext uri="{FF2B5EF4-FFF2-40B4-BE49-F238E27FC236}">
                <a16:creationId xmlns:a16="http://schemas.microsoft.com/office/drawing/2014/main" id="{14BDE675-EEE6-43CC-B42F-636C895A41A7}"/>
              </a:ext>
            </a:extLst>
          </p:cNvPr>
          <p:cNvCxnSpPr>
            <a:cxnSpLocks/>
          </p:cNvCxnSpPr>
          <p:nvPr/>
        </p:nvCxnSpPr>
        <p:spPr>
          <a:xfrm>
            <a:off x="194588" y="6540348"/>
            <a:ext cx="6343664" cy="0"/>
          </a:xfrm>
          <a:prstGeom prst="line">
            <a:avLst/>
          </a:prstGeom>
          <a:ln w="762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AB6C3991-8CE4-4588-936D-426948FEDDC5}"/>
              </a:ext>
            </a:extLst>
          </p:cNvPr>
          <p:cNvSpPr txBox="1"/>
          <p:nvPr/>
        </p:nvSpPr>
        <p:spPr>
          <a:xfrm>
            <a:off x="8014528" y="2237470"/>
            <a:ext cx="1508279" cy="461665"/>
          </a:xfrm>
          <a:prstGeom prst="rect">
            <a:avLst/>
          </a:prstGeom>
          <a:noFill/>
        </p:spPr>
        <p:txBody>
          <a:bodyPr wrap="square" rtlCol="0">
            <a:spAutoFit/>
          </a:bodyPr>
          <a:lstStyle/>
          <a:p>
            <a:r>
              <a:rPr lang="ja-JP" altLang="en-US" sz="2400" b="1" dirty="0"/>
              <a:t>⑥内容量</a:t>
            </a:r>
          </a:p>
        </p:txBody>
      </p:sp>
      <p:sp>
        <p:nvSpPr>
          <p:cNvPr id="38" name="テキスト ボックス 37">
            <a:extLst>
              <a:ext uri="{FF2B5EF4-FFF2-40B4-BE49-F238E27FC236}">
                <a16:creationId xmlns:a16="http://schemas.microsoft.com/office/drawing/2014/main" id="{4103DFBF-FA0A-40E7-AF11-C97DF9704F8C}"/>
              </a:ext>
            </a:extLst>
          </p:cNvPr>
          <p:cNvSpPr txBox="1"/>
          <p:nvPr/>
        </p:nvSpPr>
        <p:spPr>
          <a:xfrm>
            <a:off x="4557582" y="4146650"/>
            <a:ext cx="922294" cy="461665"/>
          </a:xfrm>
          <a:prstGeom prst="rect">
            <a:avLst/>
          </a:prstGeom>
          <a:noFill/>
        </p:spPr>
        <p:txBody>
          <a:bodyPr wrap="square" rtlCol="0">
            <a:spAutoFit/>
          </a:bodyPr>
          <a:lstStyle/>
          <a:p>
            <a:r>
              <a:rPr lang="ja-JP" altLang="en-US" sz="2400" b="1" dirty="0"/>
              <a:t>など、</a:t>
            </a:r>
            <a:endParaRPr lang="ja-JP" altLang="en-US" sz="2400" b="1" dirty="0">
              <a:solidFill>
                <a:srgbClr val="FF0000"/>
              </a:solidFill>
            </a:endParaRPr>
          </a:p>
        </p:txBody>
      </p:sp>
      <p:sp>
        <p:nvSpPr>
          <p:cNvPr id="39" name="テキスト ボックス 38">
            <a:extLst>
              <a:ext uri="{FF2B5EF4-FFF2-40B4-BE49-F238E27FC236}">
                <a16:creationId xmlns:a16="http://schemas.microsoft.com/office/drawing/2014/main" id="{B600A239-93F6-4FB7-9CA8-E6CDADDF47D1}"/>
              </a:ext>
            </a:extLst>
          </p:cNvPr>
          <p:cNvSpPr txBox="1"/>
          <p:nvPr/>
        </p:nvSpPr>
        <p:spPr>
          <a:xfrm>
            <a:off x="5964069" y="4558867"/>
            <a:ext cx="3983238" cy="461665"/>
          </a:xfrm>
          <a:prstGeom prst="rect">
            <a:avLst/>
          </a:prstGeom>
          <a:noFill/>
        </p:spPr>
        <p:txBody>
          <a:bodyPr wrap="square" rtlCol="0">
            <a:spAutoFit/>
          </a:bodyPr>
          <a:lstStyle/>
          <a:p>
            <a:r>
              <a:rPr lang="ja-JP" altLang="en-US" sz="2400" b="1" dirty="0">
                <a:solidFill>
                  <a:srgbClr val="FF0000"/>
                </a:solidFill>
              </a:rPr>
              <a:t>表示事項は省略できません。</a:t>
            </a:r>
          </a:p>
        </p:txBody>
      </p:sp>
      <p:sp>
        <p:nvSpPr>
          <p:cNvPr id="32" name="テキスト ボックス 31">
            <a:extLst>
              <a:ext uri="{FF2B5EF4-FFF2-40B4-BE49-F238E27FC236}">
                <a16:creationId xmlns:a16="http://schemas.microsoft.com/office/drawing/2014/main" id="{A5B0E075-D184-40BC-9DF3-4F931F6324BA}"/>
              </a:ext>
            </a:extLst>
          </p:cNvPr>
          <p:cNvSpPr txBox="1"/>
          <p:nvPr/>
        </p:nvSpPr>
        <p:spPr>
          <a:xfrm>
            <a:off x="4540757" y="3734433"/>
            <a:ext cx="4775897" cy="461665"/>
          </a:xfrm>
          <a:prstGeom prst="rect">
            <a:avLst/>
          </a:prstGeom>
          <a:noFill/>
        </p:spPr>
        <p:txBody>
          <a:bodyPr wrap="square" rtlCol="0">
            <a:spAutoFit/>
          </a:bodyPr>
          <a:lstStyle/>
          <a:p>
            <a:r>
              <a:rPr lang="ja-JP" altLang="en-US" sz="2400" b="1" dirty="0"/>
              <a:t>アレルゲンや消費期限、保存方法</a:t>
            </a:r>
          </a:p>
        </p:txBody>
      </p:sp>
      <p:sp>
        <p:nvSpPr>
          <p:cNvPr id="33" name="テキスト ボックス 32">
            <a:extLst>
              <a:ext uri="{FF2B5EF4-FFF2-40B4-BE49-F238E27FC236}">
                <a16:creationId xmlns:a16="http://schemas.microsoft.com/office/drawing/2014/main" id="{31FDC98F-8B81-4E74-82D6-C614388063DB}"/>
              </a:ext>
            </a:extLst>
          </p:cNvPr>
          <p:cNvSpPr txBox="1"/>
          <p:nvPr/>
        </p:nvSpPr>
        <p:spPr>
          <a:xfrm>
            <a:off x="5314208" y="4146650"/>
            <a:ext cx="4464399" cy="461665"/>
          </a:xfrm>
          <a:prstGeom prst="rect">
            <a:avLst/>
          </a:prstGeom>
          <a:noFill/>
        </p:spPr>
        <p:txBody>
          <a:bodyPr wrap="square" rtlCol="0">
            <a:spAutoFit/>
          </a:bodyPr>
          <a:lstStyle/>
          <a:p>
            <a:r>
              <a:rPr lang="ja-JP" altLang="en-US" sz="2400" b="1" dirty="0">
                <a:solidFill>
                  <a:srgbClr val="FF0000"/>
                </a:solidFill>
              </a:rPr>
              <a:t>安全性を確保するために必要な</a:t>
            </a:r>
          </a:p>
        </p:txBody>
      </p:sp>
      <p:sp>
        <p:nvSpPr>
          <p:cNvPr id="34" name="テキスト ボックス 33">
            <a:extLst>
              <a:ext uri="{FF2B5EF4-FFF2-40B4-BE49-F238E27FC236}">
                <a16:creationId xmlns:a16="http://schemas.microsoft.com/office/drawing/2014/main" id="{362E30CC-6FC9-4EFA-9AC6-A75C161EE80A}"/>
              </a:ext>
            </a:extLst>
          </p:cNvPr>
          <p:cNvSpPr txBox="1"/>
          <p:nvPr/>
        </p:nvSpPr>
        <p:spPr>
          <a:xfrm>
            <a:off x="4557584" y="1839320"/>
            <a:ext cx="3674303" cy="461665"/>
          </a:xfrm>
          <a:prstGeom prst="rect">
            <a:avLst/>
          </a:prstGeom>
          <a:noFill/>
        </p:spPr>
        <p:txBody>
          <a:bodyPr wrap="square" rtlCol="0">
            <a:spAutoFit/>
          </a:bodyPr>
          <a:lstStyle/>
          <a:p>
            <a:r>
              <a:rPr lang="ja-JP" altLang="en-US" sz="2400" b="1" dirty="0"/>
              <a:t>のものを販売する場合は、</a:t>
            </a:r>
          </a:p>
        </p:txBody>
      </p:sp>
      <p:pic>
        <p:nvPicPr>
          <p:cNvPr id="8" name="図 7">
            <a:extLst>
              <a:ext uri="{FF2B5EF4-FFF2-40B4-BE49-F238E27FC236}">
                <a16:creationId xmlns:a16="http://schemas.microsoft.com/office/drawing/2014/main" id="{F2EDC28A-0E03-4585-9035-1B622A14D70C}"/>
              </a:ext>
            </a:extLst>
          </p:cNvPr>
          <p:cNvPicPr>
            <a:picLocks noChangeAspect="1"/>
          </p:cNvPicPr>
          <p:nvPr/>
        </p:nvPicPr>
        <p:blipFill>
          <a:blip r:embed="rId8"/>
          <a:stretch>
            <a:fillRect/>
          </a:stretch>
        </p:blipFill>
        <p:spPr>
          <a:xfrm>
            <a:off x="205854" y="6261446"/>
            <a:ext cx="6332398" cy="254787"/>
          </a:xfrm>
          <a:prstGeom prst="rect">
            <a:avLst/>
          </a:prstGeom>
        </p:spPr>
      </p:pic>
      <p:sp>
        <p:nvSpPr>
          <p:cNvPr id="40" name="四角形: 角を丸くする 39">
            <a:extLst>
              <a:ext uri="{FF2B5EF4-FFF2-40B4-BE49-F238E27FC236}">
                <a16:creationId xmlns:a16="http://schemas.microsoft.com/office/drawing/2014/main" id="{E622D71C-32DF-4CD9-886B-36E5A88D1464}"/>
              </a:ext>
            </a:extLst>
          </p:cNvPr>
          <p:cNvSpPr/>
          <p:nvPr/>
        </p:nvSpPr>
        <p:spPr>
          <a:xfrm>
            <a:off x="963843" y="2712907"/>
            <a:ext cx="1131658" cy="36086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41" name="四角形: 角を丸くする 40">
            <a:extLst>
              <a:ext uri="{FF2B5EF4-FFF2-40B4-BE49-F238E27FC236}">
                <a16:creationId xmlns:a16="http://schemas.microsoft.com/office/drawing/2014/main" id="{D59665D4-ABF0-4F7E-95C5-14E1361FAE1A}"/>
              </a:ext>
            </a:extLst>
          </p:cNvPr>
          <p:cNvSpPr/>
          <p:nvPr/>
        </p:nvSpPr>
        <p:spPr>
          <a:xfrm>
            <a:off x="982639" y="4647146"/>
            <a:ext cx="1126664" cy="36086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42" name="四角形: 角を丸くする 41">
            <a:extLst>
              <a:ext uri="{FF2B5EF4-FFF2-40B4-BE49-F238E27FC236}">
                <a16:creationId xmlns:a16="http://schemas.microsoft.com/office/drawing/2014/main" id="{1D0261B2-83F7-40E1-B7C8-7EF02858B97E}"/>
              </a:ext>
            </a:extLst>
          </p:cNvPr>
          <p:cNvSpPr/>
          <p:nvPr/>
        </p:nvSpPr>
        <p:spPr>
          <a:xfrm>
            <a:off x="993948" y="5189390"/>
            <a:ext cx="952210" cy="360860"/>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43" name="四角形: 角を丸くする 42">
            <a:extLst>
              <a:ext uri="{FF2B5EF4-FFF2-40B4-BE49-F238E27FC236}">
                <a16:creationId xmlns:a16="http://schemas.microsoft.com/office/drawing/2014/main" id="{4830E2B5-2563-4E32-A896-8ED585A45480}"/>
              </a:ext>
            </a:extLst>
          </p:cNvPr>
          <p:cNvSpPr/>
          <p:nvPr/>
        </p:nvSpPr>
        <p:spPr>
          <a:xfrm>
            <a:off x="2268680" y="3575606"/>
            <a:ext cx="2124000" cy="360860"/>
          </a:xfrm>
          <a:prstGeom prst="roundRect">
            <a:avLst/>
          </a:prstGeom>
          <a:noFill/>
          <a:ln w="381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44" name="テキスト ボックス 43">
            <a:extLst>
              <a:ext uri="{FF2B5EF4-FFF2-40B4-BE49-F238E27FC236}">
                <a16:creationId xmlns:a16="http://schemas.microsoft.com/office/drawing/2014/main" id="{A62B04B6-3525-4188-B433-B3E19D2C4FBA}"/>
              </a:ext>
            </a:extLst>
          </p:cNvPr>
          <p:cNvSpPr txBox="1"/>
          <p:nvPr/>
        </p:nvSpPr>
        <p:spPr>
          <a:xfrm>
            <a:off x="77611" y="2225673"/>
            <a:ext cx="3256163" cy="369332"/>
          </a:xfrm>
          <a:prstGeom prst="rect">
            <a:avLst/>
          </a:prstGeom>
          <a:noFill/>
        </p:spPr>
        <p:txBody>
          <a:bodyPr wrap="square" rtlCol="0">
            <a:spAutoFit/>
          </a:bodyPr>
          <a:lstStyle/>
          <a:p>
            <a:r>
              <a:rPr lang="en-US" altLang="ja-JP" dirty="0">
                <a:latin typeface="HGP創英角ﾎﾟｯﾌﾟ体" panose="040B0A00000000000000" pitchFamily="50" charset="-128"/>
                <a:ea typeface="HGP創英角ﾎﾟｯﾌﾟ体" panose="040B0A00000000000000" pitchFamily="50" charset="-128"/>
              </a:rPr>
              <a:t>《</a:t>
            </a:r>
            <a:r>
              <a:rPr lang="ja-JP" altLang="en-US" dirty="0">
                <a:latin typeface="HGP創英角ﾎﾟｯﾌﾟ体" panose="040B0A00000000000000" pitchFamily="50" charset="-128"/>
                <a:ea typeface="HGP創英角ﾎﾟｯﾌﾟ体" panose="040B0A00000000000000" pitchFamily="50" charset="-128"/>
              </a:rPr>
              <a:t>インストア加工で必要な事項</a:t>
            </a:r>
            <a:r>
              <a:rPr lang="en-US" altLang="ja-JP" dirty="0">
                <a:latin typeface="HGP創英角ﾎﾟｯﾌﾟ体" panose="040B0A00000000000000" pitchFamily="50" charset="-128"/>
                <a:ea typeface="HGP創英角ﾎﾟｯﾌﾟ体" panose="040B0A00000000000000" pitchFamily="50" charset="-128"/>
              </a:rPr>
              <a:t>》</a:t>
            </a:r>
            <a:endParaRPr lang="ja-JP" altLang="en-US" dirty="0">
              <a:latin typeface="HGP創英角ﾎﾟｯﾌﾟ体" panose="040B0A00000000000000" pitchFamily="50" charset="-128"/>
              <a:ea typeface="HGP創英角ﾎﾟｯﾌﾟ体" panose="040B0A00000000000000" pitchFamily="50" charset="-128"/>
            </a:endParaRPr>
          </a:p>
        </p:txBody>
      </p:sp>
      <p:sp>
        <p:nvSpPr>
          <p:cNvPr id="45" name="テキスト ボックス 44">
            <a:extLst>
              <a:ext uri="{FF2B5EF4-FFF2-40B4-BE49-F238E27FC236}">
                <a16:creationId xmlns:a16="http://schemas.microsoft.com/office/drawing/2014/main" id="{9A8598A3-CA59-4F6C-9147-9AF8CEEA8FB6}"/>
              </a:ext>
            </a:extLst>
          </p:cNvPr>
          <p:cNvSpPr txBox="1"/>
          <p:nvPr/>
        </p:nvSpPr>
        <p:spPr>
          <a:xfrm>
            <a:off x="612992" y="2707959"/>
            <a:ext cx="279729" cy="365808"/>
          </a:xfrm>
          <a:prstGeom prst="rect">
            <a:avLst/>
          </a:prstGeom>
          <a:noFill/>
        </p:spPr>
        <p:txBody>
          <a:bodyPr wrap="square" lIns="0" tIns="0" rIns="0" bIns="0" rtlCol="0">
            <a:spAutoFit/>
          </a:bodyPr>
          <a:lstStyle/>
          <a:p>
            <a:r>
              <a:rPr lang="ja-JP" altLang="en-US" sz="2400" b="1" dirty="0">
                <a:solidFill>
                  <a:srgbClr val="FF0000"/>
                </a:solidFill>
              </a:rPr>
              <a:t>①</a:t>
            </a:r>
          </a:p>
        </p:txBody>
      </p:sp>
      <p:sp>
        <p:nvSpPr>
          <p:cNvPr id="46" name="テキスト ボックス 45">
            <a:extLst>
              <a:ext uri="{FF2B5EF4-FFF2-40B4-BE49-F238E27FC236}">
                <a16:creationId xmlns:a16="http://schemas.microsoft.com/office/drawing/2014/main" id="{A344DC44-C78B-4B8A-AE67-8A05B837E18C}"/>
              </a:ext>
            </a:extLst>
          </p:cNvPr>
          <p:cNvSpPr txBox="1"/>
          <p:nvPr/>
        </p:nvSpPr>
        <p:spPr>
          <a:xfrm>
            <a:off x="2070733" y="3370113"/>
            <a:ext cx="279729" cy="369332"/>
          </a:xfrm>
          <a:prstGeom prst="rect">
            <a:avLst/>
          </a:prstGeom>
          <a:noFill/>
        </p:spPr>
        <p:txBody>
          <a:bodyPr wrap="square" lIns="0" tIns="0" rIns="0" bIns="0" rtlCol="0">
            <a:spAutoFit/>
          </a:bodyPr>
          <a:lstStyle/>
          <a:p>
            <a:r>
              <a:rPr lang="ja-JP" altLang="en-US" sz="2400" b="1" dirty="0">
                <a:solidFill>
                  <a:srgbClr val="00FFFF"/>
                </a:solidFill>
              </a:rPr>
              <a:t>⑤</a:t>
            </a:r>
          </a:p>
        </p:txBody>
      </p:sp>
      <p:sp>
        <p:nvSpPr>
          <p:cNvPr id="47" name="テキスト ボックス 46">
            <a:extLst>
              <a:ext uri="{FF2B5EF4-FFF2-40B4-BE49-F238E27FC236}">
                <a16:creationId xmlns:a16="http://schemas.microsoft.com/office/drawing/2014/main" id="{66CA35EC-91B8-460E-87AE-A50CDBB75C2F}"/>
              </a:ext>
            </a:extLst>
          </p:cNvPr>
          <p:cNvSpPr txBox="1"/>
          <p:nvPr/>
        </p:nvSpPr>
        <p:spPr>
          <a:xfrm>
            <a:off x="695326" y="4349072"/>
            <a:ext cx="293084" cy="365803"/>
          </a:xfrm>
          <a:prstGeom prst="rect">
            <a:avLst/>
          </a:prstGeom>
          <a:solidFill>
            <a:schemeClr val="bg1"/>
          </a:solidFill>
        </p:spPr>
        <p:txBody>
          <a:bodyPr wrap="square" lIns="0" tIns="0" rIns="0" bIns="0" rtlCol="0">
            <a:spAutoFit/>
          </a:bodyPr>
          <a:lstStyle/>
          <a:p>
            <a:r>
              <a:rPr lang="ja-JP" altLang="en-US" sz="2400" b="1" dirty="0">
                <a:solidFill>
                  <a:srgbClr val="FFC000"/>
                </a:solidFill>
              </a:rPr>
              <a:t>⑦</a:t>
            </a:r>
          </a:p>
        </p:txBody>
      </p:sp>
      <p:sp>
        <p:nvSpPr>
          <p:cNvPr id="48" name="テキスト ボックス 47">
            <a:extLst>
              <a:ext uri="{FF2B5EF4-FFF2-40B4-BE49-F238E27FC236}">
                <a16:creationId xmlns:a16="http://schemas.microsoft.com/office/drawing/2014/main" id="{DCDA7C09-5BC8-455A-9872-C5D1DFB2E81B}"/>
              </a:ext>
            </a:extLst>
          </p:cNvPr>
          <p:cNvSpPr txBox="1"/>
          <p:nvPr/>
        </p:nvSpPr>
        <p:spPr>
          <a:xfrm>
            <a:off x="694879" y="4927963"/>
            <a:ext cx="279729" cy="369332"/>
          </a:xfrm>
          <a:prstGeom prst="rect">
            <a:avLst/>
          </a:prstGeom>
          <a:solidFill>
            <a:schemeClr val="bg1"/>
          </a:solidFill>
        </p:spPr>
        <p:txBody>
          <a:bodyPr wrap="square" lIns="0" tIns="0" rIns="0" bIns="0" rtlCol="0">
            <a:spAutoFit/>
          </a:bodyPr>
          <a:lstStyle/>
          <a:p>
            <a:r>
              <a:rPr lang="ja-JP" altLang="en-US" sz="2400" b="1" dirty="0">
                <a:solidFill>
                  <a:srgbClr val="7030A0"/>
                </a:solidFill>
              </a:rPr>
              <a:t>⑧</a:t>
            </a:r>
          </a:p>
        </p:txBody>
      </p:sp>
      <p:sp>
        <p:nvSpPr>
          <p:cNvPr id="49" name="四角形: 角を丸くする 48">
            <a:extLst>
              <a:ext uri="{FF2B5EF4-FFF2-40B4-BE49-F238E27FC236}">
                <a16:creationId xmlns:a16="http://schemas.microsoft.com/office/drawing/2014/main" id="{6DFB4112-3CB3-48D5-8D9C-DA3748A146BA}"/>
              </a:ext>
            </a:extLst>
          </p:cNvPr>
          <p:cNvSpPr/>
          <p:nvPr/>
        </p:nvSpPr>
        <p:spPr>
          <a:xfrm>
            <a:off x="993973" y="5715454"/>
            <a:ext cx="2950933" cy="360860"/>
          </a:xfrm>
          <a:prstGeom prst="round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50" name="テキスト ボックス 49">
            <a:extLst>
              <a:ext uri="{FF2B5EF4-FFF2-40B4-BE49-F238E27FC236}">
                <a16:creationId xmlns:a16="http://schemas.microsoft.com/office/drawing/2014/main" id="{35855863-D03B-4AD9-A2E1-36D3A187593A}"/>
              </a:ext>
            </a:extLst>
          </p:cNvPr>
          <p:cNvSpPr txBox="1"/>
          <p:nvPr/>
        </p:nvSpPr>
        <p:spPr>
          <a:xfrm>
            <a:off x="675339" y="5600575"/>
            <a:ext cx="280128" cy="369332"/>
          </a:xfrm>
          <a:prstGeom prst="rect">
            <a:avLst/>
          </a:prstGeom>
          <a:solidFill>
            <a:schemeClr val="bg1"/>
          </a:solidFill>
        </p:spPr>
        <p:txBody>
          <a:bodyPr wrap="square" lIns="0" tIns="0" rIns="0" bIns="0" rtlCol="0">
            <a:spAutoFit/>
          </a:bodyPr>
          <a:lstStyle/>
          <a:p>
            <a:r>
              <a:rPr lang="ja-JP" altLang="en-US" sz="2400" b="1" dirty="0">
                <a:solidFill>
                  <a:srgbClr val="FF3399"/>
                </a:solidFill>
              </a:rPr>
              <a:t>⑨</a:t>
            </a:r>
          </a:p>
        </p:txBody>
      </p:sp>
      <p:pic>
        <p:nvPicPr>
          <p:cNvPr id="7" name="図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0278" y="735489"/>
            <a:ext cx="1278078" cy="1255712"/>
          </a:xfrm>
          <a:prstGeom prst="rect">
            <a:avLst/>
          </a:prstGeom>
        </p:spPr>
      </p:pic>
      <p:pic>
        <p:nvPicPr>
          <p:cNvPr id="9" name="図 8"/>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20257632">
            <a:off x="629419" y="939512"/>
            <a:ext cx="1067286" cy="801651"/>
          </a:xfrm>
          <a:prstGeom prst="rect">
            <a:avLst/>
          </a:prstGeom>
        </p:spPr>
      </p:pic>
      <p:sp>
        <p:nvSpPr>
          <p:cNvPr id="35" name="四角形: 角を丸くする 19">
            <a:extLst>
              <a:ext uri="{FF2B5EF4-FFF2-40B4-BE49-F238E27FC236}">
                <a16:creationId xmlns:a16="http://schemas.microsoft.com/office/drawing/2014/main" id="{06A7CD8A-51D7-44F1-9878-DB778B9AD327}"/>
              </a:ext>
            </a:extLst>
          </p:cNvPr>
          <p:cNvSpPr/>
          <p:nvPr/>
        </p:nvSpPr>
        <p:spPr>
          <a:xfrm>
            <a:off x="1001261" y="3620079"/>
            <a:ext cx="1171432" cy="360860"/>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37" name="テキスト ボックス 36">
            <a:extLst>
              <a:ext uri="{FF2B5EF4-FFF2-40B4-BE49-F238E27FC236}">
                <a16:creationId xmlns:a16="http://schemas.microsoft.com/office/drawing/2014/main" id="{8AE7EE4E-EA2F-4BA8-B873-6298243F7DF1}"/>
              </a:ext>
            </a:extLst>
          </p:cNvPr>
          <p:cNvSpPr txBox="1"/>
          <p:nvPr/>
        </p:nvSpPr>
        <p:spPr>
          <a:xfrm>
            <a:off x="604919" y="3656827"/>
            <a:ext cx="279729" cy="369332"/>
          </a:xfrm>
          <a:prstGeom prst="rect">
            <a:avLst/>
          </a:prstGeom>
          <a:solidFill>
            <a:schemeClr val="bg1"/>
          </a:solidFill>
        </p:spPr>
        <p:txBody>
          <a:bodyPr wrap="square" lIns="0" tIns="0" rIns="0" bIns="0" rtlCol="0">
            <a:spAutoFit/>
          </a:bodyPr>
          <a:lstStyle/>
          <a:p>
            <a:r>
              <a:rPr lang="ja-JP" altLang="en-US" sz="2400" b="1" dirty="0">
                <a:solidFill>
                  <a:schemeClr val="accent2"/>
                </a:solidFill>
              </a:rPr>
              <a:t>④</a:t>
            </a:r>
          </a:p>
        </p:txBody>
      </p:sp>
      <p:sp>
        <p:nvSpPr>
          <p:cNvPr id="2" name="正方形/長方形 1"/>
          <p:cNvSpPr/>
          <p:nvPr/>
        </p:nvSpPr>
        <p:spPr>
          <a:xfrm>
            <a:off x="5146766" y="6101608"/>
            <a:ext cx="333110" cy="3524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2343"/>
                </p14:media>
              </p:ext>
            </p:extLst>
          </p:nvPr>
        </p:nvPicPr>
        <p:blipFill>
          <a:blip r:embed="rId11"/>
          <a:stretch>
            <a:fillRect/>
          </a:stretch>
        </p:blipFill>
        <p:spPr>
          <a:xfrm>
            <a:off x="12250983" y="3435093"/>
            <a:ext cx="406400" cy="406400"/>
          </a:xfrm>
          <a:prstGeom prst="rect">
            <a:avLst/>
          </a:prstGeom>
        </p:spPr>
      </p:pic>
    </p:spTree>
    <p:extLst>
      <p:ext uri="{BB962C8B-B14F-4D97-AF65-F5344CB8AC3E}">
        <p14:creationId xmlns:p14="http://schemas.microsoft.com/office/powerpoint/2010/main" val="4224124232"/>
      </p:ext>
    </p:extLst>
  </p:cSld>
  <p:clrMapOvr>
    <a:masterClrMapping/>
  </p:clrMapOvr>
  <mc:AlternateContent xmlns:mc="http://schemas.openxmlformats.org/markup-compatibility/2006" xmlns:p14="http://schemas.microsoft.com/office/powerpoint/2010/main">
    <mc:Choice Requires="p14">
      <p:transition spd="slow" p14:dur="2000" advClick="0" advTm="28000"/>
    </mc:Choice>
    <mc:Fallback xmlns="">
      <p:transition spd="slow" advClick="0"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0492CDF-190C-465D-94BA-AFCC3C65BF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4350" y="165138"/>
            <a:ext cx="6915736" cy="5616539"/>
          </a:xfrm>
          <a:prstGeom prst="rect">
            <a:avLst/>
          </a:prstGeom>
        </p:spPr>
      </p:pic>
      <p:pic>
        <p:nvPicPr>
          <p:cNvPr id="42" name="図 41"/>
          <p:cNvPicPr/>
          <p:nvPr/>
        </p:nvPicPr>
        <p:blipFill>
          <a:blip r:embed="rId6">
            <a:extLst>
              <a:ext uri="{28A0092B-C50C-407E-A947-70E740481C1C}">
                <a14:useLocalDpi xmlns:a14="http://schemas.microsoft.com/office/drawing/2010/main" val="0"/>
              </a:ext>
            </a:extLst>
          </a:blip>
          <a:srcRect/>
          <a:stretch>
            <a:fillRect/>
          </a:stretch>
        </p:blipFill>
        <p:spPr bwMode="auto">
          <a:xfrm>
            <a:off x="195050" y="2410593"/>
            <a:ext cx="4640512" cy="3813023"/>
          </a:xfrm>
          <a:prstGeom prst="rect">
            <a:avLst/>
          </a:prstGeom>
          <a:noFill/>
          <a:ln>
            <a:noFill/>
          </a:ln>
        </p:spPr>
      </p:pic>
      <p:sp>
        <p:nvSpPr>
          <p:cNvPr id="6" name="テキスト ボックス 5">
            <a:extLst>
              <a:ext uri="{FF2B5EF4-FFF2-40B4-BE49-F238E27FC236}">
                <a16:creationId xmlns:a16="http://schemas.microsoft.com/office/drawing/2014/main" id="{85326490-7317-4F1A-A8C5-0B9063800004}"/>
              </a:ext>
            </a:extLst>
          </p:cNvPr>
          <p:cNvSpPr txBox="1"/>
          <p:nvPr/>
        </p:nvSpPr>
        <p:spPr>
          <a:xfrm>
            <a:off x="5194684" y="898955"/>
            <a:ext cx="1645547" cy="461665"/>
          </a:xfrm>
          <a:prstGeom prst="rect">
            <a:avLst/>
          </a:prstGeom>
          <a:noFill/>
        </p:spPr>
        <p:txBody>
          <a:bodyPr wrap="square" rtlCol="0">
            <a:spAutoFit/>
          </a:bodyPr>
          <a:lstStyle/>
          <a:p>
            <a:r>
              <a:rPr lang="ja-JP" altLang="en-US" sz="2400" b="1" dirty="0"/>
              <a:t>それでは、</a:t>
            </a:r>
          </a:p>
        </p:txBody>
      </p:sp>
      <p:sp>
        <p:nvSpPr>
          <p:cNvPr id="9" name="テキスト ボックス 8">
            <a:extLst>
              <a:ext uri="{FF2B5EF4-FFF2-40B4-BE49-F238E27FC236}">
                <a16:creationId xmlns:a16="http://schemas.microsoft.com/office/drawing/2014/main" id="{E85E6E80-BD82-4A91-A531-CF6AEB7C0F1A}"/>
              </a:ext>
            </a:extLst>
          </p:cNvPr>
          <p:cNvSpPr txBox="1"/>
          <p:nvPr/>
        </p:nvSpPr>
        <p:spPr>
          <a:xfrm>
            <a:off x="4919687" y="1865108"/>
            <a:ext cx="4671078" cy="461665"/>
          </a:xfrm>
          <a:prstGeom prst="rect">
            <a:avLst/>
          </a:prstGeom>
          <a:noFill/>
        </p:spPr>
        <p:txBody>
          <a:bodyPr wrap="square" rtlCol="0">
            <a:spAutoFit/>
          </a:bodyPr>
          <a:lstStyle/>
          <a:p>
            <a:r>
              <a:rPr lang="ja-JP" altLang="en-US" sz="2400" b="1" dirty="0"/>
              <a:t>加工食品に必要な事項は・・・</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0707" y="3654272"/>
            <a:ext cx="2085975" cy="2857500"/>
          </a:xfrm>
          <a:prstGeom prst="rect">
            <a:avLst/>
          </a:prstGeom>
        </p:spPr>
      </p:pic>
      <p:sp>
        <p:nvSpPr>
          <p:cNvPr id="18" name="テキスト ボックス 17">
            <a:extLst>
              <a:ext uri="{FF2B5EF4-FFF2-40B4-BE49-F238E27FC236}">
                <a16:creationId xmlns:a16="http://schemas.microsoft.com/office/drawing/2014/main" id="{B39D598F-C5EC-474E-BE9F-D328AB57D98B}"/>
              </a:ext>
            </a:extLst>
          </p:cNvPr>
          <p:cNvSpPr txBox="1"/>
          <p:nvPr/>
        </p:nvSpPr>
        <p:spPr>
          <a:xfrm>
            <a:off x="4905621" y="2337608"/>
            <a:ext cx="1151959" cy="461665"/>
          </a:xfrm>
          <a:prstGeom prst="rect">
            <a:avLst/>
          </a:prstGeom>
          <a:noFill/>
        </p:spPr>
        <p:txBody>
          <a:bodyPr wrap="square" rtlCol="0">
            <a:spAutoFit/>
          </a:bodyPr>
          <a:lstStyle/>
          <a:p>
            <a:r>
              <a:rPr lang="ja-JP" altLang="en-US" sz="2400" b="1" dirty="0">
                <a:solidFill>
                  <a:srgbClr val="FF0000"/>
                </a:solidFill>
              </a:rPr>
              <a:t>①名称</a:t>
            </a:r>
            <a:endParaRPr lang="ja-JP" altLang="en-US" sz="2400" b="1" dirty="0"/>
          </a:p>
        </p:txBody>
      </p:sp>
      <p:sp>
        <p:nvSpPr>
          <p:cNvPr id="19" name="テキスト ボックス 18">
            <a:extLst>
              <a:ext uri="{FF2B5EF4-FFF2-40B4-BE49-F238E27FC236}">
                <a16:creationId xmlns:a16="http://schemas.microsoft.com/office/drawing/2014/main" id="{B4163C6E-7544-4C8D-8221-BC34274B0580}"/>
              </a:ext>
            </a:extLst>
          </p:cNvPr>
          <p:cNvSpPr txBox="1"/>
          <p:nvPr/>
        </p:nvSpPr>
        <p:spPr>
          <a:xfrm>
            <a:off x="5994338" y="2337608"/>
            <a:ext cx="1784557" cy="461665"/>
          </a:xfrm>
          <a:prstGeom prst="rect">
            <a:avLst/>
          </a:prstGeom>
          <a:noFill/>
        </p:spPr>
        <p:txBody>
          <a:bodyPr wrap="square" rtlCol="0">
            <a:spAutoFit/>
          </a:bodyPr>
          <a:lstStyle/>
          <a:p>
            <a:pPr lvl="0"/>
            <a:r>
              <a:rPr lang="ja-JP" altLang="en-US" sz="2400" b="1" dirty="0">
                <a:solidFill>
                  <a:srgbClr val="FFFF00"/>
                </a:solidFill>
                <a:effectLst>
                  <a:glow rad="63500">
                    <a:srgbClr val="E7E6E6">
                      <a:lumMod val="25000"/>
                      <a:alpha val="86000"/>
                    </a:srgbClr>
                  </a:glow>
                </a:effectLst>
              </a:rPr>
              <a:t>②原材料名</a:t>
            </a:r>
          </a:p>
        </p:txBody>
      </p:sp>
      <p:sp>
        <p:nvSpPr>
          <p:cNvPr id="21" name="テキスト ボックス 20">
            <a:extLst>
              <a:ext uri="{FF2B5EF4-FFF2-40B4-BE49-F238E27FC236}">
                <a16:creationId xmlns:a16="http://schemas.microsoft.com/office/drawing/2014/main" id="{6BC5B635-91FF-4D8F-9BE5-53354FE102F8}"/>
              </a:ext>
            </a:extLst>
          </p:cNvPr>
          <p:cNvSpPr txBox="1"/>
          <p:nvPr/>
        </p:nvSpPr>
        <p:spPr>
          <a:xfrm>
            <a:off x="4905619" y="2801625"/>
            <a:ext cx="1573718" cy="461665"/>
          </a:xfrm>
          <a:prstGeom prst="rect">
            <a:avLst/>
          </a:prstGeom>
          <a:noFill/>
        </p:spPr>
        <p:txBody>
          <a:bodyPr wrap="square" rtlCol="0">
            <a:spAutoFit/>
          </a:bodyPr>
          <a:lstStyle/>
          <a:p>
            <a:r>
              <a:rPr lang="ja-JP" altLang="en-US" sz="2400" b="1" dirty="0">
                <a:solidFill>
                  <a:schemeClr val="accent2"/>
                </a:solidFill>
              </a:rPr>
              <a:t>④添加物</a:t>
            </a:r>
          </a:p>
        </p:txBody>
      </p:sp>
      <p:sp>
        <p:nvSpPr>
          <p:cNvPr id="23" name="テキスト ボックス 22">
            <a:extLst>
              <a:ext uri="{FF2B5EF4-FFF2-40B4-BE49-F238E27FC236}">
                <a16:creationId xmlns:a16="http://schemas.microsoft.com/office/drawing/2014/main" id="{B009C8F5-E9F7-4882-9B4D-86165F2305C8}"/>
              </a:ext>
            </a:extLst>
          </p:cNvPr>
          <p:cNvSpPr txBox="1"/>
          <p:nvPr/>
        </p:nvSpPr>
        <p:spPr>
          <a:xfrm>
            <a:off x="4905621" y="3245204"/>
            <a:ext cx="3851557" cy="461665"/>
          </a:xfrm>
          <a:prstGeom prst="rect">
            <a:avLst/>
          </a:prstGeom>
          <a:noFill/>
        </p:spPr>
        <p:txBody>
          <a:bodyPr wrap="square" rtlCol="0">
            <a:spAutoFit/>
          </a:bodyPr>
          <a:lstStyle/>
          <a:p>
            <a:r>
              <a:rPr lang="ja-JP" altLang="en-US" sz="2400" b="1" dirty="0">
                <a:solidFill>
                  <a:srgbClr val="FFC000"/>
                </a:solidFill>
              </a:rPr>
              <a:t>⑦消費期限または賞味期限</a:t>
            </a:r>
          </a:p>
        </p:txBody>
      </p:sp>
      <p:sp>
        <p:nvSpPr>
          <p:cNvPr id="24" name="テキスト ボックス 23">
            <a:extLst>
              <a:ext uri="{FF2B5EF4-FFF2-40B4-BE49-F238E27FC236}">
                <a16:creationId xmlns:a16="http://schemas.microsoft.com/office/drawing/2014/main" id="{3A9B523D-5B23-4484-817A-14658F4EA219}"/>
              </a:ext>
            </a:extLst>
          </p:cNvPr>
          <p:cNvSpPr txBox="1"/>
          <p:nvPr/>
        </p:nvSpPr>
        <p:spPr>
          <a:xfrm>
            <a:off x="4905619" y="3699002"/>
            <a:ext cx="1768854" cy="461665"/>
          </a:xfrm>
          <a:prstGeom prst="rect">
            <a:avLst/>
          </a:prstGeom>
          <a:noFill/>
        </p:spPr>
        <p:txBody>
          <a:bodyPr wrap="square" rtlCol="0">
            <a:spAutoFit/>
          </a:bodyPr>
          <a:lstStyle/>
          <a:p>
            <a:r>
              <a:rPr lang="ja-JP" altLang="en-US" sz="2400" b="1" dirty="0">
                <a:solidFill>
                  <a:srgbClr val="7030A0"/>
                </a:solidFill>
              </a:rPr>
              <a:t>⑧保存方法</a:t>
            </a:r>
          </a:p>
        </p:txBody>
      </p:sp>
      <p:sp>
        <p:nvSpPr>
          <p:cNvPr id="27" name="テキスト ボックス 26">
            <a:extLst>
              <a:ext uri="{FF2B5EF4-FFF2-40B4-BE49-F238E27FC236}">
                <a16:creationId xmlns:a16="http://schemas.microsoft.com/office/drawing/2014/main" id="{97AE3E02-12C3-408A-86AB-12FE164A7FC3}"/>
              </a:ext>
            </a:extLst>
          </p:cNvPr>
          <p:cNvSpPr txBox="1"/>
          <p:nvPr/>
        </p:nvSpPr>
        <p:spPr>
          <a:xfrm>
            <a:off x="6190549" y="4596374"/>
            <a:ext cx="2324823" cy="461665"/>
          </a:xfrm>
          <a:prstGeom prst="rect">
            <a:avLst/>
          </a:prstGeom>
          <a:noFill/>
        </p:spPr>
        <p:txBody>
          <a:bodyPr wrap="square" rtlCol="0">
            <a:spAutoFit/>
          </a:bodyPr>
          <a:lstStyle/>
          <a:p>
            <a:r>
              <a:rPr lang="ja-JP" altLang="en-US" sz="2400" b="1" dirty="0"/>
              <a:t>と、なります。</a:t>
            </a:r>
          </a:p>
        </p:txBody>
      </p:sp>
      <p:sp>
        <p:nvSpPr>
          <p:cNvPr id="28" name="テキスト ボックス 27">
            <a:extLst>
              <a:ext uri="{FF2B5EF4-FFF2-40B4-BE49-F238E27FC236}">
                <a16:creationId xmlns:a16="http://schemas.microsoft.com/office/drawing/2014/main" id="{E2BA1AE3-3381-46F6-BBA3-290CC537A7A7}"/>
              </a:ext>
            </a:extLst>
          </p:cNvPr>
          <p:cNvSpPr txBox="1"/>
          <p:nvPr/>
        </p:nvSpPr>
        <p:spPr>
          <a:xfrm>
            <a:off x="4898054" y="4152799"/>
            <a:ext cx="5152567" cy="461665"/>
          </a:xfrm>
          <a:prstGeom prst="rect">
            <a:avLst/>
          </a:prstGeom>
          <a:noFill/>
        </p:spPr>
        <p:txBody>
          <a:bodyPr wrap="square" rtlCol="0">
            <a:spAutoFit/>
          </a:bodyPr>
          <a:lstStyle/>
          <a:p>
            <a:r>
              <a:rPr lang="ja-JP" altLang="en-US" sz="2400" b="1" dirty="0">
                <a:solidFill>
                  <a:srgbClr val="FF3399"/>
                </a:solidFill>
              </a:rPr>
              <a:t>⑨食品関連事業者の名称及び所在地</a:t>
            </a:r>
          </a:p>
        </p:txBody>
      </p:sp>
      <p:sp>
        <p:nvSpPr>
          <p:cNvPr id="25" name="テキスト ボックス 24">
            <a:extLst>
              <a:ext uri="{FF2B5EF4-FFF2-40B4-BE49-F238E27FC236}">
                <a16:creationId xmlns:a16="http://schemas.microsoft.com/office/drawing/2014/main" id="{7EB3EC9B-3E0B-4E3C-AE29-2D003996515D}"/>
              </a:ext>
            </a:extLst>
          </p:cNvPr>
          <p:cNvSpPr txBox="1"/>
          <p:nvPr/>
        </p:nvSpPr>
        <p:spPr>
          <a:xfrm>
            <a:off x="7634408" y="2337608"/>
            <a:ext cx="2245536" cy="461665"/>
          </a:xfrm>
          <a:prstGeom prst="rect">
            <a:avLst/>
          </a:prstGeom>
          <a:noFill/>
        </p:spPr>
        <p:txBody>
          <a:bodyPr wrap="square" rtlCol="0">
            <a:spAutoFit/>
          </a:bodyPr>
          <a:lstStyle/>
          <a:p>
            <a:r>
              <a:rPr lang="ja-JP" altLang="en-US" sz="2400" b="1" dirty="0">
                <a:solidFill>
                  <a:srgbClr val="0070C0"/>
                </a:solidFill>
              </a:rPr>
              <a:t>③原料原産地</a:t>
            </a:r>
          </a:p>
        </p:txBody>
      </p:sp>
      <p:sp>
        <p:nvSpPr>
          <p:cNvPr id="26" name="テキスト ボックス 25">
            <a:extLst>
              <a:ext uri="{FF2B5EF4-FFF2-40B4-BE49-F238E27FC236}">
                <a16:creationId xmlns:a16="http://schemas.microsoft.com/office/drawing/2014/main" id="{308E37C2-3EBC-4328-8D1D-84B9D28F9F57}"/>
              </a:ext>
            </a:extLst>
          </p:cNvPr>
          <p:cNvSpPr txBox="1"/>
          <p:nvPr/>
        </p:nvSpPr>
        <p:spPr>
          <a:xfrm>
            <a:off x="6349725" y="2801625"/>
            <a:ext cx="2154565" cy="461665"/>
          </a:xfrm>
          <a:prstGeom prst="rect">
            <a:avLst/>
          </a:prstGeom>
          <a:noFill/>
        </p:spPr>
        <p:txBody>
          <a:bodyPr wrap="square" rtlCol="0">
            <a:spAutoFit/>
          </a:bodyPr>
          <a:lstStyle/>
          <a:p>
            <a:r>
              <a:rPr lang="ja-JP" altLang="en-US" sz="2400" b="1" dirty="0">
                <a:solidFill>
                  <a:srgbClr val="00FFFF"/>
                </a:solidFill>
                <a:effectLst>
                  <a:glow rad="76200">
                    <a:schemeClr val="tx1">
                      <a:alpha val="64000"/>
                    </a:schemeClr>
                  </a:glow>
                </a:effectLst>
              </a:rPr>
              <a:t>⑤アレルゲン</a:t>
            </a:r>
          </a:p>
        </p:txBody>
      </p:sp>
      <p:sp>
        <p:nvSpPr>
          <p:cNvPr id="29" name="テキスト ボックス 28">
            <a:extLst>
              <a:ext uri="{FF2B5EF4-FFF2-40B4-BE49-F238E27FC236}">
                <a16:creationId xmlns:a16="http://schemas.microsoft.com/office/drawing/2014/main" id="{8AD4218C-EB70-4916-BEC8-1C596B8172D8}"/>
              </a:ext>
            </a:extLst>
          </p:cNvPr>
          <p:cNvSpPr txBox="1"/>
          <p:nvPr/>
        </p:nvSpPr>
        <p:spPr>
          <a:xfrm>
            <a:off x="8362969" y="2801625"/>
            <a:ext cx="1573718" cy="461665"/>
          </a:xfrm>
          <a:prstGeom prst="rect">
            <a:avLst/>
          </a:prstGeom>
          <a:noFill/>
        </p:spPr>
        <p:txBody>
          <a:bodyPr wrap="square" rtlCol="0">
            <a:spAutoFit/>
          </a:bodyPr>
          <a:lstStyle/>
          <a:p>
            <a:r>
              <a:rPr lang="ja-JP" altLang="en-US" sz="2400" b="1" dirty="0">
                <a:solidFill>
                  <a:srgbClr val="00B050"/>
                </a:solidFill>
              </a:rPr>
              <a:t>⑥内容量</a:t>
            </a:r>
          </a:p>
        </p:txBody>
      </p:sp>
      <p:pic>
        <p:nvPicPr>
          <p:cNvPr id="17" name="図 16">
            <a:extLst>
              <a:ext uri="{FF2B5EF4-FFF2-40B4-BE49-F238E27FC236}">
                <a16:creationId xmlns:a16="http://schemas.microsoft.com/office/drawing/2014/main" id="{3262130C-3515-4A84-B2F2-7725F9889713}"/>
              </a:ext>
            </a:extLst>
          </p:cNvPr>
          <p:cNvPicPr>
            <a:picLocks noChangeAspect="1"/>
          </p:cNvPicPr>
          <p:nvPr/>
        </p:nvPicPr>
        <p:blipFill>
          <a:blip r:embed="rId8"/>
          <a:stretch>
            <a:fillRect/>
          </a:stretch>
        </p:blipFill>
        <p:spPr>
          <a:xfrm>
            <a:off x="385320" y="6272789"/>
            <a:ext cx="5937408" cy="420075"/>
          </a:xfrm>
          <a:prstGeom prst="rect">
            <a:avLst/>
          </a:prstGeom>
        </p:spPr>
      </p:pic>
      <p:pic>
        <p:nvPicPr>
          <p:cNvPr id="8" name="図 7">
            <a:extLst>
              <a:ext uri="{FF2B5EF4-FFF2-40B4-BE49-F238E27FC236}">
                <a16:creationId xmlns:a16="http://schemas.microsoft.com/office/drawing/2014/main" id="{F827B4B5-EB84-42A3-BA0B-68C1EAFFD682}"/>
              </a:ext>
            </a:extLst>
          </p:cNvPr>
          <p:cNvPicPr>
            <a:picLocks noChangeAspect="1"/>
          </p:cNvPicPr>
          <p:nvPr/>
        </p:nvPicPr>
        <p:blipFill>
          <a:blip r:embed="rId9"/>
          <a:stretch>
            <a:fillRect/>
          </a:stretch>
        </p:blipFill>
        <p:spPr>
          <a:xfrm>
            <a:off x="421070" y="1936729"/>
            <a:ext cx="1271746" cy="297886"/>
          </a:xfrm>
          <a:prstGeom prst="rect">
            <a:avLst/>
          </a:prstGeom>
        </p:spPr>
      </p:pic>
      <p:sp>
        <p:nvSpPr>
          <p:cNvPr id="22" name="テキスト ボックス 21">
            <a:extLst>
              <a:ext uri="{FF2B5EF4-FFF2-40B4-BE49-F238E27FC236}">
                <a16:creationId xmlns:a16="http://schemas.microsoft.com/office/drawing/2014/main" id="{5BC7BE4C-9B17-44D5-B70B-12018477D8A1}"/>
              </a:ext>
            </a:extLst>
          </p:cNvPr>
          <p:cNvSpPr txBox="1"/>
          <p:nvPr/>
        </p:nvSpPr>
        <p:spPr>
          <a:xfrm>
            <a:off x="4910149" y="1295596"/>
            <a:ext cx="5616857" cy="461665"/>
          </a:xfrm>
          <a:prstGeom prst="rect">
            <a:avLst/>
          </a:prstGeom>
          <a:noFill/>
        </p:spPr>
        <p:txBody>
          <a:bodyPr wrap="square" rtlCol="0">
            <a:spAutoFit/>
          </a:bodyPr>
          <a:lstStyle/>
          <a:p>
            <a:r>
              <a:rPr lang="en-US" altLang="ja-JP" sz="2400" b="1" dirty="0"/>
              <a:t>【</a:t>
            </a:r>
            <a:r>
              <a:rPr lang="ja-JP" altLang="en-US" sz="2400" b="1" dirty="0"/>
              <a:t>加工食品</a:t>
            </a:r>
            <a:r>
              <a:rPr lang="en-US" altLang="ja-JP" sz="2400" b="1" dirty="0"/>
              <a:t>】</a:t>
            </a:r>
            <a:r>
              <a:rPr lang="ja-JP" altLang="en-US" sz="2400" b="1" dirty="0"/>
              <a:t>のおさらいをしましょう。</a:t>
            </a:r>
          </a:p>
        </p:txBody>
      </p:sp>
      <p:sp>
        <p:nvSpPr>
          <p:cNvPr id="30" name="四角形: 角を丸くする 29">
            <a:extLst>
              <a:ext uri="{FF2B5EF4-FFF2-40B4-BE49-F238E27FC236}">
                <a16:creationId xmlns:a16="http://schemas.microsoft.com/office/drawing/2014/main" id="{9E52D4E1-12B9-4F2F-8D8C-7A089A5485B1}"/>
              </a:ext>
            </a:extLst>
          </p:cNvPr>
          <p:cNvSpPr/>
          <p:nvPr/>
        </p:nvSpPr>
        <p:spPr>
          <a:xfrm>
            <a:off x="1132997" y="2430979"/>
            <a:ext cx="1213158" cy="34683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31" name="四角形: 角を丸くする 30">
            <a:extLst>
              <a:ext uri="{FF2B5EF4-FFF2-40B4-BE49-F238E27FC236}">
                <a16:creationId xmlns:a16="http://schemas.microsoft.com/office/drawing/2014/main" id="{659D9288-D0F5-49B9-8337-1385146AC23C}"/>
              </a:ext>
            </a:extLst>
          </p:cNvPr>
          <p:cNvSpPr/>
          <p:nvPr/>
        </p:nvSpPr>
        <p:spPr>
          <a:xfrm>
            <a:off x="1061568" y="2902127"/>
            <a:ext cx="3773994" cy="884145"/>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2" name="四角形: 角を丸くする 31">
            <a:extLst>
              <a:ext uri="{FF2B5EF4-FFF2-40B4-BE49-F238E27FC236}">
                <a16:creationId xmlns:a16="http://schemas.microsoft.com/office/drawing/2014/main" id="{3B08B79C-B7C7-4A2D-90E4-9FD9682AADA8}"/>
              </a:ext>
            </a:extLst>
          </p:cNvPr>
          <p:cNvSpPr/>
          <p:nvPr/>
        </p:nvSpPr>
        <p:spPr>
          <a:xfrm>
            <a:off x="1122277" y="3962587"/>
            <a:ext cx="613901" cy="360859"/>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33" name="四角形: 角を丸くする 32">
            <a:extLst>
              <a:ext uri="{FF2B5EF4-FFF2-40B4-BE49-F238E27FC236}">
                <a16:creationId xmlns:a16="http://schemas.microsoft.com/office/drawing/2014/main" id="{4D473E16-CF2F-460E-9F22-59118AC2F5CC}"/>
              </a:ext>
            </a:extLst>
          </p:cNvPr>
          <p:cNvSpPr/>
          <p:nvPr/>
        </p:nvSpPr>
        <p:spPr>
          <a:xfrm>
            <a:off x="1128444" y="4533807"/>
            <a:ext cx="1195503" cy="38109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34" name="四角形: 角を丸くする 33">
            <a:extLst>
              <a:ext uri="{FF2B5EF4-FFF2-40B4-BE49-F238E27FC236}">
                <a16:creationId xmlns:a16="http://schemas.microsoft.com/office/drawing/2014/main" id="{17DFEC13-9D7E-410E-9278-A995086E3155}"/>
              </a:ext>
            </a:extLst>
          </p:cNvPr>
          <p:cNvSpPr/>
          <p:nvPr/>
        </p:nvSpPr>
        <p:spPr>
          <a:xfrm>
            <a:off x="1132999" y="5121369"/>
            <a:ext cx="1046448" cy="360860"/>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35" name="四角形: 角を丸くする 34">
            <a:extLst>
              <a:ext uri="{FF2B5EF4-FFF2-40B4-BE49-F238E27FC236}">
                <a16:creationId xmlns:a16="http://schemas.microsoft.com/office/drawing/2014/main" id="{392A01D4-EF90-442B-8629-9031BA857237}"/>
              </a:ext>
            </a:extLst>
          </p:cNvPr>
          <p:cNvSpPr/>
          <p:nvPr/>
        </p:nvSpPr>
        <p:spPr>
          <a:xfrm>
            <a:off x="1129273" y="5712194"/>
            <a:ext cx="3170001" cy="360860"/>
          </a:xfrm>
          <a:prstGeom prst="round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36" name="四角形: 角を丸くする 35">
            <a:extLst>
              <a:ext uri="{FF2B5EF4-FFF2-40B4-BE49-F238E27FC236}">
                <a16:creationId xmlns:a16="http://schemas.microsoft.com/office/drawing/2014/main" id="{61C312FF-CD7B-46E4-8E20-60D1E4D42454}"/>
              </a:ext>
            </a:extLst>
          </p:cNvPr>
          <p:cNvSpPr/>
          <p:nvPr/>
        </p:nvSpPr>
        <p:spPr>
          <a:xfrm>
            <a:off x="1397879" y="2991354"/>
            <a:ext cx="684000" cy="248866"/>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7" name="四角形: 角を丸くする 36">
            <a:extLst>
              <a:ext uri="{FF2B5EF4-FFF2-40B4-BE49-F238E27FC236}">
                <a16:creationId xmlns:a16="http://schemas.microsoft.com/office/drawing/2014/main" id="{64147F1B-6CF7-44A5-A696-89217B90D5BF}"/>
              </a:ext>
            </a:extLst>
          </p:cNvPr>
          <p:cNvSpPr/>
          <p:nvPr/>
        </p:nvSpPr>
        <p:spPr>
          <a:xfrm>
            <a:off x="1091396" y="3457136"/>
            <a:ext cx="1332000" cy="275572"/>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38" name="四角形: 角を丸くする 37">
            <a:extLst>
              <a:ext uri="{FF2B5EF4-FFF2-40B4-BE49-F238E27FC236}">
                <a16:creationId xmlns:a16="http://schemas.microsoft.com/office/drawing/2014/main" id="{91CC870E-15C4-4C86-A491-C63304B19F7D}"/>
              </a:ext>
            </a:extLst>
          </p:cNvPr>
          <p:cNvSpPr/>
          <p:nvPr/>
        </p:nvSpPr>
        <p:spPr>
          <a:xfrm>
            <a:off x="2493631" y="3442478"/>
            <a:ext cx="2268000" cy="275572"/>
          </a:xfrm>
          <a:prstGeom prst="roundRect">
            <a:avLst/>
          </a:prstGeom>
          <a:noFill/>
          <a:ln w="381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39" name="テキスト ボックス 38">
            <a:extLst>
              <a:ext uri="{FF2B5EF4-FFF2-40B4-BE49-F238E27FC236}">
                <a16:creationId xmlns:a16="http://schemas.microsoft.com/office/drawing/2014/main" id="{44437067-D2A3-4688-9482-5503CD64A67C}"/>
              </a:ext>
            </a:extLst>
          </p:cNvPr>
          <p:cNvSpPr txBox="1"/>
          <p:nvPr/>
        </p:nvSpPr>
        <p:spPr>
          <a:xfrm>
            <a:off x="740244" y="2460755"/>
            <a:ext cx="279729" cy="365808"/>
          </a:xfrm>
          <a:prstGeom prst="rect">
            <a:avLst/>
          </a:prstGeom>
          <a:noFill/>
        </p:spPr>
        <p:txBody>
          <a:bodyPr wrap="square" lIns="0" tIns="0" rIns="0" bIns="0" rtlCol="0">
            <a:spAutoFit/>
          </a:bodyPr>
          <a:lstStyle/>
          <a:p>
            <a:r>
              <a:rPr lang="ja-JP" altLang="en-US" sz="2400" b="1" dirty="0">
                <a:solidFill>
                  <a:srgbClr val="FF0000"/>
                </a:solidFill>
              </a:rPr>
              <a:t>①</a:t>
            </a:r>
          </a:p>
        </p:txBody>
      </p:sp>
      <p:sp>
        <p:nvSpPr>
          <p:cNvPr id="40" name="テキスト ボックス 39">
            <a:extLst>
              <a:ext uri="{FF2B5EF4-FFF2-40B4-BE49-F238E27FC236}">
                <a16:creationId xmlns:a16="http://schemas.microsoft.com/office/drawing/2014/main" id="{5B24C316-7499-4EDE-9BD8-BAFF95FEFB11}"/>
              </a:ext>
            </a:extLst>
          </p:cNvPr>
          <p:cNvSpPr txBox="1"/>
          <p:nvPr/>
        </p:nvSpPr>
        <p:spPr>
          <a:xfrm>
            <a:off x="700315" y="2893956"/>
            <a:ext cx="279729" cy="369332"/>
          </a:xfrm>
          <a:prstGeom prst="rect">
            <a:avLst/>
          </a:prstGeom>
          <a:noFill/>
        </p:spPr>
        <p:txBody>
          <a:bodyPr wrap="square" lIns="0" tIns="0" rIns="0" bIns="0" rtlCol="0">
            <a:spAutoFit/>
          </a:bodyPr>
          <a:lstStyle/>
          <a:p>
            <a:r>
              <a:rPr lang="ja-JP" altLang="en-US" sz="2400" b="1" dirty="0">
                <a:solidFill>
                  <a:srgbClr val="FFFF00"/>
                </a:solidFill>
              </a:rPr>
              <a:t>②</a:t>
            </a:r>
          </a:p>
        </p:txBody>
      </p:sp>
      <p:sp>
        <p:nvSpPr>
          <p:cNvPr id="41" name="テキスト ボックス 40">
            <a:extLst>
              <a:ext uri="{FF2B5EF4-FFF2-40B4-BE49-F238E27FC236}">
                <a16:creationId xmlns:a16="http://schemas.microsoft.com/office/drawing/2014/main" id="{6DD30993-4DD5-4BB6-A441-06A8E60B1AC0}"/>
              </a:ext>
            </a:extLst>
          </p:cNvPr>
          <p:cNvSpPr txBox="1"/>
          <p:nvPr/>
        </p:nvSpPr>
        <p:spPr>
          <a:xfrm>
            <a:off x="1140875" y="2798805"/>
            <a:ext cx="171243" cy="276999"/>
          </a:xfrm>
          <a:prstGeom prst="rect">
            <a:avLst/>
          </a:prstGeom>
          <a:solidFill>
            <a:schemeClr val="bg1"/>
          </a:solidFill>
        </p:spPr>
        <p:txBody>
          <a:bodyPr wrap="square" lIns="0" tIns="0" rIns="0" bIns="0" rtlCol="0">
            <a:spAutoFit/>
          </a:bodyPr>
          <a:lstStyle/>
          <a:p>
            <a:r>
              <a:rPr lang="ja-JP" altLang="en-US" b="1" dirty="0">
                <a:solidFill>
                  <a:srgbClr val="0070C0"/>
                </a:solidFill>
              </a:rPr>
              <a:t>③</a:t>
            </a:r>
          </a:p>
        </p:txBody>
      </p:sp>
      <p:sp>
        <p:nvSpPr>
          <p:cNvPr id="43" name="テキスト ボックス 42">
            <a:extLst>
              <a:ext uri="{FF2B5EF4-FFF2-40B4-BE49-F238E27FC236}">
                <a16:creationId xmlns:a16="http://schemas.microsoft.com/office/drawing/2014/main" id="{DF0EC5F9-BF07-4177-8DD9-4798ABB7AB40}"/>
              </a:ext>
            </a:extLst>
          </p:cNvPr>
          <p:cNvSpPr txBox="1"/>
          <p:nvPr/>
        </p:nvSpPr>
        <p:spPr>
          <a:xfrm>
            <a:off x="801475" y="3472958"/>
            <a:ext cx="244435" cy="276999"/>
          </a:xfrm>
          <a:prstGeom prst="rect">
            <a:avLst/>
          </a:prstGeom>
          <a:solidFill>
            <a:schemeClr val="bg1"/>
          </a:solidFill>
        </p:spPr>
        <p:txBody>
          <a:bodyPr wrap="square" lIns="0" tIns="0" rIns="0" bIns="0" rtlCol="0">
            <a:spAutoFit/>
          </a:bodyPr>
          <a:lstStyle/>
          <a:p>
            <a:r>
              <a:rPr lang="ja-JP" altLang="en-US" b="1" dirty="0">
                <a:solidFill>
                  <a:schemeClr val="accent2"/>
                </a:solidFill>
              </a:rPr>
              <a:t>④</a:t>
            </a:r>
          </a:p>
        </p:txBody>
      </p:sp>
      <p:sp>
        <p:nvSpPr>
          <p:cNvPr id="44" name="テキスト ボックス 43">
            <a:extLst>
              <a:ext uri="{FF2B5EF4-FFF2-40B4-BE49-F238E27FC236}">
                <a16:creationId xmlns:a16="http://schemas.microsoft.com/office/drawing/2014/main" id="{C4938FE7-7BB8-4FD2-BEA0-0AB396392AF7}"/>
              </a:ext>
            </a:extLst>
          </p:cNvPr>
          <p:cNvSpPr txBox="1"/>
          <p:nvPr/>
        </p:nvSpPr>
        <p:spPr>
          <a:xfrm>
            <a:off x="2309583" y="3189069"/>
            <a:ext cx="244435" cy="276999"/>
          </a:xfrm>
          <a:prstGeom prst="rect">
            <a:avLst/>
          </a:prstGeom>
          <a:noFill/>
        </p:spPr>
        <p:txBody>
          <a:bodyPr wrap="square" lIns="0" tIns="0" rIns="0" bIns="0" rtlCol="0">
            <a:spAutoFit/>
          </a:bodyPr>
          <a:lstStyle/>
          <a:p>
            <a:r>
              <a:rPr lang="ja-JP" altLang="en-US" b="1" dirty="0">
                <a:solidFill>
                  <a:srgbClr val="00FFFF"/>
                </a:solidFill>
              </a:rPr>
              <a:t>⑤</a:t>
            </a:r>
          </a:p>
        </p:txBody>
      </p:sp>
      <p:sp>
        <p:nvSpPr>
          <p:cNvPr id="45" name="テキスト ボックス 44">
            <a:extLst>
              <a:ext uri="{FF2B5EF4-FFF2-40B4-BE49-F238E27FC236}">
                <a16:creationId xmlns:a16="http://schemas.microsoft.com/office/drawing/2014/main" id="{8A098C81-6825-4331-9F60-FC41A19732A6}"/>
              </a:ext>
            </a:extLst>
          </p:cNvPr>
          <p:cNvSpPr txBox="1"/>
          <p:nvPr/>
        </p:nvSpPr>
        <p:spPr>
          <a:xfrm>
            <a:off x="797062" y="3752121"/>
            <a:ext cx="279729" cy="369332"/>
          </a:xfrm>
          <a:prstGeom prst="rect">
            <a:avLst/>
          </a:prstGeom>
          <a:solidFill>
            <a:schemeClr val="bg1"/>
          </a:solidFill>
        </p:spPr>
        <p:txBody>
          <a:bodyPr wrap="square" lIns="0" tIns="0" rIns="0" bIns="0" rtlCol="0">
            <a:spAutoFit/>
          </a:bodyPr>
          <a:lstStyle/>
          <a:p>
            <a:r>
              <a:rPr lang="ja-JP" altLang="en-US" sz="2400" b="1" dirty="0">
                <a:solidFill>
                  <a:srgbClr val="00B050"/>
                </a:solidFill>
              </a:rPr>
              <a:t>⑥</a:t>
            </a:r>
          </a:p>
        </p:txBody>
      </p:sp>
      <p:sp>
        <p:nvSpPr>
          <p:cNvPr id="46" name="テキスト ボックス 45">
            <a:extLst>
              <a:ext uri="{FF2B5EF4-FFF2-40B4-BE49-F238E27FC236}">
                <a16:creationId xmlns:a16="http://schemas.microsoft.com/office/drawing/2014/main" id="{CFECE95C-D670-486B-85ED-8C5823B289B0}"/>
              </a:ext>
            </a:extLst>
          </p:cNvPr>
          <p:cNvSpPr txBox="1"/>
          <p:nvPr/>
        </p:nvSpPr>
        <p:spPr>
          <a:xfrm>
            <a:off x="803403" y="4247267"/>
            <a:ext cx="279729" cy="369332"/>
          </a:xfrm>
          <a:prstGeom prst="rect">
            <a:avLst/>
          </a:prstGeom>
          <a:solidFill>
            <a:schemeClr val="bg1"/>
          </a:solidFill>
        </p:spPr>
        <p:txBody>
          <a:bodyPr wrap="square" lIns="0" tIns="0" rIns="0" bIns="0" rtlCol="0">
            <a:spAutoFit/>
          </a:bodyPr>
          <a:lstStyle/>
          <a:p>
            <a:r>
              <a:rPr lang="ja-JP" altLang="en-US" sz="2400" b="1" dirty="0">
                <a:solidFill>
                  <a:srgbClr val="FFC000"/>
                </a:solidFill>
              </a:rPr>
              <a:t>⑦</a:t>
            </a:r>
          </a:p>
        </p:txBody>
      </p:sp>
      <p:sp>
        <p:nvSpPr>
          <p:cNvPr id="47" name="テキスト ボックス 46">
            <a:extLst>
              <a:ext uri="{FF2B5EF4-FFF2-40B4-BE49-F238E27FC236}">
                <a16:creationId xmlns:a16="http://schemas.microsoft.com/office/drawing/2014/main" id="{46DB5CC2-00D3-4566-9015-E78AF2CC98BF}"/>
              </a:ext>
            </a:extLst>
          </p:cNvPr>
          <p:cNvSpPr txBox="1"/>
          <p:nvPr/>
        </p:nvSpPr>
        <p:spPr>
          <a:xfrm>
            <a:off x="835479" y="4846564"/>
            <a:ext cx="279729" cy="369332"/>
          </a:xfrm>
          <a:prstGeom prst="rect">
            <a:avLst/>
          </a:prstGeom>
          <a:solidFill>
            <a:schemeClr val="bg1"/>
          </a:solidFill>
        </p:spPr>
        <p:txBody>
          <a:bodyPr wrap="square" lIns="0" tIns="0" rIns="0" bIns="0" rtlCol="0">
            <a:spAutoFit/>
          </a:bodyPr>
          <a:lstStyle/>
          <a:p>
            <a:r>
              <a:rPr lang="ja-JP" altLang="en-US" sz="2400" b="1" dirty="0">
                <a:solidFill>
                  <a:srgbClr val="7030A0"/>
                </a:solidFill>
              </a:rPr>
              <a:t>⑧</a:t>
            </a:r>
          </a:p>
        </p:txBody>
      </p:sp>
      <p:sp>
        <p:nvSpPr>
          <p:cNvPr id="48" name="テキスト ボックス 47">
            <a:extLst>
              <a:ext uri="{FF2B5EF4-FFF2-40B4-BE49-F238E27FC236}">
                <a16:creationId xmlns:a16="http://schemas.microsoft.com/office/drawing/2014/main" id="{C8DDD6CB-0441-4F49-A5A9-FE1B2A86FEED}"/>
              </a:ext>
            </a:extLst>
          </p:cNvPr>
          <p:cNvSpPr txBox="1"/>
          <p:nvPr/>
        </p:nvSpPr>
        <p:spPr>
          <a:xfrm>
            <a:off x="801476" y="5492225"/>
            <a:ext cx="280128" cy="369332"/>
          </a:xfrm>
          <a:prstGeom prst="rect">
            <a:avLst/>
          </a:prstGeom>
          <a:solidFill>
            <a:schemeClr val="bg1"/>
          </a:solidFill>
        </p:spPr>
        <p:txBody>
          <a:bodyPr wrap="square" lIns="0" tIns="0" rIns="0" bIns="0" rtlCol="0">
            <a:spAutoFit/>
          </a:bodyPr>
          <a:lstStyle/>
          <a:p>
            <a:r>
              <a:rPr lang="ja-JP" altLang="en-US" sz="2400" b="1" dirty="0">
                <a:solidFill>
                  <a:srgbClr val="FF3399"/>
                </a:solidFill>
              </a:rPr>
              <a:t>⑨</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740"/>
                </p14:media>
              </p:ext>
            </p:extLst>
          </p:nvPr>
        </p:nvPicPr>
        <p:blipFill>
          <a:blip r:embed="rId10"/>
          <a:stretch>
            <a:fillRect/>
          </a:stretch>
        </p:blipFill>
        <p:spPr>
          <a:xfrm>
            <a:off x="12242076" y="3239278"/>
            <a:ext cx="406400" cy="406400"/>
          </a:xfrm>
          <a:prstGeom prst="rect">
            <a:avLst/>
          </a:prstGeom>
        </p:spPr>
      </p:pic>
      <p:sp>
        <p:nvSpPr>
          <p:cNvPr id="49" name="正方形/長方形 48"/>
          <p:cNvSpPr/>
          <p:nvPr/>
        </p:nvSpPr>
        <p:spPr>
          <a:xfrm>
            <a:off x="5194799" y="6168911"/>
            <a:ext cx="239881" cy="3524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18276688"/>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BE1840B-BCDC-41C3-841B-11913AE7BE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94536" y="3687354"/>
            <a:ext cx="2085975" cy="2857500"/>
          </a:xfrm>
          <a:prstGeom prst="rect">
            <a:avLst/>
          </a:prstGeom>
        </p:spPr>
      </p:pic>
      <p:pic>
        <p:nvPicPr>
          <p:cNvPr id="13" name="図 12">
            <a:extLst>
              <a:ext uri="{FF2B5EF4-FFF2-40B4-BE49-F238E27FC236}">
                <a16:creationId xmlns:a16="http://schemas.microsoft.com/office/drawing/2014/main" id="{D4FF44F2-8533-443A-A0B3-88FA73BF27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8224" y="313146"/>
            <a:ext cx="8557529" cy="2228738"/>
          </a:xfrm>
          <a:prstGeom prst="rect">
            <a:avLst/>
          </a:prstGeom>
        </p:spPr>
      </p:pic>
      <p:sp>
        <p:nvSpPr>
          <p:cNvPr id="16" name="テキスト ボックス 15">
            <a:extLst>
              <a:ext uri="{FF2B5EF4-FFF2-40B4-BE49-F238E27FC236}">
                <a16:creationId xmlns:a16="http://schemas.microsoft.com/office/drawing/2014/main" id="{1FBF0994-BF4F-43DC-B1FC-F45551D568DC}"/>
              </a:ext>
            </a:extLst>
          </p:cNvPr>
          <p:cNvSpPr txBox="1"/>
          <p:nvPr/>
        </p:nvSpPr>
        <p:spPr>
          <a:xfrm>
            <a:off x="4133189" y="846263"/>
            <a:ext cx="3666932" cy="461665"/>
          </a:xfrm>
          <a:prstGeom prst="rect">
            <a:avLst/>
          </a:prstGeom>
          <a:noFill/>
        </p:spPr>
        <p:txBody>
          <a:bodyPr wrap="square" rtlCol="0">
            <a:spAutoFit/>
          </a:bodyPr>
          <a:lstStyle/>
          <a:p>
            <a:r>
              <a:rPr lang="ja-JP" altLang="en-US" sz="2400" b="1" dirty="0"/>
              <a:t>そうですよね！</a:t>
            </a:r>
            <a:endParaRPr lang="en-US" altLang="ja-JP" sz="2400" b="1" dirty="0"/>
          </a:p>
        </p:txBody>
      </p:sp>
      <p:sp>
        <p:nvSpPr>
          <p:cNvPr id="17" name="テキスト ボックス 16">
            <a:extLst>
              <a:ext uri="{FF2B5EF4-FFF2-40B4-BE49-F238E27FC236}">
                <a16:creationId xmlns:a16="http://schemas.microsoft.com/office/drawing/2014/main" id="{5EF8100E-CF26-442A-AFD6-159DA91213E8}"/>
              </a:ext>
            </a:extLst>
          </p:cNvPr>
          <p:cNvSpPr txBox="1"/>
          <p:nvPr/>
        </p:nvSpPr>
        <p:spPr>
          <a:xfrm>
            <a:off x="3183603" y="1335485"/>
            <a:ext cx="6891143" cy="461665"/>
          </a:xfrm>
          <a:prstGeom prst="rect">
            <a:avLst/>
          </a:prstGeom>
          <a:noFill/>
        </p:spPr>
        <p:txBody>
          <a:bodyPr wrap="square" rtlCol="0">
            <a:spAutoFit/>
          </a:bodyPr>
          <a:lstStyle/>
          <a:p>
            <a:r>
              <a:rPr lang="ja-JP" altLang="en-US" sz="2400" b="1" dirty="0"/>
              <a:t>では、それをどのように確認していますか？</a:t>
            </a:r>
          </a:p>
        </p:txBody>
      </p:sp>
      <p:pic>
        <p:nvPicPr>
          <p:cNvPr id="3" name="図 2">
            <a:extLst>
              <a:ext uri="{FF2B5EF4-FFF2-40B4-BE49-F238E27FC236}">
                <a16:creationId xmlns:a16="http://schemas.microsoft.com/office/drawing/2014/main" id="{49046B2A-88C7-4516-A70E-0FE5857845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821" y="4172527"/>
            <a:ext cx="2006131" cy="2297097"/>
          </a:xfrm>
          <a:prstGeom prst="rect">
            <a:avLst/>
          </a:prstGeom>
        </p:spPr>
      </p:pic>
      <p:pic>
        <p:nvPicPr>
          <p:cNvPr id="6" name="図 5">
            <a:extLst>
              <a:ext uri="{FF2B5EF4-FFF2-40B4-BE49-F238E27FC236}">
                <a16:creationId xmlns:a16="http://schemas.microsoft.com/office/drawing/2014/main" id="{74F69C94-CD08-45BE-B65C-612F5465C6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354478" y="2250250"/>
            <a:ext cx="5557422" cy="2297097"/>
          </a:xfrm>
          <a:prstGeom prst="rect">
            <a:avLst/>
          </a:prstGeom>
        </p:spPr>
      </p:pic>
      <p:sp>
        <p:nvSpPr>
          <p:cNvPr id="7" name="テキスト ボックス 6">
            <a:extLst>
              <a:ext uri="{FF2B5EF4-FFF2-40B4-BE49-F238E27FC236}">
                <a16:creationId xmlns:a16="http://schemas.microsoft.com/office/drawing/2014/main" id="{AB66C8B0-D396-4244-B1F0-F111C5C222F2}"/>
              </a:ext>
            </a:extLst>
          </p:cNvPr>
          <p:cNvSpPr txBox="1"/>
          <p:nvPr/>
        </p:nvSpPr>
        <p:spPr>
          <a:xfrm>
            <a:off x="2361459" y="2504102"/>
            <a:ext cx="2423604" cy="461665"/>
          </a:xfrm>
          <a:prstGeom prst="rect">
            <a:avLst/>
          </a:prstGeom>
          <a:noFill/>
        </p:spPr>
        <p:txBody>
          <a:bodyPr wrap="square" rtlCol="0">
            <a:spAutoFit/>
          </a:bodyPr>
          <a:lstStyle/>
          <a:p>
            <a:r>
              <a:rPr lang="ja-JP" altLang="en-US" sz="2400" b="1" dirty="0"/>
              <a:t>えーと・・・</a:t>
            </a:r>
          </a:p>
        </p:txBody>
      </p:sp>
      <p:sp>
        <p:nvSpPr>
          <p:cNvPr id="19" name="テキスト ボックス 18">
            <a:extLst>
              <a:ext uri="{FF2B5EF4-FFF2-40B4-BE49-F238E27FC236}">
                <a16:creationId xmlns:a16="http://schemas.microsoft.com/office/drawing/2014/main" id="{D6AC0C9F-9453-45C0-A7CF-A396F00604E8}"/>
              </a:ext>
            </a:extLst>
          </p:cNvPr>
          <p:cNvSpPr txBox="1"/>
          <p:nvPr/>
        </p:nvSpPr>
        <p:spPr>
          <a:xfrm>
            <a:off x="2020739" y="2906356"/>
            <a:ext cx="1738462" cy="461665"/>
          </a:xfrm>
          <a:prstGeom prst="rect">
            <a:avLst/>
          </a:prstGeom>
          <a:noFill/>
        </p:spPr>
        <p:txBody>
          <a:bodyPr wrap="square" rtlCol="0">
            <a:spAutoFit/>
          </a:bodyPr>
          <a:lstStyle/>
          <a:p>
            <a:r>
              <a:rPr lang="ja-JP" altLang="en-US" sz="2400" b="1" dirty="0"/>
              <a:t>確か・・・</a:t>
            </a:r>
          </a:p>
        </p:txBody>
      </p:sp>
      <p:sp>
        <p:nvSpPr>
          <p:cNvPr id="21" name="テキスト ボックス 20">
            <a:extLst>
              <a:ext uri="{FF2B5EF4-FFF2-40B4-BE49-F238E27FC236}">
                <a16:creationId xmlns:a16="http://schemas.microsoft.com/office/drawing/2014/main" id="{A2E252A7-D565-4034-A18C-3225E353BF10}"/>
              </a:ext>
            </a:extLst>
          </p:cNvPr>
          <p:cNvSpPr txBox="1"/>
          <p:nvPr/>
        </p:nvSpPr>
        <p:spPr>
          <a:xfrm>
            <a:off x="2020740" y="3308610"/>
            <a:ext cx="4784109" cy="461665"/>
          </a:xfrm>
          <a:prstGeom prst="rect">
            <a:avLst/>
          </a:prstGeom>
          <a:noFill/>
        </p:spPr>
        <p:txBody>
          <a:bodyPr wrap="square" rtlCol="0">
            <a:spAutoFit/>
          </a:bodyPr>
          <a:lstStyle/>
          <a:p>
            <a:r>
              <a:rPr lang="ja-JP" altLang="en-US" sz="2400" b="1" dirty="0"/>
              <a:t>箱の裏に書いてあるような・・・</a:t>
            </a:r>
          </a:p>
        </p:txBody>
      </p:sp>
      <p:pic>
        <p:nvPicPr>
          <p:cNvPr id="25" name="図 24">
            <a:extLst>
              <a:ext uri="{FF2B5EF4-FFF2-40B4-BE49-F238E27FC236}">
                <a16:creationId xmlns:a16="http://schemas.microsoft.com/office/drawing/2014/main" id="{11D8E989-3248-440A-B797-EF24D80440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3687272" y="4025295"/>
            <a:ext cx="6107263" cy="2153437"/>
          </a:xfrm>
          <a:prstGeom prst="rect">
            <a:avLst/>
          </a:prstGeom>
        </p:spPr>
      </p:pic>
      <p:sp>
        <p:nvSpPr>
          <p:cNvPr id="12" name="テキスト ボックス 11">
            <a:extLst>
              <a:ext uri="{FF2B5EF4-FFF2-40B4-BE49-F238E27FC236}">
                <a16:creationId xmlns:a16="http://schemas.microsoft.com/office/drawing/2014/main" id="{5EF8100E-CF26-442A-AFD6-159DA91213E8}"/>
              </a:ext>
            </a:extLst>
          </p:cNvPr>
          <p:cNvSpPr txBox="1"/>
          <p:nvPr/>
        </p:nvSpPr>
        <p:spPr>
          <a:xfrm>
            <a:off x="4069525" y="4846688"/>
            <a:ext cx="6891143" cy="461665"/>
          </a:xfrm>
          <a:prstGeom prst="rect">
            <a:avLst/>
          </a:prstGeom>
          <a:noFill/>
        </p:spPr>
        <p:txBody>
          <a:bodyPr wrap="square" rtlCol="0">
            <a:spAutoFit/>
          </a:bodyPr>
          <a:lstStyle/>
          <a:p>
            <a:r>
              <a:rPr lang="ja-JP" altLang="en-US" sz="2400" b="1" dirty="0"/>
              <a:t>それは、このようなものでしょうか？</a:t>
            </a:r>
          </a:p>
        </p:txBody>
      </p:sp>
      <p:sp>
        <p:nvSpPr>
          <p:cNvPr id="14" name="テキスト ボックス 13">
            <a:extLst>
              <a:ext uri="{FF2B5EF4-FFF2-40B4-BE49-F238E27FC236}">
                <a16:creationId xmlns:a16="http://schemas.microsoft.com/office/drawing/2014/main" id="{D2135247-2A05-48CB-B9C0-07C8215AF77F}"/>
              </a:ext>
            </a:extLst>
          </p:cNvPr>
          <p:cNvSpPr txBox="1"/>
          <p:nvPr/>
        </p:nvSpPr>
        <p:spPr>
          <a:xfrm>
            <a:off x="3762664" y="2906356"/>
            <a:ext cx="1738462" cy="461665"/>
          </a:xfrm>
          <a:prstGeom prst="rect">
            <a:avLst/>
          </a:prstGeom>
          <a:noFill/>
        </p:spPr>
        <p:txBody>
          <a:bodyPr wrap="square" rtlCol="0">
            <a:spAutoFit/>
          </a:bodyPr>
          <a:lstStyle/>
          <a:p>
            <a:r>
              <a:rPr lang="ja-JP" altLang="en-US" sz="2400" b="1" dirty="0"/>
              <a:t>ラベルとか</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761"/>
                </p14:media>
              </p:ext>
            </p:extLst>
          </p:nvPr>
        </p:nvPicPr>
        <p:blipFill>
          <a:blip r:embed="rId9"/>
          <a:stretch>
            <a:fillRect/>
          </a:stretch>
        </p:blipFill>
        <p:spPr>
          <a:xfrm>
            <a:off x="12285287" y="3484154"/>
            <a:ext cx="406400" cy="406400"/>
          </a:xfrm>
          <a:prstGeom prst="rect">
            <a:avLst/>
          </a:prstGeom>
        </p:spPr>
      </p:pic>
    </p:spTree>
    <p:extLst>
      <p:ext uri="{BB962C8B-B14F-4D97-AF65-F5344CB8AC3E}">
        <p14:creationId xmlns:p14="http://schemas.microsoft.com/office/powerpoint/2010/main" val="1244342952"/>
      </p:ext>
    </p:extLst>
  </p:cSld>
  <p:clrMapOvr>
    <a:masterClrMapping/>
  </p:clrMapOvr>
  <mc:AlternateContent xmlns:mc="http://schemas.openxmlformats.org/markup-compatibility/2006" xmlns:p14="http://schemas.microsoft.com/office/powerpoint/2010/main">
    <mc:Choice Requires="p14">
      <p:transition spd="slow" p14:dur="2000" advClick="0" advTm="11000"/>
    </mc:Choice>
    <mc:Fallback xmlns="">
      <p:transition spd="slow" advClick="0"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03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D691649C-9C30-4D98-8951-6605F6E031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7004" y="399656"/>
            <a:ext cx="10653203" cy="2881885"/>
          </a:xfrm>
          <a:prstGeom prst="rect">
            <a:avLst/>
          </a:prstGeom>
        </p:spPr>
      </p:pic>
      <p:pic>
        <p:nvPicPr>
          <p:cNvPr id="5" name="図 4">
            <a:extLst>
              <a:ext uri="{FF2B5EF4-FFF2-40B4-BE49-F238E27FC236}">
                <a16:creationId xmlns:a16="http://schemas.microsoft.com/office/drawing/2014/main" id="{6BE1840B-BCDC-41C3-841B-11913AE7BE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0206" y="3688187"/>
            <a:ext cx="2085975" cy="2857500"/>
          </a:xfrm>
          <a:prstGeom prst="rect">
            <a:avLst/>
          </a:prstGeom>
        </p:spPr>
      </p:pic>
      <p:sp>
        <p:nvSpPr>
          <p:cNvPr id="18" name="テキスト ボックス 17">
            <a:extLst>
              <a:ext uri="{FF2B5EF4-FFF2-40B4-BE49-F238E27FC236}">
                <a16:creationId xmlns:a16="http://schemas.microsoft.com/office/drawing/2014/main" id="{C7289962-6CB2-4F55-BA36-4CB059147180}"/>
              </a:ext>
            </a:extLst>
          </p:cNvPr>
          <p:cNvSpPr txBox="1"/>
          <p:nvPr/>
        </p:nvSpPr>
        <p:spPr>
          <a:xfrm>
            <a:off x="2754518" y="1265145"/>
            <a:ext cx="5715276" cy="461665"/>
          </a:xfrm>
          <a:prstGeom prst="rect">
            <a:avLst/>
          </a:prstGeom>
          <a:noFill/>
        </p:spPr>
        <p:txBody>
          <a:bodyPr wrap="square" rtlCol="0">
            <a:spAutoFit/>
          </a:bodyPr>
          <a:lstStyle/>
          <a:p>
            <a:r>
              <a:rPr lang="ja-JP" altLang="en-US" sz="2400" b="1" dirty="0"/>
              <a:t>食品ごとに必要な表示がありましたね。</a:t>
            </a:r>
          </a:p>
        </p:txBody>
      </p:sp>
      <p:sp>
        <p:nvSpPr>
          <p:cNvPr id="2" name="テキスト ボックス 1">
            <a:extLst>
              <a:ext uri="{FF2B5EF4-FFF2-40B4-BE49-F238E27FC236}">
                <a16:creationId xmlns:a16="http://schemas.microsoft.com/office/drawing/2014/main" id="{DE35A9AC-5C84-4383-A098-ABB2F2D257D0}"/>
              </a:ext>
            </a:extLst>
          </p:cNvPr>
          <p:cNvSpPr txBox="1"/>
          <p:nvPr/>
        </p:nvSpPr>
        <p:spPr>
          <a:xfrm>
            <a:off x="3195904" y="805621"/>
            <a:ext cx="2686747" cy="461665"/>
          </a:xfrm>
          <a:prstGeom prst="rect">
            <a:avLst/>
          </a:prstGeom>
          <a:noFill/>
        </p:spPr>
        <p:txBody>
          <a:bodyPr wrap="square" rtlCol="0">
            <a:spAutoFit/>
          </a:bodyPr>
          <a:lstStyle/>
          <a:p>
            <a:r>
              <a:rPr lang="ja-JP" altLang="en-US" sz="2400" b="1" dirty="0"/>
              <a:t>いかがでしたか？</a:t>
            </a:r>
            <a:endParaRPr lang="ja-JP" altLang="en-US" sz="2400" dirty="0"/>
          </a:p>
        </p:txBody>
      </p:sp>
      <p:sp>
        <p:nvSpPr>
          <p:cNvPr id="16" name="テキスト ボックス 15">
            <a:extLst>
              <a:ext uri="{FF2B5EF4-FFF2-40B4-BE49-F238E27FC236}">
                <a16:creationId xmlns:a16="http://schemas.microsoft.com/office/drawing/2014/main" id="{89CA2A64-E07A-420B-A980-BF12B66C2172}"/>
              </a:ext>
            </a:extLst>
          </p:cNvPr>
          <p:cNvSpPr txBox="1"/>
          <p:nvPr/>
        </p:nvSpPr>
        <p:spPr>
          <a:xfrm>
            <a:off x="2076924" y="1828224"/>
            <a:ext cx="9798730" cy="461665"/>
          </a:xfrm>
          <a:prstGeom prst="rect">
            <a:avLst/>
          </a:prstGeom>
          <a:noFill/>
        </p:spPr>
        <p:txBody>
          <a:bodyPr wrap="square" rtlCol="0">
            <a:spAutoFit/>
          </a:bodyPr>
          <a:lstStyle/>
          <a:p>
            <a:r>
              <a:rPr lang="ja-JP" altLang="en-US" sz="2400" b="1" dirty="0"/>
              <a:t>モニタリング活動の際には、ぜひチェックリストをご活用ください！</a:t>
            </a:r>
          </a:p>
        </p:txBody>
      </p:sp>
      <p:pic>
        <p:nvPicPr>
          <p:cNvPr id="28" name="図 27">
            <a:extLst>
              <a:ext uri="{FF2B5EF4-FFF2-40B4-BE49-F238E27FC236}">
                <a16:creationId xmlns:a16="http://schemas.microsoft.com/office/drawing/2014/main" id="{2AC30E6F-5B2F-4251-9F36-8F43CD9C2C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612156" y="4464681"/>
            <a:ext cx="4211934" cy="1900071"/>
          </a:xfrm>
          <a:prstGeom prst="rect">
            <a:avLst/>
          </a:prstGeom>
        </p:spPr>
      </p:pic>
      <p:sp>
        <p:nvSpPr>
          <p:cNvPr id="19" name="テキスト ボックス 18">
            <a:extLst>
              <a:ext uri="{FF2B5EF4-FFF2-40B4-BE49-F238E27FC236}">
                <a16:creationId xmlns:a16="http://schemas.microsoft.com/office/drawing/2014/main" id="{6F3F4BF7-F213-43BA-8311-70887BEE0110}"/>
              </a:ext>
            </a:extLst>
          </p:cNvPr>
          <p:cNvSpPr txBox="1"/>
          <p:nvPr/>
        </p:nvSpPr>
        <p:spPr>
          <a:xfrm>
            <a:off x="5986144" y="5054139"/>
            <a:ext cx="3640569" cy="461665"/>
          </a:xfrm>
          <a:prstGeom prst="rect">
            <a:avLst/>
          </a:prstGeom>
          <a:noFill/>
        </p:spPr>
        <p:txBody>
          <a:bodyPr wrap="square" rtlCol="0">
            <a:spAutoFit/>
          </a:bodyPr>
          <a:lstStyle/>
          <a:p>
            <a:r>
              <a:rPr lang="ja-JP" altLang="en-US" sz="2400" b="1" dirty="0"/>
              <a:t>表示漏れとか見つけたら</a:t>
            </a:r>
          </a:p>
        </p:txBody>
      </p:sp>
      <p:pic>
        <p:nvPicPr>
          <p:cNvPr id="22" name="図 21">
            <a:extLst>
              <a:ext uri="{FF2B5EF4-FFF2-40B4-BE49-F238E27FC236}">
                <a16:creationId xmlns:a16="http://schemas.microsoft.com/office/drawing/2014/main" id="{BF715569-EA75-4641-88FC-121DC5875C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911" y="2822455"/>
            <a:ext cx="8142437" cy="1874309"/>
          </a:xfrm>
          <a:prstGeom prst="rect">
            <a:avLst/>
          </a:prstGeom>
        </p:spPr>
      </p:pic>
      <p:sp>
        <p:nvSpPr>
          <p:cNvPr id="20" name="テキスト ボックス 19">
            <a:extLst>
              <a:ext uri="{FF2B5EF4-FFF2-40B4-BE49-F238E27FC236}">
                <a16:creationId xmlns:a16="http://schemas.microsoft.com/office/drawing/2014/main" id="{7E5666CE-5577-441E-A211-BF421ABDE35E}"/>
              </a:ext>
            </a:extLst>
          </p:cNvPr>
          <p:cNvSpPr txBox="1"/>
          <p:nvPr/>
        </p:nvSpPr>
        <p:spPr>
          <a:xfrm>
            <a:off x="5986143" y="5426756"/>
            <a:ext cx="3640569" cy="461665"/>
          </a:xfrm>
          <a:prstGeom prst="rect">
            <a:avLst/>
          </a:prstGeom>
          <a:noFill/>
        </p:spPr>
        <p:txBody>
          <a:bodyPr wrap="square" rtlCol="0">
            <a:spAutoFit/>
          </a:bodyPr>
          <a:lstStyle/>
          <a:p>
            <a:r>
              <a:rPr lang="ja-JP" altLang="en-US" sz="2400" b="1" dirty="0"/>
              <a:t>どうすればいいの？</a:t>
            </a:r>
          </a:p>
        </p:txBody>
      </p:sp>
      <p:sp>
        <p:nvSpPr>
          <p:cNvPr id="31" name="テキスト ボックス 30">
            <a:extLst>
              <a:ext uri="{FF2B5EF4-FFF2-40B4-BE49-F238E27FC236}">
                <a16:creationId xmlns:a16="http://schemas.microsoft.com/office/drawing/2014/main" id="{6F0D2E99-0B78-4838-B87E-7366DA918F0A}"/>
              </a:ext>
            </a:extLst>
          </p:cNvPr>
          <p:cNvSpPr txBox="1"/>
          <p:nvPr/>
        </p:nvSpPr>
        <p:spPr>
          <a:xfrm>
            <a:off x="655356" y="3434405"/>
            <a:ext cx="3772864" cy="461665"/>
          </a:xfrm>
          <a:prstGeom prst="rect">
            <a:avLst/>
          </a:prstGeom>
          <a:noFill/>
        </p:spPr>
        <p:txBody>
          <a:bodyPr wrap="square" rtlCol="0">
            <a:spAutoFit/>
          </a:bodyPr>
          <a:lstStyle/>
          <a:p>
            <a:r>
              <a:rPr lang="ja-JP" altLang="en-US" sz="2400" b="1" dirty="0"/>
              <a:t>チェックリストを参考に</a:t>
            </a:r>
          </a:p>
        </p:txBody>
      </p:sp>
      <p:sp>
        <p:nvSpPr>
          <p:cNvPr id="32" name="テキスト ボックス 31">
            <a:extLst>
              <a:ext uri="{FF2B5EF4-FFF2-40B4-BE49-F238E27FC236}">
                <a16:creationId xmlns:a16="http://schemas.microsoft.com/office/drawing/2014/main" id="{D88DA1E2-1197-4E7B-82E1-2CDECC09DB79}"/>
              </a:ext>
            </a:extLst>
          </p:cNvPr>
          <p:cNvSpPr txBox="1"/>
          <p:nvPr/>
        </p:nvSpPr>
        <p:spPr>
          <a:xfrm>
            <a:off x="1869082" y="3042410"/>
            <a:ext cx="2559138" cy="461665"/>
          </a:xfrm>
          <a:prstGeom prst="rect">
            <a:avLst/>
          </a:prstGeom>
          <a:noFill/>
        </p:spPr>
        <p:txBody>
          <a:bodyPr wrap="square" rtlCol="0">
            <a:spAutoFit/>
          </a:bodyPr>
          <a:lstStyle/>
          <a:p>
            <a:r>
              <a:rPr lang="ja-JP" altLang="en-US" sz="2400" b="1" dirty="0"/>
              <a:t>要するに・・・</a:t>
            </a:r>
          </a:p>
        </p:txBody>
      </p:sp>
      <p:sp>
        <p:nvSpPr>
          <p:cNvPr id="33" name="テキスト ボックス 32">
            <a:extLst>
              <a:ext uri="{FF2B5EF4-FFF2-40B4-BE49-F238E27FC236}">
                <a16:creationId xmlns:a16="http://schemas.microsoft.com/office/drawing/2014/main" id="{CC4B9E84-FA55-419E-B8C1-CFE137F638F8}"/>
              </a:ext>
            </a:extLst>
          </p:cNvPr>
          <p:cNvSpPr txBox="1"/>
          <p:nvPr/>
        </p:nvSpPr>
        <p:spPr>
          <a:xfrm>
            <a:off x="655355" y="3787642"/>
            <a:ext cx="6738221" cy="461665"/>
          </a:xfrm>
          <a:prstGeom prst="rect">
            <a:avLst/>
          </a:prstGeom>
          <a:noFill/>
        </p:spPr>
        <p:txBody>
          <a:bodyPr wrap="square" rtlCol="0">
            <a:spAutoFit/>
          </a:bodyPr>
          <a:lstStyle/>
          <a:p>
            <a:r>
              <a:rPr lang="ja-JP" altLang="en-US" sz="2400" b="1" dirty="0"/>
              <a:t>正しく表示されているか確認するってことね！</a:t>
            </a:r>
          </a:p>
        </p:txBody>
      </p:sp>
      <p:grpSp>
        <p:nvGrpSpPr>
          <p:cNvPr id="21" name="グループ化 20">
            <a:extLst>
              <a:ext uri="{FF2B5EF4-FFF2-40B4-BE49-F238E27FC236}">
                <a16:creationId xmlns:a16="http://schemas.microsoft.com/office/drawing/2014/main" id="{61155403-B44C-4A67-896B-2B679CE39F33}"/>
              </a:ext>
            </a:extLst>
          </p:cNvPr>
          <p:cNvGrpSpPr/>
          <p:nvPr/>
        </p:nvGrpSpPr>
        <p:grpSpPr>
          <a:xfrm>
            <a:off x="162875" y="4363265"/>
            <a:ext cx="5719774" cy="2095081"/>
            <a:chOff x="162875" y="4363265"/>
            <a:chExt cx="5719774" cy="2095081"/>
          </a:xfrm>
        </p:grpSpPr>
        <p:pic>
          <p:nvPicPr>
            <p:cNvPr id="24" name="図 23">
              <a:extLst>
                <a:ext uri="{FF2B5EF4-FFF2-40B4-BE49-F238E27FC236}">
                  <a16:creationId xmlns:a16="http://schemas.microsoft.com/office/drawing/2014/main" id="{299F6FBB-DEF5-41D8-9A52-7C007A2BEE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875" y="4388343"/>
              <a:ext cx="1794002" cy="2070003"/>
            </a:xfrm>
            <a:prstGeom prst="rect">
              <a:avLst/>
            </a:prstGeom>
          </p:spPr>
        </p:pic>
        <p:pic>
          <p:nvPicPr>
            <p:cNvPr id="25" name="図 24">
              <a:extLst>
                <a:ext uri="{FF2B5EF4-FFF2-40B4-BE49-F238E27FC236}">
                  <a16:creationId xmlns:a16="http://schemas.microsoft.com/office/drawing/2014/main" id="{CE63097A-40F0-49AE-B5D8-C4375DB2D80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3198" y="4409567"/>
              <a:ext cx="1589700" cy="2048779"/>
            </a:xfrm>
            <a:prstGeom prst="rect">
              <a:avLst/>
            </a:prstGeom>
          </p:spPr>
        </p:pic>
        <p:pic>
          <p:nvPicPr>
            <p:cNvPr id="26" name="図 25">
              <a:extLst>
                <a:ext uri="{FF2B5EF4-FFF2-40B4-BE49-F238E27FC236}">
                  <a16:creationId xmlns:a16="http://schemas.microsoft.com/office/drawing/2014/main" id="{F8975509-7374-4978-939A-1A34EEF99C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2403" y="4376282"/>
              <a:ext cx="1681877" cy="2070002"/>
            </a:xfrm>
            <a:prstGeom prst="rect">
              <a:avLst/>
            </a:prstGeom>
          </p:spPr>
        </p:pic>
        <p:pic>
          <p:nvPicPr>
            <p:cNvPr id="27" name="図 26">
              <a:extLst>
                <a:ext uri="{FF2B5EF4-FFF2-40B4-BE49-F238E27FC236}">
                  <a16:creationId xmlns:a16="http://schemas.microsoft.com/office/drawing/2014/main" id="{8981D423-7E2E-4FE1-9870-E2CCDF9666B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00774" y="4363265"/>
              <a:ext cx="1681875" cy="2070000"/>
            </a:xfrm>
            <a:prstGeom prst="rect">
              <a:avLst/>
            </a:prstGeom>
          </p:spPr>
        </p:pic>
      </p:grpSp>
      <p:sp>
        <p:nvSpPr>
          <p:cNvPr id="34" name="テキスト ボックス 33">
            <a:extLst>
              <a:ext uri="{FF2B5EF4-FFF2-40B4-BE49-F238E27FC236}">
                <a16:creationId xmlns:a16="http://schemas.microsoft.com/office/drawing/2014/main" id="{5FCD3C99-304F-4675-85E6-5F69D8854D5A}"/>
              </a:ext>
            </a:extLst>
          </p:cNvPr>
          <p:cNvSpPr txBox="1"/>
          <p:nvPr/>
        </p:nvSpPr>
        <p:spPr>
          <a:xfrm>
            <a:off x="6267192" y="4681522"/>
            <a:ext cx="2559138" cy="461665"/>
          </a:xfrm>
          <a:prstGeom prst="rect">
            <a:avLst/>
          </a:prstGeom>
          <a:noFill/>
        </p:spPr>
        <p:txBody>
          <a:bodyPr wrap="square" rtlCol="0">
            <a:spAutoFit/>
          </a:bodyPr>
          <a:lstStyle/>
          <a:p>
            <a:r>
              <a:rPr lang="ja-JP" altLang="en-US" sz="2400" b="1" dirty="0"/>
              <a:t>もしも</a:t>
            </a:r>
          </a:p>
        </p:txBody>
      </p:sp>
      <p:pic>
        <p:nvPicPr>
          <p:cNvPr id="3"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2187"/>
                </p14:media>
              </p:ext>
            </p:extLst>
          </p:nvPr>
        </p:nvPicPr>
        <p:blipFill>
          <a:blip r:embed="rId12"/>
          <a:stretch>
            <a:fillRect/>
          </a:stretch>
        </p:blipFill>
        <p:spPr>
          <a:xfrm>
            <a:off x="12236302" y="3434405"/>
            <a:ext cx="406400" cy="406400"/>
          </a:xfrm>
          <a:prstGeom prst="rect">
            <a:avLst/>
          </a:prstGeom>
        </p:spPr>
      </p:pic>
    </p:spTree>
    <p:extLst>
      <p:ext uri="{BB962C8B-B14F-4D97-AF65-F5344CB8AC3E}">
        <p14:creationId xmlns:p14="http://schemas.microsoft.com/office/powerpoint/2010/main" val="3954506183"/>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15ECB11-7431-4E28-AE70-E23B8F95C982}"/>
              </a:ext>
            </a:extLst>
          </p:cNvPr>
          <p:cNvPicPr>
            <a:picLocks noChangeAspect="1"/>
          </p:cNvPicPr>
          <p:nvPr/>
        </p:nvPicPr>
        <p:blipFill rotWithShape="1">
          <a:blip r:embed="rId5"/>
          <a:srcRect l="3301" r="2996" b="1615"/>
          <a:stretch/>
        </p:blipFill>
        <p:spPr>
          <a:xfrm>
            <a:off x="172915" y="311474"/>
            <a:ext cx="4392247" cy="6423929"/>
          </a:xfrm>
          <a:prstGeom prst="rect">
            <a:avLst/>
          </a:prstGeom>
          <a:ln>
            <a:solidFill>
              <a:schemeClr val="bg1">
                <a:lumMod val="50000"/>
              </a:schemeClr>
            </a:solidFill>
          </a:ln>
        </p:spPr>
      </p:pic>
      <p:pic>
        <p:nvPicPr>
          <p:cNvPr id="12" name="図 11">
            <a:extLst>
              <a:ext uri="{FF2B5EF4-FFF2-40B4-BE49-F238E27FC236}">
                <a16:creationId xmlns:a16="http://schemas.microsoft.com/office/drawing/2014/main" id="{D691649C-9C30-4D98-8951-6605F6E031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8675" y="419101"/>
            <a:ext cx="6838950" cy="3848101"/>
          </a:xfrm>
          <a:prstGeom prst="rect">
            <a:avLst/>
          </a:prstGeom>
        </p:spPr>
      </p:pic>
      <p:pic>
        <p:nvPicPr>
          <p:cNvPr id="5" name="図 4">
            <a:extLst>
              <a:ext uri="{FF2B5EF4-FFF2-40B4-BE49-F238E27FC236}">
                <a16:creationId xmlns:a16="http://schemas.microsoft.com/office/drawing/2014/main" id="{6BE1840B-BCDC-41C3-841B-11913AE7BE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0206" y="3688187"/>
            <a:ext cx="2085975" cy="2857500"/>
          </a:xfrm>
          <a:prstGeom prst="rect">
            <a:avLst/>
          </a:prstGeom>
        </p:spPr>
      </p:pic>
      <p:sp>
        <p:nvSpPr>
          <p:cNvPr id="14" name="テキスト ボックス 13">
            <a:extLst>
              <a:ext uri="{FF2B5EF4-FFF2-40B4-BE49-F238E27FC236}">
                <a16:creationId xmlns:a16="http://schemas.microsoft.com/office/drawing/2014/main" id="{A142D232-51CA-49A2-B0D6-3BE69CB3FAA2}"/>
              </a:ext>
            </a:extLst>
          </p:cNvPr>
          <p:cNvSpPr txBox="1"/>
          <p:nvPr/>
        </p:nvSpPr>
        <p:spPr>
          <a:xfrm>
            <a:off x="5981102" y="1097609"/>
            <a:ext cx="4792091" cy="461665"/>
          </a:xfrm>
          <a:prstGeom prst="rect">
            <a:avLst/>
          </a:prstGeom>
          <a:noFill/>
        </p:spPr>
        <p:txBody>
          <a:bodyPr wrap="square" rtlCol="0">
            <a:spAutoFit/>
          </a:bodyPr>
          <a:lstStyle/>
          <a:p>
            <a:r>
              <a:rPr lang="ja-JP" altLang="en-US" sz="2400" b="1" dirty="0"/>
              <a:t>気になる表示を見かけたら、</a:t>
            </a:r>
          </a:p>
        </p:txBody>
      </p:sp>
      <p:sp>
        <p:nvSpPr>
          <p:cNvPr id="23" name="テキスト ボックス 22">
            <a:extLst>
              <a:ext uri="{FF2B5EF4-FFF2-40B4-BE49-F238E27FC236}">
                <a16:creationId xmlns:a16="http://schemas.microsoft.com/office/drawing/2014/main" id="{6391673E-B289-475C-91AC-575A6CD7CEBE}"/>
              </a:ext>
            </a:extLst>
          </p:cNvPr>
          <p:cNvSpPr txBox="1"/>
          <p:nvPr/>
        </p:nvSpPr>
        <p:spPr>
          <a:xfrm>
            <a:off x="5542524" y="1672047"/>
            <a:ext cx="1876372" cy="461665"/>
          </a:xfrm>
          <a:prstGeom prst="rect">
            <a:avLst/>
          </a:prstGeom>
          <a:noFill/>
        </p:spPr>
        <p:txBody>
          <a:bodyPr wrap="square" rtlCol="0">
            <a:spAutoFit/>
          </a:bodyPr>
          <a:lstStyle/>
          <a:p>
            <a:r>
              <a:rPr lang="ja-JP" altLang="en-US" sz="2400" b="1" dirty="0"/>
              <a:t>この様式で、</a:t>
            </a:r>
          </a:p>
        </p:txBody>
      </p:sp>
      <p:sp>
        <p:nvSpPr>
          <p:cNvPr id="29" name="テキスト ボックス 28">
            <a:extLst>
              <a:ext uri="{FF2B5EF4-FFF2-40B4-BE49-F238E27FC236}">
                <a16:creationId xmlns:a16="http://schemas.microsoft.com/office/drawing/2014/main" id="{00ACEAC1-4F4A-4634-9466-5D985A8CABE2}"/>
              </a:ext>
            </a:extLst>
          </p:cNvPr>
          <p:cNvSpPr txBox="1"/>
          <p:nvPr/>
        </p:nvSpPr>
        <p:spPr>
          <a:xfrm>
            <a:off x="5542525" y="2106961"/>
            <a:ext cx="3210319" cy="461665"/>
          </a:xfrm>
          <a:prstGeom prst="rect">
            <a:avLst/>
          </a:prstGeom>
          <a:noFill/>
        </p:spPr>
        <p:txBody>
          <a:bodyPr wrap="square" rtlCol="0">
            <a:spAutoFit/>
          </a:bodyPr>
          <a:lstStyle/>
          <a:p>
            <a:r>
              <a:rPr lang="ja-JP" altLang="en-US" sz="2400" b="1" dirty="0"/>
              <a:t>連絡をお願いします。</a:t>
            </a:r>
          </a:p>
        </p:txBody>
      </p:sp>
      <p:sp>
        <p:nvSpPr>
          <p:cNvPr id="30" name="テキスト ボックス 29">
            <a:extLst>
              <a:ext uri="{FF2B5EF4-FFF2-40B4-BE49-F238E27FC236}">
                <a16:creationId xmlns:a16="http://schemas.microsoft.com/office/drawing/2014/main" id="{371EE7CA-8CB2-43B2-8600-0B9B79A23B04}"/>
              </a:ext>
            </a:extLst>
          </p:cNvPr>
          <p:cNvSpPr txBox="1"/>
          <p:nvPr/>
        </p:nvSpPr>
        <p:spPr>
          <a:xfrm>
            <a:off x="5724133" y="2708150"/>
            <a:ext cx="4406123" cy="461665"/>
          </a:xfrm>
          <a:prstGeom prst="rect">
            <a:avLst/>
          </a:prstGeom>
          <a:noFill/>
        </p:spPr>
        <p:txBody>
          <a:bodyPr wrap="square" rtlCol="0">
            <a:spAutoFit/>
          </a:bodyPr>
          <a:lstStyle/>
          <a:p>
            <a:r>
              <a:rPr lang="ja-JP" altLang="en-US" sz="2400" b="1" dirty="0"/>
              <a:t>電話での連絡でも構いません。</a:t>
            </a:r>
          </a:p>
        </p:txBody>
      </p:sp>
      <p:pic>
        <p:nvPicPr>
          <p:cNvPr id="3" name="図 2">
            <a:extLst>
              <a:ext uri="{FF2B5EF4-FFF2-40B4-BE49-F238E27FC236}">
                <a16:creationId xmlns:a16="http://schemas.microsoft.com/office/drawing/2014/main" id="{9C1F2542-B4AA-4170-94A8-5619FCB9CF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71823" y="5307054"/>
            <a:ext cx="1068144" cy="1139354"/>
          </a:xfrm>
          <a:prstGeom prst="rect">
            <a:avLst/>
          </a:prstGeom>
        </p:spPr>
      </p:pic>
      <p:pic>
        <p:nvPicPr>
          <p:cNvPr id="7" name="図 6">
            <a:extLst>
              <a:ext uri="{FF2B5EF4-FFF2-40B4-BE49-F238E27FC236}">
                <a16:creationId xmlns:a16="http://schemas.microsoft.com/office/drawing/2014/main" id="{9547C218-57EE-4308-A5BB-F3062F7C13B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110302" y="5404543"/>
            <a:ext cx="980054" cy="1034358"/>
          </a:xfrm>
          <a:prstGeom prst="rect">
            <a:avLst/>
          </a:prstGeom>
        </p:spPr>
      </p:pic>
      <p:pic>
        <p:nvPicPr>
          <p:cNvPr id="9" name="図 8">
            <a:extLst>
              <a:ext uri="{FF2B5EF4-FFF2-40B4-BE49-F238E27FC236}">
                <a16:creationId xmlns:a16="http://schemas.microsoft.com/office/drawing/2014/main" id="{C06D53FA-36A3-4CEB-90FB-6F99BD8B77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47684" y="5314563"/>
            <a:ext cx="1137535" cy="1131847"/>
          </a:xfrm>
          <a:prstGeom prst="rect">
            <a:avLst/>
          </a:prstGeom>
        </p:spPr>
      </p:pic>
      <p:pic>
        <p:nvPicPr>
          <p:cNvPr id="11" name="図 10">
            <a:extLst>
              <a:ext uri="{FF2B5EF4-FFF2-40B4-BE49-F238E27FC236}">
                <a16:creationId xmlns:a16="http://schemas.microsoft.com/office/drawing/2014/main" id="{4D49A7F2-4513-499B-943F-515885113BEA}"/>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8535343" y="5307056"/>
            <a:ext cx="776730" cy="1131847"/>
          </a:xfrm>
          <a:prstGeom prst="rect">
            <a:avLst/>
          </a:prstGeom>
        </p:spPr>
      </p:pic>
      <p:sp>
        <p:nvSpPr>
          <p:cNvPr id="13" name="テキスト ボックス 12">
            <a:extLst>
              <a:ext uri="{FF2B5EF4-FFF2-40B4-BE49-F238E27FC236}">
                <a16:creationId xmlns:a16="http://schemas.microsoft.com/office/drawing/2014/main" id="{362913E5-40CA-417F-8563-7EBBA099EDA8}"/>
              </a:ext>
            </a:extLst>
          </p:cNvPr>
          <p:cNvSpPr txBox="1"/>
          <p:nvPr/>
        </p:nvSpPr>
        <p:spPr>
          <a:xfrm>
            <a:off x="7306908" y="1673119"/>
            <a:ext cx="3581053" cy="461665"/>
          </a:xfrm>
          <a:prstGeom prst="rect">
            <a:avLst/>
          </a:prstGeom>
          <a:noFill/>
        </p:spPr>
        <p:txBody>
          <a:bodyPr wrap="square" rtlCol="0">
            <a:spAutoFit/>
          </a:bodyPr>
          <a:lstStyle/>
          <a:p>
            <a:r>
              <a:rPr lang="ja-JP" altLang="en-US" sz="2400" b="1" dirty="0">
                <a:solidFill>
                  <a:srgbClr val="FF0000"/>
                </a:solidFill>
              </a:rPr>
              <a:t>くらしの安全推進課</a:t>
            </a:r>
            <a:r>
              <a:rPr lang="ja-JP" altLang="en-US" sz="2400" b="1" dirty="0"/>
              <a:t>まで</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999"/>
                </p14:media>
              </p:ext>
            </p:extLst>
          </p:nvPr>
        </p:nvPicPr>
        <p:blipFill>
          <a:blip r:embed="rId12"/>
          <a:stretch>
            <a:fillRect/>
          </a:stretch>
        </p:blipFill>
        <p:spPr>
          <a:xfrm>
            <a:off x="12234314" y="3320238"/>
            <a:ext cx="406400" cy="406400"/>
          </a:xfrm>
          <a:prstGeom prst="rect">
            <a:avLst/>
          </a:prstGeom>
        </p:spPr>
      </p:pic>
    </p:spTree>
    <p:extLst>
      <p:ext uri="{BB962C8B-B14F-4D97-AF65-F5344CB8AC3E}">
        <p14:creationId xmlns:p14="http://schemas.microsoft.com/office/powerpoint/2010/main" val="759487416"/>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D691649C-9C30-4D98-8951-6605F6E031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8675" y="152400"/>
            <a:ext cx="6838950" cy="5162163"/>
          </a:xfrm>
          <a:prstGeom prst="rect">
            <a:avLst/>
          </a:prstGeom>
        </p:spPr>
      </p:pic>
      <p:pic>
        <p:nvPicPr>
          <p:cNvPr id="4" name="図 3">
            <a:extLst>
              <a:ext uri="{FF2B5EF4-FFF2-40B4-BE49-F238E27FC236}">
                <a16:creationId xmlns:a16="http://schemas.microsoft.com/office/drawing/2014/main" id="{515ECB11-7431-4E28-AE70-E23B8F95C982}"/>
              </a:ext>
            </a:extLst>
          </p:cNvPr>
          <p:cNvPicPr>
            <a:picLocks noChangeAspect="1"/>
          </p:cNvPicPr>
          <p:nvPr/>
        </p:nvPicPr>
        <p:blipFill rotWithShape="1">
          <a:blip r:embed="rId6"/>
          <a:srcRect l="3301" r="2996" b="1615"/>
          <a:stretch/>
        </p:blipFill>
        <p:spPr>
          <a:xfrm>
            <a:off x="172915" y="311474"/>
            <a:ext cx="4392247" cy="6423929"/>
          </a:xfrm>
          <a:prstGeom prst="rect">
            <a:avLst/>
          </a:prstGeom>
          <a:ln>
            <a:solidFill>
              <a:schemeClr val="bg1">
                <a:lumMod val="50000"/>
              </a:schemeClr>
            </a:solidFill>
          </a:ln>
        </p:spPr>
      </p:pic>
      <p:pic>
        <p:nvPicPr>
          <p:cNvPr id="5" name="図 4">
            <a:extLst>
              <a:ext uri="{FF2B5EF4-FFF2-40B4-BE49-F238E27FC236}">
                <a16:creationId xmlns:a16="http://schemas.microsoft.com/office/drawing/2014/main" id="{6BE1840B-BCDC-41C3-841B-11913AE7BE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0206" y="3688187"/>
            <a:ext cx="2085975" cy="2857500"/>
          </a:xfrm>
          <a:prstGeom prst="rect">
            <a:avLst/>
          </a:prstGeom>
        </p:spPr>
      </p:pic>
      <p:sp>
        <p:nvSpPr>
          <p:cNvPr id="14" name="テキスト ボックス 13">
            <a:extLst>
              <a:ext uri="{FF2B5EF4-FFF2-40B4-BE49-F238E27FC236}">
                <a16:creationId xmlns:a16="http://schemas.microsoft.com/office/drawing/2014/main" id="{A142D232-51CA-49A2-B0D6-3BE69CB3FAA2}"/>
              </a:ext>
            </a:extLst>
          </p:cNvPr>
          <p:cNvSpPr txBox="1"/>
          <p:nvPr/>
        </p:nvSpPr>
        <p:spPr>
          <a:xfrm>
            <a:off x="6031303" y="631805"/>
            <a:ext cx="2665003" cy="461665"/>
          </a:xfrm>
          <a:prstGeom prst="rect">
            <a:avLst/>
          </a:prstGeom>
          <a:noFill/>
        </p:spPr>
        <p:txBody>
          <a:bodyPr wrap="square" rtlCol="0">
            <a:spAutoFit/>
          </a:bodyPr>
          <a:lstStyle/>
          <a:p>
            <a:r>
              <a:rPr lang="ja-JP" altLang="en-US" sz="2400" b="1" dirty="0"/>
              <a:t>ちなみに・・・</a:t>
            </a:r>
          </a:p>
        </p:txBody>
      </p:sp>
      <p:sp>
        <p:nvSpPr>
          <p:cNvPr id="23" name="テキスト ボックス 22">
            <a:extLst>
              <a:ext uri="{FF2B5EF4-FFF2-40B4-BE49-F238E27FC236}">
                <a16:creationId xmlns:a16="http://schemas.microsoft.com/office/drawing/2014/main" id="{6391673E-B289-475C-91AC-575A6CD7CEBE}"/>
              </a:ext>
            </a:extLst>
          </p:cNvPr>
          <p:cNvSpPr txBox="1"/>
          <p:nvPr/>
        </p:nvSpPr>
        <p:spPr>
          <a:xfrm>
            <a:off x="5310927" y="1107884"/>
            <a:ext cx="5576580" cy="461665"/>
          </a:xfrm>
          <a:prstGeom prst="rect">
            <a:avLst/>
          </a:prstGeom>
          <a:noFill/>
        </p:spPr>
        <p:txBody>
          <a:bodyPr wrap="square" rtlCol="0">
            <a:spAutoFit/>
          </a:bodyPr>
          <a:lstStyle/>
          <a:p>
            <a:r>
              <a:rPr lang="ja-JP" altLang="en-US" sz="2400" b="1" dirty="0" smtClean="0"/>
              <a:t>最近、連絡をいただいた事例では、</a:t>
            </a:r>
            <a:endParaRPr lang="ja-JP" altLang="en-US" sz="2400" b="1" dirty="0"/>
          </a:p>
        </p:txBody>
      </p:sp>
      <p:sp>
        <p:nvSpPr>
          <p:cNvPr id="29" name="テキスト ボックス 28">
            <a:extLst>
              <a:ext uri="{FF2B5EF4-FFF2-40B4-BE49-F238E27FC236}">
                <a16:creationId xmlns:a16="http://schemas.microsoft.com/office/drawing/2014/main" id="{00ACEAC1-4F4A-4634-9466-5D985A8CABE2}"/>
              </a:ext>
            </a:extLst>
          </p:cNvPr>
          <p:cNvSpPr txBox="1"/>
          <p:nvPr/>
        </p:nvSpPr>
        <p:spPr>
          <a:xfrm>
            <a:off x="4992262" y="2057326"/>
            <a:ext cx="6372038" cy="461665"/>
          </a:xfrm>
          <a:prstGeom prst="rect">
            <a:avLst/>
          </a:prstGeom>
          <a:noFill/>
        </p:spPr>
        <p:txBody>
          <a:bodyPr wrap="square" rtlCol="0">
            <a:spAutoFit/>
          </a:bodyPr>
          <a:lstStyle/>
          <a:p>
            <a:r>
              <a:rPr lang="ja-JP" altLang="en-US" sz="2400" b="1" dirty="0">
                <a:solidFill>
                  <a:srgbClr val="FF0000"/>
                </a:solidFill>
              </a:rPr>
              <a:t>・食品関連事業者が記載されていない</a:t>
            </a:r>
          </a:p>
        </p:txBody>
      </p:sp>
      <p:sp>
        <p:nvSpPr>
          <p:cNvPr id="30" name="テキスト ボックス 29">
            <a:extLst>
              <a:ext uri="{FF2B5EF4-FFF2-40B4-BE49-F238E27FC236}">
                <a16:creationId xmlns:a16="http://schemas.microsoft.com/office/drawing/2014/main" id="{371EE7CA-8CB2-43B2-8600-0B9B79A23B04}"/>
              </a:ext>
            </a:extLst>
          </p:cNvPr>
          <p:cNvSpPr txBox="1"/>
          <p:nvPr/>
        </p:nvSpPr>
        <p:spPr>
          <a:xfrm>
            <a:off x="5418153" y="2532046"/>
            <a:ext cx="4406123" cy="461665"/>
          </a:xfrm>
          <a:prstGeom prst="rect">
            <a:avLst/>
          </a:prstGeom>
          <a:noFill/>
        </p:spPr>
        <p:txBody>
          <a:bodyPr wrap="square" rtlCol="0">
            <a:spAutoFit/>
          </a:bodyPr>
          <a:lstStyle/>
          <a:p>
            <a:r>
              <a:rPr lang="ja-JP" altLang="en-US" sz="2400" b="1" dirty="0" smtClean="0"/>
              <a:t>などがありました。</a:t>
            </a:r>
            <a:endParaRPr lang="ja-JP" altLang="en-US" sz="2400" b="1" dirty="0"/>
          </a:p>
        </p:txBody>
      </p:sp>
      <p:pic>
        <p:nvPicPr>
          <p:cNvPr id="3" name="図 2">
            <a:extLst>
              <a:ext uri="{FF2B5EF4-FFF2-40B4-BE49-F238E27FC236}">
                <a16:creationId xmlns:a16="http://schemas.microsoft.com/office/drawing/2014/main" id="{9C1F2542-B4AA-4170-94A8-5619FCB9CF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71823" y="5307054"/>
            <a:ext cx="1068144" cy="1139354"/>
          </a:xfrm>
          <a:prstGeom prst="rect">
            <a:avLst/>
          </a:prstGeom>
        </p:spPr>
      </p:pic>
      <p:pic>
        <p:nvPicPr>
          <p:cNvPr id="7" name="図 6">
            <a:extLst>
              <a:ext uri="{FF2B5EF4-FFF2-40B4-BE49-F238E27FC236}">
                <a16:creationId xmlns:a16="http://schemas.microsoft.com/office/drawing/2014/main" id="{9547C218-57EE-4308-A5BB-F3062F7C13B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110302" y="5404543"/>
            <a:ext cx="980054" cy="1034358"/>
          </a:xfrm>
          <a:prstGeom prst="rect">
            <a:avLst/>
          </a:prstGeom>
        </p:spPr>
      </p:pic>
      <p:pic>
        <p:nvPicPr>
          <p:cNvPr id="9" name="図 8">
            <a:extLst>
              <a:ext uri="{FF2B5EF4-FFF2-40B4-BE49-F238E27FC236}">
                <a16:creationId xmlns:a16="http://schemas.microsoft.com/office/drawing/2014/main" id="{C06D53FA-36A3-4CEB-90FB-6F99BD8B77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47684" y="5314563"/>
            <a:ext cx="1137535" cy="1131847"/>
          </a:xfrm>
          <a:prstGeom prst="rect">
            <a:avLst/>
          </a:prstGeom>
        </p:spPr>
      </p:pic>
      <p:pic>
        <p:nvPicPr>
          <p:cNvPr id="11" name="図 10">
            <a:extLst>
              <a:ext uri="{FF2B5EF4-FFF2-40B4-BE49-F238E27FC236}">
                <a16:creationId xmlns:a16="http://schemas.microsoft.com/office/drawing/2014/main" id="{4D49A7F2-4513-499B-943F-515885113BEA}"/>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8535343" y="5307056"/>
            <a:ext cx="776730" cy="1131847"/>
          </a:xfrm>
          <a:prstGeom prst="rect">
            <a:avLst/>
          </a:prstGeom>
        </p:spPr>
      </p:pic>
      <p:sp>
        <p:nvSpPr>
          <p:cNvPr id="13" name="テキスト ボックス 12">
            <a:extLst>
              <a:ext uri="{FF2B5EF4-FFF2-40B4-BE49-F238E27FC236}">
                <a16:creationId xmlns:a16="http://schemas.microsoft.com/office/drawing/2014/main" id="{362913E5-40CA-417F-8563-7EBBA099EDA8}"/>
              </a:ext>
            </a:extLst>
          </p:cNvPr>
          <p:cNvSpPr txBox="1"/>
          <p:nvPr/>
        </p:nvSpPr>
        <p:spPr>
          <a:xfrm>
            <a:off x="4992262" y="1582605"/>
            <a:ext cx="6514767" cy="461665"/>
          </a:xfrm>
          <a:prstGeom prst="rect">
            <a:avLst/>
          </a:prstGeom>
          <a:noFill/>
        </p:spPr>
        <p:txBody>
          <a:bodyPr wrap="square" rtlCol="0">
            <a:spAutoFit/>
          </a:bodyPr>
          <a:lstStyle/>
          <a:p>
            <a:r>
              <a:rPr lang="ja-JP" altLang="en-US" sz="2400" b="1" dirty="0">
                <a:solidFill>
                  <a:srgbClr val="FF0000"/>
                </a:solidFill>
              </a:rPr>
              <a:t>・原材料と添加物が明確に区別されていない</a:t>
            </a:r>
            <a:endParaRPr lang="ja-JP" altLang="en-US" sz="2400" b="1" dirty="0"/>
          </a:p>
        </p:txBody>
      </p:sp>
      <p:sp>
        <p:nvSpPr>
          <p:cNvPr id="16" name="テキスト ボックス 15">
            <a:extLst>
              <a:ext uri="{FF2B5EF4-FFF2-40B4-BE49-F238E27FC236}">
                <a16:creationId xmlns:a16="http://schemas.microsoft.com/office/drawing/2014/main" id="{371EE7CA-8CB2-43B2-8600-0B9B79A23B04}"/>
              </a:ext>
            </a:extLst>
          </p:cNvPr>
          <p:cNvSpPr txBox="1"/>
          <p:nvPr/>
        </p:nvSpPr>
        <p:spPr>
          <a:xfrm>
            <a:off x="5418153" y="3278296"/>
            <a:ext cx="5416102" cy="461665"/>
          </a:xfrm>
          <a:prstGeom prst="rect">
            <a:avLst/>
          </a:prstGeom>
          <a:noFill/>
        </p:spPr>
        <p:txBody>
          <a:bodyPr wrap="square" rtlCol="0">
            <a:spAutoFit/>
          </a:bodyPr>
          <a:lstStyle/>
          <a:p>
            <a:r>
              <a:rPr lang="ja-JP" altLang="en-US" sz="2400" b="1" dirty="0" smtClean="0"/>
              <a:t>このように、気がついたことが</a:t>
            </a:r>
            <a:endParaRPr lang="ja-JP" altLang="en-US" sz="2400" b="1" dirty="0"/>
          </a:p>
        </p:txBody>
      </p:sp>
      <p:sp>
        <p:nvSpPr>
          <p:cNvPr id="17" name="テキスト ボックス 16">
            <a:extLst>
              <a:ext uri="{FF2B5EF4-FFF2-40B4-BE49-F238E27FC236}">
                <a16:creationId xmlns:a16="http://schemas.microsoft.com/office/drawing/2014/main" id="{371EE7CA-8CB2-43B2-8600-0B9B79A23B04}"/>
              </a:ext>
            </a:extLst>
          </p:cNvPr>
          <p:cNvSpPr txBox="1"/>
          <p:nvPr/>
        </p:nvSpPr>
        <p:spPr>
          <a:xfrm>
            <a:off x="5418153" y="3740725"/>
            <a:ext cx="5416102" cy="461665"/>
          </a:xfrm>
          <a:prstGeom prst="rect">
            <a:avLst/>
          </a:prstGeom>
          <a:noFill/>
        </p:spPr>
        <p:txBody>
          <a:bodyPr wrap="square" rtlCol="0">
            <a:spAutoFit/>
          </a:bodyPr>
          <a:lstStyle/>
          <a:p>
            <a:r>
              <a:rPr lang="ja-JP" altLang="en-US" sz="2400" b="1" dirty="0" smtClean="0"/>
              <a:t>ありましたら、お気軽にご連絡</a:t>
            </a:r>
            <a:endParaRPr lang="ja-JP" altLang="en-US" sz="2400" b="1" dirty="0"/>
          </a:p>
        </p:txBody>
      </p:sp>
      <p:sp>
        <p:nvSpPr>
          <p:cNvPr id="18" name="テキスト ボックス 17">
            <a:extLst>
              <a:ext uri="{FF2B5EF4-FFF2-40B4-BE49-F238E27FC236}">
                <a16:creationId xmlns:a16="http://schemas.microsoft.com/office/drawing/2014/main" id="{371EE7CA-8CB2-43B2-8600-0B9B79A23B04}"/>
              </a:ext>
            </a:extLst>
          </p:cNvPr>
          <p:cNvSpPr txBox="1"/>
          <p:nvPr/>
        </p:nvSpPr>
        <p:spPr>
          <a:xfrm>
            <a:off x="5851188" y="4184026"/>
            <a:ext cx="2115176" cy="461665"/>
          </a:xfrm>
          <a:prstGeom prst="rect">
            <a:avLst/>
          </a:prstGeom>
          <a:noFill/>
        </p:spPr>
        <p:txBody>
          <a:bodyPr wrap="square" rtlCol="0">
            <a:spAutoFit/>
          </a:bodyPr>
          <a:lstStyle/>
          <a:p>
            <a:r>
              <a:rPr lang="ja-JP" altLang="en-US" sz="2400" b="1" dirty="0"/>
              <a:t>ください。</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785"/>
                </p14:media>
              </p:ext>
            </p:extLst>
          </p:nvPr>
        </p:nvPicPr>
        <p:blipFill>
          <a:blip r:embed="rId12"/>
          <a:stretch>
            <a:fillRect/>
          </a:stretch>
        </p:blipFill>
        <p:spPr>
          <a:xfrm>
            <a:off x="12243074" y="3523438"/>
            <a:ext cx="406400" cy="406400"/>
          </a:xfrm>
          <a:prstGeom prst="rect">
            <a:avLst/>
          </a:prstGeom>
        </p:spPr>
      </p:pic>
    </p:spTree>
    <p:extLst>
      <p:ext uri="{BB962C8B-B14F-4D97-AF65-F5344CB8AC3E}">
        <p14:creationId xmlns:p14="http://schemas.microsoft.com/office/powerpoint/2010/main" val="333201705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D691649C-9C30-4D98-8951-6605F6E031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692" y="390621"/>
            <a:ext cx="11840307" cy="3501443"/>
          </a:xfrm>
          <a:prstGeom prst="rect">
            <a:avLst/>
          </a:prstGeom>
        </p:spPr>
      </p:pic>
      <p:pic>
        <p:nvPicPr>
          <p:cNvPr id="5" name="図 4">
            <a:extLst>
              <a:ext uri="{FF2B5EF4-FFF2-40B4-BE49-F238E27FC236}">
                <a16:creationId xmlns:a16="http://schemas.microsoft.com/office/drawing/2014/main" id="{6BE1840B-BCDC-41C3-841B-11913AE7BE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0206" y="3688187"/>
            <a:ext cx="2085975" cy="2857500"/>
          </a:xfrm>
          <a:prstGeom prst="rect">
            <a:avLst/>
          </a:prstGeom>
        </p:spPr>
      </p:pic>
      <p:sp>
        <p:nvSpPr>
          <p:cNvPr id="14" name="テキスト ボックス 13">
            <a:extLst>
              <a:ext uri="{FF2B5EF4-FFF2-40B4-BE49-F238E27FC236}">
                <a16:creationId xmlns:a16="http://schemas.microsoft.com/office/drawing/2014/main" id="{A142D232-51CA-49A2-B0D6-3BE69CB3FAA2}"/>
              </a:ext>
            </a:extLst>
          </p:cNvPr>
          <p:cNvSpPr txBox="1"/>
          <p:nvPr/>
        </p:nvSpPr>
        <p:spPr>
          <a:xfrm>
            <a:off x="3118895" y="780198"/>
            <a:ext cx="7344791" cy="461665"/>
          </a:xfrm>
          <a:prstGeom prst="rect">
            <a:avLst/>
          </a:prstGeom>
          <a:noFill/>
        </p:spPr>
        <p:txBody>
          <a:bodyPr wrap="square" rtlCol="0">
            <a:spAutoFit/>
          </a:bodyPr>
          <a:lstStyle/>
          <a:p>
            <a:r>
              <a:rPr lang="ja-JP" altLang="en-US" sz="2400" b="1" dirty="0"/>
              <a:t>以上で食品表示ウォッチャー講習会は終了です。</a:t>
            </a:r>
          </a:p>
        </p:txBody>
      </p:sp>
      <p:sp>
        <p:nvSpPr>
          <p:cNvPr id="18" name="テキスト ボックス 17">
            <a:extLst>
              <a:ext uri="{FF2B5EF4-FFF2-40B4-BE49-F238E27FC236}">
                <a16:creationId xmlns:a16="http://schemas.microsoft.com/office/drawing/2014/main" id="{C7289962-6CB2-4F55-BA36-4CB059147180}"/>
              </a:ext>
            </a:extLst>
          </p:cNvPr>
          <p:cNvSpPr txBox="1"/>
          <p:nvPr/>
        </p:nvSpPr>
        <p:spPr>
          <a:xfrm>
            <a:off x="1779857" y="1864627"/>
            <a:ext cx="9355996" cy="461665"/>
          </a:xfrm>
          <a:prstGeom prst="rect">
            <a:avLst/>
          </a:prstGeom>
          <a:noFill/>
        </p:spPr>
        <p:txBody>
          <a:bodyPr wrap="square" rtlCol="0">
            <a:spAutoFit/>
          </a:bodyPr>
          <a:lstStyle/>
          <a:p>
            <a:r>
              <a:rPr lang="ja-JP" altLang="en-US" sz="2400" b="1" dirty="0"/>
              <a:t>皆さんや皆さんのご家族、大切な人の食の安全・安心を守るために</a:t>
            </a:r>
          </a:p>
        </p:txBody>
      </p:sp>
      <p:sp>
        <p:nvSpPr>
          <p:cNvPr id="2" name="テキスト ボックス 1">
            <a:extLst>
              <a:ext uri="{FF2B5EF4-FFF2-40B4-BE49-F238E27FC236}">
                <a16:creationId xmlns:a16="http://schemas.microsoft.com/office/drawing/2014/main" id="{DE35A9AC-5C84-4383-A098-ABB2F2D257D0}"/>
              </a:ext>
            </a:extLst>
          </p:cNvPr>
          <p:cNvSpPr txBox="1"/>
          <p:nvPr/>
        </p:nvSpPr>
        <p:spPr>
          <a:xfrm>
            <a:off x="1022053" y="1317337"/>
            <a:ext cx="10654131" cy="461665"/>
          </a:xfrm>
          <a:prstGeom prst="rect">
            <a:avLst/>
          </a:prstGeom>
          <a:noFill/>
        </p:spPr>
        <p:txBody>
          <a:bodyPr wrap="square" rtlCol="0">
            <a:spAutoFit/>
          </a:bodyPr>
          <a:lstStyle/>
          <a:p>
            <a:r>
              <a:rPr lang="ja-JP" altLang="en-US" sz="2400" b="1" dirty="0"/>
              <a:t>食品表示は、皆さんの食の安全・安心を守るために、とても必要なものです。</a:t>
            </a:r>
            <a:endParaRPr lang="ja-JP" altLang="en-US" sz="2400" dirty="0"/>
          </a:p>
        </p:txBody>
      </p:sp>
      <p:pic>
        <p:nvPicPr>
          <p:cNvPr id="28" name="図 27">
            <a:extLst>
              <a:ext uri="{FF2B5EF4-FFF2-40B4-BE49-F238E27FC236}">
                <a16:creationId xmlns:a16="http://schemas.microsoft.com/office/drawing/2014/main" id="{2AC30E6F-5B2F-4251-9F36-8F43CD9C2C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369743" y="3884504"/>
            <a:ext cx="4211934" cy="2193300"/>
          </a:xfrm>
          <a:prstGeom prst="rect">
            <a:avLst/>
          </a:prstGeom>
        </p:spPr>
      </p:pic>
      <p:sp>
        <p:nvSpPr>
          <p:cNvPr id="19" name="テキスト ボックス 18">
            <a:extLst>
              <a:ext uri="{FF2B5EF4-FFF2-40B4-BE49-F238E27FC236}">
                <a16:creationId xmlns:a16="http://schemas.microsoft.com/office/drawing/2014/main" id="{6F3F4BF7-F213-43BA-8311-70887BEE0110}"/>
              </a:ext>
            </a:extLst>
          </p:cNvPr>
          <p:cNvSpPr txBox="1"/>
          <p:nvPr/>
        </p:nvSpPr>
        <p:spPr>
          <a:xfrm>
            <a:off x="6392499" y="4229937"/>
            <a:ext cx="3640569" cy="461665"/>
          </a:xfrm>
          <a:prstGeom prst="rect">
            <a:avLst/>
          </a:prstGeom>
          <a:noFill/>
        </p:spPr>
        <p:txBody>
          <a:bodyPr wrap="square" rtlCol="0">
            <a:spAutoFit/>
          </a:bodyPr>
          <a:lstStyle/>
          <a:p>
            <a:r>
              <a:rPr lang="ja-JP" altLang="en-US" sz="2400" b="1" dirty="0"/>
              <a:t>分かりました！</a:t>
            </a:r>
          </a:p>
        </p:txBody>
      </p:sp>
      <p:grpSp>
        <p:nvGrpSpPr>
          <p:cNvPr id="3" name="グループ化 2">
            <a:extLst>
              <a:ext uri="{FF2B5EF4-FFF2-40B4-BE49-F238E27FC236}">
                <a16:creationId xmlns:a16="http://schemas.microsoft.com/office/drawing/2014/main" id="{B7269B33-E7EE-4326-A713-03CAF95B0768}"/>
              </a:ext>
            </a:extLst>
          </p:cNvPr>
          <p:cNvGrpSpPr/>
          <p:nvPr/>
        </p:nvGrpSpPr>
        <p:grpSpPr>
          <a:xfrm>
            <a:off x="150202" y="4397636"/>
            <a:ext cx="5527087" cy="1995001"/>
            <a:chOff x="150202" y="4397636"/>
            <a:chExt cx="5527087" cy="1995001"/>
          </a:xfrm>
        </p:grpSpPr>
        <p:pic>
          <p:nvPicPr>
            <p:cNvPr id="4" name="図 3">
              <a:extLst>
                <a:ext uri="{FF2B5EF4-FFF2-40B4-BE49-F238E27FC236}">
                  <a16:creationId xmlns:a16="http://schemas.microsoft.com/office/drawing/2014/main" id="{8FEE539F-E3D0-4637-BE70-0CAA49BC51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202" y="4397636"/>
              <a:ext cx="1733306" cy="1995001"/>
            </a:xfrm>
            <a:prstGeom prst="rect">
              <a:avLst/>
            </a:prstGeom>
          </p:spPr>
        </p:pic>
        <p:pic>
          <p:nvPicPr>
            <p:cNvPr id="7" name="図 6">
              <a:extLst>
                <a:ext uri="{FF2B5EF4-FFF2-40B4-BE49-F238E27FC236}">
                  <a16:creationId xmlns:a16="http://schemas.microsoft.com/office/drawing/2014/main" id="{3E1F7F75-68E2-4D3A-94A6-F0AA8A1FD3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8614" y="4464679"/>
              <a:ext cx="1465614" cy="1927958"/>
            </a:xfrm>
            <a:prstGeom prst="rect">
              <a:avLst/>
            </a:prstGeom>
          </p:spPr>
        </p:pic>
        <p:pic>
          <p:nvPicPr>
            <p:cNvPr id="9" name="図 8">
              <a:extLst>
                <a:ext uri="{FF2B5EF4-FFF2-40B4-BE49-F238E27FC236}">
                  <a16:creationId xmlns:a16="http://schemas.microsoft.com/office/drawing/2014/main" id="{271757E5-F10C-49C6-9FB6-57433B6795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34489" y="5018751"/>
              <a:ext cx="1342800" cy="1342800"/>
            </a:xfrm>
            <a:prstGeom prst="rect">
              <a:avLst/>
            </a:prstGeom>
          </p:spPr>
        </p:pic>
        <p:pic>
          <p:nvPicPr>
            <p:cNvPr id="13" name="図 12">
              <a:extLst>
                <a:ext uri="{FF2B5EF4-FFF2-40B4-BE49-F238E27FC236}">
                  <a16:creationId xmlns:a16="http://schemas.microsoft.com/office/drawing/2014/main" id="{F5137CDF-6120-44D0-8B05-52E54659C77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84847" y="4986644"/>
              <a:ext cx="1341883" cy="1341883"/>
            </a:xfrm>
            <a:prstGeom prst="rect">
              <a:avLst/>
            </a:prstGeom>
          </p:spPr>
        </p:pic>
      </p:grpSp>
      <p:sp>
        <p:nvSpPr>
          <p:cNvPr id="35" name="テキスト ボックス 34">
            <a:extLst>
              <a:ext uri="{FF2B5EF4-FFF2-40B4-BE49-F238E27FC236}">
                <a16:creationId xmlns:a16="http://schemas.microsoft.com/office/drawing/2014/main" id="{1CC73448-2F5C-42C7-A7B6-E84FE220B2D9}"/>
              </a:ext>
            </a:extLst>
          </p:cNvPr>
          <p:cNvSpPr txBox="1"/>
          <p:nvPr/>
        </p:nvSpPr>
        <p:spPr>
          <a:xfrm>
            <a:off x="1779856" y="2296152"/>
            <a:ext cx="7976582" cy="461665"/>
          </a:xfrm>
          <a:prstGeom prst="rect">
            <a:avLst/>
          </a:prstGeom>
          <a:noFill/>
        </p:spPr>
        <p:txBody>
          <a:bodyPr wrap="square" rtlCol="0">
            <a:spAutoFit/>
          </a:bodyPr>
          <a:lstStyle/>
          <a:p>
            <a:r>
              <a:rPr lang="ja-JP" altLang="en-US" sz="2400" b="1" dirty="0"/>
              <a:t>食品表示ウォッチャー制度についてご理解いただき</a:t>
            </a:r>
          </a:p>
        </p:txBody>
      </p:sp>
      <p:sp>
        <p:nvSpPr>
          <p:cNvPr id="36" name="テキスト ボックス 35">
            <a:extLst>
              <a:ext uri="{FF2B5EF4-FFF2-40B4-BE49-F238E27FC236}">
                <a16:creationId xmlns:a16="http://schemas.microsoft.com/office/drawing/2014/main" id="{6BB37A8F-0B1B-4795-98DE-F4F3A558F677}"/>
              </a:ext>
            </a:extLst>
          </p:cNvPr>
          <p:cNvSpPr txBox="1"/>
          <p:nvPr/>
        </p:nvSpPr>
        <p:spPr>
          <a:xfrm>
            <a:off x="2977199" y="2757817"/>
            <a:ext cx="7976582" cy="461665"/>
          </a:xfrm>
          <a:prstGeom prst="rect">
            <a:avLst/>
          </a:prstGeom>
          <a:noFill/>
        </p:spPr>
        <p:txBody>
          <a:bodyPr wrap="square" rtlCol="0">
            <a:spAutoFit/>
          </a:bodyPr>
          <a:lstStyle/>
          <a:p>
            <a:r>
              <a:rPr lang="ja-JP" altLang="en-US" sz="2400" b="1" dirty="0"/>
              <a:t>モニタリング活動にご協力ください！</a:t>
            </a:r>
          </a:p>
        </p:txBody>
      </p:sp>
      <p:sp>
        <p:nvSpPr>
          <p:cNvPr id="37" name="テキスト ボックス 36">
            <a:extLst>
              <a:ext uri="{FF2B5EF4-FFF2-40B4-BE49-F238E27FC236}">
                <a16:creationId xmlns:a16="http://schemas.microsoft.com/office/drawing/2014/main" id="{2FB08874-719B-48E0-BBBC-CEA33E97A0C8}"/>
              </a:ext>
            </a:extLst>
          </p:cNvPr>
          <p:cNvSpPr txBox="1"/>
          <p:nvPr/>
        </p:nvSpPr>
        <p:spPr>
          <a:xfrm>
            <a:off x="5451512" y="4640046"/>
            <a:ext cx="3993270" cy="461665"/>
          </a:xfrm>
          <a:prstGeom prst="rect">
            <a:avLst/>
          </a:prstGeom>
          <a:noFill/>
        </p:spPr>
        <p:txBody>
          <a:bodyPr wrap="square" rtlCol="0">
            <a:spAutoFit/>
          </a:bodyPr>
          <a:lstStyle/>
          <a:p>
            <a:r>
              <a:rPr lang="ja-JP" altLang="en-US" sz="2400" b="1" dirty="0"/>
              <a:t>皆の食の安全・安心を守る</a:t>
            </a:r>
          </a:p>
        </p:txBody>
      </p:sp>
      <p:sp>
        <p:nvSpPr>
          <p:cNvPr id="38" name="テキスト ボックス 37">
            <a:extLst>
              <a:ext uri="{FF2B5EF4-FFF2-40B4-BE49-F238E27FC236}">
                <a16:creationId xmlns:a16="http://schemas.microsoft.com/office/drawing/2014/main" id="{CECD073B-1247-4D01-A156-D57867BDAFFA}"/>
              </a:ext>
            </a:extLst>
          </p:cNvPr>
          <p:cNvSpPr txBox="1"/>
          <p:nvPr/>
        </p:nvSpPr>
        <p:spPr>
          <a:xfrm>
            <a:off x="5936425" y="5079002"/>
            <a:ext cx="3640569" cy="461665"/>
          </a:xfrm>
          <a:prstGeom prst="rect">
            <a:avLst/>
          </a:prstGeom>
          <a:noFill/>
        </p:spPr>
        <p:txBody>
          <a:bodyPr wrap="square" rtlCol="0">
            <a:spAutoFit/>
          </a:bodyPr>
          <a:lstStyle/>
          <a:p>
            <a:r>
              <a:rPr lang="ja-JP" altLang="en-US" sz="2400" b="1" dirty="0"/>
              <a:t>ために協力します！</a:t>
            </a:r>
          </a:p>
        </p:txBody>
      </p:sp>
      <p:pic>
        <p:nvPicPr>
          <p:cNvPr id="6"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2110"/>
                </p14:media>
              </p:ext>
            </p:extLst>
          </p:nvPr>
        </p:nvPicPr>
        <p:blipFill>
          <a:blip r:embed="rId12"/>
          <a:stretch>
            <a:fillRect/>
          </a:stretch>
        </p:blipFill>
        <p:spPr>
          <a:xfrm>
            <a:off x="12201508" y="3219482"/>
            <a:ext cx="406400" cy="406400"/>
          </a:xfrm>
          <a:prstGeom prst="rect">
            <a:avLst/>
          </a:prstGeom>
        </p:spPr>
      </p:pic>
    </p:spTree>
    <p:extLst>
      <p:ext uri="{BB962C8B-B14F-4D97-AF65-F5344CB8AC3E}">
        <p14:creationId xmlns:p14="http://schemas.microsoft.com/office/powerpoint/2010/main" val="2974460282"/>
      </p:ext>
    </p:extLst>
  </p:cSld>
  <p:clrMapOvr>
    <a:masterClrMapping/>
  </p:clrMapOvr>
  <mc:AlternateContent xmlns:mc="http://schemas.openxmlformats.org/markup-compatibility/2006" xmlns:p14="http://schemas.microsoft.com/office/powerpoint/2010/main">
    <mc:Choice Requires="p14">
      <p:transition spd="slow" p14:dur="2000" advClick="0" advTm="27000"/>
    </mc:Choice>
    <mc:Fallback xmlns="">
      <p:transition spd="slow" advClick="0"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84F4152A-DDF3-4F86-B658-D564D19D13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887" y="587830"/>
            <a:ext cx="7620000" cy="419100"/>
          </a:xfrm>
          <a:prstGeom prst="rect">
            <a:avLst/>
          </a:prstGeom>
        </p:spPr>
      </p:pic>
      <p:pic>
        <p:nvPicPr>
          <p:cNvPr id="9" name="図 8">
            <a:extLst>
              <a:ext uri="{FF2B5EF4-FFF2-40B4-BE49-F238E27FC236}">
                <a16:creationId xmlns:a16="http://schemas.microsoft.com/office/drawing/2014/main" id="{37F0623D-EE2B-4040-AD9D-AFC68D211094}"/>
              </a:ext>
            </a:extLst>
          </p:cNvPr>
          <p:cNvPicPr>
            <a:picLocks noChangeAspect="1"/>
          </p:cNvPicPr>
          <p:nvPr/>
        </p:nvPicPr>
        <p:blipFill rotWithShape="1">
          <a:blip r:embed="rId3">
            <a:extLst>
              <a:ext uri="{28A0092B-C50C-407E-A947-70E740481C1C}">
                <a14:useLocalDpi xmlns:a14="http://schemas.microsoft.com/office/drawing/2010/main" val="0"/>
              </a:ext>
            </a:extLst>
          </a:blip>
          <a:srcRect r="49837"/>
          <a:stretch/>
        </p:blipFill>
        <p:spPr>
          <a:xfrm>
            <a:off x="8011889" y="625723"/>
            <a:ext cx="3822439" cy="419100"/>
          </a:xfrm>
          <a:prstGeom prst="rect">
            <a:avLst/>
          </a:prstGeom>
        </p:spPr>
      </p:pic>
      <p:pic>
        <p:nvPicPr>
          <p:cNvPr id="11" name="図 10">
            <a:extLst>
              <a:ext uri="{FF2B5EF4-FFF2-40B4-BE49-F238E27FC236}">
                <a16:creationId xmlns:a16="http://schemas.microsoft.com/office/drawing/2014/main" id="{F9700282-41F3-4F3E-BAA9-4711BC3804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106" y="5593895"/>
            <a:ext cx="9525000" cy="676275"/>
          </a:xfrm>
          <a:prstGeom prst="rect">
            <a:avLst/>
          </a:prstGeom>
        </p:spPr>
      </p:pic>
      <p:pic>
        <p:nvPicPr>
          <p:cNvPr id="12" name="図 11">
            <a:extLst>
              <a:ext uri="{FF2B5EF4-FFF2-40B4-BE49-F238E27FC236}">
                <a16:creationId xmlns:a16="http://schemas.microsoft.com/office/drawing/2014/main" id="{24E4EE83-84F4-46ED-9C22-197428BF3FAF}"/>
              </a:ext>
            </a:extLst>
          </p:cNvPr>
          <p:cNvPicPr>
            <a:picLocks noChangeAspect="1"/>
          </p:cNvPicPr>
          <p:nvPr/>
        </p:nvPicPr>
        <p:blipFill rotWithShape="1">
          <a:blip r:embed="rId4">
            <a:extLst>
              <a:ext uri="{28A0092B-C50C-407E-A947-70E740481C1C}">
                <a14:useLocalDpi xmlns:a14="http://schemas.microsoft.com/office/drawing/2010/main" val="0"/>
              </a:ext>
            </a:extLst>
          </a:blip>
          <a:srcRect l="8326" r="72376" b="13682"/>
          <a:stretch/>
        </p:blipFill>
        <p:spPr>
          <a:xfrm>
            <a:off x="9923106" y="5593895"/>
            <a:ext cx="1838130" cy="583748"/>
          </a:xfrm>
          <a:prstGeom prst="rect">
            <a:avLst/>
          </a:prstGeom>
        </p:spPr>
      </p:pic>
      <p:sp>
        <p:nvSpPr>
          <p:cNvPr id="14" name="テキスト ボックス 13">
            <a:extLst>
              <a:ext uri="{FF2B5EF4-FFF2-40B4-BE49-F238E27FC236}">
                <a16:creationId xmlns:a16="http://schemas.microsoft.com/office/drawing/2014/main" id="{19417C86-EBA1-44CC-980E-4D4BF3B7B307}"/>
              </a:ext>
            </a:extLst>
          </p:cNvPr>
          <p:cNvSpPr txBox="1"/>
          <p:nvPr/>
        </p:nvSpPr>
        <p:spPr>
          <a:xfrm>
            <a:off x="1847222" y="2589411"/>
            <a:ext cx="7343670" cy="1323439"/>
          </a:xfrm>
          <a:prstGeom prst="rect">
            <a:avLst/>
          </a:prstGeom>
          <a:noFill/>
        </p:spPr>
        <p:txBody>
          <a:bodyPr wrap="square" rtlCol="0">
            <a:spAutoFit/>
          </a:bodyPr>
          <a:lstStyle/>
          <a:p>
            <a:pPr algn="ctr"/>
            <a:r>
              <a:rPr lang="ja-JP" altLang="en-US" sz="8000" dirty="0">
                <a:latin typeface="HGP創英角ﾎﾟｯﾌﾟ体" panose="040B0A00000000000000" pitchFamily="50" charset="-128"/>
                <a:ea typeface="HGP創英角ﾎﾟｯﾌﾟ体" panose="040B0A00000000000000" pitchFamily="50" charset="-128"/>
              </a:rPr>
              <a:t>お　し　ま　い</a:t>
            </a:r>
          </a:p>
        </p:txBody>
      </p:sp>
    </p:spTree>
    <p:extLst>
      <p:ext uri="{BB962C8B-B14F-4D97-AF65-F5344CB8AC3E}">
        <p14:creationId xmlns:p14="http://schemas.microsoft.com/office/powerpoint/2010/main" val="152941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150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p:nvPr/>
        </p:nvPicPr>
        <p:blipFill>
          <a:blip r:embed="rId5">
            <a:extLst>
              <a:ext uri="{28A0092B-C50C-407E-A947-70E740481C1C}">
                <a14:useLocalDpi xmlns:a14="http://schemas.microsoft.com/office/drawing/2010/main" val="0"/>
              </a:ext>
            </a:extLst>
          </a:blip>
          <a:srcRect/>
          <a:stretch>
            <a:fillRect/>
          </a:stretch>
        </p:blipFill>
        <p:spPr bwMode="auto">
          <a:xfrm>
            <a:off x="3101492" y="257227"/>
            <a:ext cx="4448839" cy="3539415"/>
          </a:xfrm>
          <a:prstGeom prst="rect">
            <a:avLst/>
          </a:prstGeom>
          <a:noFill/>
          <a:ln>
            <a:noFill/>
          </a:ln>
        </p:spPr>
      </p:pic>
      <p:pic>
        <p:nvPicPr>
          <p:cNvPr id="8" name="図 7">
            <a:extLst>
              <a:ext uri="{FF2B5EF4-FFF2-40B4-BE49-F238E27FC236}">
                <a16:creationId xmlns:a16="http://schemas.microsoft.com/office/drawing/2014/main" id="{6F72B35C-AF44-4699-8263-E7BE0621C9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531" y="4185314"/>
            <a:ext cx="2061927" cy="2357066"/>
          </a:xfrm>
          <a:prstGeom prst="rect">
            <a:avLst/>
          </a:prstGeom>
        </p:spPr>
      </p:pic>
      <p:pic>
        <p:nvPicPr>
          <p:cNvPr id="9" name="図 8">
            <a:extLst>
              <a:ext uri="{FF2B5EF4-FFF2-40B4-BE49-F238E27FC236}">
                <a16:creationId xmlns:a16="http://schemas.microsoft.com/office/drawing/2014/main" id="{7F6DC20F-274E-4A31-AB46-CAE4BAC878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44531" y="2312633"/>
            <a:ext cx="2653776" cy="1846511"/>
          </a:xfrm>
          <a:prstGeom prst="rect">
            <a:avLst/>
          </a:prstGeom>
        </p:spPr>
      </p:pic>
      <p:sp>
        <p:nvSpPr>
          <p:cNvPr id="10" name="テキスト ボックス 9">
            <a:extLst>
              <a:ext uri="{FF2B5EF4-FFF2-40B4-BE49-F238E27FC236}">
                <a16:creationId xmlns:a16="http://schemas.microsoft.com/office/drawing/2014/main" id="{D06DA719-D40A-4144-9185-971331E0C910}"/>
              </a:ext>
            </a:extLst>
          </p:cNvPr>
          <p:cNvSpPr txBox="1"/>
          <p:nvPr/>
        </p:nvSpPr>
        <p:spPr>
          <a:xfrm>
            <a:off x="920639" y="2774223"/>
            <a:ext cx="1109709" cy="461665"/>
          </a:xfrm>
          <a:prstGeom prst="rect">
            <a:avLst/>
          </a:prstGeom>
          <a:noFill/>
        </p:spPr>
        <p:txBody>
          <a:bodyPr wrap="square" rtlCol="0">
            <a:spAutoFit/>
          </a:bodyPr>
          <a:lstStyle/>
          <a:p>
            <a:r>
              <a:rPr lang="ja-JP" altLang="en-US" sz="2400" b="1" dirty="0"/>
              <a:t>そう！</a:t>
            </a:r>
          </a:p>
        </p:txBody>
      </p:sp>
      <p:sp>
        <p:nvSpPr>
          <p:cNvPr id="11" name="テキスト ボックス 10">
            <a:extLst>
              <a:ext uri="{FF2B5EF4-FFF2-40B4-BE49-F238E27FC236}">
                <a16:creationId xmlns:a16="http://schemas.microsoft.com/office/drawing/2014/main" id="{363589F0-022E-42C5-82DB-F1D88C7F5127}"/>
              </a:ext>
            </a:extLst>
          </p:cNvPr>
          <p:cNvSpPr txBox="1"/>
          <p:nvPr/>
        </p:nvSpPr>
        <p:spPr>
          <a:xfrm>
            <a:off x="942556" y="3160448"/>
            <a:ext cx="2061927" cy="461665"/>
          </a:xfrm>
          <a:prstGeom prst="rect">
            <a:avLst/>
          </a:prstGeom>
          <a:noFill/>
        </p:spPr>
        <p:txBody>
          <a:bodyPr wrap="square" rtlCol="0">
            <a:spAutoFit/>
          </a:bodyPr>
          <a:lstStyle/>
          <a:p>
            <a:r>
              <a:rPr lang="ja-JP" altLang="en-US" sz="2400" b="1" dirty="0"/>
              <a:t>これこれ！</a:t>
            </a:r>
          </a:p>
        </p:txBody>
      </p:sp>
      <p:pic>
        <p:nvPicPr>
          <p:cNvPr id="14" name="図 13">
            <a:extLst>
              <a:ext uri="{FF2B5EF4-FFF2-40B4-BE49-F238E27FC236}">
                <a16:creationId xmlns:a16="http://schemas.microsoft.com/office/drawing/2014/main" id="{56388E2D-7D57-406E-A10E-19A7ABC11B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03081" y="1569404"/>
            <a:ext cx="4605296" cy="2204582"/>
          </a:xfrm>
          <a:prstGeom prst="rect">
            <a:avLst/>
          </a:prstGeom>
        </p:spPr>
      </p:pic>
      <p:sp>
        <p:nvSpPr>
          <p:cNvPr id="28" name="テキスト ボックス 27">
            <a:extLst>
              <a:ext uri="{FF2B5EF4-FFF2-40B4-BE49-F238E27FC236}">
                <a16:creationId xmlns:a16="http://schemas.microsoft.com/office/drawing/2014/main" id="{FFC72890-9CD4-4ADA-9409-8A9395F38445}"/>
              </a:ext>
            </a:extLst>
          </p:cNvPr>
          <p:cNvSpPr txBox="1"/>
          <p:nvPr/>
        </p:nvSpPr>
        <p:spPr>
          <a:xfrm>
            <a:off x="7396587" y="2265478"/>
            <a:ext cx="4453051" cy="461665"/>
          </a:xfrm>
          <a:prstGeom prst="rect">
            <a:avLst/>
          </a:prstGeom>
          <a:noFill/>
        </p:spPr>
        <p:txBody>
          <a:bodyPr wrap="square" rtlCol="0">
            <a:spAutoFit/>
          </a:bodyPr>
          <a:lstStyle/>
          <a:p>
            <a:r>
              <a:rPr lang="ja-JP" altLang="en-US" sz="2400" b="1" dirty="0"/>
              <a:t>鶏のから揚げのパックに</a:t>
            </a:r>
          </a:p>
        </p:txBody>
      </p:sp>
      <p:sp>
        <p:nvSpPr>
          <p:cNvPr id="29" name="テキスト ボックス 28">
            <a:extLst>
              <a:ext uri="{FF2B5EF4-FFF2-40B4-BE49-F238E27FC236}">
                <a16:creationId xmlns:a16="http://schemas.microsoft.com/office/drawing/2014/main" id="{19382ACE-246E-4962-AE90-1B53F9A71570}"/>
              </a:ext>
            </a:extLst>
          </p:cNvPr>
          <p:cNvSpPr txBox="1"/>
          <p:nvPr/>
        </p:nvSpPr>
        <p:spPr>
          <a:xfrm>
            <a:off x="7396585" y="2646540"/>
            <a:ext cx="3728176" cy="461665"/>
          </a:xfrm>
          <a:prstGeom prst="rect">
            <a:avLst/>
          </a:prstGeom>
          <a:noFill/>
        </p:spPr>
        <p:txBody>
          <a:bodyPr wrap="square" rtlCol="0">
            <a:spAutoFit/>
          </a:bodyPr>
          <a:lstStyle/>
          <a:p>
            <a:r>
              <a:rPr lang="ja-JP" altLang="en-US" sz="2400" b="1" dirty="0"/>
              <a:t>貼られているラベルです。</a:t>
            </a:r>
          </a:p>
        </p:txBody>
      </p:sp>
      <p:pic>
        <p:nvPicPr>
          <p:cNvPr id="31" name="図 30">
            <a:extLst>
              <a:ext uri="{FF2B5EF4-FFF2-40B4-BE49-F238E27FC236}">
                <a16:creationId xmlns:a16="http://schemas.microsoft.com/office/drawing/2014/main" id="{95EA63CE-38EE-40FB-B057-B016E64E31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V="1">
            <a:off x="4110361" y="4351702"/>
            <a:ext cx="5830516" cy="2117688"/>
          </a:xfrm>
          <a:prstGeom prst="rect">
            <a:avLst/>
          </a:prstGeom>
        </p:spPr>
      </p:pic>
      <p:sp>
        <p:nvSpPr>
          <p:cNvPr id="32" name="テキスト ボックス 31">
            <a:extLst>
              <a:ext uri="{FF2B5EF4-FFF2-40B4-BE49-F238E27FC236}">
                <a16:creationId xmlns:a16="http://schemas.microsoft.com/office/drawing/2014/main" id="{20108863-FE36-46A3-9FBF-0CCCD00FE1AA}"/>
              </a:ext>
            </a:extLst>
          </p:cNvPr>
          <p:cNvSpPr txBox="1"/>
          <p:nvPr/>
        </p:nvSpPr>
        <p:spPr>
          <a:xfrm>
            <a:off x="4927991" y="4902184"/>
            <a:ext cx="2192283" cy="461665"/>
          </a:xfrm>
          <a:prstGeom prst="rect">
            <a:avLst/>
          </a:prstGeom>
          <a:noFill/>
        </p:spPr>
        <p:txBody>
          <a:bodyPr wrap="square" rtlCol="0">
            <a:spAutoFit/>
          </a:bodyPr>
          <a:lstStyle/>
          <a:p>
            <a:r>
              <a:rPr lang="ja-JP" altLang="en-US" sz="2400" b="1" dirty="0"/>
              <a:t>これを・・・</a:t>
            </a:r>
          </a:p>
        </p:txBody>
      </p:sp>
      <p:sp>
        <p:nvSpPr>
          <p:cNvPr id="33" name="テキスト ボックス 32">
            <a:extLst>
              <a:ext uri="{FF2B5EF4-FFF2-40B4-BE49-F238E27FC236}">
                <a16:creationId xmlns:a16="http://schemas.microsoft.com/office/drawing/2014/main" id="{5BF96440-0CD7-4E37-9D8C-2E9859B38E0F}"/>
              </a:ext>
            </a:extLst>
          </p:cNvPr>
          <p:cNvSpPr txBox="1"/>
          <p:nvPr/>
        </p:nvSpPr>
        <p:spPr>
          <a:xfrm>
            <a:off x="4999860" y="5337679"/>
            <a:ext cx="2192283" cy="646331"/>
          </a:xfrm>
          <a:prstGeom prst="rect">
            <a:avLst/>
          </a:prstGeom>
          <a:noFill/>
        </p:spPr>
        <p:txBody>
          <a:bodyPr wrap="square" rtlCol="0">
            <a:spAutoFit/>
          </a:bodyPr>
          <a:lstStyle/>
          <a:p>
            <a:r>
              <a:rPr lang="ja-JP" altLang="en-US" sz="3600" b="1" dirty="0">
                <a:solidFill>
                  <a:srgbClr val="FF0000"/>
                </a:solidFill>
              </a:rPr>
              <a:t>食品表示</a:t>
            </a:r>
          </a:p>
        </p:txBody>
      </p:sp>
      <p:sp>
        <p:nvSpPr>
          <p:cNvPr id="34" name="テキスト ボックス 33">
            <a:extLst>
              <a:ext uri="{FF2B5EF4-FFF2-40B4-BE49-F238E27FC236}">
                <a16:creationId xmlns:a16="http://schemas.microsoft.com/office/drawing/2014/main" id="{CE9891C0-F3D4-4F0A-81A4-B3EA3CDCF065}"/>
              </a:ext>
            </a:extLst>
          </p:cNvPr>
          <p:cNvSpPr txBox="1"/>
          <p:nvPr/>
        </p:nvSpPr>
        <p:spPr>
          <a:xfrm>
            <a:off x="7099896" y="5430011"/>
            <a:ext cx="2704025" cy="461665"/>
          </a:xfrm>
          <a:prstGeom prst="rect">
            <a:avLst/>
          </a:prstGeom>
          <a:noFill/>
        </p:spPr>
        <p:txBody>
          <a:bodyPr wrap="square" rtlCol="0">
            <a:spAutoFit/>
          </a:bodyPr>
          <a:lstStyle/>
          <a:p>
            <a:r>
              <a:rPr lang="ja-JP" altLang="en-US" sz="2400" b="1" dirty="0"/>
              <a:t>と言います！</a:t>
            </a:r>
          </a:p>
        </p:txBody>
      </p:sp>
      <p:sp>
        <p:nvSpPr>
          <p:cNvPr id="36" name="テキスト ボックス 35">
            <a:extLst>
              <a:ext uri="{FF2B5EF4-FFF2-40B4-BE49-F238E27FC236}">
                <a16:creationId xmlns:a16="http://schemas.microsoft.com/office/drawing/2014/main" id="{3D07F78D-215B-4A14-BAFD-F48C156ABF14}"/>
              </a:ext>
            </a:extLst>
          </p:cNvPr>
          <p:cNvSpPr txBox="1"/>
          <p:nvPr/>
        </p:nvSpPr>
        <p:spPr>
          <a:xfrm>
            <a:off x="7715772" y="1837992"/>
            <a:ext cx="1273820" cy="461665"/>
          </a:xfrm>
          <a:prstGeom prst="rect">
            <a:avLst/>
          </a:prstGeom>
          <a:noFill/>
        </p:spPr>
        <p:txBody>
          <a:bodyPr wrap="square" rtlCol="0">
            <a:spAutoFit/>
          </a:bodyPr>
          <a:lstStyle/>
          <a:p>
            <a:r>
              <a:rPr lang="ja-JP" altLang="en-US" sz="2400" b="1" dirty="0"/>
              <a:t>これは、</a:t>
            </a:r>
          </a:p>
        </p:txBody>
      </p:sp>
      <p:pic>
        <p:nvPicPr>
          <p:cNvPr id="12" name="図 11">
            <a:extLst>
              <a:ext uri="{FF2B5EF4-FFF2-40B4-BE49-F238E27FC236}">
                <a16:creationId xmlns:a16="http://schemas.microsoft.com/office/drawing/2014/main" id="{0D0BFC91-9685-4463-99D0-F360BD8A3D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98503" y="3704264"/>
            <a:ext cx="2085975" cy="2857500"/>
          </a:xfrm>
          <a:prstGeom prst="rect">
            <a:avLst/>
          </a:prstGeom>
        </p:spPr>
      </p:pic>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665"/>
                </p14:media>
              </p:ext>
            </p:extLst>
          </p:nvPr>
        </p:nvPicPr>
        <p:blipFill>
          <a:blip r:embed="rId10"/>
          <a:stretch>
            <a:fillRect/>
          </a:stretch>
        </p:blipFill>
        <p:spPr>
          <a:xfrm>
            <a:off x="12343477" y="3367586"/>
            <a:ext cx="406400" cy="406400"/>
          </a:xfrm>
          <a:prstGeom prst="rect">
            <a:avLst/>
          </a:prstGeom>
        </p:spPr>
      </p:pic>
    </p:spTree>
    <p:extLst>
      <p:ext uri="{BB962C8B-B14F-4D97-AF65-F5344CB8AC3E}">
        <p14:creationId xmlns:p14="http://schemas.microsoft.com/office/powerpoint/2010/main" val="3429195645"/>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73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960718EC-31F2-49B2-9F19-EB4254507F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1270" y="-1"/>
            <a:ext cx="8131946" cy="5147019"/>
          </a:xfrm>
          <a:prstGeom prst="rect">
            <a:avLst/>
          </a:prstGeom>
        </p:spPr>
      </p:pic>
      <p:pic>
        <p:nvPicPr>
          <p:cNvPr id="29" name="図 28"/>
          <p:cNvPicPr/>
          <p:nvPr/>
        </p:nvPicPr>
        <p:blipFill>
          <a:blip r:embed="rId6">
            <a:extLst>
              <a:ext uri="{28A0092B-C50C-407E-A947-70E740481C1C}">
                <a14:useLocalDpi xmlns:a14="http://schemas.microsoft.com/office/drawing/2010/main" val="0"/>
              </a:ext>
            </a:extLst>
          </a:blip>
          <a:srcRect/>
          <a:stretch>
            <a:fillRect/>
          </a:stretch>
        </p:blipFill>
        <p:spPr bwMode="auto">
          <a:xfrm>
            <a:off x="247120" y="292939"/>
            <a:ext cx="3936612" cy="3241905"/>
          </a:xfrm>
          <a:prstGeom prst="rect">
            <a:avLst/>
          </a:prstGeom>
          <a:solidFill>
            <a:schemeClr val="bg1"/>
          </a:solidFill>
          <a:ln>
            <a:noFill/>
          </a:ln>
        </p:spPr>
      </p:pic>
      <p:pic>
        <p:nvPicPr>
          <p:cNvPr id="6" name="図 5">
            <a:extLst>
              <a:ext uri="{FF2B5EF4-FFF2-40B4-BE49-F238E27FC236}">
                <a16:creationId xmlns:a16="http://schemas.microsoft.com/office/drawing/2014/main" id="{A50707EF-B196-4BF5-AAFC-4B23FCA0B5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028" y="4314997"/>
            <a:ext cx="1760017" cy="2011941"/>
          </a:xfrm>
          <a:prstGeom prst="rect">
            <a:avLst/>
          </a:prstGeom>
        </p:spPr>
      </p:pic>
      <p:pic>
        <p:nvPicPr>
          <p:cNvPr id="7" name="図 6">
            <a:extLst>
              <a:ext uri="{FF2B5EF4-FFF2-40B4-BE49-F238E27FC236}">
                <a16:creationId xmlns:a16="http://schemas.microsoft.com/office/drawing/2014/main" id="{1A4D64BA-5639-48F4-9D66-794D9B50AC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141000" y="4265722"/>
            <a:ext cx="2288959" cy="1846511"/>
          </a:xfrm>
          <a:prstGeom prst="rect">
            <a:avLst/>
          </a:prstGeom>
        </p:spPr>
      </p:pic>
      <p:sp>
        <p:nvSpPr>
          <p:cNvPr id="8" name="テキスト ボックス 7">
            <a:extLst>
              <a:ext uri="{FF2B5EF4-FFF2-40B4-BE49-F238E27FC236}">
                <a16:creationId xmlns:a16="http://schemas.microsoft.com/office/drawing/2014/main" id="{8FE36A29-CD19-45D4-B763-934AA7ADC0BA}"/>
              </a:ext>
            </a:extLst>
          </p:cNvPr>
          <p:cNvSpPr txBox="1"/>
          <p:nvPr/>
        </p:nvSpPr>
        <p:spPr>
          <a:xfrm>
            <a:off x="2626638" y="4919691"/>
            <a:ext cx="2061927" cy="461665"/>
          </a:xfrm>
          <a:prstGeom prst="rect">
            <a:avLst/>
          </a:prstGeom>
          <a:noFill/>
        </p:spPr>
        <p:txBody>
          <a:bodyPr wrap="square" rtlCol="0">
            <a:spAutoFit/>
          </a:bodyPr>
          <a:lstStyle/>
          <a:p>
            <a:r>
              <a:rPr lang="ja-JP" altLang="en-US" sz="2400" b="1" dirty="0"/>
              <a:t>確かに！</a:t>
            </a:r>
          </a:p>
        </p:txBody>
      </p:sp>
      <p:pic>
        <p:nvPicPr>
          <p:cNvPr id="3" name="図 2">
            <a:extLst>
              <a:ext uri="{FF2B5EF4-FFF2-40B4-BE49-F238E27FC236}">
                <a16:creationId xmlns:a16="http://schemas.microsoft.com/office/drawing/2014/main" id="{79117C9C-2942-4B11-A7E4-2397E5D8BC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42999" y="3713383"/>
            <a:ext cx="2085975" cy="2857500"/>
          </a:xfrm>
          <a:prstGeom prst="rect">
            <a:avLst/>
          </a:prstGeom>
        </p:spPr>
      </p:pic>
      <p:sp>
        <p:nvSpPr>
          <p:cNvPr id="11" name="テキスト ボックス 10">
            <a:extLst>
              <a:ext uri="{FF2B5EF4-FFF2-40B4-BE49-F238E27FC236}">
                <a16:creationId xmlns:a16="http://schemas.microsoft.com/office/drawing/2014/main" id="{ABEC80CF-26B3-4F53-BBE5-BED3653F297A}"/>
              </a:ext>
            </a:extLst>
          </p:cNvPr>
          <p:cNvSpPr txBox="1"/>
          <p:nvPr/>
        </p:nvSpPr>
        <p:spPr>
          <a:xfrm>
            <a:off x="4911097" y="429882"/>
            <a:ext cx="4704839" cy="461665"/>
          </a:xfrm>
          <a:prstGeom prst="rect">
            <a:avLst/>
          </a:prstGeom>
          <a:noFill/>
        </p:spPr>
        <p:txBody>
          <a:bodyPr wrap="square" rtlCol="0">
            <a:spAutoFit/>
          </a:bodyPr>
          <a:lstStyle/>
          <a:p>
            <a:r>
              <a:rPr lang="ja-JP" altLang="en-US" sz="2400" b="1" dirty="0"/>
              <a:t>もしも、この表示がなかったら、</a:t>
            </a:r>
          </a:p>
        </p:txBody>
      </p:sp>
      <p:sp>
        <p:nvSpPr>
          <p:cNvPr id="12" name="テキスト ボックス 11">
            <a:extLst>
              <a:ext uri="{FF2B5EF4-FFF2-40B4-BE49-F238E27FC236}">
                <a16:creationId xmlns:a16="http://schemas.microsoft.com/office/drawing/2014/main" id="{BCDA0CD4-B977-4677-AB4D-F7D2AF2A9703}"/>
              </a:ext>
            </a:extLst>
          </p:cNvPr>
          <p:cNvSpPr txBox="1"/>
          <p:nvPr/>
        </p:nvSpPr>
        <p:spPr>
          <a:xfrm>
            <a:off x="4183733" y="875267"/>
            <a:ext cx="5627290" cy="461665"/>
          </a:xfrm>
          <a:prstGeom prst="rect">
            <a:avLst/>
          </a:prstGeom>
          <a:noFill/>
        </p:spPr>
        <p:txBody>
          <a:bodyPr wrap="square" rtlCol="0">
            <a:spAutoFit/>
          </a:bodyPr>
          <a:lstStyle/>
          <a:p>
            <a:r>
              <a:rPr lang="ja-JP" altLang="en-US" sz="2400" b="1" dirty="0"/>
              <a:t>どんな原材料を使っているのか、</a:t>
            </a:r>
          </a:p>
        </p:txBody>
      </p:sp>
      <p:sp>
        <p:nvSpPr>
          <p:cNvPr id="13" name="テキスト ボックス 12">
            <a:extLst>
              <a:ext uri="{FF2B5EF4-FFF2-40B4-BE49-F238E27FC236}">
                <a16:creationId xmlns:a16="http://schemas.microsoft.com/office/drawing/2014/main" id="{BF0FFDFB-42C2-4290-A75C-0B39A30B77AF}"/>
              </a:ext>
            </a:extLst>
          </p:cNvPr>
          <p:cNvSpPr txBox="1"/>
          <p:nvPr/>
        </p:nvSpPr>
        <p:spPr>
          <a:xfrm>
            <a:off x="4183733" y="1266602"/>
            <a:ext cx="6497210" cy="461665"/>
          </a:xfrm>
          <a:prstGeom prst="rect">
            <a:avLst/>
          </a:prstGeom>
          <a:noFill/>
        </p:spPr>
        <p:txBody>
          <a:bodyPr wrap="square" rtlCol="0">
            <a:spAutoFit/>
          </a:bodyPr>
          <a:lstStyle/>
          <a:p>
            <a:r>
              <a:rPr lang="ja-JP" altLang="en-US" sz="2400" b="1" dirty="0"/>
              <a:t>どんな保管をして、いつまで食べられるのか</a:t>
            </a:r>
          </a:p>
        </p:txBody>
      </p:sp>
      <p:sp>
        <p:nvSpPr>
          <p:cNvPr id="14" name="テキスト ボックス 13">
            <a:extLst>
              <a:ext uri="{FF2B5EF4-FFF2-40B4-BE49-F238E27FC236}">
                <a16:creationId xmlns:a16="http://schemas.microsoft.com/office/drawing/2014/main" id="{338AB6CC-C8D3-48DB-8A64-556F355F6771}"/>
              </a:ext>
            </a:extLst>
          </p:cNvPr>
          <p:cNvSpPr txBox="1"/>
          <p:nvPr/>
        </p:nvSpPr>
        <p:spPr>
          <a:xfrm>
            <a:off x="4184625" y="1671196"/>
            <a:ext cx="5724944" cy="461665"/>
          </a:xfrm>
          <a:prstGeom prst="rect">
            <a:avLst/>
          </a:prstGeom>
          <a:noFill/>
        </p:spPr>
        <p:txBody>
          <a:bodyPr wrap="square" rtlCol="0">
            <a:spAutoFit/>
          </a:bodyPr>
          <a:lstStyle/>
          <a:p>
            <a:r>
              <a:rPr lang="ja-JP" altLang="en-US" sz="2400" b="1" dirty="0"/>
              <a:t>分かりませんよね？</a:t>
            </a:r>
          </a:p>
        </p:txBody>
      </p:sp>
      <p:sp>
        <p:nvSpPr>
          <p:cNvPr id="15" name="テキスト ボックス 14">
            <a:extLst>
              <a:ext uri="{FF2B5EF4-FFF2-40B4-BE49-F238E27FC236}">
                <a16:creationId xmlns:a16="http://schemas.microsoft.com/office/drawing/2014/main" id="{50FA050E-8A8A-4259-88F3-46B28A5D5B04}"/>
              </a:ext>
            </a:extLst>
          </p:cNvPr>
          <p:cNvSpPr txBox="1"/>
          <p:nvPr/>
        </p:nvSpPr>
        <p:spPr>
          <a:xfrm>
            <a:off x="4186397" y="2953786"/>
            <a:ext cx="6701487" cy="461665"/>
          </a:xfrm>
          <a:prstGeom prst="rect">
            <a:avLst/>
          </a:prstGeom>
          <a:noFill/>
        </p:spPr>
        <p:txBody>
          <a:bodyPr wrap="square" rtlCol="0">
            <a:spAutoFit/>
          </a:bodyPr>
          <a:lstStyle/>
          <a:p>
            <a:r>
              <a:rPr lang="ja-JP" altLang="en-US" sz="2400" b="1" dirty="0"/>
              <a:t>食物アレルギー疾患を持っている人にとっては、</a:t>
            </a:r>
          </a:p>
        </p:txBody>
      </p:sp>
      <p:sp>
        <p:nvSpPr>
          <p:cNvPr id="16" name="テキスト ボックス 15">
            <a:extLst>
              <a:ext uri="{FF2B5EF4-FFF2-40B4-BE49-F238E27FC236}">
                <a16:creationId xmlns:a16="http://schemas.microsoft.com/office/drawing/2014/main" id="{29B455AA-41EF-4614-BF6C-6A684B0F783B}"/>
              </a:ext>
            </a:extLst>
          </p:cNvPr>
          <p:cNvSpPr txBox="1"/>
          <p:nvPr/>
        </p:nvSpPr>
        <p:spPr>
          <a:xfrm>
            <a:off x="4186398" y="3370689"/>
            <a:ext cx="6701487" cy="461665"/>
          </a:xfrm>
          <a:prstGeom prst="rect">
            <a:avLst/>
          </a:prstGeom>
          <a:noFill/>
        </p:spPr>
        <p:txBody>
          <a:bodyPr wrap="square" rtlCol="0">
            <a:spAutoFit/>
          </a:bodyPr>
          <a:lstStyle/>
          <a:p>
            <a:r>
              <a:rPr lang="ja-JP" altLang="en-US" sz="2400" b="1" dirty="0"/>
              <a:t>アレルギーに関する情報は大変重要ですよね！</a:t>
            </a:r>
          </a:p>
        </p:txBody>
      </p:sp>
      <p:pic>
        <p:nvPicPr>
          <p:cNvPr id="18" name="図 17">
            <a:extLst>
              <a:ext uri="{FF2B5EF4-FFF2-40B4-BE49-F238E27FC236}">
                <a16:creationId xmlns:a16="http://schemas.microsoft.com/office/drawing/2014/main" id="{DDCE3C57-C86D-4F07-A285-6DC7421FF2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13002" y="4530794"/>
            <a:ext cx="1461405" cy="1623784"/>
          </a:xfrm>
          <a:prstGeom prst="rect">
            <a:avLst/>
          </a:prstGeom>
        </p:spPr>
      </p:pic>
      <p:pic>
        <p:nvPicPr>
          <p:cNvPr id="20" name="図 19">
            <a:extLst>
              <a:ext uri="{FF2B5EF4-FFF2-40B4-BE49-F238E27FC236}">
                <a16:creationId xmlns:a16="http://schemas.microsoft.com/office/drawing/2014/main" id="{D2BA246F-4F49-4E96-BB06-CAD5D6EC26D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58608" y="4290539"/>
            <a:ext cx="780128" cy="774927"/>
          </a:xfrm>
          <a:prstGeom prst="rect">
            <a:avLst/>
          </a:prstGeom>
        </p:spPr>
      </p:pic>
      <p:pic>
        <p:nvPicPr>
          <p:cNvPr id="22" name="図 21">
            <a:extLst>
              <a:ext uri="{FF2B5EF4-FFF2-40B4-BE49-F238E27FC236}">
                <a16:creationId xmlns:a16="http://schemas.microsoft.com/office/drawing/2014/main" id="{F78C08D1-35D8-4B84-8D0B-41D7D6EF2C18}"/>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5609844" y="4291466"/>
            <a:ext cx="777287" cy="774000"/>
          </a:xfrm>
          <a:prstGeom prst="rect">
            <a:avLst/>
          </a:prstGeom>
        </p:spPr>
      </p:pic>
      <p:pic>
        <p:nvPicPr>
          <p:cNvPr id="24" name="図 23">
            <a:extLst>
              <a:ext uri="{FF2B5EF4-FFF2-40B4-BE49-F238E27FC236}">
                <a16:creationId xmlns:a16="http://schemas.microsoft.com/office/drawing/2014/main" id="{07A01F5F-8956-4E41-A856-17C897043EAF}"/>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506392" y="4291466"/>
            <a:ext cx="777287" cy="774000"/>
          </a:xfrm>
          <a:prstGeom prst="rect">
            <a:avLst/>
          </a:prstGeom>
        </p:spPr>
      </p:pic>
      <p:pic>
        <p:nvPicPr>
          <p:cNvPr id="26" name="図 25">
            <a:extLst>
              <a:ext uri="{FF2B5EF4-FFF2-40B4-BE49-F238E27FC236}">
                <a16:creationId xmlns:a16="http://schemas.microsoft.com/office/drawing/2014/main" id="{3744B1A8-9F25-4CB2-BB6E-500136E96286}"/>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664630" y="5309334"/>
            <a:ext cx="777286" cy="774000"/>
          </a:xfrm>
          <a:prstGeom prst="rect">
            <a:avLst/>
          </a:prstGeom>
        </p:spPr>
      </p:pic>
      <p:pic>
        <p:nvPicPr>
          <p:cNvPr id="28" name="図 27">
            <a:extLst>
              <a:ext uri="{FF2B5EF4-FFF2-40B4-BE49-F238E27FC236}">
                <a16:creationId xmlns:a16="http://schemas.microsoft.com/office/drawing/2014/main" id="{87913DD3-BBED-43F7-8125-109641F20428}"/>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5605413" y="5309334"/>
            <a:ext cx="777287" cy="774000"/>
          </a:xfrm>
          <a:prstGeom prst="rect">
            <a:avLst/>
          </a:prstGeom>
        </p:spPr>
      </p:pic>
      <p:pic>
        <p:nvPicPr>
          <p:cNvPr id="30" name="図 29">
            <a:extLst>
              <a:ext uri="{FF2B5EF4-FFF2-40B4-BE49-F238E27FC236}">
                <a16:creationId xmlns:a16="http://schemas.microsoft.com/office/drawing/2014/main" id="{2957D0DA-1885-495A-AE1C-CA09C8D2B3A9}"/>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6546197" y="5311495"/>
            <a:ext cx="777287" cy="774000"/>
          </a:xfrm>
          <a:prstGeom prst="rect">
            <a:avLst/>
          </a:prstGeom>
        </p:spPr>
      </p:pic>
      <p:pic>
        <p:nvPicPr>
          <p:cNvPr id="32" name="図 31">
            <a:extLst>
              <a:ext uri="{FF2B5EF4-FFF2-40B4-BE49-F238E27FC236}">
                <a16:creationId xmlns:a16="http://schemas.microsoft.com/office/drawing/2014/main" id="{FFC40B31-4B5C-458E-9A24-045F520D9C21}"/>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7507066" y="5309334"/>
            <a:ext cx="777287" cy="774000"/>
          </a:xfrm>
          <a:prstGeom prst="rect">
            <a:avLst/>
          </a:prstGeom>
        </p:spPr>
      </p:pic>
      <p:sp>
        <p:nvSpPr>
          <p:cNvPr id="33" name="テキスト ボックス 32">
            <a:extLst>
              <a:ext uri="{FF2B5EF4-FFF2-40B4-BE49-F238E27FC236}">
                <a16:creationId xmlns:a16="http://schemas.microsoft.com/office/drawing/2014/main" id="{2D1BDDDF-2F14-4EC2-88B0-06B0FD95FBAB}"/>
              </a:ext>
            </a:extLst>
          </p:cNvPr>
          <p:cNvSpPr txBox="1"/>
          <p:nvPr/>
        </p:nvSpPr>
        <p:spPr>
          <a:xfrm>
            <a:off x="4183735" y="2552950"/>
            <a:ext cx="7089399" cy="461665"/>
          </a:xfrm>
          <a:prstGeom prst="rect">
            <a:avLst/>
          </a:prstGeom>
          <a:noFill/>
        </p:spPr>
        <p:txBody>
          <a:bodyPr wrap="square" rtlCol="0">
            <a:spAutoFit/>
          </a:bodyPr>
          <a:lstStyle/>
          <a:p>
            <a:r>
              <a:rPr lang="ja-JP" altLang="en-US" sz="2400" b="1" dirty="0"/>
              <a:t>食品表示の項目には、「アレルゲン」もあります。</a:t>
            </a:r>
          </a:p>
        </p:txBody>
      </p:sp>
      <p:sp>
        <p:nvSpPr>
          <p:cNvPr id="34" name="テキスト ボックス 33">
            <a:extLst>
              <a:ext uri="{FF2B5EF4-FFF2-40B4-BE49-F238E27FC236}">
                <a16:creationId xmlns:a16="http://schemas.microsoft.com/office/drawing/2014/main" id="{A97B88CD-D03B-4034-BEA2-D9E598FA0075}"/>
              </a:ext>
            </a:extLst>
          </p:cNvPr>
          <p:cNvSpPr txBox="1"/>
          <p:nvPr/>
        </p:nvSpPr>
        <p:spPr>
          <a:xfrm>
            <a:off x="4183735" y="2165859"/>
            <a:ext cx="1820827" cy="461665"/>
          </a:xfrm>
          <a:prstGeom prst="rect">
            <a:avLst/>
          </a:prstGeom>
          <a:noFill/>
        </p:spPr>
        <p:txBody>
          <a:bodyPr wrap="square" rtlCol="0">
            <a:spAutoFit/>
          </a:bodyPr>
          <a:lstStyle/>
          <a:p>
            <a:r>
              <a:rPr lang="ja-JP" altLang="en-US" sz="2400" b="1" dirty="0"/>
              <a:t>例えば、</a:t>
            </a:r>
          </a:p>
        </p:txBody>
      </p:sp>
      <p:cxnSp>
        <p:nvCxnSpPr>
          <p:cNvPr id="5" name="直線コネクタ 4">
            <a:extLst>
              <a:ext uri="{FF2B5EF4-FFF2-40B4-BE49-F238E27FC236}">
                <a16:creationId xmlns:a16="http://schemas.microsoft.com/office/drawing/2014/main" id="{3D5D4B23-3546-4DF7-87B4-F38F746D0318}"/>
              </a:ext>
            </a:extLst>
          </p:cNvPr>
          <p:cNvCxnSpPr/>
          <p:nvPr/>
        </p:nvCxnSpPr>
        <p:spPr>
          <a:xfrm>
            <a:off x="2256481" y="1444022"/>
            <a:ext cx="1800000"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pic>
        <p:nvPicPr>
          <p:cNvPr id="27" name="図 2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480112" y="4294456"/>
            <a:ext cx="774284" cy="771010"/>
          </a:xfrm>
          <a:prstGeom prst="rect">
            <a:avLst/>
          </a:prstGeom>
        </p:spPr>
      </p:pic>
      <p:sp>
        <p:nvSpPr>
          <p:cNvPr id="31" name="正方形/長方形 30"/>
          <p:cNvSpPr/>
          <p:nvPr/>
        </p:nvSpPr>
        <p:spPr>
          <a:xfrm>
            <a:off x="6280103" y="4903571"/>
            <a:ext cx="1252149" cy="369332"/>
          </a:xfrm>
          <a:prstGeom prst="rect">
            <a:avLst/>
          </a:prstGeom>
        </p:spPr>
        <p:txBody>
          <a:bodyPr wrap="square">
            <a:spAutoFit/>
          </a:bodyPr>
          <a:lstStyle/>
          <a:p>
            <a:pPr algn="ctr"/>
            <a:r>
              <a:rPr lang="ja-JP" altLang="en-US" dirty="0">
                <a:latin typeface="+mj-ea"/>
                <a:ea typeface="+mj-ea"/>
              </a:rPr>
              <a:t>えび</a:t>
            </a:r>
          </a:p>
        </p:txBody>
      </p:sp>
      <p:sp>
        <p:nvSpPr>
          <p:cNvPr id="35" name="正方形/長方形 34"/>
          <p:cNvSpPr/>
          <p:nvPr/>
        </p:nvSpPr>
        <p:spPr>
          <a:xfrm>
            <a:off x="5538093" y="4899016"/>
            <a:ext cx="955848" cy="369332"/>
          </a:xfrm>
          <a:prstGeom prst="rect">
            <a:avLst/>
          </a:prstGeom>
        </p:spPr>
        <p:txBody>
          <a:bodyPr wrap="square">
            <a:spAutoFit/>
          </a:bodyPr>
          <a:lstStyle/>
          <a:p>
            <a:pPr algn="ctr"/>
            <a:r>
              <a:rPr lang="ja-JP" altLang="en-US" dirty="0">
                <a:latin typeface="+mj-ea"/>
                <a:ea typeface="+mj-ea"/>
              </a:rPr>
              <a:t>かに</a:t>
            </a:r>
          </a:p>
        </p:txBody>
      </p:sp>
      <p:sp>
        <p:nvSpPr>
          <p:cNvPr id="36" name="正方形/長方形 35"/>
          <p:cNvSpPr/>
          <p:nvPr/>
        </p:nvSpPr>
        <p:spPr>
          <a:xfrm>
            <a:off x="7236634" y="5969912"/>
            <a:ext cx="1363219" cy="369332"/>
          </a:xfrm>
          <a:prstGeom prst="rect">
            <a:avLst/>
          </a:prstGeom>
        </p:spPr>
        <p:txBody>
          <a:bodyPr wrap="square">
            <a:spAutoFit/>
          </a:bodyPr>
          <a:lstStyle/>
          <a:p>
            <a:pPr algn="ctr"/>
            <a:r>
              <a:rPr lang="ja-JP" altLang="en-US" dirty="0">
                <a:latin typeface="+mj-ea"/>
                <a:ea typeface="+mj-ea"/>
              </a:rPr>
              <a:t>小麦</a:t>
            </a:r>
          </a:p>
        </p:txBody>
      </p:sp>
      <p:sp>
        <p:nvSpPr>
          <p:cNvPr id="37" name="正方形/長方形 36"/>
          <p:cNvSpPr/>
          <p:nvPr/>
        </p:nvSpPr>
        <p:spPr>
          <a:xfrm>
            <a:off x="4497960" y="4919509"/>
            <a:ext cx="1098103" cy="369332"/>
          </a:xfrm>
          <a:prstGeom prst="rect">
            <a:avLst/>
          </a:prstGeom>
        </p:spPr>
        <p:txBody>
          <a:bodyPr wrap="square">
            <a:spAutoFit/>
          </a:bodyPr>
          <a:lstStyle/>
          <a:p>
            <a:pPr algn="ctr"/>
            <a:r>
              <a:rPr lang="ja-JP" altLang="en-US" dirty="0">
                <a:latin typeface="+mj-ea"/>
                <a:ea typeface="+mj-ea"/>
              </a:rPr>
              <a:t>そば</a:t>
            </a:r>
          </a:p>
        </p:txBody>
      </p:sp>
      <p:sp>
        <p:nvSpPr>
          <p:cNvPr id="38" name="正方形/長方形 37"/>
          <p:cNvSpPr/>
          <p:nvPr/>
        </p:nvSpPr>
        <p:spPr>
          <a:xfrm>
            <a:off x="4625140" y="5947162"/>
            <a:ext cx="836180" cy="369332"/>
          </a:xfrm>
          <a:prstGeom prst="rect">
            <a:avLst/>
          </a:prstGeom>
        </p:spPr>
        <p:txBody>
          <a:bodyPr wrap="square">
            <a:spAutoFit/>
          </a:bodyPr>
          <a:lstStyle/>
          <a:p>
            <a:pPr algn="ctr"/>
            <a:r>
              <a:rPr lang="ja-JP" altLang="en-US" dirty="0">
                <a:latin typeface="+mj-ea"/>
                <a:ea typeface="+mj-ea"/>
              </a:rPr>
              <a:t>卵</a:t>
            </a:r>
          </a:p>
        </p:txBody>
      </p:sp>
      <p:sp>
        <p:nvSpPr>
          <p:cNvPr id="39" name="正方形/長方形 38"/>
          <p:cNvSpPr/>
          <p:nvPr/>
        </p:nvSpPr>
        <p:spPr>
          <a:xfrm>
            <a:off x="6136722" y="5958513"/>
            <a:ext cx="1721312" cy="523220"/>
          </a:xfrm>
          <a:prstGeom prst="rect">
            <a:avLst/>
          </a:prstGeom>
        </p:spPr>
        <p:txBody>
          <a:bodyPr wrap="square">
            <a:spAutoFit/>
          </a:bodyPr>
          <a:lstStyle/>
          <a:p>
            <a:pPr algn="ctr"/>
            <a:r>
              <a:rPr lang="ja-JP" altLang="en-US" sz="1400" dirty="0">
                <a:latin typeface="+mj-ea"/>
                <a:ea typeface="+mj-ea"/>
              </a:rPr>
              <a:t>落花生</a:t>
            </a:r>
            <a:endParaRPr lang="en-US" altLang="ja-JP" sz="1400" dirty="0">
              <a:latin typeface="+mj-ea"/>
              <a:ea typeface="+mj-ea"/>
            </a:endParaRPr>
          </a:p>
          <a:p>
            <a:pPr algn="ctr"/>
            <a:r>
              <a:rPr lang="ja-JP" altLang="en-US" sz="1400" dirty="0">
                <a:latin typeface="+mj-ea"/>
                <a:ea typeface="+mj-ea"/>
              </a:rPr>
              <a:t>（ピーナッツ） </a:t>
            </a:r>
          </a:p>
        </p:txBody>
      </p:sp>
      <p:sp>
        <p:nvSpPr>
          <p:cNvPr id="40" name="正方形/長方形 39"/>
          <p:cNvSpPr/>
          <p:nvPr/>
        </p:nvSpPr>
        <p:spPr>
          <a:xfrm>
            <a:off x="5632054" y="5947162"/>
            <a:ext cx="699446" cy="369332"/>
          </a:xfrm>
          <a:prstGeom prst="rect">
            <a:avLst/>
          </a:prstGeom>
        </p:spPr>
        <p:txBody>
          <a:bodyPr wrap="square">
            <a:spAutoFit/>
          </a:bodyPr>
          <a:lstStyle/>
          <a:p>
            <a:pPr algn="ctr"/>
            <a:r>
              <a:rPr lang="ja-JP" altLang="en-US" dirty="0">
                <a:latin typeface="+mj-ea"/>
                <a:ea typeface="+mj-ea"/>
              </a:rPr>
              <a:t>乳</a:t>
            </a:r>
          </a:p>
        </p:txBody>
      </p:sp>
      <p:sp>
        <p:nvSpPr>
          <p:cNvPr id="41" name="正方形/長方形 40"/>
          <p:cNvSpPr/>
          <p:nvPr/>
        </p:nvSpPr>
        <p:spPr>
          <a:xfrm>
            <a:off x="7229056" y="4913096"/>
            <a:ext cx="1305569" cy="369332"/>
          </a:xfrm>
          <a:prstGeom prst="rect">
            <a:avLst/>
          </a:prstGeom>
        </p:spPr>
        <p:txBody>
          <a:bodyPr wrap="square">
            <a:spAutoFit/>
          </a:bodyPr>
          <a:lstStyle/>
          <a:p>
            <a:pPr algn="ctr"/>
            <a:r>
              <a:rPr lang="ja-JP" altLang="en-US" dirty="0" smtClean="0">
                <a:latin typeface="+mj-ea"/>
                <a:ea typeface="+mj-ea"/>
              </a:rPr>
              <a:t>くる</a:t>
            </a:r>
            <a:r>
              <a:rPr lang="ja-JP" altLang="en-US" dirty="0">
                <a:latin typeface="+mj-ea"/>
                <a:ea typeface="+mj-ea"/>
              </a:rPr>
              <a:t>み</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358"/>
                </p14:media>
              </p:ext>
            </p:extLst>
          </p:nvPr>
        </p:nvPicPr>
        <p:blipFill>
          <a:blip r:embed="rId19"/>
          <a:stretch>
            <a:fillRect/>
          </a:stretch>
        </p:blipFill>
        <p:spPr>
          <a:xfrm>
            <a:off x="12318344" y="3212251"/>
            <a:ext cx="406400" cy="406400"/>
          </a:xfrm>
          <a:prstGeom prst="rect">
            <a:avLst/>
          </a:prstGeom>
        </p:spPr>
      </p:pic>
    </p:spTree>
    <p:extLst>
      <p:ext uri="{BB962C8B-B14F-4D97-AF65-F5344CB8AC3E}">
        <p14:creationId xmlns:p14="http://schemas.microsoft.com/office/powerpoint/2010/main" val="815642286"/>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33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D691649C-9C30-4D98-8951-6605F6E031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032" y="390618"/>
            <a:ext cx="10392774" cy="5424256"/>
          </a:xfrm>
          <a:prstGeom prst="rect">
            <a:avLst/>
          </a:prstGeom>
        </p:spPr>
      </p:pic>
      <p:pic>
        <p:nvPicPr>
          <p:cNvPr id="5" name="図 4">
            <a:extLst>
              <a:ext uri="{FF2B5EF4-FFF2-40B4-BE49-F238E27FC236}">
                <a16:creationId xmlns:a16="http://schemas.microsoft.com/office/drawing/2014/main" id="{6BE1840B-BCDC-41C3-841B-11913AE7BE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7995" y="3720129"/>
            <a:ext cx="2085975" cy="2857500"/>
          </a:xfrm>
          <a:prstGeom prst="rect">
            <a:avLst/>
          </a:prstGeom>
        </p:spPr>
      </p:pic>
      <p:sp>
        <p:nvSpPr>
          <p:cNvPr id="14" name="テキスト ボックス 13">
            <a:extLst>
              <a:ext uri="{FF2B5EF4-FFF2-40B4-BE49-F238E27FC236}">
                <a16:creationId xmlns:a16="http://schemas.microsoft.com/office/drawing/2014/main" id="{A142D232-51CA-49A2-B0D6-3BE69CB3FAA2}"/>
              </a:ext>
            </a:extLst>
          </p:cNvPr>
          <p:cNvSpPr txBox="1"/>
          <p:nvPr/>
        </p:nvSpPr>
        <p:spPr>
          <a:xfrm>
            <a:off x="3072002" y="758563"/>
            <a:ext cx="4704839" cy="461665"/>
          </a:xfrm>
          <a:prstGeom prst="rect">
            <a:avLst/>
          </a:prstGeom>
          <a:noFill/>
        </p:spPr>
        <p:txBody>
          <a:bodyPr wrap="square" rtlCol="0">
            <a:spAutoFit/>
          </a:bodyPr>
          <a:lstStyle/>
          <a:p>
            <a:r>
              <a:rPr lang="ja-JP" altLang="en-US" sz="2400" b="1" dirty="0"/>
              <a:t>食品表示とは・・・</a:t>
            </a:r>
          </a:p>
        </p:txBody>
      </p:sp>
      <p:sp>
        <p:nvSpPr>
          <p:cNvPr id="15" name="テキスト ボックス 14">
            <a:extLst>
              <a:ext uri="{FF2B5EF4-FFF2-40B4-BE49-F238E27FC236}">
                <a16:creationId xmlns:a16="http://schemas.microsoft.com/office/drawing/2014/main" id="{5294BC7B-BC3F-47E9-86EE-C39B7FD1E7FF}"/>
              </a:ext>
            </a:extLst>
          </p:cNvPr>
          <p:cNvSpPr txBox="1"/>
          <p:nvPr/>
        </p:nvSpPr>
        <p:spPr>
          <a:xfrm>
            <a:off x="2322001" y="1155215"/>
            <a:ext cx="2995724" cy="707886"/>
          </a:xfrm>
          <a:prstGeom prst="rect">
            <a:avLst/>
          </a:prstGeom>
          <a:noFill/>
        </p:spPr>
        <p:txBody>
          <a:bodyPr wrap="square" rtlCol="0">
            <a:spAutoFit/>
          </a:bodyPr>
          <a:lstStyle/>
          <a:p>
            <a:r>
              <a:rPr lang="ja-JP" altLang="en-US" sz="4000" b="1" dirty="0">
                <a:solidFill>
                  <a:srgbClr val="FF0000"/>
                </a:solidFill>
              </a:rPr>
              <a:t>食品表示法</a:t>
            </a:r>
            <a:r>
              <a:rPr lang="ja-JP" altLang="en-US" sz="2400" b="1" dirty="0">
                <a:solidFill>
                  <a:srgbClr val="FF0000"/>
                </a:solidFill>
              </a:rPr>
              <a:t>　</a:t>
            </a:r>
            <a:endParaRPr lang="ja-JP" altLang="en-US" sz="4000" b="1" dirty="0"/>
          </a:p>
        </p:txBody>
      </p:sp>
      <p:sp>
        <p:nvSpPr>
          <p:cNvPr id="18" name="テキスト ボックス 17">
            <a:extLst>
              <a:ext uri="{FF2B5EF4-FFF2-40B4-BE49-F238E27FC236}">
                <a16:creationId xmlns:a16="http://schemas.microsoft.com/office/drawing/2014/main" id="{C7289962-6CB2-4F55-BA36-4CB059147180}"/>
              </a:ext>
            </a:extLst>
          </p:cNvPr>
          <p:cNvSpPr txBox="1"/>
          <p:nvPr/>
        </p:nvSpPr>
        <p:spPr>
          <a:xfrm>
            <a:off x="2322002" y="1810871"/>
            <a:ext cx="6309380" cy="461665"/>
          </a:xfrm>
          <a:prstGeom prst="rect">
            <a:avLst/>
          </a:prstGeom>
          <a:noFill/>
        </p:spPr>
        <p:txBody>
          <a:bodyPr wrap="square" rtlCol="0">
            <a:spAutoFit/>
          </a:bodyPr>
          <a:lstStyle/>
          <a:p>
            <a:r>
              <a:rPr lang="ja-JP" altLang="en-US" sz="2400" b="1" dirty="0"/>
              <a:t>表示が必要な事項が定められています。</a:t>
            </a:r>
          </a:p>
        </p:txBody>
      </p:sp>
      <p:sp>
        <p:nvSpPr>
          <p:cNvPr id="20" name="テキスト ボックス 19">
            <a:extLst>
              <a:ext uri="{FF2B5EF4-FFF2-40B4-BE49-F238E27FC236}">
                <a16:creationId xmlns:a16="http://schemas.microsoft.com/office/drawing/2014/main" id="{F14DE3E9-07E5-4D2D-9BF2-8BD4718050E3}"/>
              </a:ext>
            </a:extLst>
          </p:cNvPr>
          <p:cNvSpPr txBox="1"/>
          <p:nvPr/>
        </p:nvSpPr>
        <p:spPr>
          <a:xfrm>
            <a:off x="1773065" y="3239019"/>
            <a:ext cx="6003776" cy="707886"/>
          </a:xfrm>
          <a:prstGeom prst="rect">
            <a:avLst/>
          </a:prstGeom>
          <a:noFill/>
        </p:spPr>
        <p:txBody>
          <a:bodyPr wrap="square" rtlCol="0">
            <a:spAutoFit/>
          </a:bodyPr>
          <a:lstStyle/>
          <a:p>
            <a:r>
              <a:rPr lang="ja-JP" altLang="en-US" sz="2400" b="1" dirty="0"/>
              <a:t>皆さんの</a:t>
            </a:r>
            <a:r>
              <a:rPr lang="ja-JP" altLang="en-US" sz="4000" b="1" dirty="0">
                <a:solidFill>
                  <a:srgbClr val="FF0000"/>
                </a:solidFill>
              </a:rPr>
              <a:t>安全安心のため</a:t>
            </a:r>
            <a:r>
              <a:rPr lang="ja-JP" altLang="en-US" sz="2400" b="1" dirty="0"/>
              <a:t>に、</a:t>
            </a:r>
          </a:p>
        </p:txBody>
      </p:sp>
      <p:sp>
        <p:nvSpPr>
          <p:cNvPr id="22" name="テキスト ボックス 21">
            <a:extLst>
              <a:ext uri="{FF2B5EF4-FFF2-40B4-BE49-F238E27FC236}">
                <a16:creationId xmlns:a16="http://schemas.microsoft.com/office/drawing/2014/main" id="{5D65C679-B454-49EB-BA1B-361AEBF80C9A}"/>
              </a:ext>
            </a:extLst>
          </p:cNvPr>
          <p:cNvSpPr txBox="1"/>
          <p:nvPr/>
        </p:nvSpPr>
        <p:spPr>
          <a:xfrm>
            <a:off x="1773066" y="3927956"/>
            <a:ext cx="7894719" cy="461665"/>
          </a:xfrm>
          <a:prstGeom prst="rect">
            <a:avLst/>
          </a:prstGeom>
          <a:noFill/>
        </p:spPr>
        <p:txBody>
          <a:bodyPr wrap="square" rtlCol="0">
            <a:spAutoFit/>
          </a:bodyPr>
          <a:lstStyle/>
          <a:p>
            <a:r>
              <a:rPr lang="ja-JP" altLang="en-US" sz="2400" b="1" dirty="0"/>
              <a:t>皆さんが、食品を選ぶときに必要な情報を提供するため</a:t>
            </a:r>
          </a:p>
        </p:txBody>
      </p:sp>
      <p:sp>
        <p:nvSpPr>
          <p:cNvPr id="23" name="テキスト ボックス 22">
            <a:extLst>
              <a:ext uri="{FF2B5EF4-FFF2-40B4-BE49-F238E27FC236}">
                <a16:creationId xmlns:a16="http://schemas.microsoft.com/office/drawing/2014/main" id="{8B433BF8-DBAE-41ED-AA6A-D0E09E6092DA}"/>
              </a:ext>
            </a:extLst>
          </p:cNvPr>
          <p:cNvSpPr txBox="1"/>
          <p:nvPr/>
        </p:nvSpPr>
        <p:spPr>
          <a:xfrm>
            <a:off x="1800932" y="4389621"/>
            <a:ext cx="2318308" cy="461665"/>
          </a:xfrm>
          <a:prstGeom prst="rect">
            <a:avLst/>
          </a:prstGeom>
          <a:noFill/>
        </p:spPr>
        <p:txBody>
          <a:bodyPr wrap="square" rtlCol="0">
            <a:spAutoFit/>
          </a:bodyPr>
          <a:lstStyle/>
          <a:p>
            <a:r>
              <a:rPr lang="ja-JP" altLang="en-US" sz="2400" b="1" dirty="0"/>
              <a:t>にあるのです！</a:t>
            </a:r>
          </a:p>
        </p:txBody>
      </p:sp>
      <p:sp>
        <p:nvSpPr>
          <p:cNvPr id="2" name="テキスト ボックス 1">
            <a:extLst>
              <a:ext uri="{FF2B5EF4-FFF2-40B4-BE49-F238E27FC236}">
                <a16:creationId xmlns:a16="http://schemas.microsoft.com/office/drawing/2014/main" id="{DE35A9AC-5C84-4383-A098-ABB2F2D257D0}"/>
              </a:ext>
            </a:extLst>
          </p:cNvPr>
          <p:cNvSpPr txBox="1"/>
          <p:nvPr/>
        </p:nvSpPr>
        <p:spPr>
          <a:xfrm>
            <a:off x="5131786" y="1349033"/>
            <a:ext cx="3826275" cy="461665"/>
          </a:xfrm>
          <a:prstGeom prst="rect">
            <a:avLst/>
          </a:prstGeom>
          <a:noFill/>
        </p:spPr>
        <p:txBody>
          <a:bodyPr wrap="square" rtlCol="0">
            <a:spAutoFit/>
          </a:bodyPr>
          <a:lstStyle/>
          <a:p>
            <a:r>
              <a:rPr lang="ja-JP" altLang="en-US" sz="2400" b="1" dirty="0"/>
              <a:t>という法律に基づいて</a:t>
            </a:r>
            <a:endParaRPr lang="ja-JP" altLang="en-US" sz="2400" dirty="0"/>
          </a:p>
        </p:txBody>
      </p:sp>
      <p:sp>
        <p:nvSpPr>
          <p:cNvPr id="13" name="テキスト ボックス 12">
            <a:extLst>
              <a:ext uri="{FF2B5EF4-FFF2-40B4-BE49-F238E27FC236}">
                <a16:creationId xmlns:a16="http://schemas.microsoft.com/office/drawing/2014/main" id="{C7289962-6CB2-4F55-BA36-4CB059147180}"/>
              </a:ext>
            </a:extLst>
          </p:cNvPr>
          <p:cNvSpPr txBox="1"/>
          <p:nvPr/>
        </p:nvSpPr>
        <p:spPr>
          <a:xfrm>
            <a:off x="1391820" y="2287924"/>
            <a:ext cx="3013925" cy="461665"/>
          </a:xfrm>
          <a:prstGeom prst="rect">
            <a:avLst/>
          </a:prstGeom>
          <a:noFill/>
        </p:spPr>
        <p:txBody>
          <a:bodyPr wrap="square" rtlCol="0">
            <a:spAutoFit/>
          </a:bodyPr>
          <a:lstStyle/>
          <a:p>
            <a:r>
              <a:rPr lang="ja-JP" altLang="en-US" sz="2400" b="1" dirty="0"/>
              <a:t>アレルゲンは安全を、</a:t>
            </a:r>
          </a:p>
        </p:txBody>
      </p:sp>
      <p:sp>
        <p:nvSpPr>
          <p:cNvPr id="16" name="テキスト ボックス 15">
            <a:extLst>
              <a:ext uri="{FF2B5EF4-FFF2-40B4-BE49-F238E27FC236}">
                <a16:creationId xmlns:a16="http://schemas.microsoft.com/office/drawing/2014/main" id="{C7289962-6CB2-4F55-BA36-4CB059147180}"/>
              </a:ext>
            </a:extLst>
          </p:cNvPr>
          <p:cNvSpPr txBox="1"/>
          <p:nvPr/>
        </p:nvSpPr>
        <p:spPr>
          <a:xfrm>
            <a:off x="4405745" y="2287924"/>
            <a:ext cx="4758646" cy="461665"/>
          </a:xfrm>
          <a:prstGeom prst="rect">
            <a:avLst/>
          </a:prstGeom>
          <a:noFill/>
        </p:spPr>
        <p:txBody>
          <a:bodyPr wrap="square" rtlCol="0">
            <a:spAutoFit/>
          </a:bodyPr>
          <a:lstStyle/>
          <a:p>
            <a:r>
              <a:rPr lang="ja-JP" altLang="en-US" sz="2400" b="1" dirty="0"/>
              <a:t>原産地表示などは安心を担保する</a:t>
            </a:r>
          </a:p>
        </p:txBody>
      </p:sp>
      <p:sp>
        <p:nvSpPr>
          <p:cNvPr id="17" name="テキスト ボックス 16">
            <a:extLst>
              <a:ext uri="{FF2B5EF4-FFF2-40B4-BE49-F238E27FC236}">
                <a16:creationId xmlns:a16="http://schemas.microsoft.com/office/drawing/2014/main" id="{C7289962-6CB2-4F55-BA36-4CB059147180}"/>
              </a:ext>
            </a:extLst>
          </p:cNvPr>
          <p:cNvSpPr txBox="1"/>
          <p:nvPr/>
        </p:nvSpPr>
        <p:spPr>
          <a:xfrm>
            <a:off x="1391820" y="2730640"/>
            <a:ext cx="4260835" cy="461665"/>
          </a:xfrm>
          <a:prstGeom prst="rect">
            <a:avLst/>
          </a:prstGeom>
          <a:noFill/>
        </p:spPr>
        <p:txBody>
          <a:bodyPr wrap="square" rtlCol="0">
            <a:spAutoFit/>
          </a:bodyPr>
          <a:lstStyle/>
          <a:p>
            <a:r>
              <a:rPr lang="ja-JP" altLang="en-US" sz="2400" b="1" dirty="0"/>
              <a:t>ための表示項目など・・・</a:t>
            </a:r>
          </a:p>
        </p:txBody>
      </p:sp>
      <p:pic>
        <p:nvPicPr>
          <p:cNvPr id="3"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053"/>
                </p14:media>
              </p:ext>
            </p:extLst>
          </p:nvPr>
        </p:nvPicPr>
        <p:blipFill>
          <a:blip r:embed="rId7"/>
          <a:stretch>
            <a:fillRect/>
          </a:stretch>
        </p:blipFill>
        <p:spPr>
          <a:xfrm>
            <a:off x="12260349" y="3192305"/>
            <a:ext cx="406400" cy="406400"/>
          </a:xfrm>
          <a:prstGeom prst="rect">
            <a:avLst/>
          </a:prstGeom>
        </p:spPr>
      </p:pic>
    </p:spTree>
    <p:extLst>
      <p:ext uri="{BB962C8B-B14F-4D97-AF65-F5344CB8AC3E}">
        <p14:creationId xmlns:p14="http://schemas.microsoft.com/office/powerpoint/2010/main" val="3308364629"/>
      </p:ext>
    </p:extLst>
  </p:cSld>
  <p:clrMapOvr>
    <a:masterClrMapping/>
  </p:clrMapOvr>
  <mc:AlternateContent xmlns:mc="http://schemas.openxmlformats.org/markup-compatibility/2006" xmlns:p14="http://schemas.microsoft.com/office/powerpoint/2010/main">
    <mc:Choice Requires="p14">
      <p:transition spd="slow" p14:dur="2000" advClick="0" advTm="26000"/>
    </mc:Choice>
    <mc:Fallback xmlns="">
      <p:transition spd="slow"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49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F7A4D70A-B610-4CD1-B099-3DA8C41A37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805224" y="5000935"/>
            <a:ext cx="4060537" cy="1471656"/>
          </a:xfrm>
          <a:prstGeom prst="rect">
            <a:avLst/>
          </a:prstGeom>
        </p:spPr>
      </p:pic>
      <p:pic>
        <p:nvPicPr>
          <p:cNvPr id="21" name="図 20">
            <a:extLst>
              <a:ext uri="{FF2B5EF4-FFF2-40B4-BE49-F238E27FC236}">
                <a16:creationId xmlns:a16="http://schemas.microsoft.com/office/drawing/2014/main" id="{E31341CA-F656-48CE-AF1B-EC3FC8DA32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1244" y="116412"/>
            <a:ext cx="10416541" cy="4447712"/>
          </a:xfrm>
          <a:prstGeom prst="rect">
            <a:avLst/>
          </a:prstGeom>
        </p:spPr>
      </p:pic>
      <p:sp>
        <p:nvSpPr>
          <p:cNvPr id="2" name="テキスト ボックス 1">
            <a:extLst>
              <a:ext uri="{FF2B5EF4-FFF2-40B4-BE49-F238E27FC236}">
                <a16:creationId xmlns:a16="http://schemas.microsoft.com/office/drawing/2014/main" id="{6E2D0151-8160-4CE7-94B3-9EC25A55C8B0}"/>
              </a:ext>
            </a:extLst>
          </p:cNvPr>
          <p:cNvSpPr txBox="1"/>
          <p:nvPr/>
        </p:nvSpPr>
        <p:spPr>
          <a:xfrm>
            <a:off x="2814222" y="790115"/>
            <a:ext cx="7466121" cy="461665"/>
          </a:xfrm>
          <a:prstGeom prst="rect">
            <a:avLst/>
          </a:prstGeom>
          <a:noFill/>
        </p:spPr>
        <p:txBody>
          <a:bodyPr wrap="square" rtlCol="0">
            <a:spAutoFit/>
          </a:bodyPr>
          <a:lstStyle/>
          <a:p>
            <a:r>
              <a:rPr lang="ja-JP" altLang="en-US" sz="2400" b="1" dirty="0"/>
              <a:t>食品表示の重要性は、お分かりいただけましたか？</a:t>
            </a:r>
          </a:p>
        </p:txBody>
      </p:sp>
      <p:pic>
        <p:nvPicPr>
          <p:cNvPr id="5" name="図 4">
            <a:extLst>
              <a:ext uri="{FF2B5EF4-FFF2-40B4-BE49-F238E27FC236}">
                <a16:creationId xmlns:a16="http://schemas.microsoft.com/office/drawing/2014/main" id="{8553A8D1-0462-4748-A59C-67C70E3579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56967" y="3696954"/>
            <a:ext cx="2085975" cy="2857500"/>
          </a:xfrm>
          <a:prstGeom prst="rect">
            <a:avLst/>
          </a:prstGeom>
        </p:spPr>
      </p:pic>
      <p:sp>
        <p:nvSpPr>
          <p:cNvPr id="23" name="テキスト ボックス 22">
            <a:extLst>
              <a:ext uri="{FF2B5EF4-FFF2-40B4-BE49-F238E27FC236}">
                <a16:creationId xmlns:a16="http://schemas.microsoft.com/office/drawing/2014/main" id="{8CD5EFF2-E796-4107-A26B-C7B0ADC382F2}"/>
              </a:ext>
            </a:extLst>
          </p:cNvPr>
          <p:cNvSpPr txBox="1"/>
          <p:nvPr/>
        </p:nvSpPr>
        <p:spPr>
          <a:xfrm>
            <a:off x="2638145" y="1412141"/>
            <a:ext cx="1269509" cy="461665"/>
          </a:xfrm>
          <a:prstGeom prst="rect">
            <a:avLst/>
          </a:prstGeom>
          <a:noFill/>
        </p:spPr>
        <p:txBody>
          <a:bodyPr wrap="square" rtlCol="0">
            <a:spAutoFit/>
          </a:bodyPr>
          <a:lstStyle/>
          <a:p>
            <a:r>
              <a:rPr lang="ja-JP" altLang="en-US" sz="2400" b="1" dirty="0"/>
              <a:t>そこで、</a:t>
            </a:r>
          </a:p>
        </p:txBody>
      </p:sp>
      <p:sp>
        <p:nvSpPr>
          <p:cNvPr id="24" name="テキスト ボックス 23">
            <a:extLst>
              <a:ext uri="{FF2B5EF4-FFF2-40B4-BE49-F238E27FC236}">
                <a16:creationId xmlns:a16="http://schemas.microsoft.com/office/drawing/2014/main" id="{FF1D15F8-1975-4EE6-8514-704173DB3691}"/>
              </a:ext>
            </a:extLst>
          </p:cNvPr>
          <p:cNvSpPr txBox="1"/>
          <p:nvPr/>
        </p:nvSpPr>
        <p:spPr>
          <a:xfrm>
            <a:off x="3745732" y="1416940"/>
            <a:ext cx="1845078" cy="461665"/>
          </a:xfrm>
          <a:prstGeom prst="rect">
            <a:avLst/>
          </a:prstGeom>
          <a:noFill/>
        </p:spPr>
        <p:txBody>
          <a:bodyPr wrap="square" rtlCol="0">
            <a:spAutoFit/>
          </a:bodyPr>
          <a:lstStyle/>
          <a:p>
            <a:r>
              <a:rPr lang="ja-JP" altLang="en-US" sz="2400" b="1" dirty="0"/>
              <a:t>皆さんには、</a:t>
            </a:r>
          </a:p>
        </p:txBody>
      </p:sp>
      <p:sp>
        <p:nvSpPr>
          <p:cNvPr id="30" name="テキスト ボックス 29">
            <a:extLst>
              <a:ext uri="{FF2B5EF4-FFF2-40B4-BE49-F238E27FC236}">
                <a16:creationId xmlns:a16="http://schemas.microsoft.com/office/drawing/2014/main" id="{3190BF54-D8CE-48DC-B37C-87EAADE45147}"/>
              </a:ext>
            </a:extLst>
          </p:cNvPr>
          <p:cNvSpPr txBox="1"/>
          <p:nvPr/>
        </p:nvSpPr>
        <p:spPr>
          <a:xfrm>
            <a:off x="2588577" y="1892404"/>
            <a:ext cx="5303672" cy="707886"/>
          </a:xfrm>
          <a:prstGeom prst="rect">
            <a:avLst/>
          </a:prstGeom>
          <a:noFill/>
        </p:spPr>
        <p:txBody>
          <a:bodyPr wrap="square" rtlCol="0">
            <a:spAutoFit/>
          </a:bodyPr>
          <a:lstStyle/>
          <a:p>
            <a:r>
              <a:rPr lang="ja-JP" altLang="en-US" sz="4000" b="1" dirty="0">
                <a:solidFill>
                  <a:srgbClr val="FF0000"/>
                </a:solidFill>
              </a:rPr>
              <a:t>食品表示ウォッチャー</a:t>
            </a:r>
          </a:p>
        </p:txBody>
      </p:sp>
      <p:sp>
        <p:nvSpPr>
          <p:cNvPr id="31" name="テキスト ボックス 30">
            <a:extLst>
              <a:ext uri="{FF2B5EF4-FFF2-40B4-BE49-F238E27FC236}">
                <a16:creationId xmlns:a16="http://schemas.microsoft.com/office/drawing/2014/main" id="{5A6C8C88-FE72-4138-9749-6A0495B7789B}"/>
              </a:ext>
            </a:extLst>
          </p:cNvPr>
          <p:cNvSpPr txBox="1"/>
          <p:nvPr/>
        </p:nvSpPr>
        <p:spPr>
          <a:xfrm>
            <a:off x="7892251" y="2015516"/>
            <a:ext cx="1551919" cy="461665"/>
          </a:xfrm>
          <a:prstGeom prst="rect">
            <a:avLst/>
          </a:prstGeom>
          <a:noFill/>
        </p:spPr>
        <p:txBody>
          <a:bodyPr wrap="square" rtlCol="0">
            <a:spAutoFit/>
          </a:bodyPr>
          <a:lstStyle/>
          <a:p>
            <a:r>
              <a:rPr lang="ja-JP" altLang="en-US" sz="2400" b="1" dirty="0"/>
              <a:t>として、</a:t>
            </a:r>
          </a:p>
        </p:txBody>
      </p:sp>
      <p:sp>
        <p:nvSpPr>
          <p:cNvPr id="32" name="テキスト ボックス 31">
            <a:extLst>
              <a:ext uri="{FF2B5EF4-FFF2-40B4-BE49-F238E27FC236}">
                <a16:creationId xmlns:a16="http://schemas.microsoft.com/office/drawing/2014/main" id="{990E7100-8345-4BEC-9F6E-DE3DD5868B95}"/>
              </a:ext>
            </a:extLst>
          </p:cNvPr>
          <p:cNvSpPr txBox="1"/>
          <p:nvPr/>
        </p:nvSpPr>
        <p:spPr>
          <a:xfrm>
            <a:off x="2588579" y="3198169"/>
            <a:ext cx="7466121" cy="461665"/>
          </a:xfrm>
          <a:prstGeom prst="rect">
            <a:avLst/>
          </a:prstGeom>
          <a:noFill/>
        </p:spPr>
        <p:txBody>
          <a:bodyPr wrap="square" rtlCol="0">
            <a:spAutoFit/>
          </a:bodyPr>
          <a:lstStyle/>
          <a:p>
            <a:r>
              <a:rPr lang="ja-JP" altLang="en-US" sz="2400" b="1" dirty="0"/>
              <a:t>モニタリングしていただきたいのです。</a:t>
            </a:r>
          </a:p>
        </p:txBody>
      </p:sp>
      <p:sp>
        <p:nvSpPr>
          <p:cNvPr id="34" name="テキスト ボックス 33">
            <a:extLst>
              <a:ext uri="{FF2B5EF4-FFF2-40B4-BE49-F238E27FC236}">
                <a16:creationId xmlns:a16="http://schemas.microsoft.com/office/drawing/2014/main" id="{2D826B0D-4C04-4E5B-A487-15682E5E5C88}"/>
              </a:ext>
            </a:extLst>
          </p:cNvPr>
          <p:cNvSpPr txBox="1"/>
          <p:nvPr/>
        </p:nvSpPr>
        <p:spPr>
          <a:xfrm>
            <a:off x="2588579" y="2679495"/>
            <a:ext cx="3086359" cy="461665"/>
          </a:xfrm>
          <a:prstGeom prst="rect">
            <a:avLst/>
          </a:prstGeom>
          <a:noFill/>
        </p:spPr>
        <p:txBody>
          <a:bodyPr wrap="square" rtlCol="0">
            <a:spAutoFit/>
          </a:bodyPr>
          <a:lstStyle/>
          <a:p>
            <a:r>
              <a:rPr lang="ja-JP" altLang="en-US" sz="2400" b="1" dirty="0"/>
              <a:t>普段の買い物の中で、</a:t>
            </a:r>
          </a:p>
        </p:txBody>
      </p:sp>
      <p:grpSp>
        <p:nvGrpSpPr>
          <p:cNvPr id="42" name="グループ化 41">
            <a:extLst>
              <a:ext uri="{FF2B5EF4-FFF2-40B4-BE49-F238E27FC236}">
                <a16:creationId xmlns:a16="http://schemas.microsoft.com/office/drawing/2014/main" id="{0699AA09-C348-45AE-BBB4-689D08CC2DED}"/>
              </a:ext>
            </a:extLst>
          </p:cNvPr>
          <p:cNvGrpSpPr/>
          <p:nvPr/>
        </p:nvGrpSpPr>
        <p:grpSpPr>
          <a:xfrm>
            <a:off x="162875" y="4363265"/>
            <a:ext cx="5719774" cy="2095081"/>
            <a:chOff x="162875" y="4363265"/>
            <a:chExt cx="5719774" cy="2095081"/>
          </a:xfrm>
        </p:grpSpPr>
        <p:pic>
          <p:nvPicPr>
            <p:cNvPr id="4" name="図 3">
              <a:extLst>
                <a:ext uri="{FF2B5EF4-FFF2-40B4-BE49-F238E27FC236}">
                  <a16:creationId xmlns:a16="http://schemas.microsoft.com/office/drawing/2014/main" id="{6A4FBD5D-A6DB-4823-936C-92BE7CFFC2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875" y="4388343"/>
              <a:ext cx="1794002" cy="2070003"/>
            </a:xfrm>
            <a:prstGeom prst="rect">
              <a:avLst/>
            </a:prstGeom>
          </p:spPr>
        </p:pic>
        <p:pic>
          <p:nvPicPr>
            <p:cNvPr id="13" name="図 12">
              <a:extLst>
                <a:ext uri="{FF2B5EF4-FFF2-40B4-BE49-F238E27FC236}">
                  <a16:creationId xmlns:a16="http://schemas.microsoft.com/office/drawing/2014/main" id="{0CF8FA3E-CF36-4E0F-96FE-287B0A5F3B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3198" y="4409567"/>
              <a:ext cx="1589700" cy="2048779"/>
            </a:xfrm>
            <a:prstGeom prst="rect">
              <a:avLst/>
            </a:prstGeom>
          </p:spPr>
        </p:pic>
        <p:pic>
          <p:nvPicPr>
            <p:cNvPr id="19" name="図 18">
              <a:extLst>
                <a:ext uri="{FF2B5EF4-FFF2-40B4-BE49-F238E27FC236}">
                  <a16:creationId xmlns:a16="http://schemas.microsoft.com/office/drawing/2014/main" id="{6D1D5B80-65E0-4F55-A09A-DB71C5ACE5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2403" y="4376282"/>
              <a:ext cx="1681877" cy="2070002"/>
            </a:xfrm>
            <a:prstGeom prst="rect">
              <a:avLst/>
            </a:prstGeom>
          </p:spPr>
        </p:pic>
        <p:pic>
          <p:nvPicPr>
            <p:cNvPr id="36" name="図 35">
              <a:extLst>
                <a:ext uri="{FF2B5EF4-FFF2-40B4-BE49-F238E27FC236}">
                  <a16:creationId xmlns:a16="http://schemas.microsoft.com/office/drawing/2014/main" id="{41CF4528-83BF-425D-A0A4-B31377208D7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00774" y="4363265"/>
              <a:ext cx="1681875" cy="2070000"/>
            </a:xfrm>
            <a:prstGeom prst="rect">
              <a:avLst/>
            </a:prstGeom>
          </p:spPr>
        </p:pic>
      </p:grpSp>
      <p:pic>
        <p:nvPicPr>
          <p:cNvPr id="38" name="図 37">
            <a:extLst>
              <a:ext uri="{FF2B5EF4-FFF2-40B4-BE49-F238E27FC236}">
                <a16:creationId xmlns:a16="http://schemas.microsoft.com/office/drawing/2014/main" id="{F39CC19E-89EC-4EE2-AF13-D44C747C85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220236" y="3933977"/>
            <a:ext cx="3332499" cy="1225402"/>
          </a:xfrm>
          <a:prstGeom prst="rect">
            <a:avLst/>
          </a:prstGeom>
        </p:spPr>
      </p:pic>
      <p:sp>
        <p:nvSpPr>
          <p:cNvPr id="39" name="テキスト ボックス 38">
            <a:extLst>
              <a:ext uri="{FF2B5EF4-FFF2-40B4-BE49-F238E27FC236}">
                <a16:creationId xmlns:a16="http://schemas.microsoft.com/office/drawing/2014/main" id="{37A88863-4EFB-47CC-A888-1C6A1579D5ED}"/>
              </a:ext>
            </a:extLst>
          </p:cNvPr>
          <p:cNvSpPr txBox="1"/>
          <p:nvPr/>
        </p:nvSpPr>
        <p:spPr>
          <a:xfrm>
            <a:off x="5599717" y="4291041"/>
            <a:ext cx="2659514" cy="461665"/>
          </a:xfrm>
          <a:prstGeom prst="rect">
            <a:avLst/>
          </a:prstGeom>
          <a:noFill/>
        </p:spPr>
        <p:txBody>
          <a:bodyPr wrap="square" rtlCol="0">
            <a:spAutoFit/>
          </a:bodyPr>
          <a:lstStyle/>
          <a:p>
            <a:r>
              <a:rPr lang="ja-JP" altLang="en-US" sz="2400" b="1" dirty="0"/>
              <a:t>なるほどー・・・</a:t>
            </a:r>
          </a:p>
        </p:txBody>
      </p:sp>
      <p:sp>
        <p:nvSpPr>
          <p:cNvPr id="40" name="テキスト ボックス 39">
            <a:extLst>
              <a:ext uri="{FF2B5EF4-FFF2-40B4-BE49-F238E27FC236}">
                <a16:creationId xmlns:a16="http://schemas.microsoft.com/office/drawing/2014/main" id="{C4B8BBF1-06F7-4B7F-A89E-4BCE6AB24EF8}"/>
              </a:ext>
            </a:extLst>
          </p:cNvPr>
          <p:cNvSpPr txBox="1"/>
          <p:nvPr/>
        </p:nvSpPr>
        <p:spPr>
          <a:xfrm>
            <a:off x="6222558" y="5241244"/>
            <a:ext cx="2368247" cy="461665"/>
          </a:xfrm>
          <a:prstGeom prst="rect">
            <a:avLst/>
          </a:prstGeom>
          <a:noFill/>
        </p:spPr>
        <p:txBody>
          <a:bodyPr wrap="square" rtlCol="0">
            <a:spAutoFit/>
          </a:bodyPr>
          <a:lstStyle/>
          <a:p>
            <a:r>
              <a:rPr lang="ja-JP" altLang="en-US" sz="2400" b="1" dirty="0"/>
              <a:t>でも・・・</a:t>
            </a:r>
          </a:p>
        </p:txBody>
      </p:sp>
      <p:sp>
        <p:nvSpPr>
          <p:cNvPr id="41" name="テキスト ボックス 40">
            <a:extLst>
              <a:ext uri="{FF2B5EF4-FFF2-40B4-BE49-F238E27FC236}">
                <a16:creationId xmlns:a16="http://schemas.microsoft.com/office/drawing/2014/main" id="{3116F3C6-8CAB-49AA-9156-45E059947EA8}"/>
              </a:ext>
            </a:extLst>
          </p:cNvPr>
          <p:cNvSpPr txBox="1"/>
          <p:nvPr/>
        </p:nvSpPr>
        <p:spPr>
          <a:xfrm>
            <a:off x="6261920" y="5632144"/>
            <a:ext cx="3059093" cy="461665"/>
          </a:xfrm>
          <a:prstGeom prst="rect">
            <a:avLst/>
          </a:prstGeom>
          <a:noFill/>
        </p:spPr>
        <p:txBody>
          <a:bodyPr wrap="square" rtlCol="0">
            <a:spAutoFit/>
          </a:bodyPr>
          <a:lstStyle/>
          <a:p>
            <a:r>
              <a:rPr lang="ja-JP" altLang="en-US" sz="2400" b="1" dirty="0"/>
              <a:t>何を見ればいいの？</a:t>
            </a:r>
          </a:p>
        </p:txBody>
      </p:sp>
      <p:sp>
        <p:nvSpPr>
          <p:cNvPr id="22" name="テキスト ボックス 21">
            <a:extLst>
              <a:ext uri="{FF2B5EF4-FFF2-40B4-BE49-F238E27FC236}">
                <a16:creationId xmlns:a16="http://schemas.microsoft.com/office/drawing/2014/main" id="{8BB4D759-C9B0-4417-AA0D-D2B5A21C37FB}"/>
              </a:ext>
            </a:extLst>
          </p:cNvPr>
          <p:cNvSpPr txBox="1"/>
          <p:nvPr/>
        </p:nvSpPr>
        <p:spPr>
          <a:xfrm>
            <a:off x="5590810" y="2683378"/>
            <a:ext cx="5182990" cy="461665"/>
          </a:xfrm>
          <a:prstGeom prst="rect">
            <a:avLst/>
          </a:prstGeom>
          <a:noFill/>
        </p:spPr>
        <p:txBody>
          <a:bodyPr wrap="square" rtlCol="0">
            <a:spAutoFit/>
          </a:bodyPr>
          <a:lstStyle/>
          <a:p>
            <a:r>
              <a:rPr lang="ja-JP" altLang="en-US" sz="2400" b="1" dirty="0"/>
              <a:t>食品表示が適正に行われているかを</a:t>
            </a:r>
          </a:p>
        </p:txBody>
      </p:sp>
      <p:pic>
        <p:nvPicPr>
          <p:cNvPr id="3"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219"/>
                </p14:media>
              </p:ext>
            </p:extLst>
          </p:nvPr>
        </p:nvPicPr>
        <p:blipFill>
          <a:blip r:embed="rId12"/>
          <a:stretch>
            <a:fillRect/>
          </a:stretch>
        </p:blipFill>
        <p:spPr>
          <a:xfrm>
            <a:off x="12232927" y="3225801"/>
            <a:ext cx="406400" cy="406400"/>
          </a:xfrm>
          <a:prstGeom prst="rect">
            <a:avLst/>
          </a:prstGeom>
        </p:spPr>
      </p:pic>
    </p:spTree>
    <p:extLst>
      <p:ext uri="{BB962C8B-B14F-4D97-AF65-F5344CB8AC3E}">
        <p14:creationId xmlns:p14="http://schemas.microsoft.com/office/powerpoint/2010/main" val="2307356821"/>
      </p:ext>
    </p:extLst>
  </p:cSld>
  <p:clrMapOvr>
    <a:masterClrMapping/>
  </p:clrMapOvr>
  <mc:AlternateContent xmlns:mc="http://schemas.openxmlformats.org/markup-compatibility/2006" xmlns:p14="http://schemas.microsoft.com/office/powerpoint/2010/main">
    <mc:Choice Requires="p14">
      <p:transition spd="slow" p14:dur="2000" advClick="0" advTm="19000"/>
    </mc:Choice>
    <mc:Fallback xmlns="">
      <p:transition spd="slow" advClick="0" advTm="1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78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5346</TotalTime>
  <Words>6186</Words>
  <Application>Microsoft Office PowerPoint</Application>
  <PresentationFormat>ワイド画面</PresentationFormat>
  <Paragraphs>803</Paragraphs>
  <Slides>54</Slides>
  <Notes>54</Notes>
  <HiddenSlides>0</HiddenSlides>
  <MMClips>53</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54</vt:i4>
      </vt:variant>
    </vt:vector>
  </HeadingPairs>
  <TitlesOfParts>
    <vt:vector size="59" baseType="lpstr">
      <vt:lpstr>HGP創英角ﾎﾟｯﾌﾟ体</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Kiyama Kazuhiko</dc:creator>
  <cp:lastModifiedBy>1500578</cp:lastModifiedBy>
  <cp:revision>292</cp:revision>
  <cp:lastPrinted>2021-09-14T05:44:34Z</cp:lastPrinted>
  <dcterms:created xsi:type="dcterms:W3CDTF">2021-07-22T11:42:04Z</dcterms:created>
  <dcterms:modified xsi:type="dcterms:W3CDTF">2023-10-03T04:28:12Z</dcterms:modified>
</cp:coreProperties>
</file>