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62" r:id="rId4"/>
    <p:sldId id="260" r:id="rId5"/>
    <p:sldId id="259" r:id="rId6"/>
    <p:sldId id="279" r:id="rId7"/>
    <p:sldId id="261" r:id="rId8"/>
    <p:sldId id="263" r:id="rId9"/>
    <p:sldId id="264" r:id="rId10"/>
    <p:sldId id="268" r:id="rId11"/>
    <p:sldId id="265" r:id="rId12"/>
    <p:sldId id="267" r:id="rId13"/>
    <p:sldId id="266" r:id="rId14"/>
    <p:sldId id="271" r:id="rId15"/>
    <p:sldId id="276" r:id="rId16"/>
    <p:sldId id="273" r:id="rId17"/>
    <p:sldId id="274" r:id="rId18"/>
    <p:sldId id="275" r:id="rId19"/>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B8CD"/>
    <a:srgbClr val="FF99FF"/>
    <a:srgbClr val="D60093"/>
    <a:srgbClr val="FF33CC"/>
    <a:srgbClr val="E9B9D1"/>
    <a:srgbClr val="EEB4C6"/>
    <a:srgbClr val="E4BEDA"/>
    <a:srgbClr val="EFB3E4"/>
    <a:srgbClr val="FF374A"/>
    <a:srgbClr val="FB71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5" autoAdjust="0"/>
    <p:restoredTop sz="94660"/>
  </p:normalViewPr>
  <p:slideViewPr>
    <p:cSldViewPr snapToGrid="0">
      <p:cViewPr varScale="1">
        <p:scale>
          <a:sx n="75" d="100"/>
          <a:sy n="75" d="100"/>
        </p:scale>
        <p:origin x="2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参議院議員通常選挙の投票率</c:v>
                </c:pt>
              </c:strCache>
            </c:strRef>
          </c:tx>
          <c:spPr>
            <a:ln w="63500" cap="rnd">
              <a:solidFill>
                <a:schemeClr val="accent1"/>
              </a:solidFill>
              <a:round/>
            </a:ln>
            <a:effectLst/>
          </c:spPr>
          <c:marker>
            <c:symbol val="circle"/>
            <c:size val="10"/>
            <c:spPr>
              <a:solidFill>
                <a:schemeClr val="accent1"/>
              </a:solidFill>
              <a:ln w="63500">
                <a:solidFill>
                  <a:schemeClr val="accent1"/>
                </a:solidFill>
              </a:ln>
              <a:effectLst/>
            </c:spPr>
          </c:marker>
          <c:dPt>
            <c:idx val="10"/>
            <c:marker>
              <c:symbol val="circle"/>
              <c:size val="10"/>
              <c:spPr>
                <a:solidFill>
                  <a:srgbClr val="FF0000"/>
                </a:solidFill>
                <a:ln w="63500">
                  <a:solidFill>
                    <a:srgbClr val="FF0000"/>
                  </a:solidFill>
                </a:ln>
                <a:effectLst/>
              </c:spPr>
            </c:marker>
            <c:bubble3D val="0"/>
            <c:spPr>
              <a:ln w="63500" cap="rnd">
                <a:solidFill>
                  <a:schemeClr val="accent1">
                    <a:alpha val="97000"/>
                  </a:schemeClr>
                </a:solidFill>
                <a:round/>
              </a:ln>
              <a:effectLst/>
            </c:spPr>
            <c:extLst>
              <c:ext xmlns:c16="http://schemas.microsoft.com/office/drawing/2014/chart" uri="{C3380CC4-5D6E-409C-BE32-E72D297353CC}">
                <c16:uniqueId val="{00000003-72F2-494A-A98E-8DC03E611972}"/>
              </c:ext>
            </c:extLst>
          </c:dPt>
          <c:cat>
            <c:strRef>
              <c:f>Sheet1!$A$2:$A$12</c:f>
              <c:strCache>
                <c:ptCount val="11"/>
                <c:pt idx="0">
                  <c:v>H1</c:v>
                </c:pt>
                <c:pt idx="1">
                  <c:v>H4</c:v>
                </c:pt>
                <c:pt idx="2">
                  <c:v>H7</c:v>
                </c:pt>
                <c:pt idx="3">
                  <c:v>H10</c:v>
                </c:pt>
                <c:pt idx="4">
                  <c:v>H13</c:v>
                </c:pt>
                <c:pt idx="5">
                  <c:v>H16</c:v>
                </c:pt>
                <c:pt idx="6">
                  <c:v>H19</c:v>
                </c:pt>
                <c:pt idx="7">
                  <c:v>H22</c:v>
                </c:pt>
                <c:pt idx="8">
                  <c:v>H25</c:v>
                </c:pt>
                <c:pt idx="9">
                  <c:v>H28</c:v>
                </c:pt>
                <c:pt idx="10">
                  <c:v>R1</c:v>
                </c:pt>
              </c:strCache>
            </c:strRef>
          </c:cat>
          <c:val>
            <c:numRef>
              <c:f>Sheet1!$B$2:$B$12</c:f>
              <c:numCache>
                <c:formatCode>0.00%</c:formatCode>
                <c:ptCount val="11"/>
                <c:pt idx="0">
                  <c:v>0.72570000000000001</c:v>
                </c:pt>
                <c:pt idx="1">
                  <c:v>0.61250000000000004</c:v>
                </c:pt>
                <c:pt idx="2">
                  <c:v>0.52939999999999998</c:v>
                </c:pt>
                <c:pt idx="3">
                  <c:v>0.62619999999999998</c:v>
                </c:pt>
                <c:pt idx="4">
                  <c:v>0.62239999999999995</c:v>
                </c:pt>
                <c:pt idx="5">
                  <c:v>0.59609999999999996</c:v>
                </c:pt>
                <c:pt idx="6">
                  <c:v>0.63109999999999999</c:v>
                </c:pt>
                <c:pt idx="7">
                  <c:v>0.61909999999999998</c:v>
                </c:pt>
                <c:pt idx="8">
                  <c:v>0.52300000000000002</c:v>
                </c:pt>
                <c:pt idx="9">
                  <c:v>0.51459999999999995</c:v>
                </c:pt>
                <c:pt idx="10">
                  <c:v>0.4723</c:v>
                </c:pt>
              </c:numCache>
            </c:numRef>
          </c:val>
          <c:smooth val="0"/>
          <c:extLst>
            <c:ext xmlns:c16="http://schemas.microsoft.com/office/drawing/2014/chart" uri="{C3380CC4-5D6E-409C-BE32-E72D297353CC}">
              <c16:uniqueId val="{00000000-72F2-494A-A98E-8DC03E611972}"/>
            </c:ext>
          </c:extLst>
        </c:ser>
        <c:dLbls>
          <c:showLegendKey val="0"/>
          <c:showVal val="0"/>
          <c:showCatName val="0"/>
          <c:showSerName val="0"/>
          <c:showPercent val="0"/>
          <c:showBubbleSize val="0"/>
        </c:dLbls>
        <c:marker val="1"/>
        <c:smooth val="0"/>
        <c:axId val="328390088"/>
        <c:axId val="328390744"/>
      </c:lineChart>
      <c:catAx>
        <c:axId val="328390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ja-JP"/>
          </a:p>
        </c:txPr>
        <c:crossAx val="328390744"/>
        <c:crosses val="autoZero"/>
        <c:auto val="1"/>
        <c:lblAlgn val="ctr"/>
        <c:lblOffset val="100"/>
        <c:noMultiLvlLbl val="0"/>
      </c:catAx>
      <c:valAx>
        <c:axId val="328390744"/>
        <c:scaling>
          <c:orientation val="minMax"/>
          <c:min val="0.4"/>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ja-JP"/>
          </a:p>
        </c:txPr>
        <c:crossAx val="328390088"/>
        <c:crosses val="autoZero"/>
        <c:crossBetween val="between"/>
        <c:majorUnit val="0.1"/>
        <c:minorUnit val="5.000000000000001E-2"/>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Pt>
            <c:idx val="0"/>
            <c:invertIfNegative val="0"/>
            <c:bubble3D val="0"/>
            <c:spPr>
              <a:solidFill>
                <a:srgbClr val="FF374A"/>
              </a:solidFill>
              <a:ln>
                <a:noFill/>
              </a:ln>
              <a:effectLst/>
            </c:spPr>
            <c:extLst>
              <c:ext xmlns:c16="http://schemas.microsoft.com/office/drawing/2014/chart" uri="{C3380CC4-5D6E-409C-BE32-E72D297353CC}">
                <c16:uniqueId val="{00000005-31A8-4DBF-8DBC-93A2BCA7FC06}"/>
              </c:ext>
            </c:extLst>
          </c:dPt>
          <c:dPt>
            <c:idx val="1"/>
            <c:invertIfNegative val="0"/>
            <c:bubble3D val="0"/>
            <c:spPr>
              <a:solidFill>
                <a:srgbClr val="FF374A"/>
              </a:solidFill>
              <a:ln>
                <a:noFill/>
              </a:ln>
              <a:effectLst/>
            </c:spPr>
            <c:extLst>
              <c:ext xmlns:c16="http://schemas.microsoft.com/office/drawing/2014/chart" uri="{C3380CC4-5D6E-409C-BE32-E72D297353CC}">
                <c16:uniqueId val="{00000004-31A8-4DBF-8DBC-93A2BCA7FC06}"/>
              </c:ext>
            </c:extLst>
          </c:dPt>
          <c:dPt>
            <c:idx val="2"/>
            <c:invertIfNegative val="0"/>
            <c:bubble3D val="0"/>
            <c:spPr>
              <a:solidFill>
                <a:srgbClr val="FF374A"/>
              </a:solidFill>
              <a:ln>
                <a:noFill/>
              </a:ln>
              <a:effectLst/>
            </c:spPr>
            <c:extLst>
              <c:ext xmlns:c16="http://schemas.microsoft.com/office/drawing/2014/chart" uri="{C3380CC4-5D6E-409C-BE32-E72D297353CC}">
                <c16:uniqueId val="{00000003-31A8-4DBF-8DBC-93A2BCA7FC06}"/>
              </c:ext>
            </c:extLst>
          </c:dPt>
          <c:dPt>
            <c:idx val="3"/>
            <c:invertIfNegative val="0"/>
            <c:bubble3D val="0"/>
            <c:spPr>
              <a:solidFill>
                <a:srgbClr val="FFC000"/>
              </a:solidFill>
              <a:ln>
                <a:noFill/>
              </a:ln>
              <a:effectLst/>
            </c:spPr>
            <c:extLst>
              <c:ext xmlns:c16="http://schemas.microsoft.com/office/drawing/2014/chart" uri="{C3380CC4-5D6E-409C-BE32-E72D297353CC}">
                <c16:uniqueId val="{00000006-31A8-4DBF-8DBC-93A2BCA7FC06}"/>
              </c:ext>
            </c:extLst>
          </c:dPt>
          <c:dPt>
            <c:idx val="4"/>
            <c:invertIfNegative val="0"/>
            <c:bubble3D val="0"/>
            <c:spPr>
              <a:solidFill>
                <a:srgbClr val="FFC000"/>
              </a:solidFill>
              <a:ln>
                <a:noFill/>
              </a:ln>
              <a:effectLst/>
            </c:spPr>
            <c:extLst>
              <c:ext xmlns:c16="http://schemas.microsoft.com/office/drawing/2014/chart" uri="{C3380CC4-5D6E-409C-BE32-E72D297353CC}">
                <c16:uniqueId val="{00000007-31A8-4DBF-8DBC-93A2BCA7FC06}"/>
              </c:ext>
            </c:extLst>
          </c:dPt>
          <c:dPt>
            <c:idx val="5"/>
            <c:invertIfNegative val="0"/>
            <c:bubble3D val="0"/>
            <c:spPr>
              <a:solidFill>
                <a:srgbClr val="FFC000"/>
              </a:solidFill>
              <a:ln>
                <a:noFill/>
              </a:ln>
              <a:effectLst/>
            </c:spPr>
            <c:extLst>
              <c:ext xmlns:c16="http://schemas.microsoft.com/office/drawing/2014/chart" uri="{C3380CC4-5D6E-409C-BE32-E72D297353CC}">
                <c16:uniqueId val="{00000008-31A8-4DBF-8DBC-93A2BCA7FC06}"/>
              </c:ext>
            </c:extLst>
          </c:dPt>
          <c:dPt>
            <c:idx val="6"/>
            <c:invertIfNegative val="0"/>
            <c:bubble3D val="0"/>
            <c:spPr>
              <a:solidFill>
                <a:srgbClr val="FFC000"/>
              </a:solidFill>
              <a:ln>
                <a:noFill/>
              </a:ln>
              <a:effectLst/>
            </c:spPr>
            <c:extLst>
              <c:ext xmlns:c16="http://schemas.microsoft.com/office/drawing/2014/chart" uri="{C3380CC4-5D6E-409C-BE32-E72D297353CC}">
                <c16:uniqueId val="{00000009-31A8-4DBF-8DBC-93A2BCA7FC06}"/>
              </c:ext>
            </c:extLst>
          </c:dPt>
          <c:dPt>
            <c:idx val="7"/>
            <c:invertIfNegative val="0"/>
            <c:bubble3D val="0"/>
            <c:spPr>
              <a:solidFill>
                <a:srgbClr val="FFC000"/>
              </a:solidFill>
              <a:ln>
                <a:noFill/>
              </a:ln>
              <a:effectLst/>
            </c:spPr>
            <c:extLst>
              <c:ext xmlns:c16="http://schemas.microsoft.com/office/drawing/2014/chart" uri="{C3380CC4-5D6E-409C-BE32-E72D297353CC}">
                <c16:uniqueId val="{0000000A-31A8-4DBF-8DBC-93A2BCA7FC06}"/>
              </c:ext>
            </c:extLst>
          </c:dPt>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18歳</c:v>
                </c:pt>
                <c:pt idx="1">
                  <c:v>19歳</c:v>
                </c:pt>
                <c:pt idx="2">
                  <c:v>20歳代</c:v>
                </c:pt>
                <c:pt idx="3">
                  <c:v>30歳代</c:v>
                </c:pt>
                <c:pt idx="4">
                  <c:v>40歳代</c:v>
                </c:pt>
                <c:pt idx="5">
                  <c:v>50歳代</c:v>
                </c:pt>
                <c:pt idx="6">
                  <c:v>60歳代</c:v>
                </c:pt>
                <c:pt idx="7">
                  <c:v>70歳以上</c:v>
                </c:pt>
              </c:strCache>
            </c:strRef>
          </c:cat>
          <c:val>
            <c:numRef>
              <c:f>Sheet1!$B$2:$B$9</c:f>
              <c:numCache>
                <c:formatCode>0.00%</c:formatCode>
                <c:ptCount val="8"/>
                <c:pt idx="0">
                  <c:v>0.35620000000000002</c:v>
                </c:pt>
                <c:pt idx="1">
                  <c:v>0.2883</c:v>
                </c:pt>
                <c:pt idx="2">
                  <c:v>0.30959999999999999</c:v>
                </c:pt>
                <c:pt idx="3">
                  <c:v>0.38779999999999998</c:v>
                </c:pt>
                <c:pt idx="4">
                  <c:v>0.45989999999999998</c:v>
                </c:pt>
                <c:pt idx="5">
                  <c:v>0.55430000000000001</c:v>
                </c:pt>
                <c:pt idx="6">
                  <c:v>0.63580000000000003</c:v>
                </c:pt>
                <c:pt idx="7">
                  <c:v>0.56310000000000004</c:v>
                </c:pt>
              </c:numCache>
            </c:numRef>
          </c:val>
          <c:extLst>
            <c:ext xmlns:c16="http://schemas.microsoft.com/office/drawing/2014/chart" uri="{C3380CC4-5D6E-409C-BE32-E72D297353CC}">
              <c16:uniqueId val="{00000000-31A8-4DBF-8DBC-93A2BCA7FC06}"/>
            </c:ext>
          </c:extLst>
        </c:ser>
        <c:dLbls>
          <c:showLegendKey val="0"/>
          <c:showVal val="0"/>
          <c:showCatName val="0"/>
          <c:showSerName val="0"/>
          <c:showPercent val="0"/>
          <c:showBubbleSize val="0"/>
        </c:dLbls>
        <c:gapWidth val="126"/>
        <c:overlap val="-29"/>
        <c:axId val="578630856"/>
        <c:axId val="578628232"/>
      </c:barChart>
      <c:catAx>
        <c:axId val="57863085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ja-JP"/>
          </a:p>
        </c:txPr>
        <c:crossAx val="578628232"/>
        <c:crosses val="autoZero"/>
        <c:auto val="1"/>
        <c:lblAlgn val="ctr"/>
        <c:lblOffset val="100"/>
        <c:noMultiLvlLbl val="0"/>
      </c:catAx>
      <c:valAx>
        <c:axId val="578628232"/>
        <c:scaling>
          <c:orientation val="minMax"/>
          <c:min val="0.1"/>
        </c:scaling>
        <c:delete val="1"/>
        <c:axPos val="l"/>
        <c:majorGridlines>
          <c:spPr>
            <a:ln w="9525" cap="flat" cmpd="sng" algn="ctr">
              <a:noFill/>
              <a:round/>
            </a:ln>
            <a:effectLst/>
          </c:spPr>
        </c:majorGridlines>
        <c:numFmt formatCode="0.00%" sourceLinked="1"/>
        <c:majorTickMark val="none"/>
        <c:minorTickMark val="none"/>
        <c:tickLblPos val="nextTo"/>
        <c:crossAx val="5786308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rgbClr val="FF374A"/>
            </a:solidFill>
            <a:ln>
              <a:noFill/>
            </a:ln>
            <a:effectLst/>
          </c:spPr>
          <c:invertIfNegative val="0"/>
          <c:dLbls>
            <c:dLbl>
              <c:idx val="3"/>
              <c:layout>
                <c:manualLayout>
                  <c:x val="0"/>
                  <c:y val="0"/>
                </c:manualLayout>
              </c:layout>
              <c:spPr>
                <a:noFill/>
                <a:ln>
                  <a:noFill/>
                </a:ln>
                <a:effectLst/>
              </c:spPr>
              <c:txPr>
                <a:bodyPr rot="0" spcFirstLastPara="1" vertOverflow="ellipsis" vert="horz" wrap="square" lIns="38100" tIns="19050" rIns="38100" bIns="19050" anchor="t" anchorCtr="0">
                  <a:spAutoFit/>
                </a:bodyPr>
                <a:lstStyle/>
                <a:p>
                  <a:pPr algn="ctr">
                    <a:defRPr sz="2800" b="1"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0.10329101525352809"/>
                      <c:h val="0.12218496594821164"/>
                    </c:manualLayout>
                  </c15:layout>
                </c:ext>
                <c:ext xmlns:c16="http://schemas.microsoft.com/office/drawing/2014/chart" uri="{C3380CC4-5D6E-409C-BE32-E72D297353CC}">
                  <c16:uniqueId val="{00000003-4B2E-4D22-AA09-CD9D52CF00EA}"/>
                </c:ext>
              </c:extLst>
            </c:dLbl>
            <c:spPr>
              <a:noFill/>
              <a:ln>
                <a:noFill/>
              </a:ln>
              <a:effectLst/>
            </c:spPr>
            <c:txPr>
              <a:bodyPr rot="0" spcFirstLastPara="1" vertOverflow="ellipsis" vert="horz" wrap="square" lIns="38100" tIns="19050" rIns="38100" bIns="19050" anchor="ctr" anchorCtr="0">
                <a:spAutoFit/>
              </a:bodyPr>
              <a:lstStyle/>
              <a:p>
                <a:pPr algn="ctr">
                  <a:defRPr sz="2800" b="1"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今住んでいる市区町村で投票することができなかったから</c:v>
                </c:pt>
                <c:pt idx="1">
                  <c:v>どの政党や候補者に投票すべきかわからなかったから</c:v>
                </c:pt>
                <c:pt idx="2">
                  <c:v>選挙にあまり関心がなかったから</c:v>
                </c:pt>
                <c:pt idx="3">
                  <c:v>面倒だったから</c:v>
                </c:pt>
              </c:strCache>
            </c:strRef>
          </c:cat>
          <c:val>
            <c:numRef>
              <c:f>Sheet1!$B$2:$B$5</c:f>
              <c:numCache>
                <c:formatCode>0.0%</c:formatCode>
                <c:ptCount val="4"/>
                <c:pt idx="0">
                  <c:v>0.219</c:v>
                </c:pt>
                <c:pt idx="1">
                  <c:v>0.222</c:v>
                </c:pt>
                <c:pt idx="2">
                  <c:v>0.245</c:v>
                </c:pt>
                <c:pt idx="3">
                  <c:v>0.26200000000000001</c:v>
                </c:pt>
              </c:numCache>
            </c:numRef>
          </c:val>
          <c:extLst>
            <c:ext xmlns:c16="http://schemas.microsoft.com/office/drawing/2014/chart" uri="{C3380CC4-5D6E-409C-BE32-E72D297353CC}">
              <c16:uniqueId val="{00000000-4B2E-4D22-AA09-CD9D52CF00EA}"/>
            </c:ext>
          </c:extLst>
        </c:ser>
        <c:dLbls>
          <c:showLegendKey val="0"/>
          <c:showVal val="0"/>
          <c:showCatName val="0"/>
          <c:showSerName val="0"/>
          <c:showPercent val="0"/>
          <c:showBubbleSize val="0"/>
        </c:dLbls>
        <c:gapWidth val="219"/>
        <c:overlap val="-27"/>
        <c:axId val="584997768"/>
        <c:axId val="584998096"/>
      </c:barChart>
      <c:catAx>
        <c:axId val="58499776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0" spcFirstLastPara="1" vertOverflow="ellipsis" vert="eaVert" wrap="square" anchor="ctr" anchorCtr="1"/>
          <a:lstStyle/>
          <a:p>
            <a:pPr>
              <a:defRPr sz="1800" b="1" i="0" u="none" strike="noStrike" kern="1200" baseline="0">
                <a:solidFill>
                  <a:schemeClr val="tx1"/>
                </a:solidFill>
                <a:latin typeface="+mn-lt"/>
                <a:ea typeface="+mn-ea"/>
                <a:cs typeface="+mn-cs"/>
              </a:defRPr>
            </a:pPr>
            <a:endParaRPr lang="ja-JP"/>
          </a:p>
        </c:txPr>
        <c:crossAx val="584998096"/>
        <c:crosses val="autoZero"/>
        <c:auto val="1"/>
        <c:lblAlgn val="ctr"/>
        <c:lblOffset val="100"/>
        <c:noMultiLvlLbl val="0"/>
      </c:catAx>
      <c:valAx>
        <c:axId val="584998096"/>
        <c:scaling>
          <c:orientation val="minMax"/>
        </c:scaling>
        <c:delete val="1"/>
        <c:axPos val="l"/>
        <c:numFmt formatCode="0.0%" sourceLinked="1"/>
        <c:majorTickMark val="none"/>
        <c:minorTickMark val="none"/>
        <c:tickLblPos val="nextTo"/>
        <c:crossAx val="5849977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E90D4891-14BD-419E-8727-4C01C3219531}" type="datetimeFigureOut">
              <a:rPr kumimoji="1" lang="ja-JP" altLang="en-US" smtClean="0"/>
              <a:t>2021/1/19</a:t>
            </a:fld>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160ED87F-6339-475E-82EC-B3829B5CC34F}" type="slidenum">
              <a:rPr kumimoji="1" lang="ja-JP" altLang="en-US" smtClean="0"/>
              <a:t>‹#›</a:t>
            </a:fld>
            <a:endParaRPr kumimoji="1" lang="ja-JP" altLang="en-US"/>
          </a:p>
        </p:txBody>
      </p:sp>
    </p:spTree>
    <p:extLst>
      <p:ext uri="{BB962C8B-B14F-4D97-AF65-F5344CB8AC3E}">
        <p14:creationId xmlns:p14="http://schemas.microsoft.com/office/powerpoint/2010/main" val="16314842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28DFA89C-A2E8-4AE7-B5C6-F73AEF496BBE}" type="datetimeFigureOut">
              <a:rPr kumimoji="1" lang="ja-JP" altLang="en-US" smtClean="0"/>
              <a:t>2021/1/19</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DA27A026-0DD2-4C77-B040-6D7178413C3B}" type="slidenum">
              <a:rPr kumimoji="1" lang="ja-JP" altLang="en-US" smtClean="0"/>
              <a:t>‹#›</a:t>
            </a:fld>
            <a:endParaRPr kumimoji="1" lang="ja-JP" altLang="en-US"/>
          </a:p>
        </p:txBody>
      </p:sp>
    </p:spTree>
    <p:extLst>
      <p:ext uri="{BB962C8B-B14F-4D97-AF65-F5344CB8AC3E}">
        <p14:creationId xmlns:p14="http://schemas.microsoft.com/office/powerpoint/2010/main" val="36347120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78E38C1-9982-4C97-A7B3-DB6CAE502133}" type="datetimeFigureOut">
              <a:rPr kumimoji="1" lang="ja-JP" altLang="en-US" smtClean="0"/>
              <a:t>2021/1/19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39FE59-270C-411A-AB65-898982D60FB1}" type="slidenum">
              <a:rPr kumimoji="1" lang="ja-JP" altLang="en-US" smtClean="0"/>
              <a:t>‹#›</a:t>
            </a:fld>
            <a:endParaRPr kumimoji="1" lang="ja-JP" altLang="en-US"/>
          </a:p>
        </p:txBody>
      </p:sp>
    </p:spTree>
    <p:extLst>
      <p:ext uri="{BB962C8B-B14F-4D97-AF65-F5344CB8AC3E}">
        <p14:creationId xmlns:p14="http://schemas.microsoft.com/office/powerpoint/2010/main" val="1742239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78E38C1-9982-4C97-A7B3-DB6CAE502133}" type="datetimeFigureOut">
              <a:rPr kumimoji="1" lang="ja-JP" altLang="en-US" smtClean="0"/>
              <a:t>2021/1/19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39FE59-270C-411A-AB65-898982D60FB1}" type="slidenum">
              <a:rPr kumimoji="1" lang="ja-JP" altLang="en-US" smtClean="0"/>
              <a:t>‹#›</a:t>
            </a:fld>
            <a:endParaRPr kumimoji="1" lang="ja-JP" altLang="en-US"/>
          </a:p>
        </p:txBody>
      </p:sp>
    </p:spTree>
    <p:extLst>
      <p:ext uri="{BB962C8B-B14F-4D97-AF65-F5344CB8AC3E}">
        <p14:creationId xmlns:p14="http://schemas.microsoft.com/office/powerpoint/2010/main" val="91953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78E38C1-9982-4C97-A7B3-DB6CAE502133}" type="datetimeFigureOut">
              <a:rPr kumimoji="1" lang="ja-JP" altLang="en-US" smtClean="0"/>
              <a:t>2021/1/19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39FE59-270C-411A-AB65-898982D60FB1}" type="slidenum">
              <a:rPr kumimoji="1" lang="ja-JP" altLang="en-US" smtClean="0"/>
              <a:t>‹#›</a:t>
            </a:fld>
            <a:endParaRPr kumimoji="1" lang="ja-JP" altLang="en-US"/>
          </a:p>
        </p:txBody>
      </p:sp>
    </p:spTree>
    <p:extLst>
      <p:ext uri="{BB962C8B-B14F-4D97-AF65-F5344CB8AC3E}">
        <p14:creationId xmlns:p14="http://schemas.microsoft.com/office/powerpoint/2010/main" val="2727297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78E38C1-9982-4C97-A7B3-DB6CAE502133}" type="datetimeFigureOut">
              <a:rPr kumimoji="1" lang="ja-JP" altLang="en-US" smtClean="0"/>
              <a:t>2021/1/19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39FE59-270C-411A-AB65-898982D60FB1}" type="slidenum">
              <a:rPr kumimoji="1" lang="ja-JP" altLang="en-US" smtClean="0"/>
              <a:t>‹#›</a:t>
            </a:fld>
            <a:endParaRPr kumimoji="1" lang="ja-JP" altLang="en-US"/>
          </a:p>
        </p:txBody>
      </p:sp>
    </p:spTree>
    <p:extLst>
      <p:ext uri="{BB962C8B-B14F-4D97-AF65-F5344CB8AC3E}">
        <p14:creationId xmlns:p14="http://schemas.microsoft.com/office/powerpoint/2010/main" val="118750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78E38C1-9982-4C97-A7B3-DB6CAE502133}" type="datetimeFigureOut">
              <a:rPr kumimoji="1" lang="ja-JP" altLang="en-US" smtClean="0"/>
              <a:t>2021/1/19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739FE59-270C-411A-AB65-898982D60FB1}" type="slidenum">
              <a:rPr kumimoji="1" lang="ja-JP" altLang="en-US" smtClean="0"/>
              <a:t>‹#›</a:t>
            </a:fld>
            <a:endParaRPr kumimoji="1" lang="ja-JP" altLang="en-US"/>
          </a:p>
        </p:txBody>
      </p:sp>
    </p:spTree>
    <p:extLst>
      <p:ext uri="{BB962C8B-B14F-4D97-AF65-F5344CB8AC3E}">
        <p14:creationId xmlns:p14="http://schemas.microsoft.com/office/powerpoint/2010/main" val="2007941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78E38C1-9982-4C97-A7B3-DB6CAE502133}" type="datetimeFigureOut">
              <a:rPr kumimoji="1" lang="ja-JP" altLang="en-US" smtClean="0"/>
              <a:t>2021/1/19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739FE59-270C-411A-AB65-898982D60FB1}" type="slidenum">
              <a:rPr kumimoji="1" lang="ja-JP" altLang="en-US" smtClean="0"/>
              <a:t>‹#›</a:t>
            </a:fld>
            <a:endParaRPr kumimoji="1" lang="ja-JP" altLang="en-US"/>
          </a:p>
        </p:txBody>
      </p:sp>
    </p:spTree>
    <p:extLst>
      <p:ext uri="{BB962C8B-B14F-4D97-AF65-F5344CB8AC3E}">
        <p14:creationId xmlns:p14="http://schemas.microsoft.com/office/powerpoint/2010/main" val="1966215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78E38C1-9982-4C97-A7B3-DB6CAE502133}" type="datetimeFigureOut">
              <a:rPr kumimoji="1" lang="ja-JP" altLang="en-US" smtClean="0"/>
              <a:t>2021/1/19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739FE59-270C-411A-AB65-898982D60FB1}" type="slidenum">
              <a:rPr kumimoji="1" lang="ja-JP" altLang="en-US" smtClean="0"/>
              <a:t>‹#›</a:t>
            </a:fld>
            <a:endParaRPr kumimoji="1" lang="ja-JP" altLang="en-US"/>
          </a:p>
        </p:txBody>
      </p:sp>
    </p:spTree>
    <p:extLst>
      <p:ext uri="{BB962C8B-B14F-4D97-AF65-F5344CB8AC3E}">
        <p14:creationId xmlns:p14="http://schemas.microsoft.com/office/powerpoint/2010/main" val="214913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78E38C1-9982-4C97-A7B3-DB6CAE502133}" type="datetimeFigureOut">
              <a:rPr kumimoji="1" lang="ja-JP" altLang="en-US" smtClean="0"/>
              <a:t>2021/1/19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739FE59-270C-411A-AB65-898982D60FB1}" type="slidenum">
              <a:rPr kumimoji="1" lang="ja-JP" altLang="en-US" smtClean="0"/>
              <a:t>‹#›</a:t>
            </a:fld>
            <a:endParaRPr kumimoji="1" lang="ja-JP" altLang="en-US"/>
          </a:p>
        </p:txBody>
      </p:sp>
    </p:spTree>
    <p:extLst>
      <p:ext uri="{BB962C8B-B14F-4D97-AF65-F5344CB8AC3E}">
        <p14:creationId xmlns:p14="http://schemas.microsoft.com/office/powerpoint/2010/main" val="3789992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78E38C1-9982-4C97-A7B3-DB6CAE502133}" type="datetimeFigureOut">
              <a:rPr kumimoji="1" lang="ja-JP" altLang="en-US" smtClean="0"/>
              <a:t>2021/1/19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739FE59-270C-411A-AB65-898982D60FB1}" type="slidenum">
              <a:rPr kumimoji="1" lang="ja-JP" altLang="en-US" smtClean="0"/>
              <a:t>‹#›</a:t>
            </a:fld>
            <a:endParaRPr kumimoji="1" lang="ja-JP" altLang="en-US"/>
          </a:p>
        </p:txBody>
      </p:sp>
    </p:spTree>
    <p:extLst>
      <p:ext uri="{BB962C8B-B14F-4D97-AF65-F5344CB8AC3E}">
        <p14:creationId xmlns:p14="http://schemas.microsoft.com/office/powerpoint/2010/main" val="225354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78E38C1-9982-4C97-A7B3-DB6CAE502133}" type="datetimeFigureOut">
              <a:rPr kumimoji="1" lang="ja-JP" altLang="en-US" smtClean="0"/>
              <a:t>2021/1/19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739FE59-270C-411A-AB65-898982D60FB1}" type="slidenum">
              <a:rPr kumimoji="1" lang="ja-JP" altLang="en-US" smtClean="0"/>
              <a:t>‹#›</a:t>
            </a:fld>
            <a:endParaRPr kumimoji="1" lang="ja-JP" altLang="en-US"/>
          </a:p>
        </p:txBody>
      </p:sp>
    </p:spTree>
    <p:extLst>
      <p:ext uri="{BB962C8B-B14F-4D97-AF65-F5344CB8AC3E}">
        <p14:creationId xmlns:p14="http://schemas.microsoft.com/office/powerpoint/2010/main" val="416792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78E38C1-9982-4C97-A7B3-DB6CAE502133}" type="datetimeFigureOut">
              <a:rPr kumimoji="1" lang="ja-JP" altLang="en-US" smtClean="0"/>
              <a:t>2021/1/19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739FE59-270C-411A-AB65-898982D60FB1}" type="slidenum">
              <a:rPr kumimoji="1" lang="ja-JP" altLang="en-US" smtClean="0"/>
              <a:t>‹#›</a:t>
            </a:fld>
            <a:endParaRPr kumimoji="1" lang="ja-JP" altLang="en-US"/>
          </a:p>
        </p:txBody>
      </p:sp>
    </p:spTree>
    <p:extLst>
      <p:ext uri="{BB962C8B-B14F-4D97-AF65-F5344CB8AC3E}">
        <p14:creationId xmlns:p14="http://schemas.microsoft.com/office/powerpoint/2010/main" val="275874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8E38C1-9982-4C97-A7B3-DB6CAE502133}" type="datetimeFigureOut">
              <a:rPr kumimoji="1" lang="ja-JP" altLang="en-US" smtClean="0"/>
              <a:t>2021/1/19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9FE59-270C-411A-AB65-898982D60FB1}" type="slidenum">
              <a:rPr kumimoji="1" lang="ja-JP" altLang="en-US" smtClean="0"/>
              <a:t>‹#›</a:t>
            </a:fld>
            <a:endParaRPr kumimoji="1" lang="ja-JP" altLang="en-US"/>
          </a:p>
        </p:txBody>
      </p:sp>
    </p:spTree>
    <p:extLst>
      <p:ext uri="{BB962C8B-B14F-4D97-AF65-F5344CB8AC3E}">
        <p14:creationId xmlns:p14="http://schemas.microsoft.com/office/powerpoint/2010/main" val="3378105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761509" y="374073"/>
            <a:ext cx="4391891" cy="3345872"/>
          </a:xfrm>
          <a:solidFill>
            <a:schemeClr val="accent5">
              <a:lumMod val="20000"/>
              <a:lumOff val="80000"/>
            </a:schemeClr>
          </a:solidFill>
        </p:spPr>
        <p:txBody>
          <a:bodyPr anchor="ctr">
            <a:normAutofit/>
          </a:bodyPr>
          <a:lstStyle/>
          <a:p>
            <a:pPr algn="dist">
              <a:lnSpc>
                <a:spcPct val="100000"/>
              </a:lnSpc>
            </a:pPr>
            <a:r>
              <a:rPr kumimoji="1" lang="ja-JP" altLang="en-US" sz="7200" b="1" dirty="0" smtClean="0">
                <a:ln>
                  <a:solidFill>
                    <a:schemeClr val="tx1"/>
                  </a:solidFill>
                </a:ln>
                <a:solidFill>
                  <a:schemeClr val="bg1"/>
                </a:solidFill>
                <a:latin typeface="BIZ UDPゴシック" panose="020B0400000000000000" pitchFamily="50" charset="-128"/>
                <a:ea typeface="BIZ UDPゴシック" panose="020B0400000000000000" pitchFamily="50" charset="-128"/>
              </a:rPr>
              <a:t>地方選挙</a:t>
            </a:r>
            <a:r>
              <a:rPr kumimoji="1" lang="en-US" altLang="ja-JP" sz="7200" b="1" dirty="0" smtClean="0">
                <a:ln>
                  <a:solidFill>
                    <a:schemeClr val="tx1"/>
                  </a:solidFill>
                </a:ln>
                <a:solidFill>
                  <a:schemeClr val="bg1"/>
                </a:solidFill>
                <a:latin typeface="BIZ UDPゴシック" panose="020B0400000000000000" pitchFamily="50" charset="-128"/>
                <a:ea typeface="BIZ UDPゴシック" panose="020B0400000000000000" pitchFamily="50" charset="-128"/>
              </a:rPr>
              <a:t/>
            </a:r>
            <a:br>
              <a:rPr kumimoji="1" lang="en-US" altLang="ja-JP" sz="7200" b="1" dirty="0" smtClean="0">
                <a:ln>
                  <a:solidFill>
                    <a:schemeClr val="tx1"/>
                  </a:solidFill>
                </a:ln>
                <a:solidFill>
                  <a:schemeClr val="bg1"/>
                </a:solidFill>
                <a:latin typeface="BIZ UDPゴシック" panose="020B0400000000000000" pitchFamily="50" charset="-128"/>
                <a:ea typeface="BIZ UDPゴシック" panose="020B0400000000000000" pitchFamily="50" charset="-128"/>
              </a:rPr>
            </a:br>
            <a:r>
              <a:rPr kumimoji="1" lang="ja-JP" altLang="en-US" sz="7200" b="1" dirty="0" smtClean="0">
                <a:ln>
                  <a:solidFill>
                    <a:schemeClr val="tx1"/>
                  </a:solidFill>
                </a:ln>
                <a:solidFill>
                  <a:schemeClr val="bg1"/>
                </a:solidFill>
                <a:latin typeface="BIZ UDPゴシック" panose="020B0400000000000000" pitchFamily="50" charset="-128"/>
                <a:ea typeface="BIZ UDPゴシック" panose="020B0400000000000000" pitchFamily="50" charset="-128"/>
              </a:rPr>
              <a:t>を考える</a:t>
            </a:r>
            <a:endParaRPr kumimoji="1" lang="ja-JP" altLang="en-US" sz="7200" b="1" dirty="0">
              <a:ln>
                <a:solidFill>
                  <a:schemeClr val="tx1"/>
                </a:solidFill>
              </a:ln>
              <a:solidFill>
                <a:schemeClr val="bg1"/>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a:xfrm>
            <a:off x="1524000" y="4031672"/>
            <a:ext cx="9144000" cy="2015837"/>
          </a:xfrm>
        </p:spPr>
        <p:txBody>
          <a:bodyPr>
            <a:normAutofit/>
          </a:bodyPr>
          <a:lstStyle/>
          <a:p>
            <a:r>
              <a:rPr kumimoji="1" lang="ja-JP" altLang="en-US" sz="3200" b="1" dirty="0" smtClean="0"/>
              <a:t>中学校用</a:t>
            </a:r>
            <a:endParaRPr kumimoji="1" lang="en-US" altLang="ja-JP" sz="3200" b="1" dirty="0" smtClean="0"/>
          </a:p>
          <a:p>
            <a:endParaRPr lang="en-US" altLang="ja-JP" dirty="0" smtClean="0"/>
          </a:p>
          <a:p>
            <a:endParaRPr lang="en-US" altLang="ja-JP" dirty="0"/>
          </a:p>
          <a:p>
            <a:r>
              <a:rPr kumimoji="1" lang="ja-JP" altLang="en-US" sz="3200" b="1" dirty="0" smtClean="0"/>
              <a:t>熊本県選挙管理委員会</a:t>
            </a:r>
            <a:endParaRPr kumimoji="1" lang="ja-JP" altLang="en-US" sz="3200" b="1" dirty="0"/>
          </a:p>
        </p:txBody>
      </p:sp>
    </p:spTree>
    <p:extLst>
      <p:ext uri="{BB962C8B-B14F-4D97-AF65-F5344CB8AC3E}">
        <p14:creationId xmlns:p14="http://schemas.microsoft.com/office/powerpoint/2010/main" val="11997180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0"/>
            <a:ext cx="10515600" cy="1460500"/>
          </a:xfrm>
        </p:spPr>
        <p:txBody>
          <a:bodyPr>
            <a:normAutofit fontScale="90000"/>
          </a:bodyPr>
          <a:lstStyle/>
          <a:p>
            <a:r>
              <a:rPr lang="ja-JP" altLang="en-US" b="1" dirty="0" smtClean="0"/>
              <a:t>なぜ投票にいかなかったのか</a:t>
            </a:r>
            <a:r>
              <a:rPr lang="en-US" altLang="ja-JP" b="1" dirty="0" smtClean="0"/>
              <a:t/>
            </a:r>
            <a:br>
              <a:rPr lang="en-US" altLang="ja-JP" b="1" dirty="0" smtClean="0"/>
            </a:br>
            <a:r>
              <a:rPr lang="en-US" altLang="ja-JP" sz="3600" dirty="0" smtClean="0"/>
              <a:t>R1.7</a:t>
            </a:r>
            <a:r>
              <a:rPr lang="ja-JP" altLang="en-US" sz="3600" dirty="0" smtClean="0"/>
              <a:t>参院選で投票に行かなかった</a:t>
            </a:r>
            <a:r>
              <a:rPr lang="en-US" altLang="ja-JP" sz="3600" dirty="0" smtClean="0"/>
              <a:t>18</a:t>
            </a:r>
            <a:r>
              <a:rPr lang="ja-JP" altLang="en-US" sz="3600" dirty="0" err="1" smtClean="0"/>
              <a:t>、</a:t>
            </a:r>
            <a:r>
              <a:rPr lang="en-US" altLang="ja-JP" sz="3600" dirty="0" smtClean="0"/>
              <a:t>19</a:t>
            </a:r>
            <a:r>
              <a:rPr lang="ja-JP" altLang="en-US" sz="3600" dirty="0" smtClean="0"/>
              <a:t>歳に聞きました</a:t>
            </a:r>
            <a:endParaRPr kumimoji="1" lang="ja-JP" altLang="en-US" sz="3600"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252639560"/>
              </p:ext>
            </p:extLst>
          </p:nvPr>
        </p:nvGraphicFramePr>
        <p:xfrm>
          <a:off x="838200" y="1460500"/>
          <a:ext cx="10515600" cy="51809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68086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chart seriesIdx="-4" categoryIdx="0" bldStep="category"/>
                                            </p:graphicEl>
                                          </p:spTgt>
                                        </p:tgtEl>
                                        <p:attrNameLst>
                                          <p:attrName>style.visibility</p:attrName>
                                        </p:attrNameLst>
                                      </p:cBhvr>
                                      <p:to>
                                        <p:strVal val="visible"/>
                                      </p:to>
                                    </p:set>
                                    <p:animEffect transition="in" filter="wipe(down)">
                                      <p:cBhvr>
                                        <p:cTn id="7" dur="500"/>
                                        <p:tgtEl>
                                          <p:spTgt spid="6">
                                            <p:graphicEl>
                                              <a:chart seriesIdx="-4" categoryIdx="0" bldStep="category"/>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graphicEl>
                                              <a:chart seriesIdx="-4" categoryIdx="1" bldStep="category"/>
                                            </p:graphicEl>
                                          </p:spTgt>
                                        </p:tgtEl>
                                        <p:attrNameLst>
                                          <p:attrName>style.visibility</p:attrName>
                                        </p:attrNameLst>
                                      </p:cBhvr>
                                      <p:to>
                                        <p:strVal val="visible"/>
                                      </p:to>
                                    </p:set>
                                    <p:animEffect transition="in" filter="wipe(down)">
                                      <p:cBhvr>
                                        <p:cTn id="10" dur="500"/>
                                        <p:tgtEl>
                                          <p:spTgt spid="6">
                                            <p:graphicEl>
                                              <a:chart seriesIdx="-4" categoryIdx="1" bldStep="category"/>
                                            </p:graphic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graphicEl>
                                              <a:chart seriesIdx="-4" categoryIdx="2" bldStep="category"/>
                                            </p:graphicEl>
                                          </p:spTgt>
                                        </p:tgtEl>
                                        <p:attrNameLst>
                                          <p:attrName>style.visibility</p:attrName>
                                        </p:attrNameLst>
                                      </p:cBhvr>
                                      <p:to>
                                        <p:strVal val="visible"/>
                                      </p:to>
                                    </p:set>
                                    <p:animEffect transition="in" filter="wipe(down)">
                                      <p:cBhvr>
                                        <p:cTn id="13" dur="500"/>
                                        <p:tgtEl>
                                          <p:spTgt spid="6">
                                            <p:graphicEl>
                                              <a:chart seriesIdx="-4" categoryIdx="2" bldStep="category"/>
                                            </p:graphic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6">
                                            <p:graphicEl>
                                              <a:chart seriesIdx="-4" categoryIdx="3" bldStep="category"/>
                                            </p:graphicEl>
                                          </p:spTgt>
                                        </p:tgtEl>
                                        <p:attrNameLst>
                                          <p:attrName>style.visibility</p:attrName>
                                        </p:attrNameLst>
                                      </p:cBhvr>
                                      <p:to>
                                        <p:strVal val="visible"/>
                                      </p:to>
                                    </p:set>
                                    <p:animEffect transition="in" filter="wipe(down)">
                                      <p:cBhvr>
                                        <p:cTn id="16" dur="500"/>
                                        <p:tgtEl>
                                          <p:spTgt spid="6">
                                            <p:graphicEl>
                                              <a:chart seriesIdx="-4" categoryIdx="3"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category"/>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sz="4800" b="1" dirty="0" smtClean="0"/>
              <a:t>若い人が投票に行かないとどうなるのか</a:t>
            </a:r>
            <a:endParaRPr kumimoji="1" lang="ja-JP" altLang="en-US" sz="4800" b="1" dirty="0"/>
          </a:p>
        </p:txBody>
      </p:sp>
      <p:sp>
        <p:nvSpPr>
          <p:cNvPr id="4" name="楕円 3"/>
          <p:cNvSpPr/>
          <p:nvPr/>
        </p:nvSpPr>
        <p:spPr>
          <a:xfrm>
            <a:off x="3705725" y="1690688"/>
            <a:ext cx="4138863" cy="1509712"/>
          </a:xfrm>
          <a:prstGeom prst="ellipse">
            <a:avLst/>
          </a:prstGeom>
          <a:noFill/>
          <a:ln w="1047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1"/>
                </a:solidFill>
              </a:rPr>
              <a:t>若者が投票</a:t>
            </a:r>
            <a:endParaRPr kumimoji="1" lang="en-US" altLang="ja-JP" sz="3200" b="1" dirty="0" smtClean="0">
              <a:solidFill>
                <a:schemeClr val="tx1"/>
              </a:solidFill>
            </a:endParaRPr>
          </a:p>
          <a:p>
            <a:pPr algn="ctr"/>
            <a:r>
              <a:rPr kumimoji="1" lang="ja-JP" altLang="en-US" sz="3200" b="1" dirty="0" smtClean="0">
                <a:solidFill>
                  <a:schemeClr val="tx1"/>
                </a:solidFill>
              </a:rPr>
              <a:t>に行かない</a:t>
            </a:r>
            <a:endParaRPr kumimoji="1" lang="ja-JP" altLang="en-US" sz="3200" b="1" dirty="0">
              <a:solidFill>
                <a:schemeClr val="tx1"/>
              </a:solidFill>
            </a:endParaRPr>
          </a:p>
        </p:txBody>
      </p:sp>
      <p:sp>
        <p:nvSpPr>
          <p:cNvPr id="5" name="楕円 4"/>
          <p:cNvSpPr/>
          <p:nvPr/>
        </p:nvSpPr>
        <p:spPr>
          <a:xfrm>
            <a:off x="7652083" y="3308684"/>
            <a:ext cx="4283243" cy="1509712"/>
          </a:xfrm>
          <a:prstGeom prst="ellipse">
            <a:avLst/>
          </a:prstGeom>
          <a:noFill/>
          <a:ln w="1047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solidFill>
                  <a:schemeClr val="tx1"/>
                </a:solidFill>
              </a:rPr>
              <a:t>若者に支持される人が当選しない</a:t>
            </a:r>
            <a:endParaRPr kumimoji="1" lang="ja-JP" altLang="en-US" sz="2800" b="1" dirty="0">
              <a:solidFill>
                <a:schemeClr val="tx1"/>
              </a:solidFill>
            </a:endParaRPr>
          </a:p>
        </p:txBody>
      </p:sp>
      <p:sp>
        <p:nvSpPr>
          <p:cNvPr id="6" name="楕円 5"/>
          <p:cNvSpPr/>
          <p:nvPr/>
        </p:nvSpPr>
        <p:spPr>
          <a:xfrm>
            <a:off x="3585407" y="5095122"/>
            <a:ext cx="4379496" cy="1509712"/>
          </a:xfrm>
          <a:prstGeom prst="ellipse">
            <a:avLst/>
          </a:prstGeom>
          <a:noFill/>
          <a:ln w="1047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solidFill>
                  <a:schemeClr val="tx1"/>
                </a:solidFill>
              </a:rPr>
              <a:t>若者の意見が政治に反映されない</a:t>
            </a:r>
            <a:endParaRPr kumimoji="1" lang="ja-JP" altLang="en-US" sz="2800" b="1" dirty="0">
              <a:solidFill>
                <a:schemeClr val="tx1"/>
              </a:solidFill>
            </a:endParaRPr>
          </a:p>
        </p:txBody>
      </p:sp>
      <p:sp>
        <p:nvSpPr>
          <p:cNvPr id="7" name="楕円 6"/>
          <p:cNvSpPr/>
          <p:nvPr/>
        </p:nvSpPr>
        <p:spPr>
          <a:xfrm>
            <a:off x="200525" y="3308684"/>
            <a:ext cx="4138863" cy="1509712"/>
          </a:xfrm>
          <a:prstGeom prst="ellipse">
            <a:avLst/>
          </a:prstGeom>
          <a:noFill/>
          <a:ln w="1047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tx1"/>
                </a:solidFill>
              </a:rPr>
              <a:t>政治に無関心</a:t>
            </a:r>
            <a:endParaRPr kumimoji="1" lang="en-US" altLang="ja-JP" sz="3200" b="1" dirty="0" smtClean="0">
              <a:solidFill>
                <a:schemeClr val="tx1"/>
              </a:solidFill>
            </a:endParaRPr>
          </a:p>
          <a:p>
            <a:pPr algn="ctr"/>
            <a:r>
              <a:rPr lang="ja-JP" altLang="en-US" sz="3200" b="1" dirty="0" smtClean="0">
                <a:solidFill>
                  <a:schemeClr val="tx1"/>
                </a:solidFill>
              </a:rPr>
              <a:t>になる</a:t>
            </a:r>
            <a:endParaRPr kumimoji="1" lang="ja-JP" altLang="en-US" sz="3200" b="1" dirty="0">
              <a:solidFill>
                <a:schemeClr val="tx1"/>
              </a:solidFill>
            </a:endParaRPr>
          </a:p>
        </p:txBody>
      </p:sp>
      <p:sp>
        <p:nvSpPr>
          <p:cNvPr id="9" name="右矢印 8"/>
          <p:cNvSpPr/>
          <p:nvPr/>
        </p:nvSpPr>
        <p:spPr>
          <a:xfrm rot="2225800">
            <a:off x="7667491" y="2670148"/>
            <a:ext cx="867703" cy="8422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右矢印 9"/>
          <p:cNvSpPr/>
          <p:nvPr/>
        </p:nvSpPr>
        <p:spPr>
          <a:xfrm rot="7888475">
            <a:off x="7664686" y="4708815"/>
            <a:ext cx="867703" cy="8422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rot="13338030">
            <a:off x="2667573" y="4789050"/>
            <a:ext cx="867703" cy="8422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rot="19000352">
            <a:off x="2789177" y="2419479"/>
            <a:ext cx="867703" cy="8422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爆発 1 12"/>
          <p:cNvSpPr/>
          <p:nvPr/>
        </p:nvSpPr>
        <p:spPr>
          <a:xfrm>
            <a:off x="3057632" y="2030769"/>
            <a:ext cx="5606719" cy="4233984"/>
          </a:xfrm>
          <a:prstGeom prst="irregularSeal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600" b="1" dirty="0" smtClean="0">
                <a:solidFill>
                  <a:srgbClr val="FF0000"/>
                </a:solidFill>
              </a:rPr>
              <a:t>悪循環</a:t>
            </a:r>
            <a:endParaRPr kumimoji="1" lang="ja-JP" altLang="en-US" sz="6600" b="1" dirty="0">
              <a:solidFill>
                <a:srgbClr val="FF0000"/>
              </a:solidFill>
            </a:endParaRPr>
          </a:p>
        </p:txBody>
      </p:sp>
    </p:spTree>
    <p:extLst>
      <p:ext uri="{BB962C8B-B14F-4D97-AF65-F5344CB8AC3E}">
        <p14:creationId xmlns:p14="http://schemas.microsoft.com/office/powerpoint/2010/main" val="2464972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31" presetClass="entr" presetSubtype="0"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1000" fill="hold"/>
                                        <p:tgtEl>
                                          <p:spTgt spid="13"/>
                                        </p:tgtEl>
                                        <p:attrNameLst>
                                          <p:attrName>ppt_w</p:attrName>
                                        </p:attrNameLst>
                                      </p:cBhvr>
                                      <p:tavLst>
                                        <p:tav tm="0">
                                          <p:val>
                                            <p:fltVal val="0"/>
                                          </p:val>
                                        </p:tav>
                                        <p:tav tm="100000">
                                          <p:val>
                                            <p:strVal val="#ppt_w"/>
                                          </p:val>
                                        </p:tav>
                                      </p:tavLst>
                                    </p:anim>
                                    <p:anim calcmode="lin" valueType="num">
                                      <p:cBhvr>
                                        <p:cTn id="51" dur="1000" fill="hold"/>
                                        <p:tgtEl>
                                          <p:spTgt spid="13"/>
                                        </p:tgtEl>
                                        <p:attrNameLst>
                                          <p:attrName>ppt_h</p:attrName>
                                        </p:attrNameLst>
                                      </p:cBhvr>
                                      <p:tavLst>
                                        <p:tav tm="0">
                                          <p:val>
                                            <p:fltVal val="0"/>
                                          </p:val>
                                        </p:tav>
                                        <p:tav tm="100000">
                                          <p:val>
                                            <p:strVal val="#ppt_h"/>
                                          </p:val>
                                        </p:tav>
                                      </p:tavLst>
                                    </p:anim>
                                    <p:anim calcmode="lin" valueType="num">
                                      <p:cBhvr>
                                        <p:cTn id="52" dur="1000" fill="hold"/>
                                        <p:tgtEl>
                                          <p:spTgt spid="13"/>
                                        </p:tgtEl>
                                        <p:attrNameLst>
                                          <p:attrName>style.rotation</p:attrName>
                                        </p:attrNameLst>
                                      </p:cBhvr>
                                      <p:tavLst>
                                        <p:tav tm="0">
                                          <p:val>
                                            <p:fltVal val="90"/>
                                          </p:val>
                                        </p:tav>
                                        <p:tav tm="100000">
                                          <p:val>
                                            <p:fltVal val="0"/>
                                          </p:val>
                                        </p:tav>
                                      </p:tavLst>
                                    </p:anim>
                                    <p:animEffect transition="in" filter="fade">
                                      <p:cBhvr>
                                        <p:cTn id="53"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9" grpId="0" animBg="1"/>
      <p:bldP spid="10" grpId="0" animBg="1"/>
      <p:bldP spid="11" grpId="0" animBg="1"/>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b="1" dirty="0" smtClean="0"/>
              <a:t>どうやって投票する人を選ぶのか</a:t>
            </a:r>
            <a:endParaRPr kumimoji="1" lang="ja-JP" altLang="en-US" sz="4800" b="1" dirty="0"/>
          </a:p>
        </p:txBody>
      </p:sp>
      <p:sp>
        <p:nvSpPr>
          <p:cNvPr id="3" name="コンテンツ プレースホルダー 2"/>
          <p:cNvSpPr>
            <a:spLocks noGrp="1"/>
          </p:cNvSpPr>
          <p:nvPr>
            <p:ph idx="1"/>
          </p:nvPr>
        </p:nvSpPr>
        <p:spPr>
          <a:xfrm>
            <a:off x="838200" y="1825625"/>
            <a:ext cx="10515600" cy="2847975"/>
          </a:xfrm>
        </p:spPr>
        <p:txBody>
          <a:bodyPr>
            <a:normAutofit fontScale="77500" lnSpcReduction="20000"/>
          </a:bodyPr>
          <a:lstStyle/>
          <a:p>
            <a:pPr marL="0" indent="0">
              <a:buNone/>
            </a:pPr>
            <a:r>
              <a:rPr kumimoji="1" lang="ja-JP" altLang="en-US" sz="6000" b="1" dirty="0" smtClean="0"/>
              <a:t>大原則</a:t>
            </a:r>
            <a:endParaRPr kumimoji="1" lang="en-US" altLang="ja-JP" sz="6000" b="1" dirty="0" smtClean="0"/>
          </a:p>
          <a:p>
            <a:pPr marL="0" indent="0">
              <a:buNone/>
            </a:pPr>
            <a:endParaRPr lang="en-US" altLang="ja-JP" dirty="0"/>
          </a:p>
          <a:p>
            <a:pPr marL="0" indent="0" algn="ctr">
              <a:buNone/>
            </a:pPr>
            <a:r>
              <a:rPr kumimoji="1" lang="ja-JP" altLang="en-US" sz="19900" b="1" dirty="0" smtClean="0">
                <a:solidFill>
                  <a:srgbClr val="FF0000"/>
                </a:solidFill>
              </a:rPr>
              <a:t>自由</a:t>
            </a:r>
            <a:endParaRPr kumimoji="1" lang="ja-JP" altLang="en-US" sz="19900" b="1" dirty="0">
              <a:solidFill>
                <a:srgbClr val="FF0000"/>
              </a:solidFill>
            </a:endParaRPr>
          </a:p>
        </p:txBody>
      </p:sp>
      <p:sp>
        <p:nvSpPr>
          <p:cNvPr id="4" name="コンテンツ プレースホルダー 2"/>
          <p:cNvSpPr txBox="1">
            <a:spLocks/>
          </p:cNvSpPr>
          <p:nvPr/>
        </p:nvSpPr>
        <p:spPr>
          <a:xfrm>
            <a:off x="609600" y="5156200"/>
            <a:ext cx="11099800" cy="123213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3200" b="1" dirty="0" smtClean="0"/>
              <a:t>ポスター、チラシ（ビラ）</a:t>
            </a:r>
            <a:r>
              <a:rPr lang="ja-JP" altLang="en-US" sz="3200" b="1" dirty="0"/>
              <a:t>、</a:t>
            </a:r>
            <a:r>
              <a:rPr lang="ja-JP" altLang="en-US" sz="3200" b="1" dirty="0" smtClean="0"/>
              <a:t>テレビ、新聞</a:t>
            </a:r>
            <a:r>
              <a:rPr lang="ja-JP" altLang="en-US" sz="3200" b="1" dirty="0"/>
              <a:t>、</a:t>
            </a:r>
            <a:r>
              <a:rPr lang="ja-JP" altLang="en-US" sz="3200" b="1" dirty="0" smtClean="0"/>
              <a:t>インターネットなどで情報収集。</a:t>
            </a:r>
            <a:endParaRPr lang="ja-JP" altLang="en-US" sz="3200" b="1" dirty="0"/>
          </a:p>
        </p:txBody>
      </p:sp>
    </p:spTree>
    <p:extLst>
      <p:ext uri="{BB962C8B-B14F-4D97-AF65-F5344CB8AC3E}">
        <p14:creationId xmlns:p14="http://schemas.microsoft.com/office/powerpoint/2010/main" val="1673846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b="1" dirty="0" smtClean="0"/>
              <a:t>選挙権</a:t>
            </a:r>
            <a:endParaRPr kumimoji="1" lang="ja-JP" altLang="en-US" sz="4800" b="1" dirty="0"/>
          </a:p>
        </p:txBody>
      </p:sp>
      <p:sp>
        <p:nvSpPr>
          <p:cNvPr id="3" name="コンテンツ プレースホルダー 2"/>
          <p:cNvSpPr>
            <a:spLocks noGrp="1"/>
          </p:cNvSpPr>
          <p:nvPr>
            <p:ph idx="1"/>
          </p:nvPr>
        </p:nvSpPr>
        <p:spPr>
          <a:xfrm>
            <a:off x="838200" y="1825625"/>
            <a:ext cx="10515600" cy="3727277"/>
          </a:xfrm>
        </p:spPr>
        <p:txBody>
          <a:bodyPr>
            <a:normAutofit/>
          </a:bodyPr>
          <a:lstStyle/>
          <a:p>
            <a:r>
              <a:rPr lang="ja-JP" altLang="en-US" sz="3200" b="1" dirty="0" smtClean="0"/>
              <a:t>国の選挙（衆議院議員・参議院議員選挙）</a:t>
            </a:r>
            <a:endParaRPr lang="en-US" altLang="ja-JP" sz="3200" b="1" dirty="0" smtClean="0"/>
          </a:p>
          <a:p>
            <a:pPr marL="0" indent="0">
              <a:buNone/>
            </a:pPr>
            <a:r>
              <a:rPr lang="en-US" altLang="ja-JP" sz="3200" b="1" dirty="0" smtClean="0"/>
              <a:t> </a:t>
            </a:r>
            <a:r>
              <a:rPr lang="ja-JP" altLang="en-US" sz="3200" b="1" dirty="0" smtClean="0"/>
              <a:t>１８歳以上の日本国民</a:t>
            </a:r>
            <a:endParaRPr lang="en-US" altLang="ja-JP" sz="3200" b="1" dirty="0" smtClean="0"/>
          </a:p>
          <a:p>
            <a:pPr marL="0" indent="0">
              <a:buNone/>
            </a:pPr>
            <a:endParaRPr lang="en-US" altLang="ja-JP" sz="3200" b="1" dirty="0"/>
          </a:p>
          <a:p>
            <a:r>
              <a:rPr lang="ja-JP" altLang="en-US" sz="3200" b="1" dirty="0" smtClean="0"/>
              <a:t>地方の選挙</a:t>
            </a:r>
            <a:r>
              <a:rPr lang="ja-JP" altLang="en-US" b="1" dirty="0" smtClean="0"/>
              <a:t>（県知事・県</a:t>
            </a:r>
            <a:r>
              <a:rPr lang="ja-JP" altLang="en-US" b="1" dirty="0" smtClean="0"/>
              <a:t>議会議員・町村長</a:t>
            </a:r>
            <a:r>
              <a:rPr lang="ja-JP" altLang="en-US" b="1" dirty="0" smtClean="0"/>
              <a:t>・</a:t>
            </a:r>
            <a:r>
              <a:rPr lang="ja-JP" altLang="en-US" b="1" dirty="0" smtClean="0"/>
              <a:t>町村議会議員）</a:t>
            </a:r>
            <a:endParaRPr lang="en-US" altLang="ja-JP" sz="3200" b="1" dirty="0" smtClean="0"/>
          </a:p>
          <a:p>
            <a:pPr marL="0" indent="0">
              <a:buNone/>
            </a:pPr>
            <a:r>
              <a:rPr lang="ja-JP" altLang="en-US" sz="3200" b="1" dirty="0" smtClean="0"/>
              <a:t> １８歳以上の日本国民で、</a:t>
            </a:r>
            <a:endParaRPr lang="en-US" altLang="ja-JP" sz="3200" b="1" dirty="0" smtClean="0"/>
          </a:p>
          <a:p>
            <a:pPr marL="0" indent="0">
              <a:buNone/>
            </a:pPr>
            <a:r>
              <a:rPr lang="ja-JP" altLang="en-US" sz="3200" b="1" dirty="0"/>
              <a:t> </a:t>
            </a:r>
            <a:r>
              <a:rPr lang="ja-JP" altLang="en-US" sz="3200" b="1" dirty="0" smtClean="0"/>
              <a:t>その地域に３か月以上住んでいる人</a:t>
            </a:r>
            <a:endParaRPr kumimoji="1" lang="en-US" altLang="ja-JP" sz="3200" b="1" dirty="0" smtClean="0"/>
          </a:p>
        </p:txBody>
      </p:sp>
    </p:spTree>
    <p:extLst>
      <p:ext uri="{BB962C8B-B14F-4D97-AF65-F5344CB8AC3E}">
        <p14:creationId xmlns:p14="http://schemas.microsoft.com/office/powerpoint/2010/main" val="1163077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b="1" dirty="0" smtClean="0"/>
              <a:t>投票の方法</a:t>
            </a:r>
            <a:endParaRPr kumimoji="1" lang="ja-JP" altLang="en-US" sz="4800" b="1" dirty="0"/>
          </a:p>
        </p:txBody>
      </p:sp>
      <p:sp>
        <p:nvSpPr>
          <p:cNvPr id="3" name="コンテンツ プレースホルダー 2"/>
          <p:cNvSpPr>
            <a:spLocks noGrp="1"/>
          </p:cNvSpPr>
          <p:nvPr>
            <p:ph idx="1"/>
          </p:nvPr>
        </p:nvSpPr>
        <p:spPr>
          <a:xfrm>
            <a:off x="631767" y="1825624"/>
            <a:ext cx="10722033" cy="3960033"/>
          </a:xfrm>
        </p:spPr>
        <p:txBody>
          <a:bodyPr>
            <a:noAutofit/>
          </a:bodyPr>
          <a:lstStyle/>
          <a:p>
            <a:r>
              <a:rPr kumimoji="1" lang="ja-JP" altLang="en-US" sz="3200" b="1" dirty="0" smtClean="0"/>
              <a:t>選挙が近くなると、ハガキ（投票所入場券）が届きます。</a:t>
            </a:r>
            <a:endParaRPr lang="en-US" altLang="ja-JP" sz="3200" b="1" dirty="0" smtClean="0"/>
          </a:p>
          <a:p>
            <a:endParaRPr kumimoji="1" lang="en-US" altLang="ja-JP" sz="3200" b="1" dirty="0"/>
          </a:p>
          <a:p>
            <a:r>
              <a:rPr kumimoji="1" lang="ja-JP" altLang="en-US" sz="3200" b="1" dirty="0" smtClean="0"/>
              <a:t>そのハガキを持って投票所に行きます。</a:t>
            </a:r>
            <a:endParaRPr kumimoji="1" lang="en-US" altLang="ja-JP" sz="3200" b="1" dirty="0" smtClean="0"/>
          </a:p>
          <a:p>
            <a:pPr marL="0" indent="0">
              <a:buNone/>
            </a:pPr>
            <a:endParaRPr lang="en-US" altLang="ja-JP" sz="3200" b="1" dirty="0" smtClean="0"/>
          </a:p>
          <a:p>
            <a:pPr marL="0" indent="0">
              <a:buNone/>
            </a:pPr>
            <a:r>
              <a:rPr lang="ja-JP" altLang="en-US" sz="3200" b="1" dirty="0" smtClean="0">
                <a:solidFill>
                  <a:srgbClr val="FF0000"/>
                </a:solidFill>
              </a:rPr>
              <a:t>注意点</a:t>
            </a:r>
            <a:endParaRPr lang="en-US" altLang="ja-JP" sz="3200" b="1" dirty="0">
              <a:solidFill>
                <a:srgbClr val="FF0000"/>
              </a:solidFill>
            </a:endParaRPr>
          </a:p>
          <a:p>
            <a:pPr marL="0" indent="0">
              <a:buNone/>
            </a:pPr>
            <a:r>
              <a:rPr lang="ja-JP" altLang="en-US" sz="3200" b="1" dirty="0" smtClean="0"/>
              <a:t>投票所の場所はそのハガキに</a:t>
            </a:r>
            <a:r>
              <a:rPr lang="ja-JP" altLang="en-US" sz="3200" b="1" dirty="0"/>
              <a:t>書</a:t>
            </a:r>
            <a:r>
              <a:rPr lang="ja-JP" altLang="en-US" sz="3200" b="1" dirty="0" smtClean="0"/>
              <a:t>かれています。ハガキに書いていない別の投票所に行っても投票できません。</a:t>
            </a:r>
            <a:endParaRPr lang="en-US" altLang="ja-JP" sz="3200" b="1" dirty="0" smtClean="0"/>
          </a:p>
          <a:p>
            <a:pPr marL="0" indent="0">
              <a:buNone/>
            </a:pPr>
            <a:endParaRPr lang="en-US" altLang="ja-JP" sz="3200" b="1" dirty="0"/>
          </a:p>
          <a:p>
            <a:pPr marL="0" indent="0">
              <a:buNone/>
            </a:pPr>
            <a:endParaRPr lang="en-US" altLang="ja-JP" sz="3200" b="1" dirty="0"/>
          </a:p>
        </p:txBody>
      </p:sp>
    </p:spTree>
    <p:extLst>
      <p:ext uri="{BB962C8B-B14F-4D97-AF65-F5344CB8AC3E}">
        <p14:creationId xmlns:p14="http://schemas.microsoft.com/office/powerpoint/2010/main" val="3188160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additive="base">
                                        <p:cTn id="2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a:stretch>
            <a:fillRect/>
          </a:stretch>
        </p:blipFill>
        <p:spPr>
          <a:xfrm>
            <a:off x="465513" y="224064"/>
            <a:ext cx="11351523" cy="6409492"/>
          </a:xfrm>
          <a:prstGeom prst="rect">
            <a:avLst/>
          </a:prstGeom>
        </p:spPr>
      </p:pic>
    </p:spTree>
    <p:extLst>
      <p:ext uri="{BB962C8B-B14F-4D97-AF65-F5344CB8AC3E}">
        <p14:creationId xmlns:p14="http://schemas.microsoft.com/office/powerpoint/2010/main" val="338886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b="1" dirty="0" smtClean="0"/>
              <a:t>期日前投票</a:t>
            </a:r>
            <a:endParaRPr kumimoji="1" lang="ja-JP" altLang="en-US" sz="4800" b="1" dirty="0"/>
          </a:p>
        </p:txBody>
      </p:sp>
      <p:sp>
        <p:nvSpPr>
          <p:cNvPr id="3" name="コンテンツ プレースホルダー 2"/>
          <p:cNvSpPr>
            <a:spLocks noGrp="1"/>
          </p:cNvSpPr>
          <p:nvPr>
            <p:ph idx="1"/>
          </p:nvPr>
        </p:nvSpPr>
        <p:spPr>
          <a:xfrm>
            <a:off x="838200" y="1690688"/>
            <a:ext cx="10515600" cy="4854633"/>
          </a:xfrm>
        </p:spPr>
        <p:txBody>
          <a:bodyPr>
            <a:noAutofit/>
          </a:bodyPr>
          <a:lstStyle/>
          <a:p>
            <a:r>
              <a:rPr lang="ja-JP" altLang="en-US" sz="3200" b="1" dirty="0"/>
              <a:t>投票</a:t>
            </a:r>
            <a:r>
              <a:rPr lang="ja-JP" altLang="en-US" sz="3200" b="1" dirty="0" smtClean="0"/>
              <a:t>日は基本的に日曜日になることが多い。</a:t>
            </a:r>
            <a:endParaRPr lang="en-US" altLang="ja-JP" sz="3200" b="1" dirty="0"/>
          </a:p>
          <a:p>
            <a:pPr marL="0" indent="0">
              <a:buNone/>
            </a:pPr>
            <a:r>
              <a:rPr lang="en-US" altLang="ja-JP" sz="3200" b="1" dirty="0" smtClean="0"/>
              <a:t>  </a:t>
            </a:r>
            <a:r>
              <a:rPr lang="ja-JP" altLang="en-US" sz="3200" b="1" dirty="0" smtClean="0"/>
              <a:t>だから、用事があって投票に行けないときもある。</a:t>
            </a:r>
            <a:endParaRPr lang="en-US" altLang="ja-JP" sz="3200" b="1" dirty="0" smtClean="0"/>
          </a:p>
          <a:p>
            <a:endParaRPr kumimoji="1" lang="en-US" altLang="ja-JP" sz="3200" b="1" dirty="0"/>
          </a:p>
          <a:p>
            <a:pPr marL="0" indent="0">
              <a:buNone/>
            </a:pPr>
            <a:r>
              <a:rPr lang="ja-JP" altLang="en-US" sz="3200" b="1" dirty="0" smtClean="0"/>
              <a:t>　　　　　そんな時</a:t>
            </a:r>
            <a:endParaRPr lang="en-US" altLang="ja-JP" sz="3200" b="1" dirty="0" smtClean="0"/>
          </a:p>
          <a:p>
            <a:pPr marL="0" indent="0">
              <a:buNone/>
            </a:pPr>
            <a:r>
              <a:rPr kumimoji="1" lang="ja-JP" altLang="en-US" sz="4400" b="1" dirty="0" smtClean="0">
                <a:solidFill>
                  <a:srgbClr val="FF0000"/>
                </a:solidFill>
              </a:rPr>
              <a:t>　　　　　　　期日前投票！</a:t>
            </a:r>
            <a:endParaRPr kumimoji="1" lang="en-US" altLang="ja-JP" sz="4400" b="1" dirty="0" smtClean="0">
              <a:solidFill>
                <a:srgbClr val="FF0000"/>
              </a:solidFill>
            </a:endParaRPr>
          </a:p>
          <a:p>
            <a:pPr marL="0" indent="0">
              <a:buNone/>
            </a:pPr>
            <a:endParaRPr lang="en-US" altLang="ja-JP" sz="3200" b="1" dirty="0"/>
          </a:p>
          <a:p>
            <a:pPr marL="0" indent="0">
              <a:buNone/>
            </a:pPr>
            <a:r>
              <a:rPr kumimoji="1" lang="ja-JP" altLang="en-US" sz="3200" b="1" dirty="0" smtClean="0"/>
              <a:t>投票日より前から市区町村選挙管理委員会が指定する場所で投票することができます。（利用者が多い）</a:t>
            </a:r>
            <a:endParaRPr kumimoji="1" lang="en-US" altLang="ja-JP" sz="3200" b="1" dirty="0"/>
          </a:p>
        </p:txBody>
      </p:sp>
    </p:spTree>
    <p:extLst>
      <p:ext uri="{BB962C8B-B14F-4D97-AF65-F5344CB8AC3E}">
        <p14:creationId xmlns:p14="http://schemas.microsoft.com/office/powerpoint/2010/main" val="262891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65619"/>
            <a:ext cx="10515600" cy="1325563"/>
          </a:xfrm>
        </p:spPr>
        <p:txBody>
          <a:bodyPr>
            <a:normAutofit/>
          </a:bodyPr>
          <a:lstStyle/>
          <a:p>
            <a:r>
              <a:rPr kumimoji="1" lang="ja-JP" altLang="en-US" sz="4800" b="1" dirty="0" smtClean="0"/>
              <a:t>接戦だった選挙</a:t>
            </a:r>
            <a:endParaRPr kumimoji="1" lang="ja-JP" altLang="en-US" sz="4800" b="1" dirty="0"/>
          </a:p>
        </p:txBody>
      </p:sp>
      <p:pic>
        <p:nvPicPr>
          <p:cNvPr id="4" name="コンテンツ プレースホルダー 3"/>
          <p:cNvPicPr>
            <a:picLocks noGrp="1" noChangeAspect="1"/>
          </p:cNvPicPr>
          <p:nvPr>
            <p:ph idx="1"/>
          </p:nvPr>
        </p:nvPicPr>
        <p:blipFill>
          <a:blip r:embed="rId2"/>
          <a:stretch>
            <a:fillRect/>
          </a:stretch>
        </p:blipFill>
        <p:spPr>
          <a:xfrm>
            <a:off x="1633547" y="1491182"/>
            <a:ext cx="8924906" cy="5002161"/>
          </a:xfrm>
          <a:prstGeom prst="rect">
            <a:avLst/>
          </a:prstGeom>
        </p:spPr>
      </p:pic>
    </p:spTree>
    <p:extLst>
      <p:ext uri="{BB962C8B-B14F-4D97-AF65-F5344CB8AC3E}">
        <p14:creationId xmlns:p14="http://schemas.microsoft.com/office/powerpoint/2010/main" val="3151091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70728"/>
            <a:ext cx="10515600" cy="1325563"/>
          </a:xfrm>
        </p:spPr>
        <p:txBody>
          <a:bodyPr>
            <a:normAutofit/>
          </a:bodyPr>
          <a:lstStyle/>
          <a:p>
            <a:r>
              <a:rPr kumimoji="1" lang="ja-JP" altLang="en-US" sz="4800" b="1" dirty="0" smtClean="0"/>
              <a:t>１８歳になったら選挙に行こう</a:t>
            </a:r>
            <a:endParaRPr kumimoji="1" lang="ja-JP" altLang="en-US" sz="4800" b="1" dirty="0"/>
          </a:p>
        </p:txBody>
      </p:sp>
      <p:sp>
        <p:nvSpPr>
          <p:cNvPr id="3" name="コンテンツ プレースホルダー 2"/>
          <p:cNvSpPr>
            <a:spLocks noGrp="1"/>
          </p:cNvSpPr>
          <p:nvPr>
            <p:ph idx="1"/>
          </p:nvPr>
        </p:nvSpPr>
        <p:spPr>
          <a:xfrm>
            <a:off x="838200" y="1496291"/>
            <a:ext cx="10515600" cy="5137265"/>
          </a:xfrm>
        </p:spPr>
        <p:txBody>
          <a:bodyPr>
            <a:noAutofit/>
          </a:bodyPr>
          <a:lstStyle/>
          <a:p>
            <a:pPr marL="0" indent="0">
              <a:buNone/>
            </a:pPr>
            <a:r>
              <a:rPr kumimoji="1" lang="ja-JP" altLang="en-US" b="1" dirty="0" smtClean="0"/>
              <a:t>これから約３年度には、</a:t>
            </a:r>
            <a:endParaRPr kumimoji="1" lang="en-US" altLang="ja-JP" b="1" dirty="0" smtClean="0"/>
          </a:p>
          <a:p>
            <a:pPr marL="0" indent="0">
              <a:buNone/>
            </a:pPr>
            <a:r>
              <a:rPr kumimoji="1" lang="ja-JP" altLang="en-US" b="1" dirty="0" smtClean="0"/>
              <a:t>皆は「有権者（選挙権を持っている人）」になります。</a:t>
            </a:r>
            <a:endParaRPr kumimoji="1" lang="en-US" altLang="ja-JP" b="1" dirty="0" smtClean="0"/>
          </a:p>
          <a:p>
            <a:pPr marL="0" indent="0">
              <a:buNone/>
            </a:pPr>
            <a:endParaRPr lang="en-US" altLang="ja-JP" b="1" dirty="0"/>
          </a:p>
          <a:p>
            <a:pPr marL="0" indent="0">
              <a:buNone/>
            </a:pPr>
            <a:r>
              <a:rPr kumimoji="1" lang="ja-JP" altLang="en-US" b="1" dirty="0" smtClean="0"/>
              <a:t>１８歳になったときに、自分なりに投票ができるよう、政治や選挙について、家族や友だちと色々話したり、政治家の考えをインターネットなどで調べてみると良いでしょう。</a:t>
            </a:r>
            <a:endParaRPr kumimoji="1" lang="en-US" altLang="ja-JP" b="1" dirty="0" smtClean="0"/>
          </a:p>
          <a:p>
            <a:pPr marL="0" indent="0">
              <a:buNone/>
            </a:pPr>
            <a:endParaRPr lang="en-US" altLang="ja-JP" b="1" dirty="0"/>
          </a:p>
          <a:p>
            <a:pPr marL="0" indent="0">
              <a:buNone/>
            </a:pPr>
            <a:r>
              <a:rPr kumimoji="1" lang="ja-JP" altLang="en-US" b="1" dirty="0" smtClean="0"/>
              <a:t>投票に「</a:t>
            </a:r>
            <a:r>
              <a:rPr kumimoji="1" lang="ja-JP" altLang="en-US" sz="3600" b="1" dirty="0" smtClean="0"/>
              <a:t>間違い</a:t>
            </a:r>
            <a:r>
              <a:rPr kumimoji="1" lang="ja-JP" altLang="en-US" b="1" dirty="0" smtClean="0"/>
              <a:t>」は</a:t>
            </a:r>
            <a:r>
              <a:rPr kumimoji="1" lang="ja-JP" altLang="en-US" sz="3600" b="1" dirty="0" smtClean="0"/>
              <a:t>ありません。</a:t>
            </a:r>
            <a:endParaRPr kumimoji="1" lang="en-US" altLang="ja-JP" b="1" dirty="0" smtClean="0"/>
          </a:p>
          <a:p>
            <a:pPr marL="0" indent="0">
              <a:buNone/>
            </a:pPr>
            <a:r>
              <a:rPr lang="ja-JP" altLang="en-US" b="1" dirty="0" smtClean="0"/>
              <a:t>皆の１票で</a:t>
            </a:r>
            <a:r>
              <a:rPr lang="ja-JP" altLang="en-US" b="1" dirty="0" smtClean="0"/>
              <a:t>、</a:t>
            </a:r>
            <a:r>
              <a:rPr lang="en-US" altLang="ja-JP" b="1" dirty="0"/>
              <a:t/>
            </a:r>
            <a:br>
              <a:rPr lang="en-US" altLang="ja-JP" b="1" dirty="0"/>
            </a:br>
            <a:r>
              <a:rPr lang="ja-JP" altLang="en-US" b="1" dirty="0" smtClean="0"/>
              <a:t>　　　</a:t>
            </a:r>
            <a:r>
              <a:rPr lang="ja-JP" altLang="en-US" b="1" dirty="0" smtClean="0"/>
              <a:t>日本</a:t>
            </a:r>
            <a:r>
              <a:rPr lang="ja-JP" altLang="en-US" b="1" dirty="0" smtClean="0"/>
              <a:t>や熊本県</a:t>
            </a:r>
            <a:r>
              <a:rPr lang="ja-JP" altLang="en-US" b="1" dirty="0" smtClean="0"/>
              <a:t>、</a:t>
            </a:r>
            <a:r>
              <a:rPr lang="ja-JP" altLang="en-US" b="1" dirty="0"/>
              <a:t>○○</a:t>
            </a:r>
            <a:r>
              <a:rPr lang="ja-JP" altLang="en-US" b="1" dirty="0" smtClean="0"/>
              <a:t>町</a:t>
            </a:r>
            <a:r>
              <a:rPr lang="ja-JP" altLang="en-US" b="1" dirty="0" smtClean="0"/>
              <a:t>の明るい未来を作ってください。</a:t>
            </a:r>
            <a:endParaRPr kumimoji="1" lang="en-US" altLang="ja-JP" b="1" dirty="0" smtClean="0"/>
          </a:p>
        </p:txBody>
      </p:sp>
    </p:spTree>
    <p:extLst>
      <p:ext uri="{BB962C8B-B14F-4D97-AF65-F5344CB8AC3E}">
        <p14:creationId xmlns:p14="http://schemas.microsoft.com/office/powerpoint/2010/main" val="188689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872835"/>
            <a:ext cx="10515600" cy="5304127"/>
          </a:xfrm>
        </p:spPr>
        <p:txBody>
          <a:bodyPr/>
          <a:lstStyle/>
          <a:p>
            <a:r>
              <a:rPr lang="ja-JP" altLang="en-US" sz="6000" b="1" dirty="0" smtClean="0"/>
              <a:t>首長と地方議会の役割</a:t>
            </a:r>
            <a:endParaRPr lang="en-US" altLang="ja-JP" sz="6000" b="1" dirty="0" smtClean="0"/>
          </a:p>
          <a:p>
            <a:endParaRPr lang="en-US" altLang="ja-JP" sz="6000" b="1" dirty="0" smtClean="0"/>
          </a:p>
          <a:p>
            <a:r>
              <a:rPr lang="ja-JP" altLang="en-US" sz="6000" b="1" dirty="0" smtClean="0"/>
              <a:t>若者の政治参加の大切さ</a:t>
            </a:r>
            <a:endParaRPr lang="en-US" altLang="ja-JP" sz="6000" b="1" dirty="0" smtClean="0"/>
          </a:p>
          <a:p>
            <a:endParaRPr lang="en-US" altLang="ja-JP" sz="6000" b="1" dirty="0" smtClean="0"/>
          </a:p>
          <a:p>
            <a:r>
              <a:rPr lang="ja-JP" altLang="en-US" sz="6000" b="1" dirty="0"/>
              <a:t>投票</a:t>
            </a:r>
            <a:r>
              <a:rPr lang="ja-JP" altLang="en-US" sz="6000" b="1" dirty="0" smtClean="0"/>
              <a:t>の方法</a:t>
            </a:r>
            <a:endParaRPr lang="en-US" altLang="ja-JP" sz="6000" b="1" dirty="0" smtClean="0"/>
          </a:p>
          <a:p>
            <a:endParaRPr lang="en-US" altLang="ja-JP" dirty="0" smtClean="0"/>
          </a:p>
          <a:p>
            <a:endParaRPr kumimoji="1" lang="ja-JP" altLang="en-US" dirty="0"/>
          </a:p>
        </p:txBody>
      </p:sp>
    </p:spTree>
    <p:extLst>
      <p:ext uri="{BB962C8B-B14F-4D97-AF65-F5344CB8AC3E}">
        <p14:creationId xmlns:p14="http://schemas.microsoft.com/office/powerpoint/2010/main" val="219878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7"/>
          <p:cNvPicPr>
            <a:picLocks noChangeAspect="1" noChangeArrowheads="1"/>
          </p:cNvPicPr>
          <p:nvPr/>
        </p:nvPicPr>
        <p:blipFill>
          <a:blip r:embed="rId2">
            <a:extLst>
              <a:ext uri="{28A0092B-C50C-407E-A947-70E740481C1C}">
                <a14:useLocalDpi xmlns:a14="http://schemas.microsoft.com/office/drawing/2010/main" val="0"/>
              </a:ext>
            </a:extLst>
          </a:blip>
          <a:srcRect t="35280"/>
          <a:stretch>
            <a:fillRect/>
          </a:stretch>
        </p:blipFill>
        <p:spPr bwMode="auto">
          <a:xfrm>
            <a:off x="643515" y="735445"/>
            <a:ext cx="11266866" cy="55695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9" name="正方形/長方形 8"/>
          <p:cNvSpPr/>
          <p:nvPr/>
        </p:nvSpPr>
        <p:spPr>
          <a:xfrm>
            <a:off x="3581400" y="1039091"/>
            <a:ext cx="1454727" cy="623454"/>
          </a:xfrm>
          <a:prstGeom prst="rect">
            <a:avLst/>
          </a:prstGeom>
          <a:noFill/>
          <a:ln w="73025">
            <a:solidFill>
              <a:srgbClr val="FF37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4156364" y="2098963"/>
            <a:ext cx="1239981" cy="540327"/>
          </a:xfrm>
          <a:prstGeom prst="rect">
            <a:avLst/>
          </a:prstGeom>
          <a:noFill/>
          <a:ln w="73025">
            <a:solidFill>
              <a:srgbClr val="FF37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3489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799618" cy="1325563"/>
          </a:xfrm>
        </p:spPr>
        <p:txBody>
          <a:bodyPr>
            <a:normAutofit/>
          </a:bodyPr>
          <a:lstStyle/>
          <a:p>
            <a:r>
              <a:rPr kumimoji="1" lang="ja-JP" altLang="en-US" sz="4800" b="1" dirty="0" smtClean="0"/>
              <a:t>予算案（税金の使い方の案）の作成</a:t>
            </a:r>
            <a:endParaRPr kumimoji="1" lang="ja-JP" altLang="en-US" sz="4800" b="1" dirty="0"/>
          </a:p>
        </p:txBody>
      </p:sp>
      <p:sp>
        <p:nvSpPr>
          <p:cNvPr id="3" name="コンテンツ プレースホルダー 2"/>
          <p:cNvSpPr>
            <a:spLocks noGrp="1"/>
          </p:cNvSpPr>
          <p:nvPr>
            <p:ph idx="1"/>
          </p:nvPr>
        </p:nvSpPr>
        <p:spPr>
          <a:xfrm>
            <a:off x="838200" y="2345170"/>
            <a:ext cx="10515600" cy="3162011"/>
          </a:xfrm>
        </p:spPr>
        <p:txBody>
          <a:bodyPr>
            <a:normAutofit/>
          </a:bodyPr>
          <a:lstStyle/>
          <a:p>
            <a:r>
              <a:rPr kumimoji="1" lang="ja-JP" altLang="en-US" sz="3600" b="1" dirty="0" smtClean="0"/>
              <a:t>来年度１年間の予算案（税金の使い方の案）を</a:t>
            </a:r>
            <a:endParaRPr kumimoji="1" lang="en-US" altLang="ja-JP" sz="3600" b="1" dirty="0" smtClean="0"/>
          </a:p>
          <a:p>
            <a:pPr marL="0" indent="0">
              <a:buNone/>
            </a:pPr>
            <a:r>
              <a:rPr lang="ja-JP" altLang="en-US" sz="3600" b="1" dirty="0" smtClean="0"/>
              <a:t>  </a:t>
            </a:r>
            <a:r>
              <a:rPr kumimoji="1" lang="ja-JP" altLang="en-US" sz="3600" b="1" dirty="0" smtClean="0"/>
              <a:t>作成して、議会に提出します。</a:t>
            </a:r>
            <a:endParaRPr kumimoji="1" lang="en-US" altLang="ja-JP" sz="3600" b="1" dirty="0" smtClean="0"/>
          </a:p>
          <a:p>
            <a:pPr marL="0" indent="0">
              <a:buNone/>
            </a:pPr>
            <a:endParaRPr lang="en-US" altLang="ja-JP" sz="3600" b="1" dirty="0" smtClean="0"/>
          </a:p>
          <a:p>
            <a:r>
              <a:rPr lang="ja-JP" altLang="en-US" sz="4000" b="1" u="sng" dirty="0" smtClean="0">
                <a:solidFill>
                  <a:srgbClr val="FF0000"/>
                </a:solidFill>
              </a:rPr>
              <a:t>行政サービス</a:t>
            </a:r>
            <a:r>
              <a:rPr lang="ja-JP" altLang="en-US" sz="3600" b="1" dirty="0" smtClean="0"/>
              <a:t>（目的）にいくら（金額）使いたいのかを議会に示します。</a:t>
            </a:r>
            <a:endParaRPr lang="en-US" altLang="ja-JP" sz="3600" b="1" dirty="0" smtClean="0"/>
          </a:p>
        </p:txBody>
      </p:sp>
    </p:spTree>
    <p:extLst>
      <p:ext uri="{BB962C8B-B14F-4D97-AF65-F5344CB8AC3E}">
        <p14:creationId xmlns:p14="http://schemas.microsoft.com/office/powerpoint/2010/main" val="741781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78088"/>
            <a:ext cx="10515600" cy="1325563"/>
          </a:xfrm>
        </p:spPr>
        <p:txBody>
          <a:bodyPr>
            <a:normAutofit/>
          </a:bodyPr>
          <a:lstStyle/>
          <a:p>
            <a:r>
              <a:rPr kumimoji="1" lang="ja-JP" altLang="en-US" sz="4800" b="1" dirty="0" smtClean="0"/>
              <a:t>行政サービスとは</a:t>
            </a:r>
            <a:endParaRPr kumimoji="1" lang="ja-JP" altLang="en-US" sz="4800" b="1" dirty="0"/>
          </a:p>
        </p:txBody>
      </p:sp>
      <p:sp>
        <p:nvSpPr>
          <p:cNvPr id="3" name="コンテンツ プレースホルダー 2"/>
          <p:cNvSpPr>
            <a:spLocks noGrp="1"/>
          </p:cNvSpPr>
          <p:nvPr>
            <p:ph idx="1"/>
          </p:nvPr>
        </p:nvSpPr>
        <p:spPr>
          <a:xfrm>
            <a:off x="374073" y="1503651"/>
            <a:ext cx="10979727" cy="4793239"/>
          </a:xfrm>
        </p:spPr>
        <p:txBody>
          <a:bodyPr>
            <a:normAutofit/>
          </a:bodyPr>
          <a:lstStyle/>
          <a:p>
            <a:pPr marL="0" indent="0">
              <a:lnSpc>
                <a:spcPct val="150000"/>
              </a:lnSpc>
              <a:buNone/>
            </a:pPr>
            <a:r>
              <a:rPr kumimoji="1" lang="ja-JP" altLang="en-US" sz="3600" b="1" dirty="0" smtClean="0"/>
              <a:t>・子育てする親を支援</a:t>
            </a:r>
            <a:endParaRPr kumimoji="1" lang="en-US" altLang="ja-JP" sz="3600" b="1" dirty="0" smtClean="0"/>
          </a:p>
          <a:p>
            <a:pPr marL="0" indent="0">
              <a:lnSpc>
                <a:spcPct val="150000"/>
              </a:lnSpc>
              <a:buNone/>
            </a:pPr>
            <a:r>
              <a:rPr lang="ja-JP" altLang="en-US" sz="3600" b="1" dirty="0" smtClean="0"/>
              <a:t>・災害が起こった時の支援</a:t>
            </a:r>
            <a:endParaRPr lang="en-US" altLang="ja-JP" sz="3600" b="1" dirty="0" smtClean="0"/>
          </a:p>
          <a:p>
            <a:pPr marL="0" indent="0">
              <a:lnSpc>
                <a:spcPct val="150000"/>
              </a:lnSpc>
              <a:buNone/>
            </a:pPr>
            <a:r>
              <a:rPr lang="ja-JP" altLang="en-US" sz="3600" b="1" dirty="0" smtClean="0"/>
              <a:t>・道路、橋の建設や修繕</a:t>
            </a:r>
            <a:endParaRPr lang="en-US" altLang="ja-JP" sz="3600" b="1" dirty="0" smtClean="0"/>
          </a:p>
          <a:p>
            <a:pPr marL="0" indent="0">
              <a:lnSpc>
                <a:spcPct val="150000"/>
              </a:lnSpc>
              <a:buNone/>
            </a:pPr>
            <a:r>
              <a:rPr kumimoji="1" lang="ja-JP" altLang="en-US" sz="3600" b="1" dirty="0" smtClean="0"/>
              <a:t>・学校</a:t>
            </a:r>
            <a:r>
              <a:rPr kumimoji="1" lang="ja-JP" altLang="en-US" sz="3600" b="1" dirty="0" smtClean="0"/>
              <a:t>や市町村の</a:t>
            </a:r>
            <a:r>
              <a:rPr kumimoji="1" lang="ja-JP" altLang="en-US" sz="3600" b="1" dirty="0" smtClean="0"/>
              <a:t>施設（体育館や公園など）の修繕</a:t>
            </a:r>
            <a:endParaRPr kumimoji="1" lang="en-US" altLang="ja-JP" sz="3600" b="1" dirty="0" smtClean="0"/>
          </a:p>
          <a:p>
            <a:pPr marL="0" indent="0">
              <a:lnSpc>
                <a:spcPct val="150000"/>
              </a:lnSpc>
              <a:buNone/>
            </a:pPr>
            <a:r>
              <a:rPr lang="ja-JP" altLang="en-US" sz="3600" b="1" dirty="0" smtClean="0"/>
              <a:t>・法律や条例（地方の法律）に違反した人への指導</a:t>
            </a:r>
            <a:endParaRPr kumimoji="1" lang="en-US" altLang="ja-JP" sz="3600" b="1" dirty="0" smtClean="0"/>
          </a:p>
        </p:txBody>
      </p:sp>
    </p:spTree>
    <p:extLst>
      <p:ext uri="{BB962C8B-B14F-4D97-AF65-F5344CB8AC3E}">
        <p14:creationId xmlns:p14="http://schemas.microsoft.com/office/powerpoint/2010/main" val="1669768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7"/>
          <p:cNvPicPr>
            <a:picLocks noChangeAspect="1" noChangeArrowheads="1"/>
          </p:cNvPicPr>
          <p:nvPr/>
        </p:nvPicPr>
        <p:blipFill>
          <a:blip r:embed="rId2">
            <a:extLst>
              <a:ext uri="{28A0092B-C50C-407E-A947-70E740481C1C}">
                <a14:useLocalDpi xmlns:a14="http://schemas.microsoft.com/office/drawing/2010/main" val="0"/>
              </a:ext>
            </a:extLst>
          </a:blip>
          <a:srcRect t="35280"/>
          <a:stretch>
            <a:fillRect/>
          </a:stretch>
        </p:blipFill>
        <p:spPr bwMode="auto">
          <a:xfrm>
            <a:off x="643515" y="735445"/>
            <a:ext cx="11266866" cy="55695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9" name="正方形/長方形 8"/>
          <p:cNvSpPr/>
          <p:nvPr/>
        </p:nvSpPr>
        <p:spPr>
          <a:xfrm>
            <a:off x="4978401" y="1054099"/>
            <a:ext cx="1384300" cy="551291"/>
          </a:xfrm>
          <a:prstGeom prst="rect">
            <a:avLst/>
          </a:prstGeom>
          <a:noFill/>
          <a:ln w="73025">
            <a:solidFill>
              <a:srgbClr val="FF37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5146965" y="2035463"/>
            <a:ext cx="1101435" cy="593437"/>
          </a:xfrm>
          <a:prstGeom prst="rect">
            <a:avLst/>
          </a:prstGeom>
          <a:noFill/>
          <a:ln w="73025">
            <a:solidFill>
              <a:srgbClr val="FF37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21019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b="1" dirty="0" smtClean="0"/>
              <a:t>条例案（地方独自のルール案）の作成</a:t>
            </a:r>
            <a:endParaRPr kumimoji="1" lang="ja-JP" altLang="en-US" sz="4800" b="1" dirty="0"/>
          </a:p>
        </p:txBody>
      </p:sp>
      <p:sp>
        <p:nvSpPr>
          <p:cNvPr id="3" name="コンテンツ プレースホルダー 2"/>
          <p:cNvSpPr>
            <a:spLocks noGrp="1"/>
          </p:cNvSpPr>
          <p:nvPr>
            <p:ph idx="1"/>
          </p:nvPr>
        </p:nvSpPr>
        <p:spPr>
          <a:xfrm>
            <a:off x="578427" y="2240168"/>
            <a:ext cx="11035145" cy="3639993"/>
          </a:xfrm>
        </p:spPr>
        <p:txBody>
          <a:bodyPr>
            <a:normAutofit/>
          </a:bodyPr>
          <a:lstStyle/>
          <a:p>
            <a:r>
              <a:rPr kumimoji="1" lang="ja-JP" altLang="en-US" sz="4400" b="1" dirty="0" smtClean="0"/>
              <a:t>条例</a:t>
            </a:r>
            <a:r>
              <a:rPr kumimoji="1" lang="ja-JP" altLang="en-US" sz="3200" b="1" dirty="0" smtClean="0"/>
              <a:t>は、地方の独自ルールのことであり、</a:t>
            </a:r>
            <a:r>
              <a:rPr kumimoji="1" lang="ja-JP" altLang="en-US" sz="3600" b="1" u="sng" dirty="0" smtClean="0"/>
              <a:t>本来はみんなが自由に行うことができること</a:t>
            </a:r>
            <a:r>
              <a:rPr lang="ja-JP" altLang="en-US" sz="3200" b="1" dirty="0" smtClean="0"/>
              <a:t>に制限を設けることになります。</a:t>
            </a:r>
            <a:endParaRPr kumimoji="1" lang="en-US" altLang="ja-JP" sz="3200" b="1" dirty="0" smtClean="0"/>
          </a:p>
          <a:p>
            <a:pPr marL="0" indent="0">
              <a:buNone/>
            </a:pPr>
            <a:endParaRPr lang="en-US" altLang="ja-JP" sz="3200" b="1" dirty="0"/>
          </a:p>
          <a:p>
            <a:pPr marL="0" indent="0">
              <a:buNone/>
            </a:pPr>
            <a:r>
              <a:rPr lang="ja-JP" altLang="en-US" sz="3200" b="1" dirty="0" smtClean="0"/>
              <a:t>最近注目を集めた条例</a:t>
            </a:r>
            <a:endParaRPr lang="en-US" altLang="ja-JP" sz="3200" b="1" dirty="0" smtClean="0"/>
          </a:p>
          <a:p>
            <a:pPr marL="0" indent="0">
              <a:buNone/>
            </a:pPr>
            <a:r>
              <a:rPr kumimoji="1" lang="ja-JP" altLang="en-US" sz="3200" b="1" dirty="0" smtClean="0"/>
              <a:t>香川県</a:t>
            </a:r>
            <a:r>
              <a:rPr lang="ja-JP" altLang="en-US" sz="3200" b="1" dirty="0" smtClean="0"/>
              <a:t>ネット・ゲーム依存症対策条例</a:t>
            </a:r>
            <a:endParaRPr lang="en-US" altLang="ja-JP" sz="3200" b="1" dirty="0" smtClean="0"/>
          </a:p>
        </p:txBody>
      </p:sp>
    </p:spTree>
    <p:extLst>
      <p:ext uri="{BB962C8B-B14F-4D97-AF65-F5344CB8AC3E}">
        <p14:creationId xmlns:p14="http://schemas.microsoft.com/office/powerpoint/2010/main" val="338844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5892" y="140629"/>
            <a:ext cx="10515600" cy="1325563"/>
          </a:xfrm>
        </p:spPr>
        <p:txBody>
          <a:bodyPr/>
          <a:lstStyle/>
          <a:p>
            <a:r>
              <a:rPr lang="ja-JP" altLang="en-US" b="1" dirty="0"/>
              <a:t>歴代</a:t>
            </a:r>
            <a:r>
              <a:rPr lang="ja-JP" altLang="en-US" b="1" dirty="0" smtClean="0"/>
              <a:t>の参議院議員選挙の投票率</a:t>
            </a:r>
            <a:endParaRPr kumimoji="1" lang="ja-JP" altLang="en-US" b="1"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983545390"/>
              </p:ext>
            </p:extLst>
          </p:nvPr>
        </p:nvGraphicFramePr>
        <p:xfrm>
          <a:off x="477982" y="1466192"/>
          <a:ext cx="11388436" cy="5060731"/>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p:cNvSpPr txBox="1"/>
          <p:nvPr/>
        </p:nvSpPr>
        <p:spPr>
          <a:xfrm>
            <a:off x="9469464" y="5346915"/>
            <a:ext cx="2178803" cy="707886"/>
          </a:xfrm>
          <a:prstGeom prst="rect">
            <a:avLst/>
          </a:prstGeom>
          <a:noFill/>
        </p:spPr>
        <p:txBody>
          <a:bodyPr wrap="square" rtlCol="0">
            <a:spAutoFit/>
          </a:bodyPr>
          <a:lstStyle/>
          <a:p>
            <a:pPr algn="ctr"/>
            <a:r>
              <a:rPr kumimoji="1" lang="en-US" altLang="ja-JP" sz="4000" b="1" dirty="0" smtClean="0">
                <a:solidFill>
                  <a:srgbClr val="FF0000"/>
                </a:solidFill>
              </a:rPr>
              <a:t>47.23</a:t>
            </a:r>
            <a:r>
              <a:rPr kumimoji="1" lang="en-US" altLang="ja-JP" sz="2800" b="1" dirty="0" smtClean="0">
                <a:solidFill>
                  <a:srgbClr val="FF0000"/>
                </a:solidFill>
              </a:rPr>
              <a:t>%</a:t>
            </a:r>
            <a:endParaRPr kumimoji="1" lang="ja-JP" altLang="en-US" sz="4000" b="1" dirty="0">
              <a:solidFill>
                <a:srgbClr val="FF0000"/>
              </a:solidFill>
            </a:endParaRPr>
          </a:p>
        </p:txBody>
      </p:sp>
      <p:sp>
        <p:nvSpPr>
          <p:cNvPr id="8" name="下矢印 7"/>
          <p:cNvSpPr/>
          <p:nvPr/>
        </p:nvSpPr>
        <p:spPr>
          <a:xfrm rot="18108459">
            <a:off x="10121251" y="3113153"/>
            <a:ext cx="418454" cy="176680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22923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animEffect transition="in" filter="wipe(left)">
                                      <p:cBhvr>
                                        <p:cTn id="7" dur="400"/>
                                        <p:tgtEl>
                                          <p:spTgt spid="6">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graphicEl>
                                              <a:chart seriesIdx="-4" categoryIdx="0" bldStep="category"/>
                                            </p:graphicEl>
                                          </p:spTgt>
                                        </p:tgtEl>
                                        <p:attrNameLst>
                                          <p:attrName>style.visibility</p:attrName>
                                        </p:attrNameLst>
                                      </p:cBhvr>
                                      <p:to>
                                        <p:strVal val="visible"/>
                                      </p:to>
                                    </p:set>
                                    <p:animEffect transition="in" filter="wipe(left)">
                                      <p:cBhvr>
                                        <p:cTn id="12" dur="400"/>
                                        <p:tgtEl>
                                          <p:spTgt spid="6">
                                            <p:graphicEl>
                                              <a:chart seriesIdx="-4" categoryIdx="0" bldStep="category"/>
                                            </p:graphicEl>
                                          </p:spTgt>
                                        </p:tgtEl>
                                      </p:cBhvr>
                                    </p:animEffect>
                                  </p:childTnLst>
                                </p:cTn>
                              </p:par>
                            </p:childTnLst>
                          </p:cTn>
                        </p:par>
                        <p:par>
                          <p:cTn id="13" fill="hold">
                            <p:stCondLst>
                              <p:cond delay="400"/>
                            </p:stCondLst>
                            <p:childTnLst>
                              <p:par>
                                <p:cTn id="14" presetID="22" presetClass="entr" presetSubtype="8" fill="hold" grpId="0" nodeType="afterEffect">
                                  <p:stCondLst>
                                    <p:cond delay="0"/>
                                  </p:stCondLst>
                                  <p:childTnLst>
                                    <p:set>
                                      <p:cBhvr>
                                        <p:cTn id="15" dur="1" fill="hold">
                                          <p:stCondLst>
                                            <p:cond delay="0"/>
                                          </p:stCondLst>
                                        </p:cTn>
                                        <p:tgtEl>
                                          <p:spTgt spid="6">
                                            <p:graphicEl>
                                              <a:chart seriesIdx="-4" categoryIdx="1" bldStep="category"/>
                                            </p:graphicEl>
                                          </p:spTgt>
                                        </p:tgtEl>
                                        <p:attrNameLst>
                                          <p:attrName>style.visibility</p:attrName>
                                        </p:attrNameLst>
                                      </p:cBhvr>
                                      <p:to>
                                        <p:strVal val="visible"/>
                                      </p:to>
                                    </p:set>
                                    <p:animEffect transition="in" filter="wipe(left)">
                                      <p:cBhvr>
                                        <p:cTn id="16" dur="400"/>
                                        <p:tgtEl>
                                          <p:spTgt spid="6">
                                            <p:graphicEl>
                                              <a:chart seriesIdx="-4" categoryIdx="1" bldStep="category"/>
                                            </p:graphicEl>
                                          </p:spTgt>
                                        </p:tgtEl>
                                      </p:cBhvr>
                                    </p:animEffect>
                                  </p:childTnLst>
                                </p:cTn>
                              </p:par>
                            </p:childTnLst>
                          </p:cTn>
                        </p:par>
                        <p:par>
                          <p:cTn id="17" fill="hold">
                            <p:stCondLst>
                              <p:cond delay="800"/>
                            </p:stCondLst>
                            <p:childTnLst>
                              <p:par>
                                <p:cTn id="18" presetID="22" presetClass="entr" presetSubtype="8" fill="hold" grpId="0" nodeType="afterEffect">
                                  <p:stCondLst>
                                    <p:cond delay="0"/>
                                  </p:stCondLst>
                                  <p:childTnLst>
                                    <p:set>
                                      <p:cBhvr>
                                        <p:cTn id="19" dur="1" fill="hold">
                                          <p:stCondLst>
                                            <p:cond delay="0"/>
                                          </p:stCondLst>
                                        </p:cTn>
                                        <p:tgtEl>
                                          <p:spTgt spid="6">
                                            <p:graphicEl>
                                              <a:chart seriesIdx="-4" categoryIdx="2" bldStep="category"/>
                                            </p:graphicEl>
                                          </p:spTgt>
                                        </p:tgtEl>
                                        <p:attrNameLst>
                                          <p:attrName>style.visibility</p:attrName>
                                        </p:attrNameLst>
                                      </p:cBhvr>
                                      <p:to>
                                        <p:strVal val="visible"/>
                                      </p:to>
                                    </p:set>
                                    <p:animEffect transition="in" filter="wipe(left)">
                                      <p:cBhvr>
                                        <p:cTn id="20" dur="400"/>
                                        <p:tgtEl>
                                          <p:spTgt spid="6">
                                            <p:graphicEl>
                                              <a:chart seriesIdx="-4" categoryIdx="2" bldStep="category"/>
                                            </p:graphicEl>
                                          </p:spTgt>
                                        </p:tgtEl>
                                      </p:cBhvr>
                                    </p:animEffect>
                                  </p:childTnLst>
                                </p:cTn>
                              </p:par>
                            </p:childTnLst>
                          </p:cTn>
                        </p:par>
                        <p:par>
                          <p:cTn id="21" fill="hold">
                            <p:stCondLst>
                              <p:cond delay="1200"/>
                            </p:stCondLst>
                            <p:childTnLst>
                              <p:par>
                                <p:cTn id="22" presetID="22" presetClass="entr" presetSubtype="8" fill="hold" grpId="0" nodeType="afterEffect">
                                  <p:stCondLst>
                                    <p:cond delay="0"/>
                                  </p:stCondLst>
                                  <p:childTnLst>
                                    <p:set>
                                      <p:cBhvr>
                                        <p:cTn id="23" dur="1" fill="hold">
                                          <p:stCondLst>
                                            <p:cond delay="0"/>
                                          </p:stCondLst>
                                        </p:cTn>
                                        <p:tgtEl>
                                          <p:spTgt spid="6">
                                            <p:graphicEl>
                                              <a:chart seriesIdx="-4" categoryIdx="3" bldStep="category"/>
                                            </p:graphicEl>
                                          </p:spTgt>
                                        </p:tgtEl>
                                        <p:attrNameLst>
                                          <p:attrName>style.visibility</p:attrName>
                                        </p:attrNameLst>
                                      </p:cBhvr>
                                      <p:to>
                                        <p:strVal val="visible"/>
                                      </p:to>
                                    </p:set>
                                    <p:animEffect transition="in" filter="wipe(left)">
                                      <p:cBhvr>
                                        <p:cTn id="24" dur="400"/>
                                        <p:tgtEl>
                                          <p:spTgt spid="6">
                                            <p:graphicEl>
                                              <a:chart seriesIdx="-4" categoryIdx="3" bldStep="category"/>
                                            </p:graphicEl>
                                          </p:spTgt>
                                        </p:tgtEl>
                                      </p:cBhvr>
                                    </p:animEffect>
                                  </p:childTnLst>
                                </p:cTn>
                              </p:par>
                            </p:childTnLst>
                          </p:cTn>
                        </p:par>
                        <p:par>
                          <p:cTn id="25" fill="hold">
                            <p:stCondLst>
                              <p:cond delay="1600"/>
                            </p:stCondLst>
                            <p:childTnLst>
                              <p:par>
                                <p:cTn id="26" presetID="22" presetClass="entr" presetSubtype="8" fill="hold" grpId="0" nodeType="afterEffect">
                                  <p:stCondLst>
                                    <p:cond delay="0"/>
                                  </p:stCondLst>
                                  <p:childTnLst>
                                    <p:set>
                                      <p:cBhvr>
                                        <p:cTn id="27" dur="1" fill="hold">
                                          <p:stCondLst>
                                            <p:cond delay="0"/>
                                          </p:stCondLst>
                                        </p:cTn>
                                        <p:tgtEl>
                                          <p:spTgt spid="6">
                                            <p:graphicEl>
                                              <a:chart seriesIdx="-4" categoryIdx="4" bldStep="category"/>
                                            </p:graphicEl>
                                          </p:spTgt>
                                        </p:tgtEl>
                                        <p:attrNameLst>
                                          <p:attrName>style.visibility</p:attrName>
                                        </p:attrNameLst>
                                      </p:cBhvr>
                                      <p:to>
                                        <p:strVal val="visible"/>
                                      </p:to>
                                    </p:set>
                                    <p:animEffect transition="in" filter="wipe(left)">
                                      <p:cBhvr>
                                        <p:cTn id="28" dur="400"/>
                                        <p:tgtEl>
                                          <p:spTgt spid="6">
                                            <p:graphicEl>
                                              <a:chart seriesIdx="-4" categoryIdx="4" bldStep="category"/>
                                            </p:graphicEl>
                                          </p:spTgt>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6">
                                            <p:graphicEl>
                                              <a:chart seriesIdx="-4" categoryIdx="5" bldStep="category"/>
                                            </p:graphicEl>
                                          </p:spTgt>
                                        </p:tgtEl>
                                        <p:attrNameLst>
                                          <p:attrName>style.visibility</p:attrName>
                                        </p:attrNameLst>
                                      </p:cBhvr>
                                      <p:to>
                                        <p:strVal val="visible"/>
                                      </p:to>
                                    </p:set>
                                    <p:animEffect transition="in" filter="wipe(left)">
                                      <p:cBhvr>
                                        <p:cTn id="32" dur="400"/>
                                        <p:tgtEl>
                                          <p:spTgt spid="6">
                                            <p:graphicEl>
                                              <a:chart seriesIdx="-4" categoryIdx="5" bldStep="category"/>
                                            </p:graphicEl>
                                          </p:spTgt>
                                        </p:tgtEl>
                                      </p:cBhvr>
                                    </p:animEffect>
                                  </p:childTnLst>
                                </p:cTn>
                              </p:par>
                            </p:childTnLst>
                          </p:cTn>
                        </p:par>
                        <p:par>
                          <p:cTn id="33" fill="hold">
                            <p:stCondLst>
                              <p:cond delay="2400"/>
                            </p:stCondLst>
                            <p:childTnLst>
                              <p:par>
                                <p:cTn id="34" presetID="22" presetClass="entr" presetSubtype="8" fill="hold" grpId="0" nodeType="afterEffect">
                                  <p:stCondLst>
                                    <p:cond delay="0"/>
                                  </p:stCondLst>
                                  <p:childTnLst>
                                    <p:set>
                                      <p:cBhvr>
                                        <p:cTn id="35" dur="1" fill="hold">
                                          <p:stCondLst>
                                            <p:cond delay="0"/>
                                          </p:stCondLst>
                                        </p:cTn>
                                        <p:tgtEl>
                                          <p:spTgt spid="6">
                                            <p:graphicEl>
                                              <a:chart seriesIdx="-4" categoryIdx="6" bldStep="category"/>
                                            </p:graphicEl>
                                          </p:spTgt>
                                        </p:tgtEl>
                                        <p:attrNameLst>
                                          <p:attrName>style.visibility</p:attrName>
                                        </p:attrNameLst>
                                      </p:cBhvr>
                                      <p:to>
                                        <p:strVal val="visible"/>
                                      </p:to>
                                    </p:set>
                                    <p:animEffect transition="in" filter="wipe(left)">
                                      <p:cBhvr>
                                        <p:cTn id="36" dur="400"/>
                                        <p:tgtEl>
                                          <p:spTgt spid="6">
                                            <p:graphicEl>
                                              <a:chart seriesIdx="-4" categoryIdx="6" bldStep="category"/>
                                            </p:graphicEl>
                                          </p:spTgt>
                                        </p:tgtEl>
                                      </p:cBhvr>
                                    </p:animEffect>
                                  </p:childTnLst>
                                </p:cTn>
                              </p:par>
                            </p:childTnLst>
                          </p:cTn>
                        </p:par>
                        <p:par>
                          <p:cTn id="37" fill="hold">
                            <p:stCondLst>
                              <p:cond delay="2800"/>
                            </p:stCondLst>
                            <p:childTnLst>
                              <p:par>
                                <p:cTn id="38" presetID="22" presetClass="entr" presetSubtype="8" fill="hold" grpId="0" nodeType="afterEffect">
                                  <p:stCondLst>
                                    <p:cond delay="0"/>
                                  </p:stCondLst>
                                  <p:childTnLst>
                                    <p:set>
                                      <p:cBhvr>
                                        <p:cTn id="39" dur="1" fill="hold">
                                          <p:stCondLst>
                                            <p:cond delay="0"/>
                                          </p:stCondLst>
                                        </p:cTn>
                                        <p:tgtEl>
                                          <p:spTgt spid="6">
                                            <p:graphicEl>
                                              <a:chart seriesIdx="-4" categoryIdx="7" bldStep="category"/>
                                            </p:graphicEl>
                                          </p:spTgt>
                                        </p:tgtEl>
                                        <p:attrNameLst>
                                          <p:attrName>style.visibility</p:attrName>
                                        </p:attrNameLst>
                                      </p:cBhvr>
                                      <p:to>
                                        <p:strVal val="visible"/>
                                      </p:to>
                                    </p:set>
                                    <p:animEffect transition="in" filter="wipe(left)">
                                      <p:cBhvr>
                                        <p:cTn id="40" dur="400"/>
                                        <p:tgtEl>
                                          <p:spTgt spid="6">
                                            <p:graphicEl>
                                              <a:chart seriesIdx="-4" categoryIdx="7" bldStep="category"/>
                                            </p:graphicEl>
                                          </p:spTgt>
                                        </p:tgtEl>
                                      </p:cBhvr>
                                    </p:animEffect>
                                  </p:childTnLst>
                                </p:cTn>
                              </p:par>
                            </p:childTnLst>
                          </p:cTn>
                        </p:par>
                        <p:par>
                          <p:cTn id="41" fill="hold">
                            <p:stCondLst>
                              <p:cond delay="3200"/>
                            </p:stCondLst>
                            <p:childTnLst>
                              <p:par>
                                <p:cTn id="42" presetID="22" presetClass="entr" presetSubtype="8" fill="hold" grpId="0" nodeType="afterEffect">
                                  <p:stCondLst>
                                    <p:cond delay="0"/>
                                  </p:stCondLst>
                                  <p:childTnLst>
                                    <p:set>
                                      <p:cBhvr>
                                        <p:cTn id="43" dur="1" fill="hold">
                                          <p:stCondLst>
                                            <p:cond delay="0"/>
                                          </p:stCondLst>
                                        </p:cTn>
                                        <p:tgtEl>
                                          <p:spTgt spid="6">
                                            <p:graphicEl>
                                              <a:chart seriesIdx="-4" categoryIdx="8" bldStep="category"/>
                                            </p:graphicEl>
                                          </p:spTgt>
                                        </p:tgtEl>
                                        <p:attrNameLst>
                                          <p:attrName>style.visibility</p:attrName>
                                        </p:attrNameLst>
                                      </p:cBhvr>
                                      <p:to>
                                        <p:strVal val="visible"/>
                                      </p:to>
                                    </p:set>
                                    <p:animEffect transition="in" filter="wipe(left)">
                                      <p:cBhvr>
                                        <p:cTn id="44" dur="400"/>
                                        <p:tgtEl>
                                          <p:spTgt spid="6">
                                            <p:graphicEl>
                                              <a:chart seriesIdx="-4" categoryIdx="8" bldStep="category"/>
                                            </p:graphicEl>
                                          </p:spTgt>
                                        </p:tgtEl>
                                      </p:cBhvr>
                                    </p:animEffect>
                                  </p:childTnLst>
                                </p:cTn>
                              </p:par>
                            </p:childTnLst>
                          </p:cTn>
                        </p:par>
                        <p:par>
                          <p:cTn id="45" fill="hold">
                            <p:stCondLst>
                              <p:cond delay="3600"/>
                            </p:stCondLst>
                            <p:childTnLst>
                              <p:par>
                                <p:cTn id="46" presetID="22" presetClass="entr" presetSubtype="8" fill="hold" grpId="0" nodeType="afterEffect">
                                  <p:stCondLst>
                                    <p:cond delay="0"/>
                                  </p:stCondLst>
                                  <p:childTnLst>
                                    <p:set>
                                      <p:cBhvr>
                                        <p:cTn id="47" dur="1" fill="hold">
                                          <p:stCondLst>
                                            <p:cond delay="0"/>
                                          </p:stCondLst>
                                        </p:cTn>
                                        <p:tgtEl>
                                          <p:spTgt spid="6">
                                            <p:graphicEl>
                                              <a:chart seriesIdx="-4" categoryIdx="9" bldStep="category"/>
                                            </p:graphicEl>
                                          </p:spTgt>
                                        </p:tgtEl>
                                        <p:attrNameLst>
                                          <p:attrName>style.visibility</p:attrName>
                                        </p:attrNameLst>
                                      </p:cBhvr>
                                      <p:to>
                                        <p:strVal val="visible"/>
                                      </p:to>
                                    </p:set>
                                    <p:animEffect transition="in" filter="wipe(left)">
                                      <p:cBhvr>
                                        <p:cTn id="48" dur="400"/>
                                        <p:tgtEl>
                                          <p:spTgt spid="6">
                                            <p:graphicEl>
                                              <a:chart seriesIdx="-4" categoryIdx="9" bldStep="category"/>
                                            </p:graphicEl>
                                          </p:spTgt>
                                        </p:tgtEl>
                                      </p:cBhvr>
                                    </p:animEffect>
                                  </p:childTnLst>
                                </p:cTn>
                              </p:par>
                            </p:childTnLst>
                          </p:cTn>
                        </p:par>
                        <p:par>
                          <p:cTn id="49" fill="hold">
                            <p:stCondLst>
                              <p:cond delay="4000"/>
                            </p:stCondLst>
                            <p:childTnLst>
                              <p:par>
                                <p:cTn id="50" presetID="22" presetClass="entr" presetSubtype="8" fill="hold" grpId="0" nodeType="afterEffect">
                                  <p:stCondLst>
                                    <p:cond delay="0"/>
                                  </p:stCondLst>
                                  <p:childTnLst>
                                    <p:set>
                                      <p:cBhvr>
                                        <p:cTn id="51" dur="1" fill="hold">
                                          <p:stCondLst>
                                            <p:cond delay="0"/>
                                          </p:stCondLst>
                                        </p:cTn>
                                        <p:tgtEl>
                                          <p:spTgt spid="6">
                                            <p:graphicEl>
                                              <a:chart seriesIdx="-4" categoryIdx="10" bldStep="category"/>
                                            </p:graphicEl>
                                          </p:spTgt>
                                        </p:tgtEl>
                                        <p:attrNameLst>
                                          <p:attrName>style.visibility</p:attrName>
                                        </p:attrNameLst>
                                      </p:cBhvr>
                                      <p:to>
                                        <p:strVal val="visible"/>
                                      </p:to>
                                    </p:set>
                                    <p:animEffect transition="in" filter="wipe(left)">
                                      <p:cBhvr>
                                        <p:cTn id="52" dur="400"/>
                                        <p:tgtEl>
                                          <p:spTgt spid="6">
                                            <p:graphicEl>
                                              <a:chart seriesIdx="-4" categoryIdx="10" bldStep="category"/>
                                            </p:graphicEl>
                                          </p:spTgt>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wipe(left)">
                                      <p:cBhvr>
                                        <p:cTn id="55" dur="500"/>
                                        <p:tgtEl>
                                          <p:spTgt spid="8"/>
                                        </p:tgtEl>
                                      </p:cBhvr>
                                    </p:animEffect>
                                  </p:childTnLst>
                                </p:cTn>
                              </p:par>
                            </p:childTnLst>
                          </p:cTn>
                        </p:par>
                        <p:par>
                          <p:cTn id="56" fill="hold">
                            <p:stCondLst>
                              <p:cond delay="4500"/>
                            </p:stCondLst>
                            <p:childTnLst>
                              <p:par>
                                <p:cTn id="57" presetID="2" presetClass="entr" presetSubtype="2" fill="hold" grpId="0" nodeType="afterEffect">
                                  <p:stCondLst>
                                    <p:cond delay="500"/>
                                  </p:stCondLst>
                                  <p:childTnLst>
                                    <p:set>
                                      <p:cBhvr>
                                        <p:cTn id="58" dur="1" fill="hold">
                                          <p:stCondLst>
                                            <p:cond delay="0"/>
                                          </p:stCondLst>
                                        </p:cTn>
                                        <p:tgtEl>
                                          <p:spTgt spid="7"/>
                                        </p:tgtEl>
                                        <p:attrNameLst>
                                          <p:attrName>style.visibility</p:attrName>
                                        </p:attrNameLst>
                                      </p:cBhvr>
                                      <p:to>
                                        <p:strVal val="visible"/>
                                      </p:to>
                                    </p:set>
                                    <p:anim calcmode="lin" valueType="num">
                                      <p:cBhvr additive="base">
                                        <p:cTn id="59" dur="300" fill="hold"/>
                                        <p:tgtEl>
                                          <p:spTgt spid="7"/>
                                        </p:tgtEl>
                                        <p:attrNameLst>
                                          <p:attrName>ppt_x</p:attrName>
                                        </p:attrNameLst>
                                      </p:cBhvr>
                                      <p:tavLst>
                                        <p:tav tm="0">
                                          <p:val>
                                            <p:strVal val="1+#ppt_w/2"/>
                                          </p:val>
                                        </p:tav>
                                        <p:tav tm="100000">
                                          <p:val>
                                            <p:strVal val="#ppt_x"/>
                                          </p:val>
                                        </p:tav>
                                      </p:tavLst>
                                    </p:anim>
                                    <p:anim calcmode="lin" valueType="num">
                                      <p:cBhvr additive="base">
                                        <p:cTn id="60" dur="3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category"/>
        </p:bldSub>
      </p:bldGraphic>
      <p:bldP spid="7" grpId="0"/>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年代別投票率（</a:t>
            </a:r>
            <a:r>
              <a:rPr kumimoji="1" lang="en-US" altLang="ja-JP" b="1" dirty="0" smtClean="0"/>
              <a:t>R1.7</a:t>
            </a:r>
            <a:r>
              <a:rPr kumimoji="1" lang="ja-JP" altLang="en-US" b="1" dirty="0" smtClean="0"/>
              <a:t>参院選）</a:t>
            </a:r>
            <a:endParaRPr kumimoji="1" lang="ja-JP" altLang="en-US" b="1"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809291161"/>
              </p:ext>
            </p:extLst>
          </p:nvPr>
        </p:nvGraphicFramePr>
        <p:xfrm>
          <a:off x="326571" y="1328057"/>
          <a:ext cx="11567160" cy="5203372"/>
        </p:xfrm>
        <a:graphic>
          <a:graphicData uri="http://schemas.openxmlformats.org/drawingml/2006/chart">
            <c:chart xmlns:c="http://schemas.openxmlformats.org/drawingml/2006/chart" xmlns:r="http://schemas.openxmlformats.org/officeDocument/2006/relationships" r:id="rId2"/>
          </a:graphicData>
        </a:graphic>
      </p:graphicFrame>
      <p:sp>
        <p:nvSpPr>
          <p:cNvPr id="7" name="下矢印 6"/>
          <p:cNvSpPr/>
          <p:nvPr/>
        </p:nvSpPr>
        <p:spPr>
          <a:xfrm>
            <a:off x="1371600" y="2358189"/>
            <a:ext cx="2478505" cy="66841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914399" y="1615113"/>
            <a:ext cx="3392906" cy="523220"/>
          </a:xfrm>
          <a:prstGeom prst="rect">
            <a:avLst/>
          </a:prstGeom>
          <a:noFill/>
        </p:spPr>
        <p:txBody>
          <a:bodyPr wrap="square" rtlCol="0">
            <a:spAutoFit/>
          </a:bodyPr>
          <a:lstStyle/>
          <a:p>
            <a:r>
              <a:rPr kumimoji="1" lang="ja-JP" altLang="en-US" sz="2800" b="1" dirty="0" smtClean="0">
                <a:solidFill>
                  <a:srgbClr val="FF0000"/>
                </a:solidFill>
              </a:rPr>
              <a:t>若者の投票率が低い</a:t>
            </a:r>
            <a:endParaRPr kumimoji="1" lang="ja-JP" altLang="en-US" sz="2800" b="1" dirty="0">
              <a:solidFill>
                <a:srgbClr val="FF0000"/>
              </a:solidFill>
            </a:endParaRPr>
          </a:p>
        </p:txBody>
      </p:sp>
    </p:spTree>
    <p:extLst>
      <p:ext uri="{BB962C8B-B14F-4D97-AF65-F5344CB8AC3E}">
        <p14:creationId xmlns:p14="http://schemas.microsoft.com/office/powerpoint/2010/main" val="2465359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animEffect transition="in" filter="wipe(down)">
                                      <p:cBhvr>
                                        <p:cTn id="7" dur="1000"/>
                                        <p:tgtEl>
                                          <p:spTgt spid="6">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graphicEl>
                                              <a:chart seriesIdx="-4" categoryIdx="0" bldStep="category"/>
                                            </p:graphicEl>
                                          </p:spTgt>
                                        </p:tgtEl>
                                        <p:attrNameLst>
                                          <p:attrName>style.visibility</p:attrName>
                                        </p:attrNameLst>
                                      </p:cBhvr>
                                      <p:to>
                                        <p:strVal val="visible"/>
                                      </p:to>
                                    </p:set>
                                    <p:animEffect transition="in" filter="wipe(down)">
                                      <p:cBhvr>
                                        <p:cTn id="12" dur="1000"/>
                                        <p:tgtEl>
                                          <p:spTgt spid="6">
                                            <p:graphicEl>
                                              <a:chart seriesIdx="-4" categoryIdx="0" bldStep="category"/>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graphicEl>
                                              <a:chart seriesIdx="-4" categoryIdx="1" bldStep="category"/>
                                            </p:graphicEl>
                                          </p:spTgt>
                                        </p:tgtEl>
                                        <p:attrNameLst>
                                          <p:attrName>style.visibility</p:attrName>
                                        </p:attrNameLst>
                                      </p:cBhvr>
                                      <p:to>
                                        <p:strVal val="visible"/>
                                      </p:to>
                                    </p:set>
                                    <p:animEffect transition="in" filter="wipe(down)">
                                      <p:cBhvr>
                                        <p:cTn id="15" dur="1000"/>
                                        <p:tgtEl>
                                          <p:spTgt spid="6">
                                            <p:graphicEl>
                                              <a:chart seriesIdx="-4" categoryIdx="1" bldStep="category"/>
                                            </p:graphic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
                                            <p:graphicEl>
                                              <a:chart seriesIdx="-4" categoryIdx="2" bldStep="category"/>
                                            </p:graphicEl>
                                          </p:spTgt>
                                        </p:tgtEl>
                                        <p:attrNameLst>
                                          <p:attrName>style.visibility</p:attrName>
                                        </p:attrNameLst>
                                      </p:cBhvr>
                                      <p:to>
                                        <p:strVal val="visible"/>
                                      </p:to>
                                    </p:set>
                                    <p:animEffect transition="in" filter="wipe(down)">
                                      <p:cBhvr>
                                        <p:cTn id="18" dur="1000"/>
                                        <p:tgtEl>
                                          <p:spTgt spid="6">
                                            <p:graphicEl>
                                              <a:chart seriesIdx="-4" categoryIdx="2" bldStep="category"/>
                                            </p:graphic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6">
                                            <p:graphicEl>
                                              <a:chart seriesIdx="-4" categoryIdx="3" bldStep="category"/>
                                            </p:graphicEl>
                                          </p:spTgt>
                                        </p:tgtEl>
                                        <p:attrNameLst>
                                          <p:attrName>style.visibility</p:attrName>
                                        </p:attrNameLst>
                                      </p:cBhvr>
                                      <p:to>
                                        <p:strVal val="visible"/>
                                      </p:to>
                                    </p:set>
                                    <p:animEffect transition="in" filter="wipe(down)">
                                      <p:cBhvr>
                                        <p:cTn id="21" dur="1000"/>
                                        <p:tgtEl>
                                          <p:spTgt spid="6">
                                            <p:graphicEl>
                                              <a:chart seriesIdx="-4" categoryIdx="3" bldStep="category"/>
                                            </p:graphic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6">
                                            <p:graphicEl>
                                              <a:chart seriesIdx="-4" categoryIdx="4" bldStep="category"/>
                                            </p:graphicEl>
                                          </p:spTgt>
                                        </p:tgtEl>
                                        <p:attrNameLst>
                                          <p:attrName>style.visibility</p:attrName>
                                        </p:attrNameLst>
                                      </p:cBhvr>
                                      <p:to>
                                        <p:strVal val="visible"/>
                                      </p:to>
                                    </p:set>
                                    <p:animEffect transition="in" filter="wipe(down)">
                                      <p:cBhvr>
                                        <p:cTn id="24" dur="1000"/>
                                        <p:tgtEl>
                                          <p:spTgt spid="6">
                                            <p:graphicEl>
                                              <a:chart seriesIdx="-4" categoryIdx="4" bldStep="category"/>
                                            </p:graphic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6">
                                            <p:graphicEl>
                                              <a:chart seriesIdx="-4" categoryIdx="5" bldStep="category"/>
                                            </p:graphicEl>
                                          </p:spTgt>
                                        </p:tgtEl>
                                        <p:attrNameLst>
                                          <p:attrName>style.visibility</p:attrName>
                                        </p:attrNameLst>
                                      </p:cBhvr>
                                      <p:to>
                                        <p:strVal val="visible"/>
                                      </p:to>
                                    </p:set>
                                    <p:animEffect transition="in" filter="wipe(down)">
                                      <p:cBhvr>
                                        <p:cTn id="27" dur="1000"/>
                                        <p:tgtEl>
                                          <p:spTgt spid="6">
                                            <p:graphicEl>
                                              <a:chart seriesIdx="-4" categoryIdx="5" bldStep="category"/>
                                            </p:graphic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6">
                                            <p:graphicEl>
                                              <a:chart seriesIdx="-4" categoryIdx="6" bldStep="category"/>
                                            </p:graphicEl>
                                          </p:spTgt>
                                        </p:tgtEl>
                                        <p:attrNameLst>
                                          <p:attrName>style.visibility</p:attrName>
                                        </p:attrNameLst>
                                      </p:cBhvr>
                                      <p:to>
                                        <p:strVal val="visible"/>
                                      </p:to>
                                    </p:set>
                                    <p:animEffect transition="in" filter="wipe(down)">
                                      <p:cBhvr>
                                        <p:cTn id="30" dur="1000"/>
                                        <p:tgtEl>
                                          <p:spTgt spid="6">
                                            <p:graphicEl>
                                              <a:chart seriesIdx="-4" categoryIdx="6" bldStep="category"/>
                                            </p:graphic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6">
                                            <p:graphicEl>
                                              <a:chart seriesIdx="-4" categoryIdx="7" bldStep="category"/>
                                            </p:graphicEl>
                                          </p:spTgt>
                                        </p:tgtEl>
                                        <p:attrNameLst>
                                          <p:attrName>style.visibility</p:attrName>
                                        </p:attrNameLst>
                                      </p:cBhvr>
                                      <p:to>
                                        <p:strVal val="visible"/>
                                      </p:to>
                                    </p:set>
                                    <p:animEffect transition="in" filter="wipe(down)">
                                      <p:cBhvr>
                                        <p:cTn id="33" dur="1000"/>
                                        <p:tgtEl>
                                          <p:spTgt spid="6">
                                            <p:graphicEl>
                                              <a:chart seriesIdx="-4" categoryIdx="7" bldStep="category"/>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1"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ppt_x"/>
                                          </p:val>
                                        </p:tav>
                                        <p:tav tm="100000">
                                          <p:val>
                                            <p:strVal val="#ppt_x"/>
                                          </p:val>
                                        </p:tav>
                                      </p:tavLst>
                                    </p:anim>
                                    <p:anim calcmode="lin" valueType="num">
                                      <p:cBhvr additive="base">
                                        <p:cTn id="39" dur="500" fill="hold"/>
                                        <p:tgtEl>
                                          <p:spTgt spid="7"/>
                                        </p:tgtEl>
                                        <p:attrNameLst>
                                          <p:attrName>ppt_y</p:attrName>
                                        </p:attrNameLst>
                                      </p:cBhvr>
                                      <p:tavLst>
                                        <p:tav tm="0">
                                          <p:val>
                                            <p:strVal val="0-#ppt_h/2"/>
                                          </p:val>
                                        </p:tav>
                                        <p:tav tm="100000">
                                          <p:val>
                                            <p:strVal val="#ppt_y"/>
                                          </p:val>
                                        </p:tav>
                                      </p:tavLst>
                                    </p:anim>
                                  </p:childTnLst>
                                </p:cTn>
                              </p:par>
                            </p:childTnLst>
                          </p:cTn>
                        </p:par>
                        <p:par>
                          <p:cTn id="40" fill="hold">
                            <p:stCondLst>
                              <p:cond delay="500"/>
                            </p:stCondLst>
                            <p:childTnLst>
                              <p:par>
                                <p:cTn id="41" presetID="2" presetClass="entr" presetSubtype="8"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0-#ppt_w/2"/>
                                          </p:val>
                                        </p:tav>
                                        <p:tav tm="100000">
                                          <p:val>
                                            <p:strVal val="#ppt_x"/>
                                          </p:val>
                                        </p:tav>
                                      </p:tavLst>
                                    </p:anim>
                                    <p:anim calcmode="lin" valueType="num">
                                      <p:cBhvr additive="base">
                                        <p:cTn id="44"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category"/>
        </p:bldSub>
      </p:bldGraphic>
      <p:bldP spid="7" grpId="0" animBg="1"/>
      <p:bldP spid="8"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TotalTime>
  <Words>487</Words>
  <Application>Microsoft Office PowerPoint</Application>
  <PresentationFormat>ワイド画面</PresentationFormat>
  <Paragraphs>76</Paragraphs>
  <Slides>18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18</vt:i4>
      </vt:variant>
    </vt:vector>
  </HeadingPairs>
  <TitlesOfParts>
    <vt:vector size="23" baseType="lpstr">
      <vt:lpstr>BIZ UDPゴシック</vt:lpstr>
      <vt:lpstr>游ゴシック</vt:lpstr>
      <vt:lpstr>游ゴシック Light</vt:lpstr>
      <vt:lpstr>Arial</vt:lpstr>
      <vt:lpstr>Office テーマ</vt:lpstr>
      <vt:lpstr>地方選挙 を考える</vt:lpstr>
      <vt:lpstr>PowerPoint プレゼンテーション</vt:lpstr>
      <vt:lpstr>PowerPoint プレゼンテーション</vt:lpstr>
      <vt:lpstr>予算案（税金の使い方の案）の作成</vt:lpstr>
      <vt:lpstr>行政サービスとは</vt:lpstr>
      <vt:lpstr>PowerPoint プレゼンテーション</vt:lpstr>
      <vt:lpstr>条例案（地方独自のルール案）の作成</vt:lpstr>
      <vt:lpstr>歴代の参議院議員選挙の投票率</vt:lpstr>
      <vt:lpstr>年代別投票率（R1.7参院選）</vt:lpstr>
      <vt:lpstr>なぜ投票にいかなかったのか R1.7参院選で投票に行かなかった18、19歳に聞きました</vt:lpstr>
      <vt:lpstr>若い人が投票に行かないとどうなるのか</vt:lpstr>
      <vt:lpstr>どうやって投票する人を選ぶのか</vt:lpstr>
      <vt:lpstr>選挙権</vt:lpstr>
      <vt:lpstr>投票の方法</vt:lpstr>
      <vt:lpstr>PowerPoint プレゼンテーション</vt:lpstr>
      <vt:lpstr>期日前投票</vt:lpstr>
      <vt:lpstr>接戦だった選挙</vt:lpstr>
      <vt:lpstr>１８歳になったら選挙に行こう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地方選挙 を考える</dc:title>
  <dc:creator>kumamoto</dc:creator>
  <cp:lastModifiedBy>kumamoto</cp:lastModifiedBy>
  <cp:revision>27</cp:revision>
  <cp:lastPrinted>2021-01-12T08:46:11Z</cp:lastPrinted>
  <dcterms:created xsi:type="dcterms:W3CDTF">2020-12-24T01:50:21Z</dcterms:created>
  <dcterms:modified xsi:type="dcterms:W3CDTF">2021-01-19T03:56:28Z</dcterms:modified>
</cp:coreProperties>
</file>